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9" r:id="rId2"/>
    <p:sldMasterId id="2147483785" r:id="rId3"/>
    <p:sldMasterId id="2147483805" r:id="rId4"/>
  </p:sldMasterIdLst>
  <p:notesMasterIdLst>
    <p:notesMasterId r:id="rId44"/>
  </p:notesMasterIdLst>
  <p:handoutMasterIdLst>
    <p:handoutMasterId r:id="rId45"/>
  </p:handoutMasterIdLst>
  <p:sldIdLst>
    <p:sldId id="403" r:id="rId5"/>
    <p:sldId id="439" r:id="rId6"/>
    <p:sldId id="430" r:id="rId7"/>
    <p:sldId id="431" r:id="rId8"/>
    <p:sldId id="432" r:id="rId9"/>
    <p:sldId id="440" r:id="rId10"/>
    <p:sldId id="446" r:id="rId11"/>
    <p:sldId id="447" r:id="rId12"/>
    <p:sldId id="448" r:id="rId13"/>
    <p:sldId id="449" r:id="rId14"/>
    <p:sldId id="450" r:id="rId15"/>
    <p:sldId id="451" r:id="rId16"/>
    <p:sldId id="454" r:id="rId17"/>
    <p:sldId id="455" r:id="rId18"/>
    <p:sldId id="456" r:id="rId19"/>
    <p:sldId id="458" r:id="rId20"/>
    <p:sldId id="457" r:id="rId21"/>
    <p:sldId id="459" r:id="rId22"/>
    <p:sldId id="452" r:id="rId23"/>
    <p:sldId id="453" r:id="rId24"/>
    <p:sldId id="460" r:id="rId25"/>
    <p:sldId id="461" r:id="rId26"/>
    <p:sldId id="444" r:id="rId27"/>
    <p:sldId id="408" r:id="rId28"/>
    <p:sldId id="468" r:id="rId29"/>
    <p:sldId id="469" r:id="rId30"/>
    <p:sldId id="462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1" r:id="rId42"/>
    <p:sldId id="480" r:id="rId43"/>
  </p:sldIdLst>
  <p:sldSz cx="9144000" cy="5143500" type="screen16x9"/>
  <p:notesSz cx="9874250" cy="6797675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103" autoAdjust="0"/>
  </p:normalViewPr>
  <p:slideViewPr>
    <p:cSldViewPr>
      <p:cViewPr varScale="1">
        <p:scale>
          <a:sx n="110" d="100"/>
          <a:sy n="110" d="100"/>
        </p:scale>
        <p:origin x="802" y="72"/>
      </p:cViewPr>
      <p:guideLst>
        <p:guide orient="horz" pos="1983"/>
        <p:guide pos="3016"/>
        <p:guide orient="horz" pos="2845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 </a:t>
            </a:r>
            <a:r>
              <a:rPr lang="en-US" dirty="0" err="1" smtClean="0"/>
              <a:t>Imperva</a:t>
            </a:r>
            <a:r>
              <a:rPr lang="en-US" baseline="0" dirty="0" smtClean="0"/>
              <a:t> who only monitor and alert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623F-3CBC-40C1-91E4-007B7C570D4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8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6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0C28-1F57-4AC3-BC38-27FE91AD92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000000"/>
                </a:solidFill>
              </a:rPr>
              <a:t>Combining the infrastructure of a high-tech organization with the drive of startup companies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0C28-1F57-4AC3-BC38-27FE91AD92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1815666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small" baseline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3" y="267494"/>
            <a:ext cx="1238124" cy="221565"/>
          </a:xfrm>
          <a:prstGeom prst="rect">
            <a:avLst/>
          </a:prstGeom>
        </p:spPr>
      </p:pic>
      <p:sp>
        <p:nvSpPr>
          <p:cNvPr id="14" name="Triangle isocèle 13"/>
          <p:cNvSpPr/>
          <p:nvPr userDrawn="1"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1815666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small" baseline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3" y="267494"/>
            <a:ext cx="1238124" cy="221565"/>
          </a:xfrm>
          <a:prstGeom prst="rect">
            <a:avLst/>
          </a:prstGeom>
        </p:spPr>
      </p:pic>
      <p:sp>
        <p:nvSpPr>
          <p:cNvPr id="14" name="Triangle isocèle 13"/>
          <p:cNvSpPr/>
          <p:nvPr userDrawn="1"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463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E7C1-5D92-48E7-A7D4-54D4449F111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0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9A5-A711-4ED4-B428-B124E43AF54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9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0BC-BF8E-4FAB-90DC-AA2F1059B9B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71F-940F-4B3E-B028-1E3C380D22C8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5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86FA-D1FF-4E87-AE68-FA3093BB8520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1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F52-73B2-4DFF-A3A6-EBF171A183A9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2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E0B-9643-4E20-9969-CA9EE321A286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4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06D-946C-40FF-9C7A-7932FA2C24BA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1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E79-12ED-4B8F-B175-192762F24D1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0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4EA4-7469-422A-B331-C773F159C0F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7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654-E909-4CF6-8CFB-981F18D00443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5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998-6AA9-487B-8639-61BD520F64A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2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46BA-EBE2-40CE-B874-577426E217F2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2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FBB2-D13B-46F5-9774-DFA0006D5E35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60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6CE-3280-4C30-8510-CA10D67227CA}" type="datetime1">
              <a:rPr lang="en-US" noProof="0" smtClean="0"/>
              <a:t>7/25/2018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284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EBD-6B61-4646-8AB7-146C996909C5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4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80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930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9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7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36.emf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4" r:id="rId32"/>
    <p:sldLayoutId id="2147483714" r:id="rId33"/>
    <p:sldLayoutId id="2147483742" r:id="rId34"/>
    <p:sldLayoutId id="2147483670" r:id="rId35"/>
    <p:sldLayoutId id="2147483706" r:id="rId36"/>
    <p:sldLayoutId id="2147483661" r:id="rId3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93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4" r:id="rId18"/>
    <p:sldLayoutId id="2147483825" r:id="rId19"/>
    <p:sldLayoutId id="2147483826" r:id="rId20"/>
    <p:sldLayoutId id="2147483827" r:id="rId2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1.xml"/><Relationship Id="rId6" Type="http://schemas.openxmlformats.org/officeDocument/2006/relationships/image" Target="../media/image82.png"/><Relationship Id="rId11" Type="http://schemas.openxmlformats.org/officeDocument/2006/relationships/image" Target="../media/image86.jpeg"/><Relationship Id="rId5" Type="http://schemas.openxmlformats.org/officeDocument/2006/relationships/image" Target="../media/image81.png"/><Relationship Id="rId10" Type="http://schemas.openxmlformats.org/officeDocument/2006/relationships/hyperlink" Target="http://www.bing.com/images/search?q=web+applications+black+%26+white&amp;view=detailv2&amp;&amp;id=C30DD38E181090009060019511D84BAC410E3D14&amp;selectedIndex=387&amp;ccid=DE5QeCOs&amp;simid=608031636601766379&amp;thid=OIP.DE5QeCOshcW0Ory3QL4ABwEsEU" TargetMode="External"/><Relationship Id="rId4" Type="http://schemas.openxmlformats.org/officeDocument/2006/relationships/image" Target="../media/image80.jpe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5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8.xml"/><Relationship Id="rId6" Type="http://schemas.openxmlformats.org/officeDocument/2006/relationships/image" Target="../media/image102.png"/><Relationship Id="rId5" Type="http://schemas.openxmlformats.org/officeDocument/2006/relationships/slide" Target="slide20.xml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9.xml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17.png"/><Relationship Id="rId1" Type="http://schemas.openxmlformats.org/officeDocument/2006/relationships/tags" Target="../tags/tag20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29.png"/><Relationship Id="rId1" Type="http://schemas.openxmlformats.org/officeDocument/2006/relationships/tags" Target="../tags/tag2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17.png"/><Relationship Id="rId10" Type="http://schemas.openxmlformats.org/officeDocument/2006/relationships/image" Target="../media/image124.png"/><Relationship Id="rId4" Type="http://schemas.openxmlformats.org/officeDocument/2006/relationships/image" Target="../media/image116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hyperlink" Target="http://www.cloudprotector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denyall.com" TargetMode="Externa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5.xml"/><Relationship Id="rId6" Type="http://schemas.openxmlformats.org/officeDocument/2006/relationships/image" Target="../media/image144.JPG"/><Relationship Id="rId5" Type="http://schemas.openxmlformats.org/officeDocument/2006/relationships/hyperlink" Target="http://www.denyall.com/" TargetMode="External"/><Relationship Id="rId4" Type="http://schemas.openxmlformats.org/officeDocument/2006/relationships/hyperlink" Target="https://my.denyall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6.xml"/><Relationship Id="rId4" Type="http://schemas.openxmlformats.org/officeDocument/2006/relationships/image" Target="../media/image1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7.xml"/><Relationship Id="rId4" Type="http://schemas.openxmlformats.org/officeDocument/2006/relationships/image" Target="../media/image1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8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ktia.com/en/index.shtml" TargetMode="External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2.png"/><Relationship Id="rId3" Type="http://schemas.openxmlformats.org/officeDocument/2006/relationships/image" Target="../media/image41.png"/><Relationship Id="rId21" Type="http://schemas.openxmlformats.org/officeDocument/2006/relationships/image" Target="../media/image57.gif"/><Relationship Id="rId34" Type="http://schemas.openxmlformats.org/officeDocument/2006/relationships/image" Target="../media/image70.jpe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tags" Target="../tags/tag8.xml"/><Relationship Id="rId6" Type="http://schemas.openxmlformats.org/officeDocument/2006/relationships/hyperlink" Target="http://france.edf.com/france-45634.html" TargetMode="External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jpeg"/><Relationship Id="rId5" Type="http://schemas.openxmlformats.org/officeDocument/2006/relationships/image" Target="../media/image43.png"/><Relationship Id="rId15" Type="http://schemas.openxmlformats.org/officeDocument/2006/relationships/image" Target="../media/image51.GIF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jpe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9.xml"/><Relationship Id="rId4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0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R&amp;S®Web</a:t>
            </a:r>
            <a:r>
              <a:rPr lang="en-US" dirty="0" smtClean="0"/>
              <a:t> Application Firewall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Official Training 2018</a:t>
            </a:r>
            <a:endParaRPr lang="fr-FR" dirty="0"/>
          </a:p>
        </p:txBody>
      </p:sp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European Trusted Supplier for Cybersecurity</a:t>
            </a:r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567188" y="1131590"/>
            <a:ext cx="8541316" cy="3312368"/>
            <a:chOff x="567188" y="1131590"/>
            <a:chExt cx="8541316" cy="3312368"/>
          </a:xfrm>
        </p:grpSpPr>
        <p:pic>
          <p:nvPicPr>
            <p:cNvPr id="41" name="Grafik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264" y="1923070"/>
              <a:ext cx="1748296" cy="589731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/>
          </p:nvGrpSpPr>
          <p:grpSpPr>
            <a:xfrm>
              <a:off x="5311984" y="1244993"/>
              <a:ext cx="3292464" cy="750693"/>
              <a:chOff x="5456000" y="1100977"/>
              <a:chExt cx="3292464" cy="750693"/>
            </a:xfrm>
          </p:grpSpPr>
          <p:sp>
            <p:nvSpPr>
              <p:cNvPr id="24" name="Inhaltsplatzhalter 2"/>
              <p:cNvSpPr txBox="1">
                <a:spLocks/>
              </p:cNvSpPr>
              <p:nvPr/>
            </p:nvSpPr>
            <p:spPr>
              <a:xfrm>
                <a:off x="6372199" y="1100977"/>
                <a:ext cx="2376265" cy="750693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flat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72000" tIns="0" rIns="72000" bIns="0" rtlCol="0" anchor="ctr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105000"/>
                  <a:buFont typeface="Arial Black" pitchFamily="34" charset="0"/>
                  <a:buChar char="ı"/>
                  <a:defRPr sz="1600" b="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endpoints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Full-disk encryption 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browsing &amp; cloud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desktop &amp; mobile</a:t>
                </a:r>
              </a:p>
            </p:txBody>
          </p:sp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000" y="1206323"/>
                <a:ext cx="844192" cy="540000"/>
              </a:xfrm>
              <a:prstGeom prst="rect">
                <a:avLst/>
              </a:prstGeom>
            </p:spPr>
          </p:pic>
        </p:grpSp>
        <p:grpSp>
          <p:nvGrpSpPr>
            <p:cNvPr id="4" name="Groupe 3"/>
            <p:cNvGrpSpPr/>
            <p:nvPr/>
          </p:nvGrpSpPr>
          <p:grpSpPr>
            <a:xfrm>
              <a:off x="1259632" y="3543870"/>
              <a:ext cx="2736304" cy="756072"/>
              <a:chOff x="1475656" y="3327846"/>
              <a:chExt cx="2736304" cy="756072"/>
            </a:xfrm>
          </p:grpSpPr>
          <p:sp>
            <p:nvSpPr>
              <p:cNvPr id="22" name="Inhaltsplatzhalter 2"/>
              <p:cNvSpPr txBox="1">
                <a:spLocks/>
              </p:cNvSpPr>
              <p:nvPr/>
            </p:nvSpPr>
            <p:spPr>
              <a:xfrm>
                <a:off x="1475656" y="3327846"/>
                <a:ext cx="2244936" cy="756072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flat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72000" tIns="0" rIns="72000" bIns="0" rtlCol="0" anchor="ctr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105000"/>
                  <a:buFont typeface="Arial Black" pitchFamily="34" charset="0"/>
                  <a:buChar char="ı"/>
                  <a:defRPr sz="1600" b="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Encrypted backbone / WAN</a:t>
                </a:r>
              </a:p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Layer 3 IP encryption</a:t>
                </a:r>
              </a:p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Layer 2 E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thernet </a:t>
                </a: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encryption </a:t>
                </a:r>
              </a:p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remote access</a:t>
                </a:r>
              </a:p>
            </p:txBody>
          </p:sp>
          <p:pic>
            <p:nvPicPr>
              <p:cNvPr id="27" name="Inhaltsplatzhalter 28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5036" y="3435882"/>
                <a:ext cx="436924" cy="540000"/>
              </a:xfrm>
              <a:prstGeom prst="rect">
                <a:avLst/>
              </a:prstGeom>
            </p:spPr>
          </p:pic>
        </p:grpSp>
        <p:grpSp>
          <p:nvGrpSpPr>
            <p:cNvPr id="6" name="Groupe 5"/>
            <p:cNvGrpSpPr/>
            <p:nvPr/>
          </p:nvGrpSpPr>
          <p:grpSpPr>
            <a:xfrm>
              <a:off x="567188" y="2139702"/>
              <a:ext cx="2837538" cy="1023271"/>
              <a:chOff x="711204" y="1995686"/>
              <a:chExt cx="2837538" cy="1023271"/>
            </a:xfrm>
          </p:grpSpPr>
          <p:sp>
            <p:nvSpPr>
              <p:cNvPr id="26" name="Inhaltsplatzhalter 2"/>
              <p:cNvSpPr txBox="1">
                <a:spLocks/>
              </p:cNvSpPr>
              <p:nvPr/>
            </p:nvSpPr>
            <p:spPr>
              <a:xfrm>
                <a:off x="711204" y="1995686"/>
                <a:ext cx="2060596" cy="1023271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flat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72000" tIns="0" rIns="72000" bIns="0" rtlCol="0" anchor="ctr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105000"/>
                  <a:buFont typeface="Arial Black" pitchFamily="34" charset="0"/>
                  <a:buChar char="ı"/>
                  <a:defRPr sz="1600" b="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Trusted management</a:t>
                </a:r>
              </a:p>
              <a:p>
                <a:pPr marL="0" lv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CA, PKI, HSMs</a:t>
                </a:r>
              </a:p>
              <a:p>
                <a:pPr marL="0" lv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Crypto management</a:t>
                </a:r>
              </a:p>
              <a:p>
                <a:pPr marL="0" lv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Configuration, Policy</a:t>
                </a:r>
              </a:p>
              <a:p>
                <a:pPr marL="0" lv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Firmware deployment</a:t>
                </a:r>
              </a:p>
            </p:txBody>
          </p:sp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330" y="2147321"/>
                <a:ext cx="664412" cy="720000"/>
              </a:xfrm>
              <a:prstGeom prst="rect">
                <a:avLst/>
              </a:prstGeom>
            </p:spPr>
          </p:pic>
        </p:grpSp>
        <p:grpSp>
          <p:nvGrpSpPr>
            <p:cNvPr id="5" name="Groupe 4"/>
            <p:cNvGrpSpPr/>
            <p:nvPr/>
          </p:nvGrpSpPr>
          <p:grpSpPr>
            <a:xfrm>
              <a:off x="5116344" y="3507854"/>
              <a:ext cx="3416096" cy="936104"/>
              <a:chOff x="5332368" y="3291830"/>
              <a:chExt cx="3416096" cy="936104"/>
            </a:xfrm>
          </p:grpSpPr>
          <p:sp>
            <p:nvSpPr>
              <p:cNvPr id="21" name="Inhaltsplatzhalter 2"/>
              <p:cNvSpPr txBox="1">
                <a:spLocks/>
              </p:cNvSpPr>
              <p:nvPr/>
            </p:nvSpPr>
            <p:spPr>
              <a:xfrm>
                <a:off x="6125974" y="3291830"/>
                <a:ext cx="2622490" cy="936104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flat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72000" tIns="0" rIns="72000" bIns="0" rtlCol="0" anchor="ctr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105000"/>
                  <a:buFont typeface="Arial Black" pitchFamily="34" charset="0"/>
                  <a:buChar char="ı"/>
                  <a:defRPr sz="1600" b="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networks </a:t>
                </a:r>
                <a:b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network analytics </a:t>
                </a:r>
                <a:endPara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NextGen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Firewall &amp; UTMs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Deep Packet Inspection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Network vulnerability management</a:t>
                </a:r>
                <a:endPara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368" y="3489882"/>
                <a:ext cx="684255" cy="540000"/>
              </a:xfrm>
              <a:prstGeom prst="rect">
                <a:avLst/>
              </a:prstGeom>
            </p:spPr>
          </p:pic>
        </p:grpSp>
        <p:grpSp>
          <p:nvGrpSpPr>
            <p:cNvPr id="9" name="Groupe 8"/>
            <p:cNvGrpSpPr/>
            <p:nvPr/>
          </p:nvGrpSpPr>
          <p:grpSpPr>
            <a:xfrm>
              <a:off x="1078534" y="1131590"/>
              <a:ext cx="2773386" cy="885261"/>
              <a:chOff x="1222550" y="987574"/>
              <a:chExt cx="2773386" cy="885261"/>
            </a:xfrm>
          </p:grpSpPr>
          <p:sp>
            <p:nvSpPr>
              <p:cNvPr id="23" name="Inhaltsplatzhalter 2"/>
              <p:cNvSpPr txBox="1">
                <a:spLocks/>
              </p:cNvSpPr>
              <p:nvPr/>
            </p:nvSpPr>
            <p:spPr>
              <a:xfrm>
                <a:off x="1222550" y="987574"/>
                <a:ext cx="2345936" cy="885261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flat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72000" tIns="0" rIns="72000" bIns="0" rtlCol="0" anchor="ctr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105000"/>
                  <a:buFont typeface="Arial Black" pitchFamily="34" charset="0"/>
                  <a:buChar char="ı"/>
                  <a:defRPr sz="1600" b="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Tap-proof communications</a:t>
                </a:r>
              </a:p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Voice encryption apps &amp; devices</a:t>
                </a:r>
              </a:p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messaging</a:t>
                </a:r>
              </a:p>
              <a:p>
                <a:pPr marL="0" indent="0" algn="r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Fax &amp; Radio encryption</a:t>
                </a:r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3604648" y="1142204"/>
                <a:ext cx="391288" cy="576000"/>
                <a:chOff x="9168240" y="1307154"/>
                <a:chExt cx="391288" cy="576000"/>
              </a:xfrm>
            </p:grpSpPr>
            <p:pic>
              <p:nvPicPr>
                <p:cNvPr id="30" name="Picture 3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32283" t="17000" r="52495" b="40778"/>
                <a:stretch/>
              </p:blipFill>
              <p:spPr bwMode="auto">
                <a:xfrm>
                  <a:off x="9168240" y="1307154"/>
                  <a:ext cx="391288" cy="57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9235669" y="1417784"/>
                  <a:ext cx="248127" cy="326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" name="Ellipse 31"/>
            <p:cNvSpPr/>
            <p:nvPr/>
          </p:nvSpPr>
          <p:spPr>
            <a:xfrm>
              <a:off x="3567454" y="1714223"/>
              <a:ext cx="1980000" cy="198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3887936" y="1872835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203984" y="1965700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3510081" y="2643852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3887936" y="3421019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500789" y="2643852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3779568" y="2512516"/>
              <a:ext cx="1555771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Trusted solutions </a:t>
              </a:r>
              <a:r>
                <a:rPr lang="en-US" sz="15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5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</a:t>
              </a:r>
              <a:r>
                <a:rPr lang="en-US" sz="15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5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source</a:t>
              </a:r>
              <a:endPara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5186717" y="3385003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5732962" y="2139702"/>
              <a:ext cx="3375542" cy="1152128"/>
              <a:chOff x="5804970" y="1995686"/>
              <a:chExt cx="3375542" cy="1152128"/>
            </a:xfrm>
          </p:grpSpPr>
          <p:sp>
            <p:nvSpPr>
              <p:cNvPr id="40" name="Inhaltsplatzhalter 2"/>
              <p:cNvSpPr txBox="1">
                <a:spLocks/>
              </p:cNvSpPr>
              <p:nvPr/>
            </p:nvSpPr>
            <p:spPr>
              <a:xfrm>
                <a:off x="6497813" y="1995686"/>
                <a:ext cx="2682699" cy="1152128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flat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72000" tIns="0" rIns="72000" bIns="0" rtlCol="0" anchor="ctr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105000"/>
                  <a:buFont typeface="Arial Black" pitchFamily="34" charset="0"/>
                  <a:buChar char="ı"/>
                  <a:defRPr sz="1600" b="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lnSpc>
                    <a:spcPct val="112000"/>
                  </a:lnSpc>
                  <a:spcBef>
                    <a:spcPts val="0"/>
                  </a:spcBef>
                  <a:buSzPct val="75000"/>
                  <a:buFont typeface="Wingdings" pitchFamily="2" charset="2"/>
                  <a:buChar char="§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applications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Web </a:t>
                </a: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pplication Firewall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Web </a:t>
                </a: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ervices Firewall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Web </a:t>
                </a: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ccess Management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Dynamic </a:t>
                </a: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pplication Security </a:t>
                </a: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esting</a:t>
                </a:r>
              </a:p>
              <a:p>
                <a:pPr marL="0" indent="0">
                  <a:lnSpc>
                    <a:spcPct val="100000"/>
                  </a:lnSpc>
                  <a:buSzPct val="110000"/>
                  <a:buNone/>
                </a:pPr>
                <a:r>
                  <a:rPr lang="fr-FR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Document-</a:t>
                </a:r>
                <a:r>
                  <a:rPr lang="fr-FR" sz="1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centric</a:t>
                </a:r>
                <a:r>
                  <a:rPr lang="fr-FR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encryption</a:t>
                </a:r>
                <a:endPara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http://tse1.mm.bing.net/th?&amp;id=OIP.DE5QeCOshcW0Ory3QL4ABwEsEU&amp;w=299&amp;h=276&amp;c=0&amp;pid=1.9&amp;rs=0&amp;p=0&amp;r=0">
                <a:hlinkClick r:id="rId10" tooltip="View image details"/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970" y="2284833"/>
                <a:ext cx="621654" cy="573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8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Arco"/>
          <p:cNvSpPr>
            <a:spLocks noChangeAspect="1"/>
          </p:cNvSpPr>
          <p:nvPr/>
        </p:nvSpPr>
        <p:spPr>
          <a:xfrm rot="1780664" flipV="1">
            <a:off x="3439630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security tools for the digital era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084168" y="3038235"/>
            <a:ext cx="2779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R&amp;S Web Application Firewall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R&amp;S Web Services Firewall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96154" y="1327869"/>
            <a:ext cx="290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R&amp;S Vulnerability Manager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7300" y="3633286"/>
            <a:ext cx="244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R&amp;S Web Access Manager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15616" y="1964015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R&amp;S products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36096" y="1059582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endParaRPr lang="en-US" sz="1600" b="1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7704" y="1319621"/>
            <a:ext cx="797628" cy="7976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498867" y="153228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endParaRPr lang="en-US" sz="1600" b="1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731" y="1758678"/>
            <a:ext cx="797628" cy="7976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958137" y="2710056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endParaRPr lang="en-US" sz="1600" b="1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492" y="2879333"/>
            <a:ext cx="797628" cy="7976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2493255" y="3285733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en-US" sz="1600" b="1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349" y="3219822"/>
            <a:ext cx="771190" cy="7711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724128" y="1563638"/>
            <a:ext cx="32843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assets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etect &amp; prioritize vulnerabilities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Remediate to reduce attack surface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095951" y="3524868"/>
            <a:ext cx="29344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00" dirty="0" smtClean="0"/>
              <a:t>Block attacks, prevent data leakage &amp; identity theft</a:t>
            </a:r>
          </a:p>
          <a:p>
            <a:r>
              <a:rPr lang="en-US" sz="1300" dirty="0" smtClean="0"/>
              <a:t>Secure APIs &amp; machine-to-machine communications</a:t>
            </a:r>
          </a:p>
          <a:p>
            <a:r>
              <a:rPr lang="en-US" sz="1300" dirty="0" smtClean="0"/>
              <a:t>Evaluate user reputation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2020" y="3867894"/>
            <a:ext cx="32879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00" dirty="0" smtClean="0"/>
              <a:t>Enforce authentication policy</a:t>
            </a:r>
          </a:p>
          <a:p>
            <a:r>
              <a:rPr lang="en-US" sz="1300" dirty="0" smtClean="0"/>
              <a:t>Simplify </a:t>
            </a:r>
            <a:r>
              <a:rPr lang="en-US" sz="1300" dirty="0"/>
              <a:t>security for users </a:t>
            </a:r>
            <a:r>
              <a:rPr lang="en-US" sz="1300" dirty="0" smtClean="0"/>
              <a:t>(SSO)</a:t>
            </a:r>
          </a:p>
          <a:p>
            <a:r>
              <a:rPr lang="en-US" sz="1300" dirty="0" smtClean="0"/>
              <a:t>Adapt authentication to user context</a:t>
            </a:r>
            <a:endParaRPr lang="en-US" sz="13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115616" y="2211710"/>
            <a:ext cx="23596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00" dirty="0" smtClean="0"/>
              <a:t>Simplify deployment</a:t>
            </a:r>
          </a:p>
          <a:p>
            <a:r>
              <a:rPr lang="en-US" sz="1300" dirty="0" smtClean="0"/>
              <a:t>Automate response to </a:t>
            </a:r>
            <a:br>
              <a:rPr lang="en-US" sz="1300" dirty="0" smtClean="0"/>
            </a:br>
            <a:r>
              <a:rPr lang="en-US" sz="1300" dirty="0" smtClean="0"/>
              <a:t>dangerous user behaviors</a:t>
            </a:r>
          </a:p>
          <a:p>
            <a:r>
              <a:rPr lang="en-US" sz="1300" dirty="0" smtClean="0"/>
              <a:t>Monitor &amp; report, perform forensics analysis</a:t>
            </a:r>
            <a:endParaRPr lang="en-US" sz="1300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2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6" grpId="0"/>
      <p:bldP spid="29" grpId="0"/>
      <p:bldP spid="32" grpId="0"/>
      <p:bldP spid="21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R&amp;S’s</a:t>
            </a:r>
            <a:r>
              <a:rPr lang="fr-FR" dirty="0" smtClean="0"/>
              <a:t> cloud services &amp; software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R&amp;S Vulnerability Manager</a:t>
            </a:r>
            <a:endParaRPr lang="en-US" dirty="0"/>
          </a:p>
        </p:txBody>
      </p:sp>
      <p:sp>
        <p:nvSpPr>
          <p:cNvPr id="7" name="Espace réservé du contenu 24"/>
          <p:cNvSpPr>
            <a:spLocks noGrp="1"/>
          </p:cNvSpPr>
          <p:nvPr>
            <p:ph sz="half" idx="4294967295"/>
          </p:nvPr>
        </p:nvSpPr>
        <p:spPr>
          <a:xfrm>
            <a:off x="0" y="1392238"/>
            <a:ext cx="2332038" cy="334645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Assets discovery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Network, system &amp; app-layer vulnerability Identification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Prioritization based on asset value (CIA) &amp; criticality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Remediation tickets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Concise operational reports with links to CVEs, trending reports for Management 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LDAP integration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Probes deployment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Proxy-mode for authenticated pages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Swagger integration</a:t>
            </a:r>
          </a:p>
        </p:txBody>
      </p:sp>
      <p:sp>
        <p:nvSpPr>
          <p:cNvPr id="9" name="Espace réservé du contenu 25"/>
          <p:cNvSpPr>
            <a:spLocks noGrp="1"/>
          </p:cNvSpPr>
          <p:nvPr>
            <p:ph sz="half" idx="4294967295"/>
          </p:nvPr>
        </p:nvSpPr>
        <p:spPr>
          <a:xfrm>
            <a:off x="6902450" y="1419225"/>
            <a:ext cx="2241550" cy="3313113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Comprehensive view across entire IT (20+ scanners)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Concise, actionable reports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Internal ticketing, integration with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 tools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Form factor choice:</a:t>
            </a:r>
          </a:p>
          <a:p>
            <a:pPr marL="574675" lvl="2" indent="-168275">
              <a:lnSpc>
                <a:spcPct val="110000"/>
              </a:lnSpc>
              <a:buClr>
                <a:srgbClr val="FF6600"/>
              </a:buClr>
            </a:pPr>
            <a:r>
              <a:rPr lang="en-US" sz="1000" dirty="0" smtClean="0"/>
              <a:t>Enterprise &amp; Portable Editions for internal tests</a:t>
            </a:r>
          </a:p>
          <a:p>
            <a:pPr marL="574675" lvl="2" indent="-168275">
              <a:lnSpc>
                <a:spcPct val="110000"/>
              </a:lnSpc>
              <a:buClr>
                <a:srgbClr val="FF6600"/>
              </a:buClr>
            </a:pPr>
            <a:r>
              <a:rPr lang="en-US" sz="1000" dirty="0" smtClean="0"/>
              <a:t>Cloud Edition for external testing</a:t>
            </a:r>
            <a:endParaRPr lang="en-US" sz="1200" dirty="0" smtClean="0"/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Integration with R&amp;S WAFs for virtual patching</a:t>
            </a:r>
          </a:p>
          <a:p>
            <a:pPr marL="174625" lvl="1" indent="-168275">
              <a:lnSpc>
                <a:spcPct val="110000"/>
              </a:lnSpc>
              <a:buClr>
                <a:srgbClr val="FF6600"/>
              </a:buClr>
              <a:buChar char="•"/>
            </a:pPr>
            <a:r>
              <a:rPr lang="en-US" sz="1200" dirty="0" smtClean="0"/>
              <a:t>Data privacy: information remains in your control, not subject to Patriot Act</a:t>
            </a:r>
            <a:endParaRPr lang="en-US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19" y="952948"/>
            <a:ext cx="3650599" cy="36392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Freeform 11">
            <a:hlinkHover r:id="" action="ppaction://noaction" highlightClick="1"/>
          </p:cNvPr>
          <p:cNvSpPr/>
          <p:nvPr/>
        </p:nvSpPr>
        <p:spPr>
          <a:xfrm flipH="1">
            <a:off x="4496946" y="986721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2">
            <a:hlinkHover r:id="" action="ppaction://noaction" highlightClick="1"/>
          </p:cNvPr>
          <p:cNvSpPr/>
          <p:nvPr/>
        </p:nvSpPr>
        <p:spPr>
          <a:xfrm flipH="1" flipV="1">
            <a:off x="4496945" y="2714913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hlinkHover r:id="" action="ppaction://noaction" highlightClick="1"/>
          </p:cNvPr>
          <p:cNvSpPr/>
          <p:nvPr/>
        </p:nvSpPr>
        <p:spPr>
          <a:xfrm>
            <a:off x="4283968" y="1635646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Hover r:id="" action="ppaction://noaction" highlightClick="1"/>
          </p:cNvPr>
          <p:cNvSpPr/>
          <p:nvPr/>
        </p:nvSpPr>
        <p:spPr>
          <a:xfrm>
            <a:off x="4968044" y="2282865"/>
            <a:ext cx="756084" cy="64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Hover r:id="" action="ppaction://noaction" highlightClick="1"/>
          </p:cNvPr>
          <p:cNvSpPr/>
          <p:nvPr/>
        </p:nvSpPr>
        <p:spPr>
          <a:xfrm>
            <a:off x="4572000" y="3166318"/>
            <a:ext cx="85940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Hover r:id="" action="ppaction://noaction" highlightClick="1"/>
          </p:cNvPr>
          <p:cNvSpPr/>
          <p:nvPr/>
        </p:nvSpPr>
        <p:spPr>
          <a:xfrm>
            <a:off x="3706255" y="3147814"/>
            <a:ext cx="790690" cy="45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flipH="1">
            <a:off x="323528" y="986721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>
                <a:latin typeface="Arial" pitchFamily="34" charset="0"/>
                <a:cs typeface="Arial" pitchFamily="34" charset="0"/>
              </a:rPr>
              <a:t>Key functions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6365856" y="1002353"/>
            <a:ext cx="245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 smtClean="0">
                <a:latin typeface="Arial" pitchFamily="34" charset="0"/>
                <a:cs typeface="Arial" pitchFamily="34" charset="0"/>
              </a:rPr>
              <a:t>Differentiators</a:t>
            </a:r>
            <a:endParaRPr lang="en-US" sz="15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23528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578509" y="1275606"/>
            <a:ext cx="2245334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92" y="66305"/>
            <a:ext cx="551198" cy="64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93" y="66305"/>
            <a:ext cx="548309" cy="6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64" y="67269"/>
            <a:ext cx="545040" cy="646073"/>
          </a:xfrm>
          <a:prstGeom prst="rect">
            <a:avLst/>
          </a:prstGeom>
        </p:spPr>
      </p:pic>
      <p:sp>
        <p:nvSpPr>
          <p:cNvPr id="1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7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R&amp;S Web Application Firewall (WAF)</a:t>
            </a:r>
            <a:endParaRPr lang="en-US" dirty="0"/>
          </a:p>
        </p:txBody>
      </p:sp>
      <p:sp>
        <p:nvSpPr>
          <p:cNvPr id="9" name="Espace réservé du contenu 25"/>
          <p:cNvSpPr>
            <a:spLocks noGrp="1"/>
          </p:cNvSpPr>
          <p:nvPr>
            <p:ph sz="half" idx="4294967295"/>
          </p:nvPr>
        </p:nvSpPr>
        <p:spPr>
          <a:xfrm>
            <a:off x="0" y="1392238"/>
            <a:ext cx="2332038" cy="3341687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Visual policy configuration &amp; traffic control (workflow)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Application Security Automation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Application learning (http &amp; REST traffic)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Multiple security engines:</a:t>
            </a:r>
          </a:p>
          <a:p>
            <a:pPr marL="354013" lvl="2" indent="-168275">
              <a:buClr>
                <a:srgbClr val="FF6600"/>
              </a:buClr>
            </a:pPr>
            <a:r>
              <a:rPr lang="en-US" sz="1000" smtClean="0"/>
              <a:t>ICX (generic patterns)</a:t>
            </a:r>
          </a:p>
          <a:p>
            <a:pPr marL="354013" lvl="2" indent="-168275">
              <a:buClr>
                <a:srgbClr val="FF6600"/>
              </a:buClr>
            </a:pPr>
            <a:r>
              <a:rPr lang="en-US" sz="1000" smtClean="0"/>
              <a:t>Scoring List (heuristics)</a:t>
            </a:r>
          </a:p>
          <a:p>
            <a:pPr marL="354013" lvl="2" indent="-168275">
              <a:buClr>
                <a:srgbClr val="FF6600"/>
              </a:buClr>
            </a:pPr>
            <a:r>
              <a:rPr lang="en-US" sz="1000" smtClean="0"/>
              <a:t>Adv. Detection Engines (grammatical analysis)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Bot protection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User Reputation Scoring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Virtual patching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Customizable dashboard for monitoring &amp; reporting</a:t>
            </a:r>
            <a:endParaRPr lang="en-US" sz="1200" dirty="0" smtClean="0"/>
          </a:p>
        </p:txBody>
      </p:sp>
      <p:sp>
        <p:nvSpPr>
          <p:cNvPr id="23" name="Espace réservé du contenu 17"/>
          <p:cNvSpPr>
            <a:spLocks noGrp="1"/>
          </p:cNvSpPr>
          <p:nvPr>
            <p:ph sz="half" idx="4294967295"/>
          </p:nvPr>
        </p:nvSpPr>
        <p:spPr>
          <a:xfrm>
            <a:off x="6811963" y="1419225"/>
            <a:ext cx="2332037" cy="3313113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Productive admin. environment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Workflow configuration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Application profiling &amp; predefined security policies 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Traffic learning (sitemap)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Orchestration API</a:t>
            </a:r>
            <a:endParaRPr lang="en-US" sz="1200" dirty="0" smtClean="0"/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Effective against OWASP Top 10 &amp; zero-day attacks, bots &amp; evasion attempts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Positive &amp; negative security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Chaining multiple engines for maximum security efficiency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Adjust response to changing user context &amp; behavior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Add-on capabilities:</a:t>
            </a:r>
          </a:p>
          <a:p>
            <a:pPr marL="357188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Web Services  Firewall for API &amp; Web Services routing &amp; security</a:t>
            </a:r>
          </a:p>
          <a:p>
            <a:pPr marL="357188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Web Access Manager for Web SSO &amp; Adaptive Authentication</a:t>
            </a:r>
          </a:p>
          <a:p>
            <a:pPr marL="357188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Integration with R&amp;S Vulnerability Manager</a:t>
            </a:r>
            <a:endParaRPr lang="en-US" sz="1000" dirty="0"/>
          </a:p>
        </p:txBody>
      </p:sp>
      <p:sp>
        <p:nvSpPr>
          <p:cNvPr id="10" name="Freeform 9">
            <a:hlinkHover r:id="" action="ppaction://noaction" highlightClick="1"/>
          </p:cNvPr>
          <p:cNvSpPr/>
          <p:nvPr/>
        </p:nvSpPr>
        <p:spPr>
          <a:xfrm>
            <a:off x="2771800" y="986721"/>
            <a:ext cx="1868910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11">
            <a:hlinkHover r:id="" action="ppaction://noaction" highlightClick="1"/>
          </p:cNvPr>
          <p:cNvSpPr/>
          <p:nvPr/>
        </p:nvSpPr>
        <p:spPr>
          <a:xfrm flipH="1" flipV="1">
            <a:off x="4496945" y="2714913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2">
            <a:hlinkHover r:id="" action="ppaction://noaction" highlightClick="1"/>
          </p:cNvPr>
          <p:cNvSpPr/>
          <p:nvPr/>
        </p:nvSpPr>
        <p:spPr>
          <a:xfrm flipV="1">
            <a:off x="2771800" y="2704639"/>
            <a:ext cx="1868910" cy="1883335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Hover r:id="" action="ppaction://noaction" highlightClick="1"/>
          </p:cNvPr>
          <p:cNvSpPr/>
          <p:nvPr/>
        </p:nvSpPr>
        <p:spPr>
          <a:xfrm>
            <a:off x="3491880" y="2211710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Hover r:id="" action="ppaction://noaction" highlightClick="1"/>
          </p:cNvPr>
          <p:cNvSpPr/>
          <p:nvPr/>
        </p:nvSpPr>
        <p:spPr>
          <a:xfrm>
            <a:off x="4283968" y="1635646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hlinkHover r:id="" action="ppaction://noaction" highlightClick="1"/>
          </p:cNvPr>
          <p:cNvSpPr/>
          <p:nvPr/>
        </p:nvSpPr>
        <p:spPr>
          <a:xfrm>
            <a:off x="4968044" y="2282865"/>
            <a:ext cx="756084" cy="64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Hover r:id="" action="ppaction://noaction" highlightClick="1"/>
          </p:cNvPr>
          <p:cNvSpPr/>
          <p:nvPr/>
        </p:nvSpPr>
        <p:spPr>
          <a:xfrm>
            <a:off x="4572000" y="3166318"/>
            <a:ext cx="85940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Hover r:id="" action="ppaction://noaction" highlightClick="1"/>
          </p:cNvPr>
          <p:cNvSpPr/>
          <p:nvPr/>
        </p:nvSpPr>
        <p:spPr>
          <a:xfrm>
            <a:off x="3706255" y="3147814"/>
            <a:ext cx="790690" cy="45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 flipH="1">
            <a:off x="323528" y="986721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>
                <a:latin typeface="Arial" pitchFamily="34" charset="0"/>
                <a:cs typeface="Arial" pitchFamily="34" charset="0"/>
              </a:rPr>
              <a:t>Key functions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23528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3" y="963384"/>
            <a:ext cx="3650599" cy="36392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Freeform 9">
            <a:hlinkHover r:id="" action="ppaction://noaction" highlightClick="1"/>
          </p:cNvPr>
          <p:cNvSpPr/>
          <p:nvPr/>
        </p:nvSpPr>
        <p:spPr>
          <a:xfrm>
            <a:off x="2771800" y="986721"/>
            <a:ext cx="1868910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reeform 10">
            <a:hlinkHover r:id="" action="ppaction://noaction" highlightClick="1"/>
          </p:cNvPr>
          <p:cNvSpPr/>
          <p:nvPr/>
        </p:nvSpPr>
        <p:spPr>
          <a:xfrm flipH="1">
            <a:off x="4496946" y="986721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reeform 11">
            <a:hlinkHover r:id="" action="ppaction://noaction" highlightClick="1"/>
          </p:cNvPr>
          <p:cNvSpPr/>
          <p:nvPr/>
        </p:nvSpPr>
        <p:spPr>
          <a:xfrm flipH="1" flipV="1">
            <a:off x="4496945" y="2714913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reeform 12">
            <a:hlinkHover r:id="" action="ppaction://noaction" highlightClick="1"/>
          </p:cNvPr>
          <p:cNvSpPr/>
          <p:nvPr/>
        </p:nvSpPr>
        <p:spPr>
          <a:xfrm flipV="1">
            <a:off x="2771800" y="2704639"/>
            <a:ext cx="1868910" cy="1883335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hlinkHover r:id="" action="ppaction://noaction" highlightClick="1"/>
          </p:cNvPr>
          <p:cNvSpPr/>
          <p:nvPr/>
        </p:nvSpPr>
        <p:spPr>
          <a:xfrm>
            <a:off x="3491880" y="2211710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hlinkHover r:id="" action="ppaction://noaction" highlightClick="1"/>
          </p:cNvPr>
          <p:cNvSpPr/>
          <p:nvPr/>
        </p:nvSpPr>
        <p:spPr>
          <a:xfrm>
            <a:off x="4283968" y="1635646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hlinkHover r:id="" action="ppaction://noaction" highlightClick="1"/>
          </p:cNvPr>
          <p:cNvSpPr/>
          <p:nvPr/>
        </p:nvSpPr>
        <p:spPr>
          <a:xfrm>
            <a:off x="4968044" y="2282865"/>
            <a:ext cx="756084" cy="64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hlinkHover r:id="" action="ppaction://noaction" highlightClick="1"/>
          </p:cNvPr>
          <p:cNvSpPr/>
          <p:nvPr/>
        </p:nvSpPr>
        <p:spPr>
          <a:xfrm>
            <a:off x="4572000" y="3166318"/>
            <a:ext cx="85940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hlinkHover r:id="" action="ppaction://noaction" highlightClick="1"/>
          </p:cNvPr>
          <p:cNvSpPr/>
          <p:nvPr/>
        </p:nvSpPr>
        <p:spPr>
          <a:xfrm>
            <a:off x="3706255" y="3147814"/>
            <a:ext cx="790690" cy="45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 flipH="1">
            <a:off x="6437791" y="1002353"/>
            <a:ext cx="245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 smtClean="0">
                <a:latin typeface="Arial" pitchFamily="34" charset="0"/>
                <a:cs typeface="Arial" pitchFamily="34" charset="0"/>
              </a:rPr>
              <a:t>Differentiators</a:t>
            </a:r>
            <a:endParaRPr lang="en-US" sz="15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6578509" y="1275606"/>
            <a:ext cx="2313971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86" y="51470"/>
            <a:ext cx="566417" cy="673355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2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03" y="973162"/>
            <a:ext cx="3650599" cy="36392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R&amp;S Web Services Firewall (WSF)</a:t>
            </a:r>
            <a:endParaRPr lang="en-US" dirty="0"/>
          </a:p>
        </p:txBody>
      </p:sp>
      <p:sp>
        <p:nvSpPr>
          <p:cNvPr id="7" name="Espace réservé du contenu 24"/>
          <p:cNvSpPr>
            <a:spLocks noGrp="1"/>
          </p:cNvSpPr>
          <p:nvPr>
            <p:ph sz="half" idx="4294967295"/>
          </p:nvPr>
        </p:nvSpPr>
        <p:spPr>
          <a:xfrm>
            <a:off x="0" y="1444625"/>
            <a:ext cx="2332038" cy="3167063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Visual policy configuration &amp; traffic control (workflow)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Web Services routing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REST traffic learning (sitemap)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XML/SOAP schema validation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XML message signature &amp; encryption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Web Services member authentication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Web Services specific attack signatures 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Virtual patching</a:t>
            </a:r>
          </a:p>
          <a:p>
            <a:pPr marL="174625" lvl="1" indent="-168275"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Customizable dashboard for monitoring &amp; reporting</a:t>
            </a:r>
            <a:endParaRPr lang="en-US" sz="1200" dirty="0"/>
          </a:p>
        </p:txBody>
      </p:sp>
      <p:sp>
        <p:nvSpPr>
          <p:cNvPr id="9" name="Espace réservé du contenu 25"/>
          <p:cNvSpPr>
            <a:spLocks noGrp="1"/>
          </p:cNvSpPr>
          <p:nvPr>
            <p:ph sz="half" idx="4294967295"/>
          </p:nvPr>
        </p:nvSpPr>
        <p:spPr>
          <a:xfrm>
            <a:off x="6810375" y="1444625"/>
            <a:ext cx="2333625" cy="3167063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Productive admin. environment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smtClean="0"/>
              <a:t>Workflow configuration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smtClean="0"/>
              <a:t>Application profiling &amp; predefined security policies 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smtClean="0"/>
              <a:t>Traffic learning (sitemap)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smtClean="0"/>
              <a:t>Orchestration API</a:t>
            </a:r>
            <a:endParaRPr lang="en-US" sz="1200" smtClean="0"/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API Gateway combined with best-of-breed Web Services security</a:t>
            </a:r>
            <a:endParaRPr lang="en-US" sz="1000" smtClean="0"/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SOAP/XML &amp; REST/JSON routing &amp; filtering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Data integrity &amp; message validation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XML signature &amp; encryption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Standalone or integrated with WAF</a:t>
            </a:r>
            <a:endParaRPr lang="en-US" sz="1200" dirty="0"/>
          </a:p>
        </p:txBody>
      </p:sp>
      <p:sp>
        <p:nvSpPr>
          <p:cNvPr id="17" name="ZoneTexte 16"/>
          <p:cNvSpPr txBox="1"/>
          <p:nvPr/>
        </p:nvSpPr>
        <p:spPr>
          <a:xfrm flipH="1">
            <a:off x="323528" y="986721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>
                <a:latin typeface="Arial" pitchFamily="34" charset="0"/>
                <a:cs typeface="Arial" pitchFamily="34" charset="0"/>
              </a:rPr>
              <a:t>Key functions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6578508" y="1002353"/>
            <a:ext cx="245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 smtClean="0">
                <a:latin typeface="Arial" pitchFamily="34" charset="0"/>
                <a:cs typeface="Arial" pitchFamily="34" charset="0"/>
              </a:rPr>
              <a:t>Differentiators</a:t>
            </a:r>
            <a:endParaRPr lang="en-US" sz="15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23528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660232" y="1275606"/>
            <a:ext cx="2376264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16" y="49312"/>
            <a:ext cx="566418" cy="675705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9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53" y="1002353"/>
            <a:ext cx="3627812" cy="36165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R&amp;S Cloud Protector</a:t>
            </a:r>
            <a:endParaRPr lang="en-US" dirty="0"/>
          </a:p>
        </p:txBody>
      </p:sp>
      <p:sp>
        <p:nvSpPr>
          <p:cNvPr id="9" name="Espace réservé du contenu 25"/>
          <p:cNvSpPr>
            <a:spLocks noGrp="1"/>
          </p:cNvSpPr>
          <p:nvPr>
            <p:ph sz="half" idx="1"/>
          </p:nvPr>
        </p:nvSpPr>
        <p:spPr>
          <a:xfrm>
            <a:off x="323528" y="1419621"/>
            <a:ext cx="2318528" cy="3315349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Fully-automated cloud service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Simplified set-up, administration &amp; false positive management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3 predefined security policies 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SSL off-loading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Highly-redundant, </a:t>
            </a:r>
            <a:br>
              <a:rPr lang="en-US" sz="1200" smtClean="0"/>
            </a:br>
            <a:r>
              <a:rPr lang="en-US" sz="1200" smtClean="0"/>
              <a:t>auto-scaling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Monthly, weekly and daily reports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Distributed administration based on roles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Management API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Network-layer anti-DDoS protection in Enterprise plan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Scalable pricing (starts at 29$/month/site)</a:t>
            </a:r>
            <a:endParaRPr lang="en-US" sz="1200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6588224" y="1491630"/>
            <a:ext cx="2289744" cy="324036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Robotic WAF with minimal administration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Known attack &amp; zero-day protection, anti-evasion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Multiple engines tuned to maximize protection &amp; minimize false positives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Advanced security, incl. heuristics, grammatical analysis, sandboxing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Char char="•"/>
            </a:pPr>
            <a:r>
              <a:rPr lang="en-US" sz="1200" smtClean="0"/>
              <a:t>Same technology as enterprise WAF, certified by French government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Sovereign cloud (not subject to Patriot Act)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Available as software for partners to operate (vCloud)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smtClean="0"/>
              <a:t>Ongoing enhancements &amp; new feature additions</a:t>
            </a:r>
            <a:endParaRPr lang="en-US" sz="1200" dirty="0"/>
          </a:p>
        </p:txBody>
      </p:sp>
      <p:sp>
        <p:nvSpPr>
          <p:cNvPr id="10" name="Freeform 9">
            <a:hlinkHover r:id="" action="ppaction://noaction" highlightClick="1"/>
          </p:cNvPr>
          <p:cNvSpPr/>
          <p:nvPr/>
        </p:nvSpPr>
        <p:spPr>
          <a:xfrm>
            <a:off x="2771800" y="986721"/>
            <a:ext cx="1868910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reeform 10">
            <a:hlinkHover r:id="" action="ppaction://noaction" highlightClick="1"/>
          </p:cNvPr>
          <p:cNvSpPr/>
          <p:nvPr/>
        </p:nvSpPr>
        <p:spPr>
          <a:xfrm flipH="1">
            <a:off x="4496946" y="986721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11">
            <a:hlinkHover r:id="" action="ppaction://noaction" highlightClick="1"/>
          </p:cNvPr>
          <p:cNvSpPr/>
          <p:nvPr/>
        </p:nvSpPr>
        <p:spPr>
          <a:xfrm flipH="1" flipV="1">
            <a:off x="4496945" y="2714913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2">
            <a:hlinkHover r:id="" action="ppaction://noaction" highlightClick="1"/>
          </p:cNvPr>
          <p:cNvSpPr/>
          <p:nvPr/>
        </p:nvSpPr>
        <p:spPr>
          <a:xfrm flipV="1">
            <a:off x="2771800" y="2715766"/>
            <a:ext cx="1868910" cy="1883335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Hover r:id="" action="ppaction://noaction" highlightClick="1"/>
          </p:cNvPr>
          <p:cNvSpPr/>
          <p:nvPr/>
        </p:nvSpPr>
        <p:spPr>
          <a:xfrm>
            <a:off x="3491880" y="2211710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Hover r:id="" action="ppaction://noaction" highlightClick="1"/>
          </p:cNvPr>
          <p:cNvSpPr/>
          <p:nvPr/>
        </p:nvSpPr>
        <p:spPr>
          <a:xfrm>
            <a:off x="4283968" y="1635646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Hover r:id="" action="ppaction://noaction" highlightClick="1"/>
          </p:cNvPr>
          <p:cNvSpPr/>
          <p:nvPr/>
        </p:nvSpPr>
        <p:spPr>
          <a:xfrm>
            <a:off x="4572000" y="3166318"/>
            <a:ext cx="85940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Hover r:id="" action="ppaction://noaction" highlightClick="1"/>
          </p:cNvPr>
          <p:cNvSpPr/>
          <p:nvPr/>
        </p:nvSpPr>
        <p:spPr>
          <a:xfrm>
            <a:off x="3706255" y="3147814"/>
            <a:ext cx="790690" cy="45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3478"/>
            <a:ext cx="2057400" cy="49965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 flipH="1">
            <a:off x="323528" y="987574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>
                <a:latin typeface="Arial" pitchFamily="34" charset="0"/>
                <a:cs typeface="Arial" pitchFamily="34" charset="0"/>
              </a:rPr>
              <a:t>Key functions</a:t>
            </a:r>
          </a:p>
        </p:txBody>
      </p:sp>
      <p:sp>
        <p:nvSpPr>
          <p:cNvPr id="29" name="ZoneTexte 28"/>
          <p:cNvSpPr txBox="1"/>
          <p:nvPr/>
        </p:nvSpPr>
        <p:spPr>
          <a:xfrm flipH="1">
            <a:off x="6506501" y="1003206"/>
            <a:ext cx="245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 smtClean="0">
                <a:latin typeface="Arial" pitchFamily="34" charset="0"/>
                <a:cs typeface="Arial" pitchFamily="34" charset="0"/>
              </a:rPr>
              <a:t>Differentiators</a:t>
            </a:r>
            <a:endParaRPr lang="en-US" sz="15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323528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588225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3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93897"/>
            <a:ext cx="3650599" cy="36392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R&amp;S Web Access Manager (WAM)</a:t>
            </a:r>
            <a:endParaRPr lang="en-US" dirty="0"/>
          </a:p>
        </p:txBody>
      </p:sp>
      <p:sp>
        <p:nvSpPr>
          <p:cNvPr id="7" name="Espace réservé du contenu 24"/>
          <p:cNvSpPr>
            <a:spLocks noGrp="1"/>
          </p:cNvSpPr>
          <p:nvPr>
            <p:ph sz="half" idx="4294967295"/>
          </p:nvPr>
        </p:nvSpPr>
        <p:spPr>
          <a:xfrm>
            <a:off x="0" y="1422400"/>
            <a:ext cx="2332038" cy="3313113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Visual policy configuration &amp; traffic control (workflow)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Application anonymization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Authentication learning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Web Single Sign On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User authentication portal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Self-help &amp; password policy management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All authentication methods supported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LDAP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HTTP Basic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HTTP Form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X509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OTP/SMS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Kerberos </a:t>
            </a:r>
          </a:p>
          <a:p>
            <a:pPr marL="574675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NTLM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Customizable dashboard for monitoring &amp; reporting</a:t>
            </a:r>
          </a:p>
        </p:txBody>
      </p:sp>
      <p:sp>
        <p:nvSpPr>
          <p:cNvPr id="9" name="Espace réservé du contenu 25"/>
          <p:cNvSpPr>
            <a:spLocks noGrp="1"/>
          </p:cNvSpPr>
          <p:nvPr>
            <p:ph sz="half" idx="4294967295"/>
          </p:nvPr>
        </p:nvSpPr>
        <p:spPr>
          <a:xfrm>
            <a:off x="6810375" y="1419225"/>
            <a:ext cx="2333625" cy="3313113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Productive admin. environment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Workflow configuration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Application profiling &amp; predefined security policies 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Traffic learning (sitemap)</a:t>
            </a:r>
          </a:p>
          <a:p>
            <a:pPr marL="354013" lvl="2" indent="-168275">
              <a:lnSpc>
                <a:spcPct val="90000"/>
              </a:lnSpc>
              <a:buClr>
                <a:srgbClr val="FF6600"/>
              </a:buClr>
            </a:pPr>
            <a:r>
              <a:rPr lang="en-US" sz="1000" dirty="0" smtClean="0"/>
              <a:t>Orchestration API</a:t>
            </a:r>
            <a:endParaRPr lang="en-US" sz="1200" dirty="0" smtClean="0"/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Granular user &amp; application provisioning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Agent-less, no change to web applications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Credentials auto-learning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Log replay for forensics analysis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Adaptive authentication (with R&amp;S WAF)</a:t>
            </a:r>
          </a:p>
          <a:p>
            <a:pPr marL="174625" lvl="1" indent="-168275">
              <a:lnSpc>
                <a:spcPct val="9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en-US" sz="1200" dirty="0" smtClean="0"/>
              <a:t>Standalone (inside the network), or on WAF (DMZ)</a:t>
            </a:r>
            <a:endParaRPr lang="en-US" sz="1200" dirty="0"/>
          </a:p>
        </p:txBody>
      </p:sp>
      <p:sp>
        <p:nvSpPr>
          <p:cNvPr id="10" name="Oval 9">
            <a:hlinkHover r:id="" action="ppaction://noaction" highlightClick="1"/>
          </p:cNvPr>
          <p:cNvSpPr/>
          <p:nvPr/>
        </p:nvSpPr>
        <p:spPr>
          <a:xfrm>
            <a:off x="4175956" y="2355726"/>
            <a:ext cx="79208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reeform 10">
            <a:hlinkHover r:id="" action="ppaction://noaction" highlightClick="1"/>
          </p:cNvPr>
          <p:cNvSpPr/>
          <p:nvPr/>
        </p:nvSpPr>
        <p:spPr>
          <a:xfrm>
            <a:off x="2771800" y="986721"/>
            <a:ext cx="1868910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11">
            <a:hlinkHover r:id="" action="ppaction://noaction" highlightClick="1"/>
          </p:cNvPr>
          <p:cNvSpPr/>
          <p:nvPr/>
        </p:nvSpPr>
        <p:spPr>
          <a:xfrm flipH="1">
            <a:off x="4496946" y="986721"/>
            <a:ext cx="1868911" cy="1872208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 flipV="1">
            <a:off x="2771800" y="2704639"/>
            <a:ext cx="1868910" cy="1883335"/>
          </a:xfrm>
          <a:custGeom>
            <a:avLst/>
            <a:gdLst>
              <a:gd name="connsiteX0" fmla="*/ 239917 w 1892175"/>
              <a:gd name="connsiteY0" fmla="*/ 1779006 h 1801639"/>
              <a:gd name="connsiteX1" fmla="*/ 239917 w 1892175"/>
              <a:gd name="connsiteY1" fmla="*/ 1779006 h 1801639"/>
              <a:gd name="connsiteX2" fmla="*/ 239917 w 1892175"/>
              <a:gd name="connsiteY2" fmla="*/ 1579829 h 1801639"/>
              <a:gd name="connsiteX3" fmla="*/ 248971 w 1892175"/>
              <a:gd name="connsiteY3" fmla="*/ 1543616 h 1801639"/>
              <a:gd name="connsiteX4" fmla="*/ 253498 w 1892175"/>
              <a:gd name="connsiteY4" fmla="*/ 1520982 h 1801639"/>
              <a:gd name="connsiteX5" fmla="*/ 271604 w 1892175"/>
              <a:gd name="connsiteY5" fmla="*/ 1480241 h 1801639"/>
              <a:gd name="connsiteX6" fmla="*/ 276131 w 1892175"/>
              <a:gd name="connsiteY6" fmla="*/ 1466661 h 1801639"/>
              <a:gd name="connsiteX7" fmla="*/ 294238 w 1892175"/>
              <a:gd name="connsiteY7" fmla="*/ 1430447 h 1801639"/>
              <a:gd name="connsiteX8" fmla="*/ 307818 w 1892175"/>
              <a:gd name="connsiteY8" fmla="*/ 1394233 h 1801639"/>
              <a:gd name="connsiteX9" fmla="*/ 316872 w 1892175"/>
              <a:gd name="connsiteY9" fmla="*/ 1358020 h 1801639"/>
              <a:gd name="connsiteX10" fmla="*/ 325925 w 1892175"/>
              <a:gd name="connsiteY10" fmla="*/ 1344439 h 1801639"/>
              <a:gd name="connsiteX11" fmla="*/ 334979 w 1892175"/>
              <a:gd name="connsiteY11" fmla="*/ 1317279 h 1801639"/>
              <a:gd name="connsiteX12" fmla="*/ 344032 w 1892175"/>
              <a:gd name="connsiteY12" fmla="*/ 1303699 h 1801639"/>
              <a:gd name="connsiteX13" fmla="*/ 357612 w 1892175"/>
              <a:gd name="connsiteY13" fmla="*/ 1262958 h 1801639"/>
              <a:gd name="connsiteX14" fmla="*/ 371193 w 1892175"/>
              <a:gd name="connsiteY14" fmla="*/ 1231271 h 1801639"/>
              <a:gd name="connsiteX15" fmla="*/ 389299 w 1892175"/>
              <a:gd name="connsiteY15" fmla="*/ 1213164 h 1801639"/>
              <a:gd name="connsiteX16" fmla="*/ 398353 w 1892175"/>
              <a:gd name="connsiteY16" fmla="*/ 1172423 h 1801639"/>
              <a:gd name="connsiteX17" fmla="*/ 402880 w 1892175"/>
              <a:gd name="connsiteY17" fmla="*/ 1158843 h 1801639"/>
              <a:gd name="connsiteX18" fmla="*/ 416460 w 1892175"/>
              <a:gd name="connsiteY18" fmla="*/ 1140736 h 1801639"/>
              <a:gd name="connsiteX19" fmla="*/ 430040 w 1892175"/>
              <a:gd name="connsiteY19" fmla="*/ 1127156 h 1801639"/>
              <a:gd name="connsiteX20" fmla="*/ 448147 w 1892175"/>
              <a:gd name="connsiteY20" fmla="*/ 1090942 h 1801639"/>
              <a:gd name="connsiteX21" fmla="*/ 466254 w 1892175"/>
              <a:gd name="connsiteY21" fmla="*/ 1063782 h 1801639"/>
              <a:gd name="connsiteX22" fmla="*/ 484361 w 1892175"/>
              <a:gd name="connsiteY22" fmla="*/ 1009461 h 1801639"/>
              <a:gd name="connsiteX23" fmla="*/ 488888 w 1892175"/>
              <a:gd name="connsiteY23" fmla="*/ 995881 h 1801639"/>
              <a:gd name="connsiteX24" fmla="*/ 520575 w 1892175"/>
              <a:gd name="connsiteY24" fmla="*/ 968721 h 1801639"/>
              <a:gd name="connsiteX25" fmla="*/ 538682 w 1892175"/>
              <a:gd name="connsiteY25" fmla="*/ 941560 h 1801639"/>
              <a:gd name="connsiteX26" fmla="*/ 543208 w 1892175"/>
              <a:gd name="connsiteY26" fmla="*/ 923453 h 1801639"/>
              <a:gd name="connsiteX27" fmla="*/ 552262 w 1892175"/>
              <a:gd name="connsiteY27" fmla="*/ 909873 h 1801639"/>
              <a:gd name="connsiteX28" fmla="*/ 561315 w 1892175"/>
              <a:gd name="connsiteY28" fmla="*/ 891766 h 1801639"/>
              <a:gd name="connsiteX29" fmla="*/ 416460 w 1892175"/>
              <a:gd name="connsiteY29" fmla="*/ 869132 h 1801639"/>
              <a:gd name="connsiteX30" fmla="*/ 389299 w 1892175"/>
              <a:gd name="connsiteY30" fmla="*/ 864606 h 1801639"/>
              <a:gd name="connsiteX31" fmla="*/ 344032 w 1892175"/>
              <a:gd name="connsiteY31" fmla="*/ 851025 h 1801639"/>
              <a:gd name="connsiteX32" fmla="*/ 316872 w 1892175"/>
              <a:gd name="connsiteY32" fmla="*/ 832919 h 1801639"/>
              <a:gd name="connsiteX33" fmla="*/ 303292 w 1892175"/>
              <a:gd name="connsiteY33" fmla="*/ 828392 h 1801639"/>
              <a:gd name="connsiteX34" fmla="*/ 294238 w 1892175"/>
              <a:gd name="connsiteY34" fmla="*/ 819338 h 1801639"/>
              <a:gd name="connsiteX35" fmla="*/ 267078 w 1892175"/>
              <a:gd name="connsiteY35" fmla="*/ 810285 h 1801639"/>
              <a:gd name="connsiteX36" fmla="*/ 239917 w 1892175"/>
              <a:gd name="connsiteY36" fmla="*/ 796705 h 1801639"/>
              <a:gd name="connsiteX37" fmla="*/ 185597 w 1892175"/>
              <a:gd name="connsiteY37" fmla="*/ 783124 h 1801639"/>
              <a:gd name="connsiteX38" fmla="*/ 113169 w 1892175"/>
              <a:gd name="connsiteY38" fmla="*/ 733330 h 1801639"/>
              <a:gd name="connsiteX39" fmla="*/ 90535 w 1892175"/>
              <a:gd name="connsiteY39" fmla="*/ 710697 h 1801639"/>
              <a:gd name="connsiteX40" fmla="*/ 58848 w 1892175"/>
              <a:gd name="connsiteY40" fmla="*/ 665429 h 1801639"/>
              <a:gd name="connsiteX41" fmla="*/ 49795 w 1892175"/>
              <a:gd name="connsiteY41" fmla="*/ 647323 h 1801639"/>
              <a:gd name="connsiteX42" fmla="*/ 45268 w 1892175"/>
              <a:gd name="connsiteY42" fmla="*/ 633742 h 1801639"/>
              <a:gd name="connsiteX43" fmla="*/ 36214 w 1892175"/>
              <a:gd name="connsiteY43" fmla="*/ 624689 h 1801639"/>
              <a:gd name="connsiteX44" fmla="*/ 27161 w 1892175"/>
              <a:gd name="connsiteY44" fmla="*/ 597528 h 1801639"/>
              <a:gd name="connsiteX45" fmla="*/ 18107 w 1892175"/>
              <a:gd name="connsiteY45" fmla="*/ 561315 h 1801639"/>
              <a:gd name="connsiteX46" fmla="*/ 13581 w 1892175"/>
              <a:gd name="connsiteY46" fmla="*/ 543208 h 1801639"/>
              <a:gd name="connsiteX47" fmla="*/ 4527 w 1892175"/>
              <a:gd name="connsiteY47" fmla="*/ 516047 h 1801639"/>
              <a:gd name="connsiteX48" fmla="*/ 0 w 1892175"/>
              <a:gd name="connsiteY48" fmla="*/ 448146 h 1801639"/>
              <a:gd name="connsiteX49" fmla="*/ 9054 w 1892175"/>
              <a:gd name="connsiteY49" fmla="*/ 357612 h 1801639"/>
              <a:gd name="connsiteX50" fmla="*/ 27161 w 1892175"/>
              <a:gd name="connsiteY50" fmla="*/ 271604 h 1801639"/>
              <a:gd name="connsiteX51" fmla="*/ 31688 w 1892175"/>
              <a:gd name="connsiteY51" fmla="*/ 253497 h 1801639"/>
              <a:gd name="connsiteX52" fmla="*/ 40741 w 1892175"/>
              <a:gd name="connsiteY52" fmla="*/ 239917 h 1801639"/>
              <a:gd name="connsiteX53" fmla="*/ 45268 w 1892175"/>
              <a:gd name="connsiteY53" fmla="*/ 221810 h 1801639"/>
              <a:gd name="connsiteX54" fmla="*/ 63375 w 1892175"/>
              <a:gd name="connsiteY54" fmla="*/ 203703 h 1801639"/>
              <a:gd name="connsiteX55" fmla="*/ 86008 w 1892175"/>
              <a:gd name="connsiteY55" fmla="*/ 181069 h 1801639"/>
              <a:gd name="connsiteX56" fmla="*/ 95062 w 1892175"/>
              <a:gd name="connsiteY56" fmla="*/ 172016 h 1801639"/>
              <a:gd name="connsiteX57" fmla="*/ 135802 w 1892175"/>
              <a:gd name="connsiteY57" fmla="*/ 140328 h 1801639"/>
              <a:gd name="connsiteX58" fmla="*/ 190123 w 1892175"/>
              <a:gd name="connsiteY58" fmla="*/ 104115 h 1801639"/>
              <a:gd name="connsiteX59" fmla="*/ 208230 w 1892175"/>
              <a:gd name="connsiteY59" fmla="*/ 86008 h 1801639"/>
              <a:gd name="connsiteX60" fmla="*/ 244444 w 1892175"/>
              <a:gd name="connsiteY60" fmla="*/ 63374 h 1801639"/>
              <a:gd name="connsiteX61" fmla="*/ 258024 w 1892175"/>
              <a:gd name="connsiteY61" fmla="*/ 54321 h 1801639"/>
              <a:gd name="connsiteX62" fmla="*/ 280658 w 1892175"/>
              <a:gd name="connsiteY62" fmla="*/ 49794 h 1801639"/>
              <a:gd name="connsiteX63" fmla="*/ 307818 w 1892175"/>
              <a:gd name="connsiteY63" fmla="*/ 36214 h 1801639"/>
              <a:gd name="connsiteX64" fmla="*/ 321398 w 1892175"/>
              <a:gd name="connsiteY64" fmla="*/ 27160 h 1801639"/>
              <a:gd name="connsiteX65" fmla="*/ 334979 w 1892175"/>
              <a:gd name="connsiteY65" fmla="*/ 22633 h 1801639"/>
              <a:gd name="connsiteX66" fmla="*/ 380246 w 1892175"/>
              <a:gd name="connsiteY66" fmla="*/ 13580 h 1801639"/>
              <a:gd name="connsiteX67" fmla="*/ 393826 w 1892175"/>
              <a:gd name="connsiteY67" fmla="*/ 9053 h 1801639"/>
              <a:gd name="connsiteX68" fmla="*/ 470781 w 1892175"/>
              <a:gd name="connsiteY68" fmla="*/ 0 h 1801639"/>
              <a:gd name="connsiteX69" fmla="*/ 565842 w 1892175"/>
              <a:gd name="connsiteY69" fmla="*/ 4526 h 1801639"/>
              <a:gd name="connsiteX70" fmla="*/ 593002 w 1892175"/>
              <a:gd name="connsiteY70" fmla="*/ 9053 h 1801639"/>
              <a:gd name="connsiteX71" fmla="*/ 602056 w 1892175"/>
              <a:gd name="connsiteY71" fmla="*/ 18107 h 1801639"/>
              <a:gd name="connsiteX72" fmla="*/ 638270 w 1892175"/>
              <a:gd name="connsiteY72" fmla="*/ 31687 h 1801639"/>
              <a:gd name="connsiteX73" fmla="*/ 665430 w 1892175"/>
              <a:gd name="connsiteY73" fmla="*/ 40740 h 1801639"/>
              <a:gd name="connsiteX74" fmla="*/ 679010 w 1892175"/>
              <a:gd name="connsiteY74" fmla="*/ 54321 h 1801639"/>
              <a:gd name="connsiteX75" fmla="*/ 692591 w 1892175"/>
              <a:gd name="connsiteY75" fmla="*/ 58847 h 1801639"/>
              <a:gd name="connsiteX76" fmla="*/ 715224 w 1892175"/>
              <a:gd name="connsiteY76" fmla="*/ 72427 h 1801639"/>
              <a:gd name="connsiteX77" fmla="*/ 724278 w 1892175"/>
              <a:gd name="connsiteY77" fmla="*/ 81481 h 1801639"/>
              <a:gd name="connsiteX78" fmla="*/ 737858 w 1892175"/>
              <a:gd name="connsiteY78" fmla="*/ 90534 h 1801639"/>
              <a:gd name="connsiteX79" fmla="*/ 783125 w 1892175"/>
              <a:gd name="connsiteY79" fmla="*/ 131275 h 1801639"/>
              <a:gd name="connsiteX80" fmla="*/ 801232 w 1892175"/>
              <a:gd name="connsiteY80" fmla="*/ 140328 h 1801639"/>
              <a:gd name="connsiteX81" fmla="*/ 828393 w 1892175"/>
              <a:gd name="connsiteY81" fmla="*/ 162962 h 1801639"/>
              <a:gd name="connsiteX82" fmla="*/ 869133 w 1892175"/>
              <a:gd name="connsiteY82" fmla="*/ 194649 h 1801639"/>
              <a:gd name="connsiteX83" fmla="*/ 878187 w 1892175"/>
              <a:gd name="connsiteY83" fmla="*/ 212756 h 1801639"/>
              <a:gd name="connsiteX84" fmla="*/ 887240 w 1892175"/>
              <a:gd name="connsiteY84" fmla="*/ 244443 h 1801639"/>
              <a:gd name="connsiteX85" fmla="*/ 891767 w 1892175"/>
              <a:gd name="connsiteY85" fmla="*/ 583948 h 1801639"/>
              <a:gd name="connsiteX86" fmla="*/ 900820 w 1892175"/>
              <a:gd name="connsiteY86" fmla="*/ 570368 h 1801639"/>
              <a:gd name="connsiteX87" fmla="*/ 941561 w 1892175"/>
              <a:gd name="connsiteY87" fmla="*/ 525101 h 1801639"/>
              <a:gd name="connsiteX88" fmla="*/ 955141 w 1892175"/>
              <a:gd name="connsiteY88" fmla="*/ 511521 h 1801639"/>
              <a:gd name="connsiteX89" fmla="*/ 968721 w 1892175"/>
              <a:gd name="connsiteY89" fmla="*/ 502467 h 1801639"/>
              <a:gd name="connsiteX90" fmla="*/ 1009462 w 1892175"/>
              <a:gd name="connsiteY90" fmla="*/ 461726 h 1801639"/>
              <a:gd name="connsiteX91" fmla="*/ 1032096 w 1892175"/>
              <a:gd name="connsiteY91" fmla="*/ 443620 h 1801639"/>
              <a:gd name="connsiteX92" fmla="*/ 1068309 w 1892175"/>
              <a:gd name="connsiteY92" fmla="*/ 416459 h 1801639"/>
              <a:gd name="connsiteX93" fmla="*/ 1109050 w 1892175"/>
              <a:gd name="connsiteY93" fmla="*/ 402879 h 1801639"/>
              <a:gd name="connsiteX94" fmla="*/ 1127157 w 1892175"/>
              <a:gd name="connsiteY94" fmla="*/ 398352 h 1801639"/>
              <a:gd name="connsiteX95" fmla="*/ 1154317 w 1892175"/>
              <a:gd name="connsiteY95" fmla="*/ 389299 h 1801639"/>
              <a:gd name="connsiteX96" fmla="*/ 1176951 w 1892175"/>
              <a:gd name="connsiteY96" fmla="*/ 384772 h 1801639"/>
              <a:gd name="connsiteX97" fmla="*/ 1226745 w 1892175"/>
              <a:gd name="connsiteY97" fmla="*/ 366665 h 1801639"/>
              <a:gd name="connsiteX98" fmla="*/ 1244852 w 1892175"/>
              <a:gd name="connsiteY98" fmla="*/ 362138 h 1801639"/>
              <a:gd name="connsiteX99" fmla="*/ 1272012 w 1892175"/>
              <a:gd name="connsiteY99" fmla="*/ 348558 h 1801639"/>
              <a:gd name="connsiteX100" fmla="*/ 1290119 w 1892175"/>
              <a:gd name="connsiteY100" fmla="*/ 344031 h 1801639"/>
              <a:gd name="connsiteX101" fmla="*/ 1376127 w 1892175"/>
              <a:gd name="connsiteY101" fmla="*/ 321398 h 1801639"/>
              <a:gd name="connsiteX102" fmla="*/ 1398761 w 1892175"/>
              <a:gd name="connsiteY102" fmla="*/ 316871 h 1801639"/>
              <a:gd name="connsiteX103" fmla="*/ 1416868 w 1892175"/>
              <a:gd name="connsiteY103" fmla="*/ 312344 h 1801639"/>
              <a:gd name="connsiteX104" fmla="*/ 1837854 w 1892175"/>
              <a:gd name="connsiteY104" fmla="*/ 298764 h 1801639"/>
              <a:gd name="connsiteX105" fmla="*/ 1855961 w 1892175"/>
              <a:gd name="connsiteY105" fmla="*/ 294237 h 1801639"/>
              <a:gd name="connsiteX106" fmla="*/ 1883121 w 1892175"/>
              <a:gd name="connsiteY106" fmla="*/ 280657 h 1801639"/>
              <a:gd name="connsiteX107" fmla="*/ 1892175 w 1892175"/>
              <a:gd name="connsiteY107" fmla="*/ 294237 h 1801639"/>
              <a:gd name="connsiteX108" fmla="*/ 1883121 w 1892175"/>
              <a:gd name="connsiteY108" fmla="*/ 452673 h 1801639"/>
              <a:gd name="connsiteX109" fmla="*/ 1874068 w 1892175"/>
              <a:gd name="connsiteY109" fmla="*/ 534154 h 1801639"/>
              <a:gd name="connsiteX110" fmla="*/ 1869541 w 1892175"/>
              <a:gd name="connsiteY110" fmla="*/ 547734 h 1801639"/>
              <a:gd name="connsiteX111" fmla="*/ 1860488 w 1892175"/>
              <a:gd name="connsiteY111" fmla="*/ 588475 h 1801639"/>
              <a:gd name="connsiteX112" fmla="*/ 1855961 w 1892175"/>
              <a:gd name="connsiteY112" fmla="*/ 602055 h 1801639"/>
              <a:gd name="connsiteX113" fmla="*/ 1833327 w 1892175"/>
              <a:gd name="connsiteY113" fmla="*/ 606582 h 1801639"/>
              <a:gd name="connsiteX114" fmla="*/ 1665838 w 1892175"/>
              <a:gd name="connsiteY114" fmla="*/ 611109 h 1801639"/>
              <a:gd name="connsiteX115" fmla="*/ 1584357 w 1892175"/>
              <a:gd name="connsiteY115" fmla="*/ 615635 h 1801639"/>
              <a:gd name="connsiteX116" fmla="*/ 1534563 w 1892175"/>
              <a:gd name="connsiteY116" fmla="*/ 624689 h 1801639"/>
              <a:gd name="connsiteX117" fmla="*/ 1457608 w 1892175"/>
              <a:gd name="connsiteY117" fmla="*/ 656376 h 1801639"/>
              <a:gd name="connsiteX118" fmla="*/ 1439501 w 1892175"/>
              <a:gd name="connsiteY118" fmla="*/ 660903 h 1801639"/>
              <a:gd name="connsiteX119" fmla="*/ 1407814 w 1892175"/>
              <a:gd name="connsiteY119" fmla="*/ 669956 h 1801639"/>
              <a:gd name="connsiteX120" fmla="*/ 1394234 w 1892175"/>
              <a:gd name="connsiteY120" fmla="*/ 679010 h 1801639"/>
              <a:gd name="connsiteX121" fmla="*/ 1376127 w 1892175"/>
              <a:gd name="connsiteY121" fmla="*/ 692590 h 1801639"/>
              <a:gd name="connsiteX122" fmla="*/ 1362547 w 1892175"/>
              <a:gd name="connsiteY122" fmla="*/ 697117 h 1801639"/>
              <a:gd name="connsiteX123" fmla="*/ 1326333 w 1892175"/>
              <a:gd name="connsiteY123" fmla="*/ 715223 h 1801639"/>
              <a:gd name="connsiteX124" fmla="*/ 1276539 w 1892175"/>
              <a:gd name="connsiteY124" fmla="*/ 742384 h 1801639"/>
              <a:gd name="connsiteX125" fmla="*/ 1262959 w 1892175"/>
              <a:gd name="connsiteY125" fmla="*/ 755964 h 1801639"/>
              <a:gd name="connsiteX126" fmla="*/ 1244852 w 1892175"/>
              <a:gd name="connsiteY126" fmla="*/ 769544 h 1801639"/>
              <a:gd name="connsiteX127" fmla="*/ 1231272 w 1892175"/>
              <a:gd name="connsiteY127" fmla="*/ 778598 h 1801639"/>
              <a:gd name="connsiteX128" fmla="*/ 1213165 w 1892175"/>
              <a:gd name="connsiteY128" fmla="*/ 801231 h 1801639"/>
              <a:gd name="connsiteX129" fmla="*/ 1186004 w 1892175"/>
              <a:gd name="connsiteY129" fmla="*/ 823865 h 1801639"/>
              <a:gd name="connsiteX130" fmla="*/ 1176951 w 1892175"/>
              <a:gd name="connsiteY130" fmla="*/ 832919 h 1801639"/>
              <a:gd name="connsiteX131" fmla="*/ 1158844 w 1892175"/>
              <a:gd name="connsiteY131" fmla="*/ 841972 h 1801639"/>
              <a:gd name="connsiteX132" fmla="*/ 1127157 w 1892175"/>
              <a:gd name="connsiteY132" fmla="*/ 869132 h 1801639"/>
              <a:gd name="connsiteX133" fmla="*/ 1090943 w 1892175"/>
              <a:gd name="connsiteY133" fmla="*/ 905346 h 1801639"/>
              <a:gd name="connsiteX134" fmla="*/ 1059256 w 1892175"/>
              <a:gd name="connsiteY134" fmla="*/ 932507 h 1801639"/>
              <a:gd name="connsiteX135" fmla="*/ 1045676 w 1892175"/>
              <a:gd name="connsiteY135" fmla="*/ 950614 h 1801639"/>
              <a:gd name="connsiteX136" fmla="*/ 1013989 w 1892175"/>
              <a:gd name="connsiteY136" fmla="*/ 982301 h 1801639"/>
              <a:gd name="connsiteX137" fmla="*/ 995882 w 1892175"/>
              <a:gd name="connsiteY137" fmla="*/ 1000408 h 1801639"/>
              <a:gd name="connsiteX138" fmla="*/ 973248 w 1892175"/>
              <a:gd name="connsiteY138" fmla="*/ 1027568 h 1801639"/>
              <a:gd name="connsiteX139" fmla="*/ 964195 w 1892175"/>
              <a:gd name="connsiteY139" fmla="*/ 1036622 h 1801639"/>
              <a:gd name="connsiteX140" fmla="*/ 955141 w 1892175"/>
              <a:gd name="connsiteY140" fmla="*/ 1050202 h 1801639"/>
              <a:gd name="connsiteX141" fmla="*/ 900820 w 1892175"/>
              <a:gd name="connsiteY141" fmla="*/ 1099996 h 1801639"/>
              <a:gd name="connsiteX142" fmla="*/ 882713 w 1892175"/>
              <a:gd name="connsiteY142" fmla="*/ 1122629 h 1801639"/>
              <a:gd name="connsiteX143" fmla="*/ 855553 w 1892175"/>
              <a:gd name="connsiteY143" fmla="*/ 1149790 h 1801639"/>
              <a:gd name="connsiteX144" fmla="*/ 846499 w 1892175"/>
              <a:gd name="connsiteY144" fmla="*/ 1158843 h 1801639"/>
              <a:gd name="connsiteX145" fmla="*/ 828393 w 1892175"/>
              <a:gd name="connsiteY145" fmla="*/ 1181477 h 1801639"/>
              <a:gd name="connsiteX146" fmla="*/ 819339 w 1892175"/>
              <a:gd name="connsiteY146" fmla="*/ 1195057 h 1801639"/>
              <a:gd name="connsiteX147" fmla="*/ 796705 w 1892175"/>
              <a:gd name="connsiteY147" fmla="*/ 1217691 h 1801639"/>
              <a:gd name="connsiteX148" fmla="*/ 783125 w 1892175"/>
              <a:gd name="connsiteY148" fmla="*/ 1231271 h 1801639"/>
              <a:gd name="connsiteX149" fmla="*/ 769545 w 1892175"/>
              <a:gd name="connsiteY149" fmla="*/ 1267485 h 1801639"/>
              <a:gd name="connsiteX150" fmla="*/ 742385 w 1892175"/>
              <a:gd name="connsiteY150" fmla="*/ 1312752 h 1801639"/>
              <a:gd name="connsiteX151" fmla="*/ 728804 w 1892175"/>
              <a:gd name="connsiteY151" fmla="*/ 1339913 h 1801639"/>
              <a:gd name="connsiteX152" fmla="*/ 715224 w 1892175"/>
              <a:gd name="connsiteY152" fmla="*/ 1398760 h 1801639"/>
              <a:gd name="connsiteX153" fmla="*/ 710698 w 1892175"/>
              <a:gd name="connsiteY153" fmla="*/ 1412340 h 1801639"/>
              <a:gd name="connsiteX154" fmla="*/ 683537 w 1892175"/>
              <a:gd name="connsiteY154" fmla="*/ 1466661 h 1801639"/>
              <a:gd name="connsiteX155" fmla="*/ 674484 w 1892175"/>
              <a:gd name="connsiteY155" fmla="*/ 1502875 h 1801639"/>
              <a:gd name="connsiteX156" fmla="*/ 665430 w 1892175"/>
              <a:gd name="connsiteY156" fmla="*/ 1520982 h 1801639"/>
              <a:gd name="connsiteX157" fmla="*/ 656377 w 1892175"/>
              <a:gd name="connsiteY157" fmla="*/ 1548142 h 1801639"/>
              <a:gd name="connsiteX158" fmla="*/ 651850 w 1892175"/>
              <a:gd name="connsiteY158" fmla="*/ 1561723 h 1801639"/>
              <a:gd name="connsiteX159" fmla="*/ 638270 w 1892175"/>
              <a:gd name="connsiteY159" fmla="*/ 1588883 h 1801639"/>
              <a:gd name="connsiteX160" fmla="*/ 629216 w 1892175"/>
              <a:gd name="connsiteY160" fmla="*/ 1616043 h 1801639"/>
              <a:gd name="connsiteX161" fmla="*/ 624690 w 1892175"/>
              <a:gd name="connsiteY161" fmla="*/ 1652257 h 1801639"/>
              <a:gd name="connsiteX162" fmla="*/ 611109 w 1892175"/>
              <a:gd name="connsiteY162" fmla="*/ 1697524 h 1801639"/>
              <a:gd name="connsiteX163" fmla="*/ 606583 w 1892175"/>
              <a:gd name="connsiteY163" fmla="*/ 1747319 h 1801639"/>
              <a:gd name="connsiteX164" fmla="*/ 602056 w 1892175"/>
              <a:gd name="connsiteY164" fmla="*/ 1788059 h 1801639"/>
              <a:gd name="connsiteX165" fmla="*/ 570369 w 1892175"/>
              <a:gd name="connsiteY165" fmla="*/ 1797113 h 1801639"/>
              <a:gd name="connsiteX166" fmla="*/ 493414 w 1892175"/>
              <a:gd name="connsiteY166" fmla="*/ 1801639 h 1801639"/>
              <a:gd name="connsiteX167" fmla="*/ 389299 w 1892175"/>
              <a:gd name="connsiteY167" fmla="*/ 1797113 h 1801639"/>
              <a:gd name="connsiteX168" fmla="*/ 375719 w 1892175"/>
              <a:gd name="connsiteY168" fmla="*/ 1792586 h 1801639"/>
              <a:gd name="connsiteX169" fmla="*/ 248971 w 1892175"/>
              <a:gd name="connsiteY169" fmla="*/ 1788059 h 1801639"/>
              <a:gd name="connsiteX170" fmla="*/ 239917 w 1892175"/>
              <a:gd name="connsiteY170" fmla="*/ 1779006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92175" h="1801639">
                <a:moveTo>
                  <a:pt x="239917" y="1779006"/>
                </a:moveTo>
                <a:lnTo>
                  <a:pt x="239917" y="1779006"/>
                </a:lnTo>
                <a:cubicBezTo>
                  <a:pt x="231509" y="1694913"/>
                  <a:pt x="230801" y="1707450"/>
                  <a:pt x="239917" y="1579829"/>
                </a:cubicBezTo>
                <a:cubicBezTo>
                  <a:pt x="240803" y="1567418"/>
                  <a:pt x="246531" y="1555817"/>
                  <a:pt x="248971" y="1543616"/>
                </a:cubicBezTo>
                <a:cubicBezTo>
                  <a:pt x="250480" y="1536071"/>
                  <a:pt x="251474" y="1528405"/>
                  <a:pt x="253498" y="1520982"/>
                </a:cubicBezTo>
                <a:cubicBezTo>
                  <a:pt x="267510" y="1469603"/>
                  <a:pt x="255411" y="1512627"/>
                  <a:pt x="271604" y="1480241"/>
                </a:cubicBezTo>
                <a:cubicBezTo>
                  <a:pt x="273738" y="1475973"/>
                  <a:pt x="274156" y="1471005"/>
                  <a:pt x="276131" y="1466661"/>
                </a:cubicBezTo>
                <a:cubicBezTo>
                  <a:pt x="281716" y="1454375"/>
                  <a:pt x="290965" y="1443540"/>
                  <a:pt x="294238" y="1430447"/>
                </a:cubicBezTo>
                <a:cubicBezTo>
                  <a:pt x="311313" y="1362149"/>
                  <a:pt x="284148" y="1465243"/>
                  <a:pt x="307818" y="1394233"/>
                </a:cubicBezTo>
                <a:cubicBezTo>
                  <a:pt x="311753" y="1382429"/>
                  <a:pt x="309971" y="1368373"/>
                  <a:pt x="316872" y="1358020"/>
                </a:cubicBezTo>
                <a:cubicBezTo>
                  <a:pt x="319890" y="1353493"/>
                  <a:pt x="323715" y="1349411"/>
                  <a:pt x="325925" y="1344439"/>
                </a:cubicBezTo>
                <a:cubicBezTo>
                  <a:pt x="329801" y="1335718"/>
                  <a:pt x="329686" y="1325219"/>
                  <a:pt x="334979" y="1317279"/>
                </a:cubicBezTo>
                <a:lnTo>
                  <a:pt x="344032" y="1303699"/>
                </a:lnTo>
                <a:cubicBezTo>
                  <a:pt x="352436" y="1253278"/>
                  <a:pt x="341700" y="1294781"/>
                  <a:pt x="357612" y="1262958"/>
                </a:cubicBezTo>
                <a:cubicBezTo>
                  <a:pt x="362751" y="1252680"/>
                  <a:pt x="365023" y="1240966"/>
                  <a:pt x="371193" y="1231271"/>
                </a:cubicBezTo>
                <a:cubicBezTo>
                  <a:pt x="375775" y="1224070"/>
                  <a:pt x="383264" y="1219200"/>
                  <a:pt x="389299" y="1213164"/>
                </a:cubicBezTo>
                <a:cubicBezTo>
                  <a:pt x="392411" y="1197606"/>
                  <a:pt x="394091" y="1187339"/>
                  <a:pt x="398353" y="1172423"/>
                </a:cubicBezTo>
                <a:cubicBezTo>
                  <a:pt x="399664" y="1167835"/>
                  <a:pt x="400513" y="1162986"/>
                  <a:pt x="402880" y="1158843"/>
                </a:cubicBezTo>
                <a:cubicBezTo>
                  <a:pt x="406623" y="1152293"/>
                  <a:pt x="411550" y="1146464"/>
                  <a:pt x="416460" y="1140736"/>
                </a:cubicBezTo>
                <a:cubicBezTo>
                  <a:pt x="420626" y="1135875"/>
                  <a:pt x="426603" y="1132557"/>
                  <a:pt x="430040" y="1127156"/>
                </a:cubicBezTo>
                <a:cubicBezTo>
                  <a:pt x="437286" y="1115770"/>
                  <a:pt x="440661" y="1102171"/>
                  <a:pt x="448147" y="1090942"/>
                </a:cubicBezTo>
                <a:cubicBezTo>
                  <a:pt x="454183" y="1081889"/>
                  <a:pt x="462813" y="1074104"/>
                  <a:pt x="466254" y="1063782"/>
                </a:cubicBezTo>
                <a:lnTo>
                  <a:pt x="484361" y="1009461"/>
                </a:lnTo>
                <a:cubicBezTo>
                  <a:pt x="485870" y="1004934"/>
                  <a:pt x="485514" y="999255"/>
                  <a:pt x="488888" y="995881"/>
                </a:cubicBezTo>
                <a:cubicBezTo>
                  <a:pt x="510842" y="973927"/>
                  <a:pt x="499893" y="982509"/>
                  <a:pt x="520575" y="968721"/>
                </a:cubicBezTo>
                <a:cubicBezTo>
                  <a:pt x="533568" y="916739"/>
                  <a:pt x="513673" y="979074"/>
                  <a:pt x="538682" y="941560"/>
                </a:cubicBezTo>
                <a:cubicBezTo>
                  <a:pt x="542133" y="936383"/>
                  <a:pt x="540757" y="929171"/>
                  <a:pt x="543208" y="923453"/>
                </a:cubicBezTo>
                <a:cubicBezTo>
                  <a:pt x="545351" y="918452"/>
                  <a:pt x="549563" y="914597"/>
                  <a:pt x="552262" y="909873"/>
                </a:cubicBezTo>
                <a:cubicBezTo>
                  <a:pt x="555610" y="904014"/>
                  <a:pt x="558297" y="897802"/>
                  <a:pt x="561315" y="891766"/>
                </a:cubicBezTo>
                <a:cubicBezTo>
                  <a:pt x="545332" y="827825"/>
                  <a:pt x="563816" y="877097"/>
                  <a:pt x="416460" y="869132"/>
                </a:cubicBezTo>
                <a:cubicBezTo>
                  <a:pt x="407295" y="868637"/>
                  <a:pt x="398353" y="866115"/>
                  <a:pt x="389299" y="864606"/>
                </a:cubicBezTo>
                <a:cubicBezTo>
                  <a:pt x="356237" y="853584"/>
                  <a:pt x="371397" y="857867"/>
                  <a:pt x="344032" y="851025"/>
                </a:cubicBezTo>
                <a:cubicBezTo>
                  <a:pt x="334979" y="844990"/>
                  <a:pt x="326383" y="838203"/>
                  <a:pt x="316872" y="832919"/>
                </a:cubicBezTo>
                <a:cubicBezTo>
                  <a:pt x="312701" y="830602"/>
                  <a:pt x="307384" y="830847"/>
                  <a:pt x="303292" y="828392"/>
                </a:cubicBezTo>
                <a:cubicBezTo>
                  <a:pt x="299632" y="826196"/>
                  <a:pt x="298056" y="821247"/>
                  <a:pt x="294238" y="819338"/>
                </a:cubicBezTo>
                <a:cubicBezTo>
                  <a:pt x="285702" y="815070"/>
                  <a:pt x="275614" y="814553"/>
                  <a:pt x="267078" y="810285"/>
                </a:cubicBezTo>
                <a:cubicBezTo>
                  <a:pt x="258024" y="805758"/>
                  <a:pt x="249520" y="799906"/>
                  <a:pt x="239917" y="796705"/>
                </a:cubicBezTo>
                <a:cubicBezTo>
                  <a:pt x="222211" y="790803"/>
                  <a:pt x="185597" y="783124"/>
                  <a:pt x="185597" y="783124"/>
                </a:cubicBezTo>
                <a:cubicBezTo>
                  <a:pt x="160704" y="767566"/>
                  <a:pt x="135111" y="753077"/>
                  <a:pt x="113169" y="733330"/>
                </a:cubicBezTo>
                <a:cubicBezTo>
                  <a:pt x="105238" y="726192"/>
                  <a:pt x="96937" y="719233"/>
                  <a:pt x="90535" y="710697"/>
                </a:cubicBezTo>
                <a:cubicBezTo>
                  <a:pt x="82018" y="699341"/>
                  <a:pt x="64421" y="676576"/>
                  <a:pt x="58848" y="665429"/>
                </a:cubicBezTo>
                <a:cubicBezTo>
                  <a:pt x="55830" y="659394"/>
                  <a:pt x="52453" y="653525"/>
                  <a:pt x="49795" y="647323"/>
                </a:cubicBezTo>
                <a:cubicBezTo>
                  <a:pt x="47915" y="642937"/>
                  <a:pt x="47723" y="637834"/>
                  <a:pt x="45268" y="633742"/>
                </a:cubicBezTo>
                <a:cubicBezTo>
                  <a:pt x="43072" y="630082"/>
                  <a:pt x="39232" y="627707"/>
                  <a:pt x="36214" y="624689"/>
                </a:cubicBezTo>
                <a:cubicBezTo>
                  <a:pt x="33196" y="615635"/>
                  <a:pt x="29033" y="606886"/>
                  <a:pt x="27161" y="597528"/>
                </a:cubicBezTo>
                <a:cubicBezTo>
                  <a:pt x="17953" y="551491"/>
                  <a:pt x="27390" y="593807"/>
                  <a:pt x="18107" y="561315"/>
                </a:cubicBezTo>
                <a:cubicBezTo>
                  <a:pt x="16398" y="555333"/>
                  <a:pt x="15369" y="549167"/>
                  <a:pt x="13581" y="543208"/>
                </a:cubicBezTo>
                <a:cubicBezTo>
                  <a:pt x="10839" y="534067"/>
                  <a:pt x="4527" y="516047"/>
                  <a:pt x="4527" y="516047"/>
                </a:cubicBezTo>
                <a:cubicBezTo>
                  <a:pt x="3018" y="493413"/>
                  <a:pt x="0" y="470830"/>
                  <a:pt x="0" y="448146"/>
                </a:cubicBezTo>
                <a:cubicBezTo>
                  <a:pt x="0" y="419995"/>
                  <a:pt x="3290" y="386430"/>
                  <a:pt x="9054" y="357612"/>
                </a:cubicBezTo>
                <a:cubicBezTo>
                  <a:pt x="14800" y="328883"/>
                  <a:pt x="20055" y="300027"/>
                  <a:pt x="27161" y="271604"/>
                </a:cubicBezTo>
                <a:cubicBezTo>
                  <a:pt x="28670" y="265568"/>
                  <a:pt x="29237" y="259215"/>
                  <a:pt x="31688" y="253497"/>
                </a:cubicBezTo>
                <a:cubicBezTo>
                  <a:pt x="33831" y="248497"/>
                  <a:pt x="37723" y="244444"/>
                  <a:pt x="40741" y="239917"/>
                </a:cubicBezTo>
                <a:cubicBezTo>
                  <a:pt x="42250" y="233881"/>
                  <a:pt x="41971" y="227086"/>
                  <a:pt x="45268" y="221810"/>
                </a:cubicBezTo>
                <a:cubicBezTo>
                  <a:pt x="49792" y="214572"/>
                  <a:pt x="57820" y="210184"/>
                  <a:pt x="63375" y="203703"/>
                </a:cubicBezTo>
                <a:cubicBezTo>
                  <a:pt x="93001" y="169139"/>
                  <a:pt x="50346" y="209598"/>
                  <a:pt x="86008" y="181069"/>
                </a:cubicBezTo>
                <a:cubicBezTo>
                  <a:pt x="89341" y="178403"/>
                  <a:pt x="91759" y="174719"/>
                  <a:pt x="95062" y="172016"/>
                </a:cubicBezTo>
                <a:cubicBezTo>
                  <a:pt x="108377" y="161122"/>
                  <a:pt x="121213" y="149446"/>
                  <a:pt x="135802" y="140328"/>
                </a:cubicBezTo>
                <a:cubicBezTo>
                  <a:pt x="150588" y="131087"/>
                  <a:pt x="175375" y="117019"/>
                  <a:pt x="190123" y="104115"/>
                </a:cubicBezTo>
                <a:cubicBezTo>
                  <a:pt x="196547" y="98494"/>
                  <a:pt x="201806" y="91629"/>
                  <a:pt x="208230" y="86008"/>
                </a:cubicBezTo>
                <a:cubicBezTo>
                  <a:pt x="228598" y="68186"/>
                  <a:pt x="222395" y="75973"/>
                  <a:pt x="244444" y="63374"/>
                </a:cubicBezTo>
                <a:cubicBezTo>
                  <a:pt x="249168" y="60675"/>
                  <a:pt x="252930" y="56231"/>
                  <a:pt x="258024" y="54321"/>
                </a:cubicBezTo>
                <a:cubicBezTo>
                  <a:pt x="265228" y="51619"/>
                  <a:pt x="273113" y="51303"/>
                  <a:pt x="280658" y="49794"/>
                </a:cubicBezTo>
                <a:cubicBezTo>
                  <a:pt x="319577" y="23846"/>
                  <a:pt x="270335" y="54955"/>
                  <a:pt x="307818" y="36214"/>
                </a:cubicBezTo>
                <a:cubicBezTo>
                  <a:pt x="312684" y="33781"/>
                  <a:pt x="316532" y="29593"/>
                  <a:pt x="321398" y="27160"/>
                </a:cubicBezTo>
                <a:cubicBezTo>
                  <a:pt x="325666" y="25026"/>
                  <a:pt x="330391" y="23944"/>
                  <a:pt x="334979" y="22633"/>
                </a:cubicBezTo>
                <a:cubicBezTo>
                  <a:pt x="366541" y="13616"/>
                  <a:pt x="340235" y="22472"/>
                  <a:pt x="380246" y="13580"/>
                </a:cubicBezTo>
                <a:cubicBezTo>
                  <a:pt x="384904" y="12545"/>
                  <a:pt x="389131" y="9907"/>
                  <a:pt x="393826" y="9053"/>
                </a:cubicBezTo>
                <a:cubicBezTo>
                  <a:pt x="403617" y="7273"/>
                  <a:pt x="462856" y="880"/>
                  <a:pt x="470781" y="0"/>
                </a:cubicBezTo>
                <a:cubicBezTo>
                  <a:pt x="502468" y="1509"/>
                  <a:pt x="534206" y="2183"/>
                  <a:pt x="565842" y="4526"/>
                </a:cubicBezTo>
                <a:cubicBezTo>
                  <a:pt x="574995" y="5204"/>
                  <a:pt x="584408" y="5830"/>
                  <a:pt x="593002" y="9053"/>
                </a:cubicBezTo>
                <a:cubicBezTo>
                  <a:pt x="596998" y="10552"/>
                  <a:pt x="598238" y="16198"/>
                  <a:pt x="602056" y="18107"/>
                </a:cubicBezTo>
                <a:cubicBezTo>
                  <a:pt x="613587" y="23873"/>
                  <a:pt x="626129" y="27351"/>
                  <a:pt x="638270" y="31687"/>
                </a:cubicBezTo>
                <a:cubicBezTo>
                  <a:pt x="647257" y="34897"/>
                  <a:pt x="665430" y="40740"/>
                  <a:pt x="665430" y="40740"/>
                </a:cubicBezTo>
                <a:cubicBezTo>
                  <a:pt x="669957" y="45267"/>
                  <a:pt x="673683" y="50770"/>
                  <a:pt x="679010" y="54321"/>
                </a:cubicBezTo>
                <a:cubicBezTo>
                  <a:pt x="682980" y="56968"/>
                  <a:pt x="688323" y="56713"/>
                  <a:pt x="692591" y="58847"/>
                </a:cubicBezTo>
                <a:cubicBezTo>
                  <a:pt x="700460" y="62781"/>
                  <a:pt x="708065" y="67313"/>
                  <a:pt x="715224" y="72427"/>
                </a:cubicBezTo>
                <a:cubicBezTo>
                  <a:pt x="718697" y="74908"/>
                  <a:pt x="720945" y="78815"/>
                  <a:pt x="724278" y="81481"/>
                </a:cubicBezTo>
                <a:cubicBezTo>
                  <a:pt x="728526" y="84880"/>
                  <a:pt x="733764" y="86952"/>
                  <a:pt x="737858" y="90534"/>
                </a:cubicBezTo>
                <a:cubicBezTo>
                  <a:pt x="763114" y="112633"/>
                  <a:pt x="755972" y="113173"/>
                  <a:pt x="783125" y="131275"/>
                </a:cubicBezTo>
                <a:cubicBezTo>
                  <a:pt x="788740" y="135018"/>
                  <a:pt x="795196" y="137310"/>
                  <a:pt x="801232" y="140328"/>
                </a:cubicBezTo>
                <a:cubicBezTo>
                  <a:pt x="833890" y="172986"/>
                  <a:pt x="774578" y="114528"/>
                  <a:pt x="828393" y="162962"/>
                </a:cubicBezTo>
                <a:cubicBezTo>
                  <a:pt x="864316" y="195293"/>
                  <a:pt x="841398" y="185405"/>
                  <a:pt x="869133" y="194649"/>
                </a:cubicBezTo>
                <a:cubicBezTo>
                  <a:pt x="872151" y="200685"/>
                  <a:pt x="875529" y="206553"/>
                  <a:pt x="878187" y="212756"/>
                </a:cubicBezTo>
                <a:cubicBezTo>
                  <a:pt x="882081" y="221842"/>
                  <a:pt x="884945" y="235263"/>
                  <a:pt x="887240" y="244443"/>
                </a:cubicBezTo>
                <a:cubicBezTo>
                  <a:pt x="888749" y="357611"/>
                  <a:pt x="887055" y="470868"/>
                  <a:pt x="891767" y="583948"/>
                </a:cubicBezTo>
                <a:cubicBezTo>
                  <a:pt x="891993" y="589384"/>
                  <a:pt x="897620" y="574768"/>
                  <a:pt x="900820" y="570368"/>
                </a:cubicBezTo>
                <a:cubicBezTo>
                  <a:pt x="951209" y="501083"/>
                  <a:pt x="908228" y="552878"/>
                  <a:pt x="941561" y="525101"/>
                </a:cubicBezTo>
                <a:cubicBezTo>
                  <a:pt x="946479" y="521003"/>
                  <a:pt x="950223" y="515619"/>
                  <a:pt x="955141" y="511521"/>
                </a:cubicBezTo>
                <a:cubicBezTo>
                  <a:pt x="959320" y="508038"/>
                  <a:pt x="964711" y="506143"/>
                  <a:pt x="968721" y="502467"/>
                </a:cubicBezTo>
                <a:cubicBezTo>
                  <a:pt x="982878" y="489489"/>
                  <a:pt x="994465" y="473723"/>
                  <a:pt x="1009462" y="461726"/>
                </a:cubicBezTo>
                <a:cubicBezTo>
                  <a:pt x="1017007" y="455691"/>
                  <a:pt x="1024760" y="449908"/>
                  <a:pt x="1032096" y="443620"/>
                </a:cubicBezTo>
                <a:cubicBezTo>
                  <a:pt x="1044519" y="432972"/>
                  <a:pt x="1048620" y="421381"/>
                  <a:pt x="1068309" y="416459"/>
                </a:cubicBezTo>
                <a:cubicBezTo>
                  <a:pt x="1111701" y="405610"/>
                  <a:pt x="1057911" y="419925"/>
                  <a:pt x="1109050" y="402879"/>
                </a:cubicBezTo>
                <a:cubicBezTo>
                  <a:pt x="1114952" y="400912"/>
                  <a:pt x="1121198" y="400140"/>
                  <a:pt x="1127157" y="398352"/>
                </a:cubicBezTo>
                <a:cubicBezTo>
                  <a:pt x="1136298" y="395610"/>
                  <a:pt x="1145110" y="391810"/>
                  <a:pt x="1154317" y="389299"/>
                </a:cubicBezTo>
                <a:cubicBezTo>
                  <a:pt x="1161740" y="387275"/>
                  <a:pt x="1169528" y="386796"/>
                  <a:pt x="1176951" y="384772"/>
                </a:cubicBezTo>
                <a:cubicBezTo>
                  <a:pt x="1217640" y="373675"/>
                  <a:pt x="1190294" y="378816"/>
                  <a:pt x="1226745" y="366665"/>
                </a:cubicBezTo>
                <a:cubicBezTo>
                  <a:pt x="1232647" y="364698"/>
                  <a:pt x="1239076" y="364449"/>
                  <a:pt x="1244852" y="362138"/>
                </a:cubicBezTo>
                <a:cubicBezTo>
                  <a:pt x="1254250" y="358379"/>
                  <a:pt x="1262614" y="352317"/>
                  <a:pt x="1272012" y="348558"/>
                </a:cubicBezTo>
                <a:cubicBezTo>
                  <a:pt x="1277788" y="346247"/>
                  <a:pt x="1284137" y="345740"/>
                  <a:pt x="1290119" y="344031"/>
                </a:cubicBezTo>
                <a:cubicBezTo>
                  <a:pt x="1339339" y="329969"/>
                  <a:pt x="1236320" y="349361"/>
                  <a:pt x="1376127" y="321398"/>
                </a:cubicBezTo>
                <a:cubicBezTo>
                  <a:pt x="1383672" y="319889"/>
                  <a:pt x="1391250" y="318540"/>
                  <a:pt x="1398761" y="316871"/>
                </a:cubicBezTo>
                <a:cubicBezTo>
                  <a:pt x="1404834" y="315521"/>
                  <a:pt x="1410658" y="312717"/>
                  <a:pt x="1416868" y="312344"/>
                </a:cubicBezTo>
                <a:cubicBezTo>
                  <a:pt x="1576869" y="302744"/>
                  <a:pt x="1677236" y="302182"/>
                  <a:pt x="1837854" y="298764"/>
                </a:cubicBezTo>
                <a:cubicBezTo>
                  <a:pt x="1843890" y="297255"/>
                  <a:pt x="1850185" y="296548"/>
                  <a:pt x="1855961" y="294237"/>
                </a:cubicBezTo>
                <a:cubicBezTo>
                  <a:pt x="1865359" y="290478"/>
                  <a:pt x="1872999" y="280657"/>
                  <a:pt x="1883121" y="280657"/>
                </a:cubicBezTo>
                <a:cubicBezTo>
                  <a:pt x="1888561" y="280657"/>
                  <a:pt x="1889157" y="289710"/>
                  <a:pt x="1892175" y="294237"/>
                </a:cubicBezTo>
                <a:cubicBezTo>
                  <a:pt x="1889157" y="347049"/>
                  <a:pt x="1888962" y="400098"/>
                  <a:pt x="1883121" y="452673"/>
                </a:cubicBezTo>
                <a:cubicBezTo>
                  <a:pt x="1880103" y="479833"/>
                  <a:pt x="1882710" y="508229"/>
                  <a:pt x="1874068" y="534154"/>
                </a:cubicBezTo>
                <a:cubicBezTo>
                  <a:pt x="1872559" y="538681"/>
                  <a:pt x="1870698" y="543105"/>
                  <a:pt x="1869541" y="547734"/>
                </a:cubicBezTo>
                <a:cubicBezTo>
                  <a:pt x="1860209" y="585058"/>
                  <a:pt x="1869778" y="555958"/>
                  <a:pt x="1860488" y="588475"/>
                </a:cubicBezTo>
                <a:cubicBezTo>
                  <a:pt x="1859177" y="593063"/>
                  <a:pt x="1859931" y="599408"/>
                  <a:pt x="1855961" y="602055"/>
                </a:cubicBezTo>
                <a:cubicBezTo>
                  <a:pt x="1849559" y="606323"/>
                  <a:pt x="1841012" y="606216"/>
                  <a:pt x="1833327" y="606582"/>
                </a:cubicBezTo>
                <a:cubicBezTo>
                  <a:pt x="1777540" y="609239"/>
                  <a:pt x="1721668" y="609600"/>
                  <a:pt x="1665838" y="611109"/>
                </a:cubicBezTo>
                <a:cubicBezTo>
                  <a:pt x="1638678" y="612618"/>
                  <a:pt x="1611465" y="613376"/>
                  <a:pt x="1584357" y="615635"/>
                </a:cubicBezTo>
                <a:cubicBezTo>
                  <a:pt x="1574431" y="616462"/>
                  <a:pt x="1545388" y="622524"/>
                  <a:pt x="1534563" y="624689"/>
                </a:cubicBezTo>
                <a:cubicBezTo>
                  <a:pt x="1503707" y="638403"/>
                  <a:pt x="1488941" y="645932"/>
                  <a:pt x="1457608" y="656376"/>
                </a:cubicBezTo>
                <a:cubicBezTo>
                  <a:pt x="1451706" y="658343"/>
                  <a:pt x="1445483" y="659194"/>
                  <a:pt x="1439501" y="660903"/>
                </a:cubicBezTo>
                <a:cubicBezTo>
                  <a:pt x="1394042" y="673891"/>
                  <a:pt x="1464421" y="655804"/>
                  <a:pt x="1407814" y="669956"/>
                </a:cubicBezTo>
                <a:cubicBezTo>
                  <a:pt x="1403287" y="672974"/>
                  <a:pt x="1398661" y="675848"/>
                  <a:pt x="1394234" y="679010"/>
                </a:cubicBezTo>
                <a:cubicBezTo>
                  <a:pt x="1388095" y="683395"/>
                  <a:pt x="1382677" y="688847"/>
                  <a:pt x="1376127" y="692590"/>
                </a:cubicBezTo>
                <a:cubicBezTo>
                  <a:pt x="1371984" y="694957"/>
                  <a:pt x="1366891" y="695143"/>
                  <a:pt x="1362547" y="697117"/>
                </a:cubicBezTo>
                <a:cubicBezTo>
                  <a:pt x="1350261" y="702702"/>
                  <a:pt x="1339136" y="710955"/>
                  <a:pt x="1326333" y="715223"/>
                </a:cubicBezTo>
                <a:cubicBezTo>
                  <a:pt x="1302752" y="723084"/>
                  <a:pt x="1306347" y="720705"/>
                  <a:pt x="1276539" y="742384"/>
                </a:cubicBezTo>
                <a:cubicBezTo>
                  <a:pt x="1271362" y="746149"/>
                  <a:pt x="1267820" y="751798"/>
                  <a:pt x="1262959" y="755964"/>
                </a:cubicBezTo>
                <a:cubicBezTo>
                  <a:pt x="1257231" y="760874"/>
                  <a:pt x="1250991" y="765159"/>
                  <a:pt x="1244852" y="769544"/>
                </a:cubicBezTo>
                <a:cubicBezTo>
                  <a:pt x="1240425" y="772706"/>
                  <a:pt x="1235119" y="774751"/>
                  <a:pt x="1231272" y="778598"/>
                </a:cubicBezTo>
                <a:cubicBezTo>
                  <a:pt x="1224440" y="785430"/>
                  <a:pt x="1219997" y="794399"/>
                  <a:pt x="1213165" y="801231"/>
                </a:cubicBezTo>
                <a:cubicBezTo>
                  <a:pt x="1204832" y="809564"/>
                  <a:pt x="1194873" y="816104"/>
                  <a:pt x="1186004" y="823865"/>
                </a:cubicBezTo>
                <a:cubicBezTo>
                  <a:pt x="1182792" y="826675"/>
                  <a:pt x="1180502" y="830552"/>
                  <a:pt x="1176951" y="832919"/>
                </a:cubicBezTo>
                <a:cubicBezTo>
                  <a:pt x="1171336" y="836662"/>
                  <a:pt x="1164880" y="838954"/>
                  <a:pt x="1158844" y="841972"/>
                </a:cubicBezTo>
                <a:cubicBezTo>
                  <a:pt x="1100510" y="900306"/>
                  <a:pt x="1196842" y="805254"/>
                  <a:pt x="1127157" y="869132"/>
                </a:cubicBezTo>
                <a:cubicBezTo>
                  <a:pt x="1114573" y="880668"/>
                  <a:pt x="1104274" y="894682"/>
                  <a:pt x="1090943" y="905346"/>
                </a:cubicBezTo>
                <a:cubicBezTo>
                  <a:pt x="1082949" y="911741"/>
                  <a:pt x="1067202" y="922972"/>
                  <a:pt x="1059256" y="932507"/>
                </a:cubicBezTo>
                <a:cubicBezTo>
                  <a:pt x="1054426" y="938303"/>
                  <a:pt x="1050751" y="945031"/>
                  <a:pt x="1045676" y="950614"/>
                </a:cubicBezTo>
                <a:cubicBezTo>
                  <a:pt x="1035628" y="961667"/>
                  <a:pt x="1024551" y="971739"/>
                  <a:pt x="1013989" y="982301"/>
                </a:cubicBezTo>
                <a:cubicBezTo>
                  <a:pt x="1007953" y="988337"/>
                  <a:pt x="1001347" y="993851"/>
                  <a:pt x="995882" y="1000408"/>
                </a:cubicBezTo>
                <a:cubicBezTo>
                  <a:pt x="988337" y="1009461"/>
                  <a:pt x="981008" y="1018699"/>
                  <a:pt x="973248" y="1027568"/>
                </a:cubicBezTo>
                <a:cubicBezTo>
                  <a:pt x="970438" y="1030780"/>
                  <a:pt x="966861" y="1033289"/>
                  <a:pt x="964195" y="1036622"/>
                </a:cubicBezTo>
                <a:cubicBezTo>
                  <a:pt x="960796" y="1040870"/>
                  <a:pt x="958988" y="1046355"/>
                  <a:pt x="955141" y="1050202"/>
                </a:cubicBezTo>
                <a:cubicBezTo>
                  <a:pt x="909974" y="1095367"/>
                  <a:pt x="972696" y="1010154"/>
                  <a:pt x="900820" y="1099996"/>
                </a:cubicBezTo>
                <a:cubicBezTo>
                  <a:pt x="894784" y="1107540"/>
                  <a:pt x="889212" y="1115480"/>
                  <a:pt x="882713" y="1122629"/>
                </a:cubicBezTo>
                <a:cubicBezTo>
                  <a:pt x="874100" y="1132103"/>
                  <a:pt x="864607" y="1140736"/>
                  <a:pt x="855553" y="1149790"/>
                </a:cubicBezTo>
                <a:cubicBezTo>
                  <a:pt x="852535" y="1152808"/>
                  <a:pt x="848866" y="1155292"/>
                  <a:pt x="846499" y="1158843"/>
                </a:cubicBezTo>
                <a:cubicBezTo>
                  <a:pt x="818644" y="1200627"/>
                  <a:pt x="854185" y="1149236"/>
                  <a:pt x="828393" y="1181477"/>
                </a:cubicBezTo>
                <a:cubicBezTo>
                  <a:pt x="824994" y="1185725"/>
                  <a:pt x="822922" y="1190963"/>
                  <a:pt x="819339" y="1195057"/>
                </a:cubicBezTo>
                <a:cubicBezTo>
                  <a:pt x="812313" y="1203087"/>
                  <a:pt x="804250" y="1210146"/>
                  <a:pt x="796705" y="1217691"/>
                </a:cubicBezTo>
                <a:lnTo>
                  <a:pt x="783125" y="1231271"/>
                </a:lnTo>
                <a:cubicBezTo>
                  <a:pt x="757920" y="1281683"/>
                  <a:pt x="788035" y="1218178"/>
                  <a:pt x="769545" y="1267485"/>
                </a:cubicBezTo>
                <a:cubicBezTo>
                  <a:pt x="759381" y="1294590"/>
                  <a:pt x="758181" y="1281161"/>
                  <a:pt x="742385" y="1312752"/>
                </a:cubicBezTo>
                <a:lnTo>
                  <a:pt x="728804" y="1339913"/>
                </a:lnTo>
                <a:cubicBezTo>
                  <a:pt x="722928" y="1381053"/>
                  <a:pt x="727653" y="1361473"/>
                  <a:pt x="715224" y="1398760"/>
                </a:cubicBezTo>
                <a:cubicBezTo>
                  <a:pt x="713715" y="1403287"/>
                  <a:pt x="712832" y="1408072"/>
                  <a:pt x="710698" y="1412340"/>
                </a:cubicBezTo>
                <a:lnTo>
                  <a:pt x="683537" y="1466661"/>
                </a:lnTo>
                <a:cubicBezTo>
                  <a:pt x="680519" y="1478732"/>
                  <a:pt x="678419" y="1491071"/>
                  <a:pt x="674484" y="1502875"/>
                </a:cubicBezTo>
                <a:cubicBezTo>
                  <a:pt x="672350" y="1509277"/>
                  <a:pt x="667936" y="1514717"/>
                  <a:pt x="665430" y="1520982"/>
                </a:cubicBezTo>
                <a:cubicBezTo>
                  <a:pt x="661886" y="1529842"/>
                  <a:pt x="659395" y="1539089"/>
                  <a:pt x="656377" y="1548142"/>
                </a:cubicBezTo>
                <a:lnTo>
                  <a:pt x="651850" y="1561723"/>
                </a:lnTo>
                <a:cubicBezTo>
                  <a:pt x="635342" y="1611244"/>
                  <a:pt x="661668" y="1536239"/>
                  <a:pt x="638270" y="1588883"/>
                </a:cubicBezTo>
                <a:cubicBezTo>
                  <a:pt x="634394" y="1597604"/>
                  <a:pt x="629216" y="1616043"/>
                  <a:pt x="629216" y="1616043"/>
                </a:cubicBezTo>
                <a:cubicBezTo>
                  <a:pt x="627707" y="1628114"/>
                  <a:pt x="627076" y="1640328"/>
                  <a:pt x="624690" y="1652257"/>
                </a:cubicBezTo>
                <a:cubicBezTo>
                  <a:pt x="622099" y="1665211"/>
                  <a:pt x="615733" y="1683652"/>
                  <a:pt x="611109" y="1697524"/>
                </a:cubicBezTo>
                <a:cubicBezTo>
                  <a:pt x="609600" y="1714122"/>
                  <a:pt x="608241" y="1730735"/>
                  <a:pt x="606583" y="1747319"/>
                </a:cubicBezTo>
                <a:cubicBezTo>
                  <a:pt x="605223" y="1760915"/>
                  <a:pt x="610093" y="1777009"/>
                  <a:pt x="602056" y="1788059"/>
                </a:cubicBezTo>
                <a:cubicBezTo>
                  <a:pt x="595595" y="1796943"/>
                  <a:pt x="581269" y="1795750"/>
                  <a:pt x="570369" y="1797113"/>
                </a:cubicBezTo>
                <a:cubicBezTo>
                  <a:pt x="544871" y="1800300"/>
                  <a:pt x="519066" y="1800130"/>
                  <a:pt x="493414" y="1801639"/>
                </a:cubicBezTo>
                <a:cubicBezTo>
                  <a:pt x="458709" y="1800130"/>
                  <a:pt x="423934" y="1799777"/>
                  <a:pt x="389299" y="1797113"/>
                </a:cubicBezTo>
                <a:cubicBezTo>
                  <a:pt x="384541" y="1796747"/>
                  <a:pt x="380481" y="1792893"/>
                  <a:pt x="375719" y="1792586"/>
                </a:cubicBezTo>
                <a:cubicBezTo>
                  <a:pt x="333530" y="1789864"/>
                  <a:pt x="291220" y="1789568"/>
                  <a:pt x="248971" y="1788059"/>
                </a:cubicBezTo>
                <a:cubicBezTo>
                  <a:pt x="227591" y="1782714"/>
                  <a:pt x="241426" y="1780515"/>
                  <a:pt x="239917" y="17790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Hover r:id="" action="ppaction://noaction" highlightClick="1"/>
          </p:cNvPr>
          <p:cNvSpPr/>
          <p:nvPr/>
        </p:nvSpPr>
        <p:spPr>
          <a:xfrm>
            <a:off x="3491880" y="2211710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hlinkHover r:id="" action="ppaction://noaction" highlightClick="1"/>
          </p:cNvPr>
          <p:cNvSpPr/>
          <p:nvPr/>
        </p:nvSpPr>
        <p:spPr>
          <a:xfrm>
            <a:off x="4283968" y="1635646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Hover r:id="rId5" action="ppaction://hlinksldjump" highlightClick="1"/>
          </p:cNvPr>
          <p:cNvSpPr/>
          <p:nvPr/>
        </p:nvSpPr>
        <p:spPr>
          <a:xfrm>
            <a:off x="4968044" y="2282865"/>
            <a:ext cx="756084" cy="64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Hover r:id="" action="ppaction://noaction" highlightClick="1"/>
          </p:cNvPr>
          <p:cNvSpPr/>
          <p:nvPr/>
        </p:nvSpPr>
        <p:spPr>
          <a:xfrm>
            <a:off x="3706255" y="3147814"/>
            <a:ext cx="790690" cy="45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 flipH="1">
            <a:off x="323528" y="986721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>
                <a:latin typeface="Arial" pitchFamily="34" charset="0"/>
                <a:cs typeface="Arial" pitchFamily="34" charset="0"/>
              </a:rPr>
              <a:t>Key functions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6578508" y="1002353"/>
            <a:ext cx="245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1500" b="1" cap="small" dirty="0" smtClean="0">
                <a:latin typeface="Arial" pitchFamily="34" charset="0"/>
                <a:cs typeface="Arial" pitchFamily="34" charset="0"/>
              </a:rPr>
              <a:t>Differentiators</a:t>
            </a:r>
            <a:endParaRPr lang="en-US" sz="15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23528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660232" y="1275606"/>
            <a:ext cx="23042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44" y="51469"/>
            <a:ext cx="562890" cy="666306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1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38" y="991911"/>
            <a:ext cx="3650599" cy="36392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R&amp;S Management Console</a:t>
            </a:r>
            <a:endParaRPr lang="en-US" dirty="0"/>
          </a:p>
        </p:txBody>
      </p:sp>
      <p:sp>
        <p:nvSpPr>
          <p:cNvPr id="4" name="Espace réservé du contenu 24"/>
          <p:cNvSpPr>
            <a:spLocks noGrp="1"/>
          </p:cNvSpPr>
          <p:nvPr>
            <p:ph idx="4294967295"/>
          </p:nvPr>
        </p:nvSpPr>
        <p:spPr>
          <a:xfrm>
            <a:off x="6761163" y="1058863"/>
            <a:ext cx="2382837" cy="362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smtClean="0"/>
              <a:t>Role-Based </a:t>
            </a:r>
            <a:br>
              <a:rPr lang="en-US" sz="1500" smtClean="0"/>
            </a:br>
            <a:r>
              <a:rPr lang="en-US" sz="1500" smtClean="0"/>
              <a:t>Access Control</a:t>
            </a:r>
          </a:p>
          <a:p>
            <a:pPr marL="342900" lvl="1" indent="-168275">
              <a:buFont typeface="Arial" charset="0"/>
              <a:buChar char="•"/>
            </a:pPr>
            <a:r>
              <a:rPr lang="en-US" sz="1200" smtClean="0"/>
              <a:t>Increased control</a:t>
            </a:r>
          </a:p>
          <a:p>
            <a:pPr marL="342900" lvl="1" indent="-168275">
              <a:buFont typeface="Arial" charset="0"/>
              <a:buChar char="•"/>
            </a:pPr>
            <a:r>
              <a:rPr lang="en-US" sz="1200" smtClean="0"/>
              <a:t>Reduced cost of ownership</a:t>
            </a:r>
          </a:p>
          <a:p>
            <a:endParaRPr lang="en-US" sz="1200" smtClean="0"/>
          </a:p>
          <a:p>
            <a:pPr marL="0" indent="0">
              <a:buNone/>
            </a:pPr>
            <a:r>
              <a:rPr lang="en-US" sz="1500" smtClean="0"/>
              <a:t>SIEM Integration</a:t>
            </a:r>
          </a:p>
          <a:p>
            <a:pPr marL="342900" lvl="1" indent="-168275">
              <a:buFont typeface="Arial" charset="0"/>
              <a:buChar char="•"/>
            </a:pPr>
            <a:r>
              <a:rPr lang="en-US" sz="1200" smtClean="0"/>
              <a:t>Kibana app with drill-down capabilities</a:t>
            </a:r>
          </a:p>
          <a:p>
            <a:pPr marL="342900" lvl="1" indent="-168275">
              <a:buFont typeface="Arial" charset="0"/>
              <a:buChar char="•"/>
            </a:pPr>
            <a:r>
              <a:rPr lang="en-US" sz="1200" smtClean="0"/>
              <a:t>Event correlation</a:t>
            </a:r>
            <a:endParaRPr lang="en-US" sz="1200" dirty="0"/>
          </a:p>
        </p:txBody>
      </p:sp>
      <p:sp>
        <p:nvSpPr>
          <p:cNvPr id="5" name="Espace réservé du contenu 25"/>
          <p:cNvSpPr txBox="1">
            <a:spLocks/>
          </p:cNvSpPr>
          <p:nvPr/>
        </p:nvSpPr>
        <p:spPr>
          <a:xfrm>
            <a:off x="467544" y="1059582"/>
            <a:ext cx="2290991" cy="3624771"/>
          </a:xfrm>
          <a:prstGeom prst="rect">
            <a:avLst/>
          </a:prstGeom>
        </p:spPr>
        <p:txBody>
          <a:bodyPr>
            <a:normAutofit/>
          </a:bodyPr>
          <a:lstStyle>
            <a:lvl1pPr indent="0" fontAlgn="base">
              <a:spcBef>
                <a:spcPts val="9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None/>
              <a:defRPr sz="1500" b="1" cap="none" baseline="0">
                <a:latin typeface="Arial" pitchFamily="34" charset="0"/>
                <a:cs typeface="Arial" pitchFamily="34" charset="0"/>
              </a:defRPr>
            </a:lvl1pPr>
            <a:lvl2pPr marL="342900" lvl="1" indent="-16827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Centralized Provisioning</a:t>
            </a:r>
          </a:p>
          <a:p>
            <a:pPr lvl="1"/>
            <a:r>
              <a:rPr lang="en-US" dirty="0"/>
              <a:t>A unique platform to manage all devices and applications</a:t>
            </a:r>
          </a:p>
          <a:p>
            <a:pPr lvl="1"/>
            <a:r>
              <a:rPr lang="en-US" dirty="0"/>
              <a:t>Global </a:t>
            </a:r>
            <a:r>
              <a:rPr lang="en-US" dirty="0" smtClean="0"/>
              <a:t>view</a:t>
            </a:r>
          </a:p>
          <a:p>
            <a:pPr lvl="1"/>
            <a:endParaRPr lang="en-US" dirty="0"/>
          </a:p>
          <a:p>
            <a:r>
              <a:rPr lang="en-US" dirty="0"/>
              <a:t>Global Monitoring &amp; Reporting </a:t>
            </a:r>
          </a:p>
          <a:p>
            <a:pPr lvl="1"/>
            <a:r>
              <a:rPr lang="en-US" dirty="0"/>
              <a:t>Key Performance &amp; Security Indicators</a:t>
            </a:r>
          </a:p>
          <a:p>
            <a:pPr lvl="1"/>
            <a:r>
              <a:rPr lang="en-US" dirty="0"/>
              <a:t>Real-time alerting</a:t>
            </a:r>
          </a:p>
        </p:txBody>
      </p:sp>
      <p:sp>
        <p:nvSpPr>
          <p:cNvPr id="6" name="Rectangle 5">
            <a:hlinkHover r:id="" action="ppaction://noaction" highlightClick="1"/>
          </p:cNvPr>
          <p:cNvSpPr/>
          <p:nvPr/>
        </p:nvSpPr>
        <p:spPr>
          <a:xfrm>
            <a:off x="3491880" y="2211710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Hover r:id="" action="ppaction://noaction" highlightClick="1"/>
          </p:cNvPr>
          <p:cNvSpPr/>
          <p:nvPr/>
        </p:nvSpPr>
        <p:spPr>
          <a:xfrm>
            <a:off x="4283968" y="1635646"/>
            <a:ext cx="684076" cy="64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Hover r:id="" action="ppaction://noaction" highlightClick="1"/>
          </p:cNvPr>
          <p:cNvSpPr/>
          <p:nvPr/>
        </p:nvSpPr>
        <p:spPr>
          <a:xfrm>
            <a:off x="4968044" y="2282865"/>
            <a:ext cx="756084" cy="64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55" y="45120"/>
            <a:ext cx="566418" cy="678055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5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Protection, detection &amp; automated response</a:t>
            </a:r>
            <a:endParaRPr lang="en-US" dirty="0" smtClean="0"/>
          </a:p>
        </p:txBody>
      </p:sp>
      <p:grpSp>
        <p:nvGrpSpPr>
          <p:cNvPr id="7171" name="Groupe 39"/>
          <p:cNvGrpSpPr>
            <a:grpSpLocks/>
          </p:cNvGrpSpPr>
          <p:nvPr/>
        </p:nvGrpSpPr>
        <p:grpSpPr bwMode="auto">
          <a:xfrm>
            <a:off x="119877" y="2181513"/>
            <a:ext cx="1199094" cy="768510"/>
            <a:chOff x="107623" y="3270672"/>
            <a:chExt cx="1482834" cy="1025315"/>
          </a:xfrm>
        </p:grpSpPr>
        <p:pic>
          <p:nvPicPr>
            <p:cNvPr id="7230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057" y="3270672"/>
              <a:ext cx="648831" cy="70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107623" y="3967489"/>
              <a:ext cx="1482834" cy="328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Legitimate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Users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8" name="Groupe 7187"/>
          <p:cNvGrpSpPr/>
          <p:nvPr/>
        </p:nvGrpSpPr>
        <p:grpSpPr>
          <a:xfrm>
            <a:off x="354762" y="3310530"/>
            <a:ext cx="1048886" cy="701380"/>
            <a:chOff x="194981" y="3124703"/>
            <a:chExt cx="1048886" cy="701380"/>
          </a:xfrm>
        </p:grpSpPr>
        <p:pic>
          <p:nvPicPr>
            <p:cNvPr id="7215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4494" y="3124703"/>
              <a:ext cx="429533" cy="42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 bwMode="auto">
            <a:xfrm>
              <a:off x="194981" y="3579862"/>
              <a:ext cx="1048886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Hackers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79" name="Groupe 36"/>
          <p:cNvGrpSpPr>
            <a:grpSpLocks/>
          </p:cNvGrpSpPr>
          <p:nvPr/>
        </p:nvGrpSpPr>
        <p:grpSpPr bwMode="auto">
          <a:xfrm>
            <a:off x="107504" y="1131590"/>
            <a:ext cx="1223840" cy="839790"/>
            <a:chOff x="4895879" y="3015773"/>
            <a:chExt cx="1513324" cy="1120511"/>
          </a:xfrm>
        </p:grpSpPr>
        <p:pic>
          <p:nvPicPr>
            <p:cNvPr id="7211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7987" y="3015773"/>
              <a:ext cx="531134" cy="57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4895879" y="3602427"/>
              <a:ext cx="1513324" cy="533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Legitimate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Web Services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1" name="Groupe 59"/>
          <p:cNvGrpSpPr>
            <a:grpSpLocks/>
          </p:cNvGrpSpPr>
          <p:nvPr/>
        </p:nvGrpSpPr>
        <p:grpSpPr bwMode="auto">
          <a:xfrm>
            <a:off x="2280533" y="2808942"/>
            <a:ext cx="1234219" cy="692183"/>
            <a:chOff x="1697223" y="3239563"/>
            <a:chExt cx="1527235" cy="922754"/>
          </a:xfrm>
        </p:grpSpPr>
        <p:pic>
          <p:nvPicPr>
            <p:cNvPr id="7205" name="Picture 3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4945" y="3239563"/>
              <a:ext cx="532851" cy="57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ZoneTexte 58"/>
            <p:cNvSpPr txBox="1"/>
            <p:nvPr/>
          </p:nvSpPr>
          <p:spPr>
            <a:xfrm>
              <a:off x="1697223" y="3834078"/>
              <a:ext cx="1527235" cy="328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Network Firewall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006580" y="3621673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i="1" dirty="0">
                <a:latin typeface="Arial" pitchFamily="34" charset="0"/>
                <a:cs typeface="Arial" pitchFamily="34" charset="0"/>
              </a:rPr>
              <a:t>Dangerous 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requests blocked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346964" y="3622834"/>
            <a:ext cx="1859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 smtClean="0">
                <a:latin typeface="Arial" pitchFamily="34" charset="0"/>
                <a:cs typeface="Arial" pitchFamily="34" charset="0"/>
              </a:rPr>
              <a:t>Legitimate</a:t>
            </a:r>
            <a:r>
              <a:rPr lang="en-US" sz="105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requests allowed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nterdiction 1"/>
          <p:cNvSpPr/>
          <p:nvPr/>
        </p:nvSpPr>
        <p:spPr>
          <a:xfrm>
            <a:off x="4076406" y="2995297"/>
            <a:ext cx="207562" cy="196379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6" name="Connecteur en angle 5"/>
          <p:cNvCxnSpPr/>
          <p:nvPr/>
        </p:nvCxnSpPr>
        <p:spPr>
          <a:xfrm flipV="1">
            <a:off x="1105072" y="3093486"/>
            <a:ext cx="1080581" cy="1305711"/>
          </a:xfrm>
          <a:prstGeom prst="bentConnector3">
            <a:avLst>
              <a:gd name="adj1" fmla="val 50882"/>
            </a:avLst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/>
          <p:nvPr/>
        </p:nvCxnSpPr>
        <p:spPr>
          <a:xfrm flipV="1">
            <a:off x="1105072" y="3093486"/>
            <a:ext cx="1234680" cy="483848"/>
          </a:xfrm>
          <a:prstGeom prst="bentConnector3">
            <a:avLst>
              <a:gd name="adj1" fmla="val 44627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en angle 72"/>
          <p:cNvCxnSpPr/>
          <p:nvPr/>
        </p:nvCxnSpPr>
        <p:spPr>
          <a:xfrm>
            <a:off x="1105072" y="2426915"/>
            <a:ext cx="1522712" cy="457048"/>
          </a:xfrm>
          <a:prstGeom prst="bentConnector3">
            <a:avLst>
              <a:gd name="adj1" fmla="val 35572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73"/>
          <p:cNvCxnSpPr/>
          <p:nvPr/>
        </p:nvCxnSpPr>
        <p:spPr>
          <a:xfrm>
            <a:off x="1115616" y="1415920"/>
            <a:ext cx="1478887" cy="1468043"/>
          </a:xfrm>
          <a:prstGeom prst="bentConnector3">
            <a:avLst>
              <a:gd name="adj1" fmla="val 35628"/>
            </a:avLst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2" idx="2"/>
          </p:cNvCxnSpPr>
          <p:nvPr/>
        </p:nvCxnSpPr>
        <p:spPr>
          <a:xfrm>
            <a:off x="3203848" y="3093486"/>
            <a:ext cx="872558" cy="1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3050405" y="2882375"/>
            <a:ext cx="1145113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4973670" y="2883964"/>
            <a:ext cx="67845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en angle 94"/>
          <p:cNvCxnSpPr/>
          <p:nvPr/>
        </p:nvCxnSpPr>
        <p:spPr>
          <a:xfrm>
            <a:off x="6477301" y="2883964"/>
            <a:ext cx="1534454" cy="1584406"/>
          </a:xfrm>
          <a:prstGeom prst="bentConnector3">
            <a:avLst>
              <a:gd name="adj1" fmla="val 49248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ngle 97"/>
          <p:cNvCxnSpPr/>
          <p:nvPr/>
        </p:nvCxnSpPr>
        <p:spPr>
          <a:xfrm>
            <a:off x="6480731" y="2883964"/>
            <a:ext cx="1503748" cy="772417"/>
          </a:xfrm>
          <a:prstGeom prst="bentConnector3">
            <a:avLst>
              <a:gd name="adj1" fmla="val 50192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/>
          <p:nvPr/>
        </p:nvCxnSpPr>
        <p:spPr>
          <a:xfrm flipV="1">
            <a:off x="6486458" y="2089083"/>
            <a:ext cx="1502135" cy="794881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/>
          <p:nvPr/>
        </p:nvCxnSpPr>
        <p:spPr>
          <a:xfrm flipV="1">
            <a:off x="6477301" y="1323786"/>
            <a:ext cx="1520450" cy="1558589"/>
          </a:xfrm>
          <a:prstGeom prst="bentConnector3">
            <a:avLst>
              <a:gd name="adj1" fmla="val 49621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19872" y="3933156"/>
            <a:ext cx="1777328" cy="654818"/>
          </a:xfrm>
          <a:prstGeom prst="rect">
            <a:avLst/>
          </a:prstGeom>
          <a:solidFill>
            <a:srgbClr val="FF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Highly available, 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reverse-proxy based, 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in-line filtering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12654"/>
            <a:ext cx="761710" cy="903643"/>
          </a:xfrm>
          <a:prstGeom prst="rect">
            <a:avLst/>
          </a:prstGeom>
        </p:spPr>
      </p:pic>
      <p:sp>
        <p:nvSpPr>
          <p:cNvPr id="80" name="Interdiction 79"/>
          <p:cNvSpPr/>
          <p:nvPr/>
        </p:nvSpPr>
        <p:spPr>
          <a:xfrm>
            <a:off x="2386941" y="3020161"/>
            <a:ext cx="207562" cy="196379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7187" name="Groupe 7186"/>
          <p:cNvGrpSpPr/>
          <p:nvPr/>
        </p:nvGrpSpPr>
        <p:grpSpPr>
          <a:xfrm>
            <a:off x="267285" y="4083918"/>
            <a:ext cx="1136363" cy="678269"/>
            <a:chOff x="151243" y="3867894"/>
            <a:chExt cx="1136363" cy="678269"/>
          </a:xfrm>
        </p:grpSpPr>
        <p:sp>
          <p:nvSpPr>
            <p:cNvPr id="43" name="ZoneTexte 42"/>
            <p:cNvSpPr txBox="1"/>
            <p:nvPr/>
          </p:nvSpPr>
          <p:spPr bwMode="auto">
            <a:xfrm>
              <a:off x="151243" y="4299942"/>
              <a:ext cx="11363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Malicious Bots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334" y="3867894"/>
              <a:ext cx="454742" cy="45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Groupe 28"/>
          <p:cNvGrpSpPr>
            <a:grpSpLocks/>
          </p:cNvGrpSpPr>
          <p:nvPr/>
        </p:nvGrpSpPr>
        <p:grpSpPr bwMode="auto">
          <a:xfrm>
            <a:off x="7949541" y="3443784"/>
            <a:ext cx="1131581" cy="409818"/>
            <a:chOff x="6669008" y="3057385"/>
            <a:chExt cx="1476767" cy="576684"/>
          </a:xfrm>
        </p:grpSpPr>
        <p:pic>
          <p:nvPicPr>
            <p:cNvPr id="7223" name="Image 2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008" y="3094555"/>
              <a:ext cx="500361" cy="539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7147800" y="3057385"/>
              <a:ext cx="997975" cy="563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Database </a:t>
              </a:r>
            </a:p>
            <a:p>
              <a:pPr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Server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75" name="Groupe 30"/>
          <p:cNvGrpSpPr>
            <a:grpSpLocks/>
          </p:cNvGrpSpPr>
          <p:nvPr/>
        </p:nvGrpSpPr>
        <p:grpSpPr bwMode="auto">
          <a:xfrm>
            <a:off x="8041296" y="1854578"/>
            <a:ext cx="1067208" cy="491043"/>
            <a:chOff x="6466698" y="1361530"/>
            <a:chExt cx="1394095" cy="690563"/>
          </a:xfrm>
        </p:grpSpPr>
        <p:pic>
          <p:nvPicPr>
            <p:cNvPr id="7221" name="Image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6698" y="1361530"/>
              <a:ext cx="641450" cy="6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7108148" y="1413363"/>
              <a:ext cx="752645" cy="562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Mail</a:t>
              </a:r>
              <a:br>
                <a:rPr lang="en-US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Server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78" name="Groupe 33"/>
          <p:cNvGrpSpPr>
            <a:grpSpLocks/>
          </p:cNvGrpSpPr>
          <p:nvPr/>
        </p:nvGrpSpPr>
        <p:grpSpPr bwMode="auto">
          <a:xfrm>
            <a:off x="8026512" y="1102003"/>
            <a:ext cx="1226008" cy="511609"/>
            <a:chOff x="6742448" y="2908424"/>
            <a:chExt cx="1600001" cy="719920"/>
          </a:xfrm>
        </p:grpSpPr>
        <p:pic>
          <p:nvPicPr>
            <p:cNvPr id="7213" name="Image 2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2448" y="2908424"/>
              <a:ext cx="667675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7346583" y="2986872"/>
              <a:ext cx="995866" cy="563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Web</a:t>
              </a:r>
              <a:br>
                <a:rPr lang="en-US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Services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3" name="Groupe 68"/>
          <p:cNvGrpSpPr>
            <a:grpSpLocks/>
          </p:cNvGrpSpPr>
          <p:nvPr/>
        </p:nvGrpSpPr>
        <p:grpSpPr bwMode="auto">
          <a:xfrm>
            <a:off x="8056249" y="2624090"/>
            <a:ext cx="1412295" cy="502447"/>
            <a:chOff x="6742448" y="2908424"/>
            <a:chExt cx="1843115" cy="707026"/>
          </a:xfrm>
        </p:grpSpPr>
        <p:pic>
          <p:nvPicPr>
            <p:cNvPr id="7197" name="Image 2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2448" y="2908424"/>
              <a:ext cx="655718" cy="70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ZoneTexte 70"/>
            <p:cNvSpPr txBox="1"/>
            <p:nvPr/>
          </p:nvSpPr>
          <p:spPr>
            <a:xfrm>
              <a:off x="7419499" y="3042687"/>
              <a:ext cx="1166064" cy="56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Applic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Server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8039401" y="4284895"/>
            <a:ext cx="1141111" cy="402407"/>
            <a:chOff x="8039401" y="4295912"/>
            <a:chExt cx="1141111" cy="402407"/>
          </a:xfrm>
        </p:grpSpPr>
        <p:sp>
          <p:nvSpPr>
            <p:cNvPr id="27" name="ZoneTexte 26"/>
            <p:cNvSpPr txBox="1"/>
            <p:nvPr/>
          </p:nvSpPr>
          <p:spPr bwMode="auto">
            <a:xfrm>
              <a:off x="8352928" y="4295912"/>
              <a:ext cx="8275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File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Server</a:t>
              </a:r>
            </a:p>
            <a:p>
              <a:pPr>
                <a:defRPr/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Storage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" name="Image 2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9401" y="4295912"/>
              <a:ext cx="462680" cy="40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Connecteur droit avec flèche 8"/>
          <p:cNvCxnSpPr/>
          <p:nvPr/>
        </p:nvCxnSpPr>
        <p:spPr>
          <a:xfrm>
            <a:off x="6649396" y="2883964"/>
            <a:ext cx="1331629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726869"/>
            <a:ext cx="775828" cy="9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40" y="2499742"/>
            <a:ext cx="770568" cy="912133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5304758" y="3933156"/>
            <a:ext cx="1772178" cy="654818"/>
          </a:xfrm>
          <a:prstGeom prst="rect">
            <a:avLst/>
          </a:prstGeom>
          <a:solidFill>
            <a:srgbClr val="FF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Adaptive Authentication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Single Sign 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eur en angle 29"/>
          <p:cNvCxnSpPr>
            <a:stCxn id="2" idx="4"/>
            <a:endCxn id="4" idx="3"/>
          </p:cNvCxnSpPr>
          <p:nvPr/>
        </p:nvCxnSpPr>
        <p:spPr>
          <a:xfrm rot="5400000">
            <a:off x="3767251" y="3335694"/>
            <a:ext cx="556955" cy="26891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Connecteur en angle 7176"/>
          <p:cNvCxnSpPr>
            <a:endCxn id="65" idx="1"/>
          </p:cNvCxnSpPr>
          <p:nvPr/>
        </p:nvCxnSpPr>
        <p:spPr>
          <a:xfrm rot="16200000" flipH="1">
            <a:off x="4849809" y="3252637"/>
            <a:ext cx="867416" cy="12689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445120" y="998406"/>
            <a:ext cx="1772178" cy="654818"/>
          </a:xfrm>
          <a:prstGeom prst="rect">
            <a:avLst/>
          </a:prstGeom>
          <a:solidFill>
            <a:srgbClr val="FF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Vulnerability identification 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remediation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ZoneTexte 7185"/>
          <p:cNvSpPr txBox="1"/>
          <p:nvPr/>
        </p:nvSpPr>
        <p:spPr>
          <a:xfrm>
            <a:off x="1115616" y="2181513"/>
            <a:ext cx="4523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1115616" y="2439348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151402" y="1173401"/>
            <a:ext cx="4587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151402" y="1419622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5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 security in the software development lifecycle</a:t>
            </a:r>
            <a:endParaRPr lang="en-US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650149" y="3072407"/>
            <a:ext cx="7920880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39552" y="329183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33" y="2643759"/>
            <a:ext cx="447401" cy="447401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7691295" y="3291830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lèche en arc 71"/>
          <p:cNvSpPr/>
          <p:nvPr/>
        </p:nvSpPr>
        <p:spPr>
          <a:xfrm rot="4889713">
            <a:off x="2242461" y="2450967"/>
            <a:ext cx="1284908" cy="1267794"/>
          </a:xfrm>
          <a:prstGeom prst="circularArrow">
            <a:avLst>
              <a:gd name="adj1" fmla="val 5961"/>
              <a:gd name="adj2" fmla="val 1142319"/>
              <a:gd name="adj3" fmla="val 20480606"/>
              <a:gd name="adj4" fmla="val 942380"/>
              <a:gd name="adj5" fmla="val 7604"/>
            </a:avLst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Flèche en arc 72"/>
          <p:cNvSpPr/>
          <p:nvPr/>
        </p:nvSpPr>
        <p:spPr>
          <a:xfrm rot="4889713">
            <a:off x="3897989" y="2419777"/>
            <a:ext cx="1284908" cy="1267794"/>
          </a:xfrm>
          <a:prstGeom prst="circularArrow">
            <a:avLst>
              <a:gd name="adj1" fmla="val 5961"/>
              <a:gd name="adj2" fmla="val 1142319"/>
              <a:gd name="adj3" fmla="val 20480606"/>
              <a:gd name="adj4" fmla="val 942380"/>
              <a:gd name="adj5" fmla="val 7604"/>
            </a:avLst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505" y="2738116"/>
            <a:ext cx="624187" cy="7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lèche droite 74"/>
          <p:cNvSpPr/>
          <p:nvPr/>
        </p:nvSpPr>
        <p:spPr>
          <a:xfrm rot="7939504">
            <a:off x="4245926" y="1948200"/>
            <a:ext cx="394006" cy="122792"/>
          </a:xfrm>
          <a:prstGeom prst="rightArrow">
            <a:avLst/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lèche droite 75"/>
          <p:cNvSpPr/>
          <p:nvPr/>
        </p:nvSpPr>
        <p:spPr>
          <a:xfrm rot="2895295">
            <a:off x="5293442" y="1952747"/>
            <a:ext cx="394005" cy="122792"/>
          </a:xfrm>
          <a:prstGeom prst="rightArrow">
            <a:avLst/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lèche droite 76"/>
          <p:cNvSpPr/>
          <p:nvPr/>
        </p:nvSpPr>
        <p:spPr>
          <a:xfrm rot="5400000">
            <a:off x="4802579" y="2119350"/>
            <a:ext cx="394008" cy="122793"/>
          </a:xfrm>
          <a:prstGeom prst="rightArrow">
            <a:avLst/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038694" y="2770300"/>
            <a:ext cx="390581" cy="27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0" name="Groupe 79"/>
          <p:cNvGrpSpPr/>
          <p:nvPr/>
        </p:nvGrpSpPr>
        <p:grpSpPr>
          <a:xfrm>
            <a:off x="1829866" y="2675469"/>
            <a:ext cx="808235" cy="937663"/>
            <a:chOff x="1356358" y="4089394"/>
            <a:chExt cx="1648536" cy="1912527"/>
          </a:xfrm>
          <a:effectLst/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426" y="4089394"/>
              <a:ext cx="796658" cy="796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1356358" y="5185827"/>
              <a:ext cx="1648536" cy="816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5046520" y="3817461"/>
            <a:ext cx="681597" cy="869133"/>
            <a:chOff x="5749863" y="2999501"/>
            <a:chExt cx="1129770" cy="1440620"/>
          </a:xfrm>
        </p:grpSpPr>
        <p:sp>
          <p:nvSpPr>
            <p:cNvPr id="84" name="ZoneTexte 83"/>
            <p:cNvSpPr txBox="1"/>
            <p:nvPr/>
          </p:nvSpPr>
          <p:spPr>
            <a:xfrm>
              <a:off x="5749863" y="3776924"/>
              <a:ext cx="1129770" cy="663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Security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150" y="2999501"/>
              <a:ext cx="811197" cy="636052"/>
            </a:xfrm>
            <a:prstGeom prst="rect">
              <a:avLst/>
            </a:prstGeom>
          </p:spPr>
        </p:pic>
      </p:grpSp>
      <p:grpSp>
        <p:nvGrpSpPr>
          <p:cNvPr id="86" name="Groupe 85"/>
          <p:cNvGrpSpPr/>
          <p:nvPr/>
        </p:nvGrpSpPr>
        <p:grpSpPr>
          <a:xfrm>
            <a:off x="6364611" y="3814002"/>
            <a:ext cx="928459" cy="883212"/>
            <a:chOff x="5526916" y="2978114"/>
            <a:chExt cx="1584659" cy="1507436"/>
          </a:xfrm>
        </p:grpSpPr>
        <p:sp>
          <p:nvSpPr>
            <p:cNvPr id="87" name="ZoneTexte 86"/>
            <p:cNvSpPr txBox="1"/>
            <p:nvPr/>
          </p:nvSpPr>
          <p:spPr>
            <a:xfrm>
              <a:off x="5526916" y="3802656"/>
              <a:ext cx="1584659" cy="682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Authorization</a:t>
              </a:r>
            </a:p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946" y="2978114"/>
              <a:ext cx="862596" cy="676354"/>
            </a:xfrm>
            <a:prstGeom prst="rect">
              <a:avLst/>
            </a:prstGeom>
          </p:spPr>
        </p:pic>
      </p:grpSp>
      <p:grpSp>
        <p:nvGrpSpPr>
          <p:cNvPr id="89" name="Groupe 88"/>
          <p:cNvGrpSpPr/>
          <p:nvPr/>
        </p:nvGrpSpPr>
        <p:grpSpPr>
          <a:xfrm>
            <a:off x="3277415" y="3817404"/>
            <a:ext cx="880369" cy="839262"/>
            <a:chOff x="2774331" y="3716774"/>
            <a:chExt cx="880369" cy="839262"/>
          </a:xfrm>
        </p:grpSpPr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229" y="3716774"/>
              <a:ext cx="417841" cy="436834"/>
            </a:xfrm>
            <a:prstGeom prst="rect">
              <a:avLst/>
            </a:prstGeom>
          </p:spPr>
        </p:pic>
        <p:sp>
          <p:nvSpPr>
            <p:cNvPr id="91" name="ZoneTexte 90"/>
            <p:cNvSpPr txBox="1"/>
            <p:nvPr/>
          </p:nvSpPr>
          <p:spPr>
            <a:xfrm>
              <a:off x="2774331" y="4155926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Vulnerability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4139627" y="2634050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b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patching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6344976" y="1321732"/>
            <a:ext cx="627095" cy="713019"/>
            <a:chOff x="8773722" y="2040492"/>
            <a:chExt cx="858885" cy="976570"/>
          </a:xfrm>
        </p:grpSpPr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963" y="2040492"/>
              <a:ext cx="532017" cy="532017"/>
            </a:xfrm>
            <a:prstGeom prst="rect">
              <a:avLst/>
            </a:prstGeom>
          </p:spPr>
        </p:pic>
        <p:sp>
          <p:nvSpPr>
            <p:cNvPr id="95" name="ZoneTexte 94"/>
            <p:cNvSpPr txBox="1"/>
            <p:nvPr/>
          </p:nvSpPr>
          <p:spPr>
            <a:xfrm>
              <a:off x="8773722" y="2679831"/>
              <a:ext cx="858885" cy="33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Firewall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7199449" y="1259707"/>
            <a:ext cx="567783" cy="777813"/>
            <a:chOff x="9945886" y="1974083"/>
            <a:chExt cx="777650" cy="1065314"/>
          </a:xfrm>
        </p:grpSpPr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379" y="1974083"/>
              <a:ext cx="646663" cy="646663"/>
            </a:xfrm>
            <a:prstGeom prst="rect">
              <a:avLst/>
            </a:prstGeom>
          </p:spPr>
        </p:pic>
        <p:sp>
          <p:nvSpPr>
            <p:cNvPr id="98" name="ZoneTexte 97"/>
            <p:cNvSpPr txBox="1"/>
            <p:nvPr/>
          </p:nvSpPr>
          <p:spPr>
            <a:xfrm>
              <a:off x="9945886" y="2702166"/>
              <a:ext cx="777650" cy="33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Router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2101675" y="1300128"/>
            <a:ext cx="853119" cy="757593"/>
            <a:chOff x="2051382" y="1941352"/>
            <a:chExt cx="1168454" cy="1037622"/>
          </a:xfrm>
        </p:grpSpPr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2517" y="1941352"/>
              <a:ext cx="586184" cy="57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ZoneTexte 100"/>
            <p:cNvSpPr txBox="1"/>
            <p:nvPr/>
          </p:nvSpPr>
          <p:spPr>
            <a:xfrm>
              <a:off x="2051382" y="2641743"/>
              <a:ext cx="1168454" cy="33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DAM/RASP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085644" y="1333902"/>
            <a:ext cx="497251" cy="723822"/>
            <a:chOff x="3364287" y="2015455"/>
            <a:chExt cx="681047" cy="991364"/>
          </a:xfrm>
        </p:grpSpPr>
        <p:sp>
          <p:nvSpPr>
            <p:cNvPr id="103" name="ZoneTexte 102"/>
            <p:cNvSpPr txBox="1"/>
            <p:nvPr/>
          </p:nvSpPr>
          <p:spPr>
            <a:xfrm>
              <a:off x="3364287" y="2669589"/>
              <a:ext cx="681047" cy="33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SIEM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Picture 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148" y="2015455"/>
              <a:ext cx="481324" cy="48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Flèche droite 104"/>
          <p:cNvSpPr/>
          <p:nvPr/>
        </p:nvSpPr>
        <p:spPr>
          <a:xfrm rot="10800000">
            <a:off x="3675995" y="1500731"/>
            <a:ext cx="660723" cy="122792"/>
          </a:xfrm>
          <a:prstGeom prst="rightArrow">
            <a:avLst/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lèche droite 105"/>
          <p:cNvSpPr/>
          <p:nvPr/>
        </p:nvSpPr>
        <p:spPr>
          <a:xfrm>
            <a:off x="5476195" y="1500731"/>
            <a:ext cx="660723" cy="122792"/>
          </a:xfrm>
          <a:prstGeom prst="rightArrow">
            <a:avLst/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91" y="1159811"/>
            <a:ext cx="620521" cy="742824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44" y="2715766"/>
            <a:ext cx="621809" cy="737675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1" y="2715765"/>
            <a:ext cx="623186" cy="737675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" y="2576766"/>
            <a:ext cx="504056" cy="504056"/>
          </a:xfrm>
          <a:prstGeom prst="rect">
            <a:avLst/>
          </a:prstGeom>
        </p:spPr>
      </p:pic>
      <p:sp>
        <p:nvSpPr>
          <p:cNvPr id="111" name="Double flèche horizontale 110"/>
          <p:cNvSpPr/>
          <p:nvPr/>
        </p:nvSpPr>
        <p:spPr>
          <a:xfrm>
            <a:off x="5703611" y="2931791"/>
            <a:ext cx="779186" cy="281231"/>
          </a:xfrm>
          <a:prstGeom prst="leftRightArrow">
            <a:avLst/>
          </a:prstGeom>
          <a:solidFill>
            <a:srgbClr val="2E8C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4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40" dur="1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75" grpId="0" animBg="1"/>
      <p:bldP spid="76" grpId="0" animBg="1"/>
      <p:bldP spid="77" grpId="0" animBg="1"/>
      <p:bldP spid="78" grpId="0" animBg="1"/>
      <p:bldP spid="92" grpId="0"/>
      <p:bldP spid="105" grpId="0" animBg="1"/>
      <p:bldP spid="106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50" y="1405076"/>
            <a:ext cx="4278880" cy="2606812"/>
          </a:xfrm>
          <a:prstGeom prst="rect">
            <a:avLst/>
          </a:prstGeom>
        </p:spPr>
      </p:pic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On-premises, in the Cloud  &amp; in Hybrid Mode</a:t>
            </a:r>
            <a:endParaRPr lang="en-US" dirty="0"/>
          </a:p>
        </p:txBody>
      </p:sp>
      <p:sp>
        <p:nvSpPr>
          <p:cNvPr id="3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All products cloud-ready since 2012</a:t>
            </a:r>
          </a:p>
          <a:p>
            <a:pPr lvl="1"/>
            <a:r>
              <a:rPr lang="en-US" smtClean="0"/>
              <a:t>On Amazon and Azure marketplaces</a:t>
            </a:r>
          </a:p>
          <a:p>
            <a:pPr lvl="1"/>
            <a:r>
              <a:rPr lang="en-US" smtClean="0"/>
              <a:t>Latest platforms : OpenStack, Google, Vmware</a:t>
            </a:r>
          </a:p>
          <a:p>
            <a:r>
              <a:rPr lang="en-US" smtClean="0"/>
              <a:t>Partnering with global and sovereign cloud providers</a:t>
            </a:r>
          </a:p>
          <a:p>
            <a:pPr lvl="1"/>
            <a:r>
              <a:rPr lang="en-US" smtClean="0"/>
              <a:t>Hosting Partner Purchase Program</a:t>
            </a:r>
          </a:p>
          <a:p>
            <a:pPr lvl="1"/>
            <a:r>
              <a:rPr lang="en-US" smtClean="0"/>
              <a:t>Exploring technology partnerships to automate </a:t>
            </a:r>
            <a:br>
              <a:rPr lang="en-US" smtClean="0"/>
            </a:br>
            <a:r>
              <a:rPr lang="en-US" smtClean="0"/>
              <a:t>cloud deployments</a:t>
            </a:r>
          </a:p>
          <a:p>
            <a:r>
              <a:rPr lang="en-US" smtClean="0"/>
              <a:t>Differentiator: WAF-as-a-Service</a:t>
            </a:r>
          </a:p>
          <a:p>
            <a:pPr lvl="1"/>
            <a:r>
              <a:rPr lang="en-US" smtClean="0"/>
              <a:t>www.cloudprotector.com</a:t>
            </a:r>
          </a:p>
          <a:p>
            <a:pPr lvl="1"/>
            <a:r>
              <a:rPr lang="en-US" smtClean="0"/>
              <a:t>Unique on the market</a:t>
            </a:r>
          </a:p>
          <a:p>
            <a:pPr lvl="1"/>
            <a:r>
              <a:rPr lang="en-US" smtClean="0"/>
              <a:t>Helping customers transition to the cloud</a:t>
            </a:r>
          </a:p>
          <a:p>
            <a:pPr lvl="1"/>
            <a:r>
              <a:rPr lang="en-US" smtClean="0"/>
              <a:t>Cloud Protector for MSPs</a:t>
            </a:r>
            <a:endParaRPr lang="en-US" dirty="0"/>
          </a:p>
        </p:txBody>
      </p:sp>
      <p:sp>
        <p:nvSpPr>
          <p:cNvPr id="29" name="Espace réservé pour une image  28"/>
          <p:cNvSpPr>
            <a:spLocks noGrp="1"/>
          </p:cNvSpPr>
          <p:nvPr>
            <p:ph type="pic" sz="quarter" idx="2"/>
          </p:nvPr>
        </p:nvSpPr>
        <p:spPr/>
      </p:sp>
      <p:pic>
        <p:nvPicPr>
          <p:cNvPr id="5" name="Picture 6" descr="http://www.google.fr/url?source=imglanding&amp;ct=img&amp;q=https://www.elastic.co/assets/bltb1ae15498f11cc1b/logo-google-compute-engine-lg.png&amp;sa=X&amp;ei=5sV0VfWkK8rnUuXRg4gN&amp;ved=0CAkQ8wc&amp;usg=AFQjCNFHVCjvG3BTyq8PvkKdr6rAWV0Tu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29" y="2987492"/>
            <a:ext cx="859443" cy="5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google.fr/url?source=imglanding&amp;ct=img&amp;q=http://www.chtinux.org/sites/default/files/openstack-logo.png&amp;sa=X&amp;ei=JcZ0VaTFOsP4UOHGgaAM&amp;ved=0CAkQ8wc&amp;usg=AFQjCNG0FMpRBxdeICdhR0BaAKRExyokVQ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20" y="2932338"/>
            <a:ext cx="621251" cy="6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972" y="3166531"/>
            <a:ext cx="1039123" cy="1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49" y="2436155"/>
            <a:ext cx="1099001" cy="3406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15" y="3766190"/>
            <a:ext cx="1307434" cy="3177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35" y="2361775"/>
            <a:ext cx="1037675" cy="415070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2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Application Security as a Service</a:t>
            </a:r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107504" y="1088118"/>
            <a:ext cx="1603216" cy="1627648"/>
            <a:chOff x="2476944" y="2937355"/>
            <a:chExt cx="2020013" cy="2050796"/>
          </a:xfrm>
        </p:grpSpPr>
        <p:sp>
          <p:nvSpPr>
            <p:cNvPr id="4" name="ZoneTexte 3"/>
            <p:cNvSpPr txBox="1"/>
            <p:nvPr/>
          </p:nvSpPr>
          <p:spPr>
            <a:xfrm>
              <a:off x="2476944" y="4485287"/>
              <a:ext cx="1944217" cy="50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>
                  <a:latin typeface="Arial" pitchFamily="34" charset="0"/>
                  <a:cs typeface="Arial" pitchFamily="34" charset="0"/>
                </a:rPr>
                <a:t>Security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072" y="2937355"/>
              <a:ext cx="1745885" cy="1578611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1835696" y="1180480"/>
            <a:ext cx="1543059" cy="1535286"/>
            <a:chOff x="-10508" y="896902"/>
            <a:chExt cx="1944216" cy="1934423"/>
          </a:xfrm>
        </p:grpSpPr>
        <p:sp>
          <p:nvSpPr>
            <p:cNvPr id="7" name="ZoneTexte 6"/>
            <p:cNvSpPr txBox="1"/>
            <p:nvPr/>
          </p:nvSpPr>
          <p:spPr>
            <a:xfrm>
              <a:off x="-10508" y="2328460"/>
              <a:ext cx="1944216" cy="50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>
                  <a:latin typeface="Arial" pitchFamily="34" charset="0"/>
                  <a:cs typeface="Arial" pitchFamily="34" charset="0"/>
                </a:rPr>
                <a:t>Simplicity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23" y="896902"/>
              <a:ext cx="997205" cy="1432155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1649606" y="3000061"/>
            <a:ext cx="1877745" cy="1515905"/>
            <a:chOff x="6516216" y="886485"/>
            <a:chExt cx="2365913" cy="1910003"/>
          </a:xfrm>
        </p:grpSpPr>
        <p:sp>
          <p:nvSpPr>
            <p:cNvPr id="10" name="ZoneTexte 9"/>
            <p:cNvSpPr txBox="1"/>
            <p:nvPr/>
          </p:nvSpPr>
          <p:spPr>
            <a:xfrm>
              <a:off x="6727064" y="2293623"/>
              <a:ext cx="1944216" cy="50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>
                  <a:latin typeface="Arial" pitchFamily="34" charset="0"/>
                  <a:cs typeface="Arial" pitchFamily="34" charset="0"/>
                </a:rPr>
                <a:t>Scalability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886485"/>
              <a:ext cx="2365913" cy="1360147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35496" y="3001556"/>
            <a:ext cx="1729810" cy="1514410"/>
            <a:chOff x="4778311" y="3007141"/>
            <a:chExt cx="2179518" cy="1908119"/>
          </a:xfrm>
        </p:grpSpPr>
        <p:sp>
          <p:nvSpPr>
            <p:cNvPr id="13" name="ZoneTexte 12"/>
            <p:cNvSpPr txBox="1"/>
            <p:nvPr/>
          </p:nvSpPr>
          <p:spPr>
            <a:xfrm>
              <a:off x="4778311" y="4412396"/>
              <a:ext cx="2179518" cy="50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>
                  <a:latin typeface="Arial" pitchFamily="34" charset="0"/>
                  <a:cs typeface="Arial" pitchFamily="34" charset="0"/>
                </a:rPr>
                <a:t>Performance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3" y="3007141"/>
              <a:ext cx="1204708" cy="1444049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3812080" y="3084433"/>
            <a:ext cx="1543059" cy="1431533"/>
            <a:chOff x="7016221" y="3111564"/>
            <a:chExt cx="1944216" cy="1803696"/>
          </a:xfrm>
        </p:grpSpPr>
        <p:sp>
          <p:nvSpPr>
            <p:cNvPr id="16" name="ZoneTexte 15"/>
            <p:cNvSpPr txBox="1"/>
            <p:nvPr/>
          </p:nvSpPr>
          <p:spPr>
            <a:xfrm>
              <a:off x="7016221" y="4412396"/>
              <a:ext cx="1944216" cy="50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>
                  <a:latin typeface="Arial" pitchFamily="34" charset="0"/>
                  <a:cs typeface="Arial" pitchFamily="34" charset="0"/>
                </a:rPr>
                <a:t>Confidence</a:t>
              </a: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221" y="3111564"/>
              <a:ext cx="1865908" cy="1335329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3684023" y="1313104"/>
            <a:ext cx="1824081" cy="1402662"/>
            <a:chOff x="4372" y="3206154"/>
            <a:chExt cx="2298297" cy="1767321"/>
          </a:xfrm>
        </p:grpSpPr>
        <p:sp>
          <p:nvSpPr>
            <p:cNvPr id="19" name="ZoneTexte 18"/>
            <p:cNvSpPr txBox="1"/>
            <p:nvPr/>
          </p:nvSpPr>
          <p:spPr>
            <a:xfrm>
              <a:off x="177040" y="4470610"/>
              <a:ext cx="1944217" cy="50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>
                  <a:latin typeface="Arial" pitchFamily="34" charset="0"/>
                  <a:cs typeface="Arial" pitchFamily="34" charset="0"/>
                </a:rPr>
                <a:t>Monitoring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" y="3206154"/>
              <a:ext cx="2298297" cy="1247335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5893609" y="2988091"/>
            <a:ext cx="2878914" cy="707886"/>
          </a:xfrm>
          <a:prstGeom prst="rect">
            <a:avLst/>
          </a:prstGeom>
          <a:solidFill>
            <a:srgbClr val="F04C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secured in 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for $29/month only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www.cloudprotector.com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11" y="2046115"/>
            <a:ext cx="2808312" cy="669651"/>
          </a:xfrm>
          <a:prstGeom prst="rect">
            <a:avLst/>
          </a:prstGeom>
        </p:spPr>
      </p:pic>
      <p:sp>
        <p:nvSpPr>
          <p:cNvPr id="2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5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Support &amp; Customer Area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Dream Team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via calls</a:t>
            </a:r>
          </a:p>
          <a:p>
            <a:pPr lvl="1"/>
            <a:r>
              <a:rPr lang="en-US" dirty="0" smtClean="0"/>
              <a:t>+33 4 99 64 67 62</a:t>
            </a:r>
          </a:p>
          <a:p>
            <a:pPr lvl="1"/>
            <a:r>
              <a:rPr lang="en-US" dirty="0" smtClean="0"/>
              <a:t>+33 4 99 64 67 64</a:t>
            </a:r>
          </a:p>
          <a:p>
            <a:r>
              <a:rPr lang="en-US" dirty="0" smtClean="0"/>
              <a:t>Available via email</a:t>
            </a:r>
          </a:p>
          <a:p>
            <a:pPr lvl="1"/>
            <a:r>
              <a:rPr lang="en-US" dirty="0" smtClean="0">
                <a:hlinkClick r:id="rId3"/>
              </a:rPr>
              <a:t>support@R&amp;S.com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Customer area: Login onto my R&amp;S</a:t>
            </a:r>
          </a:p>
          <a:p>
            <a:pPr lvl="2"/>
            <a:r>
              <a:rPr lang="en-US" dirty="0" smtClean="0"/>
              <a:t>DENY  ALL  customers/partners  can  log  onto  My R&amp;S  database  via  our  public  web  site  at  </a:t>
            </a:r>
            <a:r>
              <a:rPr lang="en-US" dirty="0" smtClean="0">
                <a:hlinkClick r:id="rId4"/>
              </a:rPr>
              <a:t>https://my.R&amp;S.com/</a:t>
            </a:r>
            <a:endParaRPr lang="fr-FR" dirty="0" smtClean="0"/>
          </a:p>
          <a:p>
            <a:pPr lvl="2"/>
            <a:r>
              <a:rPr lang="fr-FR" dirty="0" smtClean="0"/>
              <a:t>A direct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on the right header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http://www.R&amp;S.com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en-US" dirty="0" smtClean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3616371"/>
            <a:ext cx="8218465" cy="892629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1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Wrong credential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Forgotten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password</a:t>
            </a:r>
            <a:r>
              <a:rPr lang="fr-FR" dirty="0" smtClean="0"/>
              <a:t> ?</a:t>
            </a:r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Clik</a:t>
            </a:r>
            <a:r>
              <a:rPr lang="fr-FR" dirty="0" smtClean="0"/>
              <a:t> on </a:t>
            </a:r>
            <a:r>
              <a:rPr lang="fr-FR" dirty="0" err="1" smtClean="0"/>
              <a:t>lost</a:t>
            </a:r>
            <a:r>
              <a:rPr lang="fr-FR" dirty="0" smtClean="0"/>
              <a:t> </a:t>
            </a:r>
            <a:r>
              <a:rPr lang="fr-FR" dirty="0" err="1" smtClean="0"/>
              <a:t>password</a:t>
            </a:r>
            <a:r>
              <a:rPr lang="fr-FR" dirty="0" smtClean="0"/>
              <a:t> and </a:t>
            </a:r>
            <a:r>
              <a:rPr lang="fr-FR" dirty="0" err="1" smtClean="0"/>
              <a:t>follow</a:t>
            </a:r>
            <a:r>
              <a:rPr lang="fr-FR" dirty="0" smtClean="0"/>
              <a:t> the instruction, an email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sent </a:t>
            </a:r>
            <a:r>
              <a:rPr lang="fr-FR" dirty="0" err="1" smtClean="0"/>
              <a:t>with</a:t>
            </a:r>
            <a:r>
              <a:rPr lang="fr-FR" dirty="0" smtClean="0"/>
              <a:t> instructions on how to </a:t>
            </a:r>
            <a:r>
              <a:rPr lang="fr-FR" dirty="0" err="1" smtClean="0"/>
              <a:t>create</a:t>
            </a:r>
            <a:r>
              <a:rPr lang="fr-FR" dirty="0" smtClean="0"/>
              <a:t> a new </a:t>
            </a:r>
            <a:r>
              <a:rPr lang="fr-FR" dirty="0" err="1" smtClean="0"/>
              <a:t>password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30983"/>
            <a:ext cx="3024336" cy="963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5765"/>
            <a:ext cx="8640960" cy="1890021"/>
          </a:xfrm>
          <a:prstGeom prst="rect">
            <a:avLst/>
          </a:prstGeom>
        </p:spPr>
      </p:pic>
      <p:sp>
        <p:nvSpPr>
          <p:cNvPr id="10" name="Flèche vers le haut 9"/>
          <p:cNvSpPr/>
          <p:nvPr/>
        </p:nvSpPr>
        <p:spPr>
          <a:xfrm>
            <a:off x="5724128" y="2139702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3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 Account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don’t</a:t>
            </a:r>
            <a:r>
              <a:rPr lang="fr-FR" dirty="0" smtClean="0"/>
              <a:t> have a </a:t>
            </a:r>
            <a:r>
              <a:rPr lang="fr-FR" dirty="0" err="1" smtClean="0"/>
              <a:t>valid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?</a:t>
            </a:r>
          </a:p>
          <a:p>
            <a:pPr lvl="2"/>
            <a:r>
              <a:rPr lang="fr-FR" dirty="0" smtClean="0"/>
              <a:t> Click on </a:t>
            </a:r>
            <a:r>
              <a:rPr lang="fr-FR" dirty="0" err="1" smtClean="0"/>
              <a:t>sign</a:t>
            </a:r>
            <a:r>
              <a:rPr lang="fr-FR" dirty="0" smtClean="0"/>
              <a:t> up, </a:t>
            </a:r>
            <a:r>
              <a:rPr lang="en-US" dirty="0" smtClean="0"/>
              <a:t>complete the form and accept our General terms and Conditions. Our team will validate your registration.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1800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88" y="1544239"/>
            <a:ext cx="3024000" cy="963240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>
            <a:off x="5220072" y="2070241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28536"/>
            <a:ext cx="5976832" cy="2189140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6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area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644791"/>
            <a:ext cx="19827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87" y="1741006"/>
            <a:ext cx="2009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15827"/>
            <a:ext cx="2467068" cy="310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2591"/>
            <a:ext cx="66230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8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create</a:t>
            </a:r>
            <a:r>
              <a:rPr lang="fr-FR" dirty="0" smtClean="0"/>
              <a:t> a ticket on </a:t>
            </a:r>
            <a:r>
              <a:rPr lang="fr-FR" dirty="0" err="1" smtClean="0"/>
              <a:t>my</a:t>
            </a:r>
            <a:r>
              <a:rPr lang="fr-FR" dirty="0" smtClean="0"/>
              <a:t> R&amp;S?</a:t>
            </a:r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Clik</a:t>
            </a:r>
            <a:r>
              <a:rPr lang="fr-FR" dirty="0" smtClean="0"/>
              <a:t> on Tech support and select Trouble ticket.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01" y="1514165"/>
            <a:ext cx="5472608" cy="3118550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1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mtClean="0"/>
              <a:t>Select New ticket.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7614"/>
            <a:ext cx="9108503" cy="3095762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>
            <a:off x="3351932" y="2801780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8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 (Day 1)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pPr lvl="2"/>
            <a:r>
              <a:rPr lang="fr-FR" dirty="0" smtClean="0"/>
              <a:t>Global </a:t>
            </a:r>
            <a:r>
              <a:rPr lang="fr-FR" dirty="0" err="1" smtClean="0"/>
              <a:t>presentation</a:t>
            </a:r>
            <a:endParaRPr lang="fr-FR" dirty="0" smtClean="0"/>
          </a:p>
          <a:p>
            <a:pPr lvl="2"/>
            <a:r>
              <a:rPr lang="fr-FR" dirty="0" smtClean="0"/>
              <a:t>R&amp;S </a:t>
            </a:r>
            <a:r>
              <a:rPr lang="fr-FR" dirty="0" err="1" smtClean="0"/>
              <a:t>products</a:t>
            </a:r>
            <a:r>
              <a:rPr lang="fr-FR" dirty="0" smtClean="0"/>
              <a:t> and </a:t>
            </a:r>
            <a:r>
              <a:rPr lang="fr-FR" dirty="0" err="1" smtClean="0"/>
              <a:t>integration</a:t>
            </a:r>
            <a:endParaRPr lang="fr-FR" dirty="0" smtClean="0"/>
          </a:p>
          <a:p>
            <a:pPr lvl="2"/>
            <a:r>
              <a:rPr lang="fr-FR" dirty="0" smtClean="0"/>
              <a:t>Customer Area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HTTP Essentials</a:t>
            </a:r>
          </a:p>
          <a:p>
            <a:pPr lvl="2"/>
            <a:r>
              <a:rPr lang="fr-FR" dirty="0" smtClean="0"/>
              <a:t>HTTP basics</a:t>
            </a:r>
          </a:p>
          <a:p>
            <a:pPr lvl="2"/>
            <a:r>
              <a:rPr lang="fr-FR" dirty="0" smtClean="0"/>
              <a:t>Important transactions</a:t>
            </a:r>
          </a:p>
          <a:p>
            <a:pPr lvl="2"/>
            <a:r>
              <a:rPr lang="fr-FR" dirty="0" smtClean="0"/>
              <a:t>Regular expressions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R&amp;S WAF – Installation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8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and </a:t>
            </a:r>
            <a:r>
              <a:rPr lang="fr-FR" dirty="0" err="1" smtClean="0"/>
              <a:t>Submit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" y="1635646"/>
            <a:ext cx="8928992" cy="2334478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mtClean="0"/>
              <a:t>Select the Serials / HostID of the related Machien or skip this page.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" y="1563638"/>
            <a:ext cx="9036496" cy="1653145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4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Fill in the form and confirm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6" y="1491631"/>
            <a:ext cx="9007488" cy="2827650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7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Verify </a:t>
            </a:r>
            <a:r>
              <a:rPr lang="en-US" dirty="0" err="1" smtClean="0"/>
              <a:t>informations</a:t>
            </a:r>
            <a:r>
              <a:rPr lang="en-US" dirty="0" smtClean="0"/>
              <a:t> and submit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622"/>
            <a:ext cx="8811401" cy="2853248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8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Add attachments if necessary.</a:t>
            </a:r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8964488" cy="3273689"/>
          </a:xfrm>
          <a:prstGeom prst="rect">
            <a:avLst/>
          </a:prstGeom>
        </p:spPr>
      </p:pic>
      <p:sp>
        <p:nvSpPr>
          <p:cNvPr id="7" name="Flèche vers le haut 6"/>
          <p:cNvSpPr/>
          <p:nvPr/>
        </p:nvSpPr>
        <p:spPr>
          <a:xfrm>
            <a:off x="7740352" y="4227934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ticket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mtClean="0"/>
              <a:t>Your ticket is now available on your dashboard.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6" y="1347614"/>
            <a:ext cx="8293891" cy="3312368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5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My first answer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reception</a:t>
            </a:r>
            <a:r>
              <a:rPr lang="fr-FR" dirty="0" smtClean="0"/>
              <a:t> of the R&amp;S notification, </a:t>
            </a:r>
            <a:r>
              <a:rPr lang="fr-FR" dirty="0" err="1" smtClean="0"/>
              <a:t>you</a:t>
            </a:r>
            <a:r>
              <a:rPr lang="fr-FR" dirty="0" smtClean="0"/>
              <a:t> have </a:t>
            </a:r>
            <a:r>
              <a:rPr lang="fr-FR" dirty="0" err="1" smtClean="0"/>
              <a:t>access</a:t>
            </a:r>
            <a:r>
              <a:rPr lang="fr-FR" dirty="0" smtClean="0"/>
              <a:t> to the support </a:t>
            </a:r>
            <a:r>
              <a:rPr lang="fr-FR" dirty="0" err="1" smtClean="0"/>
              <a:t>answer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answer</a:t>
            </a:r>
            <a:r>
              <a:rPr lang="fr-FR" dirty="0" smtClean="0"/>
              <a:t> the curent ticket by </a:t>
            </a:r>
            <a:r>
              <a:rPr lang="fr-FR" dirty="0" err="1" smtClean="0"/>
              <a:t>selecting</a:t>
            </a:r>
            <a:r>
              <a:rPr lang="fr-FR" dirty="0" smtClean="0"/>
              <a:t> </a:t>
            </a:r>
            <a:r>
              <a:rPr lang="fr-FR" b="1" dirty="0" err="1" smtClean="0"/>
              <a:t>Reply</a:t>
            </a:r>
            <a:endParaRPr lang="fr-FR" b="1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01" y="1635646"/>
            <a:ext cx="5328592" cy="3014125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>
            <a:off x="5580112" y="4326985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7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first </a:t>
            </a:r>
            <a:r>
              <a:rPr lang="fr-FR" dirty="0" err="1" smtClean="0"/>
              <a:t>answer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2150" lvl="1" indent="-176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200" dirty="0" smtClean="0"/>
              <a:t>Write </a:t>
            </a:r>
            <a:r>
              <a:rPr lang="fr-FR" sz="1200" dirty="0" err="1" smtClean="0"/>
              <a:t>your</a:t>
            </a:r>
            <a:r>
              <a:rPr lang="fr-FR" sz="1200" dirty="0" smtClean="0"/>
              <a:t> </a:t>
            </a:r>
            <a:r>
              <a:rPr lang="fr-FR" sz="1200" dirty="0" err="1" smtClean="0"/>
              <a:t>answer</a:t>
            </a:r>
            <a:r>
              <a:rPr lang="fr-FR" sz="1200" dirty="0" smtClean="0"/>
              <a:t> and </a:t>
            </a:r>
            <a:r>
              <a:rPr lang="fr-FR" sz="1200" dirty="0" err="1" smtClean="0"/>
              <a:t>reply</a:t>
            </a:r>
            <a:r>
              <a:rPr lang="fr-FR" sz="1200" dirty="0" smtClean="0"/>
              <a:t>. (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close the case by </a:t>
            </a:r>
            <a:r>
              <a:rPr lang="fr-FR" sz="1200" dirty="0" err="1" smtClean="0"/>
              <a:t>checking</a:t>
            </a:r>
            <a:r>
              <a:rPr lang="fr-FR" sz="1200" dirty="0" smtClean="0"/>
              <a:t> the box in the </a:t>
            </a:r>
            <a:r>
              <a:rPr lang="fr-FR" sz="1200" dirty="0" err="1" smtClean="0"/>
              <a:t>upper</a:t>
            </a:r>
            <a:r>
              <a:rPr lang="fr-FR" sz="1200" dirty="0" smtClean="0"/>
              <a:t> </a:t>
            </a:r>
            <a:r>
              <a:rPr lang="fr-FR" sz="1200" dirty="0" err="1" smtClean="0"/>
              <a:t>left</a:t>
            </a:r>
            <a:r>
              <a:rPr lang="fr-FR" sz="1200" dirty="0" smtClean="0"/>
              <a:t> corner)</a:t>
            </a:r>
          </a:p>
          <a:p>
            <a:pPr marL="285750" lvl="1" indent="0">
              <a:lnSpc>
                <a:spcPct val="150000"/>
              </a:lnSpc>
              <a:buNone/>
            </a:pPr>
            <a:endParaRPr lang="fr-FR" sz="1000" dirty="0" smtClean="0"/>
          </a:p>
          <a:p>
            <a:pPr marL="457200" lvl="1" indent="0">
              <a:buNone/>
            </a:pPr>
            <a:endParaRPr lang="fr-FR" sz="1200" dirty="0"/>
          </a:p>
          <a:p>
            <a:pPr marL="457200" lvl="1" indent="0">
              <a:buNone/>
            </a:pPr>
            <a:endParaRPr lang="fr-FR" sz="1200" dirty="0" smtClean="0"/>
          </a:p>
          <a:p>
            <a:pPr marL="457200" lvl="1" indent="0">
              <a:buNone/>
            </a:pPr>
            <a:endParaRPr lang="fr-FR" sz="1200" dirty="0"/>
          </a:p>
          <a:p>
            <a:pPr marL="457200" lvl="1" indent="0">
              <a:buNone/>
            </a:pPr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838"/>
            <a:ext cx="8532440" cy="2978971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>
            <a:off x="8457184" y="4202077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440612" y="1958936"/>
            <a:ext cx="45719" cy="9905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8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levels definition &amp; Response Time</a:t>
            </a:r>
          </a:p>
        </p:txBody>
      </p:sp>
      <p:graphicFrame>
        <p:nvGraphicFramePr>
          <p:cNvPr id="8" name="Espace réservé du contenu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87338" y="915988"/>
          <a:ext cx="8856985" cy="3636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5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55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Support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Support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51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availibility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8AM / 6PM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CEST 5d/7 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8AM / 6PM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CEST 5d/7</a:t>
                      </a:r>
                      <a:endParaRPr lang="fr-F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51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availibility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61"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Support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35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replacement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by DELL or R&amp;S)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24H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J+2</a:t>
                      </a:r>
                    </a:p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(Business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Day)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861"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fr-FR" sz="1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45">
                <a:tc>
                  <a:txBody>
                    <a:bodyPr/>
                    <a:lstStyle/>
                    <a:p>
                      <a:r>
                        <a:rPr lang="fr-FR" sz="1000" b="1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fr-FR" sz="10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P1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Product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down:</a:t>
                      </a:r>
                      <a:r>
                        <a:rPr lang="fr-F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critically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production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No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workaround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 business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45">
                <a:tc>
                  <a:txBody>
                    <a:bodyPr/>
                    <a:lstStyle/>
                    <a:p>
                      <a:r>
                        <a:rPr lang="fr-FR" sz="1000" b="1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fr-FR" sz="10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P2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High: </a:t>
                      </a:r>
                      <a:r>
                        <a:rPr lang="fr-F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impaired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production up, but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No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workaround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business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business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739">
                <a:tc>
                  <a:txBody>
                    <a:bodyPr/>
                    <a:lstStyle/>
                    <a:p>
                      <a:r>
                        <a:rPr lang="fr-FR" sz="1000" b="1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fr-FR" sz="10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P3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fr-F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Medium: a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production not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affected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Support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issue and a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workaround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business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business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3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fr-FR" sz="10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P4 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fr-F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:Non-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issue.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impact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business.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information, documentation, how-to and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enhancement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requests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fr-F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0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business </a:t>
                      </a:r>
                      <a:r>
                        <a:rPr lang="fr-F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business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8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 ?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9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 (Day 2)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R&amp;S WAF – Workflow Management</a:t>
            </a:r>
          </a:p>
          <a:p>
            <a:endParaRPr lang="fr-FR" dirty="0" smtClean="0"/>
          </a:p>
          <a:p>
            <a:r>
              <a:rPr lang="fr-FR" dirty="0" smtClean="0"/>
              <a:t>R&amp;S WAF - Security </a:t>
            </a:r>
            <a:r>
              <a:rPr lang="fr-FR" dirty="0" err="1" smtClean="0"/>
              <a:t>Engines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6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 (Day 3)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R&amp;S WAF - False Positive Management</a:t>
            </a:r>
          </a:p>
          <a:p>
            <a:endParaRPr lang="fr-FR" dirty="0" smtClean="0"/>
          </a:p>
          <a:p>
            <a:r>
              <a:rPr lang="fr-FR" dirty="0" smtClean="0"/>
              <a:t>R&amp;S WAF – High </a:t>
            </a:r>
            <a:r>
              <a:rPr lang="fr-FR" dirty="0" err="1" smtClean="0"/>
              <a:t>Availability</a:t>
            </a:r>
            <a:r>
              <a:rPr lang="fr-FR" dirty="0" smtClean="0"/>
              <a:t> and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R&amp;S WAF – Monitoring and </a:t>
            </a:r>
            <a:r>
              <a:rPr lang="fr-FR" dirty="0" err="1" smtClean="0"/>
              <a:t>Reporting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Certification (1h)</a:t>
            </a:r>
            <a:endParaRPr lang="fr-FR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8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R&amp;S Identity</a:t>
            </a:r>
            <a:endParaRPr lang="en-US" sz="2800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R&amp;S key </a:t>
            </a:r>
            <a:r>
              <a:rPr lang="fr-FR" dirty="0" err="1" smtClean="0"/>
              <a:t>facts</a:t>
            </a:r>
            <a:r>
              <a:rPr lang="fr-FR" dirty="0" smtClean="0"/>
              <a:t> &amp; figures</a:t>
            </a:r>
            <a:endParaRPr lang="en-US" dirty="0"/>
          </a:p>
        </p:txBody>
      </p:sp>
      <p:sp>
        <p:nvSpPr>
          <p:cNvPr id="5" name="Triangle isocèle 4"/>
          <p:cNvSpPr/>
          <p:nvPr/>
        </p:nvSpPr>
        <p:spPr>
          <a:xfrm rot="5400000" flipV="1">
            <a:off x="5769494" y="1273218"/>
            <a:ext cx="341319" cy="144016"/>
          </a:xfrm>
          <a:prstGeom prst="triangle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866698" y="771551"/>
            <a:ext cx="1571387" cy="2088232"/>
            <a:chOff x="2866697" y="847837"/>
            <a:chExt cx="1571387" cy="2088232"/>
          </a:xfrm>
        </p:grpSpPr>
        <p:sp>
          <p:nvSpPr>
            <p:cNvPr id="7" name="Rectangle 6"/>
            <p:cNvSpPr/>
            <p:nvPr/>
          </p:nvSpPr>
          <p:spPr>
            <a:xfrm>
              <a:off x="2881000" y="847837"/>
              <a:ext cx="1546984" cy="2088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537" y="2199509"/>
              <a:ext cx="679705" cy="5882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866697" y="987574"/>
              <a:ext cx="157138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HQ in </a:t>
              </a:r>
              <a:r>
                <a:rPr lang="en-US" sz="1600" b="1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Paris</a:t>
              </a:r>
            </a:p>
            <a:p>
              <a:pPr algn="ctr"/>
              <a: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 </a:t>
              </a:r>
              <a:r>
                <a:rPr lang="en-US" sz="1500" dirty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b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in R&amp;D</a:t>
              </a:r>
              <a:b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 </a:t>
              </a:r>
              <a:r>
                <a:rPr lang="en-US" sz="1500" dirty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 EMEA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94069" y="804265"/>
            <a:ext cx="1718763" cy="2024037"/>
            <a:chOff x="4294068" y="880551"/>
            <a:chExt cx="1718765" cy="2024037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208209" y="1099964"/>
              <a:ext cx="2024037" cy="158521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riangle isocèle 11"/>
            <p:cNvSpPr/>
            <p:nvPr/>
          </p:nvSpPr>
          <p:spPr>
            <a:xfrm rot="5400000" flipV="1">
              <a:off x="4195416" y="1825026"/>
              <a:ext cx="341319" cy="14401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980" y="1230636"/>
              <a:ext cx="987554" cy="76505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4438084" y="2024955"/>
              <a:ext cx="1574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protected </a:t>
              </a:r>
              <a:b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012160" y="771550"/>
            <a:ext cx="3169070" cy="1127480"/>
            <a:chOff x="6012159" y="868207"/>
            <a:chExt cx="3169070" cy="1127480"/>
          </a:xfrm>
        </p:grpSpPr>
        <p:sp>
          <p:nvSpPr>
            <p:cNvPr id="16" name="Rectangle 15"/>
            <p:cNvSpPr/>
            <p:nvPr/>
          </p:nvSpPr>
          <p:spPr>
            <a:xfrm rot="5400000">
              <a:off x="7032954" y="-152588"/>
              <a:ext cx="1127480" cy="3169070"/>
            </a:xfrm>
            <a:prstGeom prst="rect">
              <a:avLst/>
            </a:prstGeom>
            <a:solidFill>
              <a:srgbClr val="F04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780" y="971698"/>
              <a:ext cx="725425" cy="920498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999038" y="900920"/>
              <a:ext cx="2079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Customers 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all verticals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 30 countries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12162" y="1899029"/>
            <a:ext cx="3169068" cy="2865674"/>
            <a:chOff x="6012161" y="1995686"/>
            <a:chExt cx="3169068" cy="2865674"/>
          </a:xfrm>
        </p:grpSpPr>
        <p:sp>
          <p:nvSpPr>
            <p:cNvPr id="20" name="ZoneTexte 19"/>
            <p:cNvSpPr txBox="1"/>
            <p:nvPr/>
          </p:nvSpPr>
          <p:spPr>
            <a:xfrm>
              <a:off x="6444445" y="2024955"/>
              <a:ext cx="2361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They trust us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8" descr="logo EDF">
              <a:hlinkClick r:id="rId6" tooltip="Aller à la page d’accueil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849" y="2317481"/>
              <a:ext cx="618973" cy="27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15" descr="Lo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486" y="3396186"/>
              <a:ext cx="577792" cy="225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42537" y="3025304"/>
              <a:ext cx="339553" cy="33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0" descr="http://www.google.fr/url?source=imglanding&amp;ct=img&amp;q=http://upload.wikimedia.org/wikipedia/fr/thumb/4/42/JCDecaux_logo.svg/496px-JCDecaux_logo.svg.png&amp;sa=X&amp;ei=5et2VZOAPYaeygPrzICYCg&amp;ved=0CAkQ8wc&amp;usg=AFQjCNEaMvjBIirRQp0ip0OKcbx3THq-o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372" y="3041813"/>
              <a:ext cx="575648" cy="21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 3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2483" y="3834030"/>
              <a:ext cx="791419" cy="164469"/>
            </a:xfrm>
            <a:prstGeom prst="rect">
              <a:avLst/>
            </a:prstGeom>
          </p:spPr>
        </p:pic>
        <p:pic>
          <p:nvPicPr>
            <p:cNvPr id="26" name="Image 11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2031" y="4170311"/>
              <a:ext cx="926784" cy="248553"/>
            </a:xfrm>
            <a:prstGeom prst="rect">
              <a:avLst/>
            </a:prstGeom>
          </p:spPr>
        </p:pic>
        <p:pic>
          <p:nvPicPr>
            <p:cNvPr id="27" name="Image 20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3" b="35029"/>
            <a:stretch/>
          </p:blipFill>
          <p:spPr>
            <a:xfrm>
              <a:off x="6999038" y="3396186"/>
              <a:ext cx="880317" cy="258185"/>
            </a:xfrm>
            <a:prstGeom prst="rect">
              <a:avLst/>
            </a:prstGeom>
          </p:spPr>
        </p:pic>
        <p:pic>
          <p:nvPicPr>
            <p:cNvPr id="28" name="Image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4470975"/>
              <a:ext cx="878423" cy="281327"/>
            </a:xfrm>
            <a:prstGeom prst="rect">
              <a:avLst/>
            </a:prstGeom>
          </p:spPr>
        </p:pic>
        <p:pic>
          <p:nvPicPr>
            <p:cNvPr id="29" name="Image 17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0015" y="2653208"/>
              <a:ext cx="700465" cy="20922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4057" y="4204221"/>
              <a:ext cx="891685" cy="192378"/>
            </a:xfrm>
            <a:prstGeom prst="rect">
              <a:avLst/>
            </a:prstGeom>
          </p:spPr>
        </p:pic>
        <p:pic>
          <p:nvPicPr>
            <p:cNvPr id="32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36061" y="3340287"/>
              <a:ext cx="714393" cy="350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89378" y="3824880"/>
              <a:ext cx="776275" cy="19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Afficher l'image d'origine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408" y="2969828"/>
              <a:ext cx="796212" cy="267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9" descr="C:\Dropbox\00 DENYALL\CR Stand UP\2015 09 10 QBR\logo-gemalto-340x120.gi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14" y="3790713"/>
              <a:ext cx="684855" cy="2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 3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745" y="3469522"/>
              <a:ext cx="442048" cy="442048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012161" y="1995686"/>
              <a:ext cx="3169068" cy="286567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-2392" y="2383458"/>
            <a:ext cx="2878510" cy="2381245"/>
            <a:chOff x="2490" y="2480115"/>
            <a:chExt cx="2878510" cy="2381245"/>
          </a:xfrm>
        </p:grpSpPr>
        <p:sp>
          <p:nvSpPr>
            <p:cNvPr id="39" name="Rectangle 38"/>
            <p:cNvSpPr/>
            <p:nvPr/>
          </p:nvSpPr>
          <p:spPr>
            <a:xfrm>
              <a:off x="2490" y="2480115"/>
              <a:ext cx="2878510" cy="238124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43" y="3069756"/>
              <a:ext cx="841803" cy="838890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266101" y="3824880"/>
              <a:ext cx="23610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“</a:t>
              </a:r>
              <a:r>
                <a:rPr lang="en-US" sz="1000" dirty="0"/>
                <a:t>Rohde &amp; Schwarz Cybersecurity is a good shortlist contender for organizations looking for a WAF appliance, combining ease of use and in-depth security features, especially those located in Europe</a:t>
              </a:r>
              <a:r>
                <a:rPr lang="en-US" sz="1000" dirty="0" smtClean="0"/>
                <a:t>”</a:t>
              </a:r>
              <a:endParaRPr lang="en-US" sz="1000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736198" y="2839411"/>
            <a:ext cx="1275963" cy="1925291"/>
            <a:chOff x="4736197" y="2936068"/>
            <a:chExt cx="1275963" cy="1925291"/>
          </a:xfrm>
        </p:grpSpPr>
        <p:sp>
          <p:nvSpPr>
            <p:cNvPr id="43" name="Rectangle 42"/>
            <p:cNvSpPr/>
            <p:nvPr/>
          </p:nvSpPr>
          <p:spPr>
            <a:xfrm>
              <a:off x="4736197" y="2936068"/>
              <a:ext cx="1275963" cy="192529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481" y="4163751"/>
              <a:ext cx="469393" cy="481585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ZoneTexte 44"/>
            <p:cNvSpPr txBox="1"/>
            <p:nvPr/>
          </p:nvSpPr>
          <p:spPr>
            <a:xfrm>
              <a:off x="4736197" y="3106075"/>
              <a:ext cx="1275962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35%</a:t>
              </a:r>
            </a:p>
            <a:p>
              <a:pPr algn="ctr"/>
              <a: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b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turnover</a:t>
              </a:r>
              <a:endParaRPr lang="en-US" sz="1500" dirty="0">
                <a:solidFill>
                  <a:srgbClr val="F04C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47218" y="2839413"/>
            <a:ext cx="1988979" cy="1925290"/>
            <a:chOff x="2747217" y="2936070"/>
            <a:chExt cx="1988979" cy="1925290"/>
          </a:xfrm>
        </p:grpSpPr>
        <p:sp>
          <p:nvSpPr>
            <p:cNvPr id="47" name="Rectangle 46"/>
            <p:cNvSpPr/>
            <p:nvPr/>
          </p:nvSpPr>
          <p:spPr>
            <a:xfrm rot="5400000">
              <a:off x="2845953" y="2971117"/>
              <a:ext cx="1925290" cy="18551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Groupe 47"/>
            <p:cNvGrpSpPr/>
            <p:nvPr/>
          </p:nvGrpSpPr>
          <p:grpSpPr>
            <a:xfrm>
              <a:off x="2992918" y="3061160"/>
              <a:ext cx="786994" cy="668552"/>
              <a:chOff x="339345" y="1798013"/>
              <a:chExt cx="1343216" cy="1141064"/>
            </a:xfrm>
          </p:grpSpPr>
          <p:pic>
            <p:nvPicPr>
              <p:cNvPr id="60" name="Picture 2" descr="Logo DenyAll Detect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707" y="1798013"/>
                <a:ext cx="806492" cy="806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111"/>
              <p:cNvSpPr txBox="1"/>
              <p:nvPr/>
            </p:nvSpPr>
            <p:spPr>
              <a:xfrm>
                <a:off x="339345" y="2571364"/>
                <a:ext cx="1343216" cy="36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Detect</a:t>
                </a:r>
                <a:endParaRPr lang="en-US" sz="800" b="1" dirty="0">
                  <a:solidFill>
                    <a:srgbClr val="FF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3009594" y="4089982"/>
              <a:ext cx="703404" cy="655373"/>
              <a:chOff x="436931" y="4049170"/>
              <a:chExt cx="1200547" cy="1118572"/>
            </a:xfrm>
          </p:grpSpPr>
          <p:pic>
            <p:nvPicPr>
              <p:cNvPr id="58" name="Picture 8" descr="Logo DenyAll Manage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959" y="4049170"/>
                <a:ext cx="806492" cy="806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112"/>
              <p:cNvSpPr txBox="1"/>
              <p:nvPr/>
            </p:nvSpPr>
            <p:spPr>
              <a:xfrm>
                <a:off x="436931" y="4800028"/>
                <a:ext cx="1200547" cy="36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</a:t>
                </a:r>
                <a:endParaRPr lang="en-US" sz="800" b="1" dirty="0">
                  <a:solidFill>
                    <a:srgbClr val="FF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3878057" y="3069756"/>
              <a:ext cx="705921" cy="662036"/>
              <a:chOff x="1217955" y="1863224"/>
              <a:chExt cx="1204844" cy="1129942"/>
            </a:xfrm>
          </p:grpSpPr>
          <p:pic>
            <p:nvPicPr>
              <p:cNvPr id="56" name="Picture 4" descr="Logo DenyAll Protect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7130" y="1863224"/>
                <a:ext cx="806493" cy="806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113"/>
              <p:cNvSpPr txBox="1"/>
              <p:nvPr/>
            </p:nvSpPr>
            <p:spPr>
              <a:xfrm>
                <a:off x="1217955" y="2625453"/>
                <a:ext cx="1204844" cy="36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Protect</a:t>
                </a:r>
                <a:endParaRPr lang="en-US" sz="800" b="1" dirty="0">
                  <a:solidFill>
                    <a:srgbClr val="FF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3851920" y="4127514"/>
              <a:ext cx="804066" cy="661838"/>
              <a:chOff x="1115304" y="4038137"/>
              <a:chExt cx="1372354" cy="1129605"/>
            </a:xfrm>
          </p:grpSpPr>
          <p:pic>
            <p:nvPicPr>
              <p:cNvPr id="54" name="Picture 6" descr="Logo DenyAll Connect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235" y="4038137"/>
                <a:ext cx="806492" cy="806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114"/>
              <p:cNvSpPr txBox="1"/>
              <p:nvPr/>
            </p:nvSpPr>
            <p:spPr>
              <a:xfrm>
                <a:off x="1115304" y="4800029"/>
                <a:ext cx="1372354" cy="36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</a:t>
                </a:r>
                <a:endParaRPr lang="en-US" sz="800" b="1" dirty="0">
                  <a:solidFill>
                    <a:srgbClr val="FF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2871951" y="3749489"/>
              <a:ext cx="1855196" cy="290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for Web Apps </a:t>
              </a:r>
              <a:br>
                <a:rPr lang="en-US" sz="1000" b="1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 smtClean="0">
                  <a:solidFill>
                    <a:srgbClr val="F04C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Web Services</a:t>
              </a:r>
              <a:endParaRPr lang="en-US" sz="1000" b="1" dirty="0">
                <a:solidFill>
                  <a:srgbClr val="F04C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riangle isocèle 52"/>
            <p:cNvSpPr/>
            <p:nvPr/>
          </p:nvSpPr>
          <p:spPr>
            <a:xfrm rot="5400000" flipV="1">
              <a:off x="2648565" y="3681462"/>
              <a:ext cx="341319" cy="14401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Connecteur droit 61"/>
          <p:cNvCxnSpPr/>
          <p:nvPr/>
        </p:nvCxnSpPr>
        <p:spPr>
          <a:xfrm>
            <a:off x="2491" y="4764703"/>
            <a:ext cx="9178739" cy="0"/>
          </a:xfrm>
          <a:prstGeom prst="line">
            <a:avLst/>
          </a:prstGeom>
          <a:ln>
            <a:solidFill>
              <a:srgbClr val="F04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6012834" y="771550"/>
            <a:ext cx="0" cy="3993153"/>
          </a:xfrm>
          <a:prstGeom prst="line">
            <a:avLst/>
          </a:prstGeom>
          <a:ln>
            <a:solidFill>
              <a:srgbClr val="F04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2881001" y="2839411"/>
            <a:ext cx="3131833" cy="0"/>
          </a:xfrm>
          <a:prstGeom prst="line">
            <a:avLst/>
          </a:prstGeom>
          <a:ln>
            <a:solidFill>
              <a:srgbClr val="F04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491" y="771549"/>
            <a:ext cx="2878510" cy="2067861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riangle isocèle 66"/>
          <p:cNvSpPr/>
          <p:nvPr/>
        </p:nvSpPr>
        <p:spPr>
          <a:xfrm flipV="1">
            <a:off x="1271087" y="2818596"/>
            <a:ext cx="341319" cy="144016"/>
          </a:xfrm>
          <a:prstGeom prst="triangle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5" y="1958269"/>
            <a:ext cx="580729" cy="901513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930378" y="2085859"/>
            <a:ext cx="187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EXPERTISE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SECURITY</a:t>
            </a: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90" y="4067620"/>
            <a:ext cx="672896" cy="208242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816" y="2362007"/>
            <a:ext cx="527880" cy="410439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4" y="2246661"/>
            <a:ext cx="404600" cy="51731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60" y="2384607"/>
            <a:ext cx="683388" cy="403024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40" y="2975672"/>
            <a:ext cx="747825" cy="139803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1" y="4366175"/>
            <a:ext cx="1240135" cy="274413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2492" y="818697"/>
            <a:ext cx="2875712" cy="108033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Fully-owned subsidiary of </a:t>
            </a:r>
          </a:p>
          <a:p>
            <a:endParaRPr lang="en-US" sz="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 Europe technology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Bild 7" descr="RS_Logo_ppt_rgb_Cybersecurity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09622" y="1043080"/>
            <a:ext cx="1952957" cy="584419"/>
          </a:xfrm>
          <a:prstGeom prst="rect">
            <a:avLst/>
          </a:prstGeom>
        </p:spPr>
      </p:pic>
      <p:sp>
        <p:nvSpPr>
          <p:cNvPr id="3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Rohde &amp; Schwarz group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Independent, family-owned company</a:t>
            </a:r>
          </a:p>
          <a:p>
            <a:pPr lvl="1"/>
            <a:r>
              <a:rPr lang="en-US" dirty="0" smtClean="0"/>
              <a:t>Established 1933 in Munich, Germany</a:t>
            </a:r>
          </a:p>
          <a:p>
            <a:pPr lvl="0"/>
            <a:r>
              <a:rPr lang="en-US" dirty="0" smtClean="0"/>
              <a:t>Global presence in over 70 countries</a:t>
            </a:r>
          </a:p>
          <a:p>
            <a:pPr lvl="0"/>
            <a:r>
              <a:rPr lang="en-US" dirty="0" smtClean="0"/>
              <a:t>Net revenue EUR 1.92 billion in FY’16</a:t>
            </a:r>
          </a:p>
          <a:p>
            <a:pPr lvl="0"/>
            <a:r>
              <a:rPr lang="en-US" dirty="0" smtClean="0"/>
              <a:t>90 percent export share</a:t>
            </a:r>
          </a:p>
          <a:p>
            <a:pPr lvl="0"/>
            <a:r>
              <a:rPr lang="en-US" dirty="0" smtClean="0"/>
              <a:t>10,000 Employees worldwide</a:t>
            </a:r>
          </a:p>
          <a:p>
            <a:pPr lvl="1"/>
            <a:r>
              <a:rPr lang="en-US" dirty="0" smtClean="0"/>
              <a:t>Incl. 6,000 in Germany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022" y="584958"/>
            <a:ext cx="2835978" cy="3936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4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Rohde &amp; Schwarz Cybersecurity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Certified &amp; award-winning security solutions</a:t>
            </a:r>
          </a:p>
          <a:p>
            <a:pPr lvl="0"/>
            <a:r>
              <a:rPr lang="en-US" smtClean="0"/>
              <a:t>+20 years experience in IT security</a:t>
            </a:r>
          </a:p>
          <a:p>
            <a:r>
              <a:rPr lang="en-US" smtClean="0"/>
              <a:t>7 centers of competence in Germany, France &amp; Denmark</a:t>
            </a:r>
          </a:p>
          <a:p>
            <a:pPr lvl="0"/>
            <a:r>
              <a:rPr lang="en-US" smtClean="0"/>
              <a:t>450 Employees</a:t>
            </a:r>
          </a:p>
          <a:p>
            <a:pPr lvl="0"/>
            <a:r>
              <a:rPr lang="en-US" smtClean="0"/>
              <a:t>Growth strategy</a:t>
            </a:r>
          </a:p>
          <a:p>
            <a:pPr lvl="1"/>
            <a:r>
              <a:rPr lang="en-US" smtClean="0"/>
              <a:t>Combines 5 innovative European IT security companies</a:t>
            </a:r>
          </a:p>
          <a:p>
            <a:pPr lvl="1"/>
            <a:r>
              <a:rPr lang="en-US" smtClean="0"/>
              <a:t>Growing to become a European cybersecurity leader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7CB76AC-E5DF-427C-ABDC-2F4FBD8E4B6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104" y="600527"/>
            <a:ext cx="2828860" cy="391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781" y="3652734"/>
            <a:ext cx="705957" cy="17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81" y="2968994"/>
            <a:ext cx="705957" cy="1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81" y="3288982"/>
            <a:ext cx="705957" cy="21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72" y="3969303"/>
            <a:ext cx="564766" cy="2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4351100"/>
            <a:ext cx="849649" cy="199379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6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414b1e7-e57d-4491-8c36-7f17e72fa8d1"/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80529cf-4697-4ead-baf7-16ffcf4494b2"/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7e55f79-3360-4bc6-948a-88a2927ad50e"/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9bf9ad0-ab9a-4dd8-a29f-a66c23d9d026"/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c5a121-8454-4e55-848e-a65849fdd399"/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6013be7-2237-4115-9542-22ea368ac8f8"/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41542dd-7136-45aa-9f4d-25b3ca2b2adf"/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4a66607-cab7-4d7f-9765-955d39a4939f"/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2ddbc3c-e93a-479e-aff9-c5bf6096b2a4"/>
  <p:tag name="RS_CLASSIFICATIONID" val="0"/>
  <p:tag name="RS_CLASSIFICATION" val="UNRESTRICT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ca9264-0fa4-479f-9d49-be57caea63b5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beedc73-68f6-4bfa-a43a-393f26287617"/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230c327-3caf-47aa-85eb-a09c83b4476f"/>
  <p:tag name="RS_CLASSIFICATIONID" val="0"/>
  <p:tag name="RS_CLASSIFICATION" val="UNRESTRICT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7bf054b-ce00-4654-a7d4-84bd6e7ca268"/>
  <p:tag name="RS_CLASSIFICATIONID" val="0"/>
  <p:tag name="RS_CLASSIFICATION" val="UNRESTRICT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4803070-71aa-4812-ba86-c9d575af352a"/>
  <p:tag name="RS_CLASSIFICATIONID" val="0"/>
  <p:tag name="RS_CLASSIFICATION" val="UNRESTRIC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bc6e8ef-48c4-4fc9-b00b-c81a8f9a2c6d"/>
  <p:tag name="RS_CLASSIFICATIONID" val="0"/>
  <p:tag name="RS_CLASSIFICATION" val="UNRESTRICT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be59668-b641-45f5-a87b-db3dcdc1adf3"/>
  <p:tag name="RS_CLASSIFICATIONID" val="0"/>
  <p:tag name="RS_CLASSIFICATION" val="UNRESTRICTE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ed2ec86-38fa-44e8-b349-ed95aa6f971d"/>
  <p:tag name="RS_CLASSIFICATIONID" val="0"/>
  <p:tag name="RS_CLASSIFICATION" val="UNRESTRICT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95a2b1a-0694-4d4c-939d-5da17611aba6"/>
  <p:tag name="RS_CLASSIFICATIONID" val="0"/>
  <p:tag name="RS_CLASSIFICATION" val="UNRESTRICT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6e0261d-74cf-4333-a4a6-7cd3ae227a15"/>
  <p:tag name="RS_CLASSIFICATIONID" val="0"/>
  <p:tag name="RS_CLASSIFICATION" val="UNRESTRICTE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fcdbbea-d1f3-4ee5-be75-daa5cfc0bd7d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c0506ec-c47f-4578-a9fb-501c88cc3590"/>
  <p:tag name="RS_CLASSIFICATIONID" val="0"/>
  <p:tag name="RS_CLASSIFICATION" val="UNRESTRICT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39cae32-bd8d-440b-ac42-1090e3c7b3d6"/>
  <p:tag name="RS_CLASSIFICATIONID" val="0"/>
  <p:tag name="RS_CLASSIFICATION" val="UNRESTRICT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d2b43c6-a778-4a2f-bf24-fbad96296a49"/>
  <p:tag name="RS_CLASSIFICATIONID" val="0"/>
  <p:tag name="RS_CLASSIFICATION" val="UNRESTRICT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18d1e33-6173-49c5-aefb-9aa8278bb786"/>
  <p:tag name="RS_CLASSIFICATIONID" val="0"/>
  <p:tag name="RS_CLASSIFICATION" val="UNRESTRICTE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8ce52a4-dc20-4f1a-96e3-95b54becef5b"/>
  <p:tag name="RS_CLASSIFICATIONID" val="0"/>
  <p:tag name="RS_CLASSIFICATION" val="UNRESTRICT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f317191-be24-4bb2-81fd-489c11fe5551"/>
  <p:tag name="RS_CLASSIFICATIONID" val="0"/>
  <p:tag name="RS_CLASSIFICATION" val="UNRESTRICT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0c900b4-a70c-4d8c-a9d0-6af082778ce0"/>
  <p:tag name="RS_CLASSIFICATIONID" val="0"/>
  <p:tag name="RS_CLASSIFICATION" val="UNRESTRICTE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a7a1a41-4c3e-408a-b369-da3940307452"/>
  <p:tag name="RS_CLASSIFICATIONID" val="0"/>
  <p:tag name="RS_CLASSIFICATION" val="UNRESTRICT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0c9c1dc-f4a0-40e3-a93d-486223fc83cb"/>
  <p:tag name="RS_CLASSIFICATIONID" val="0"/>
  <p:tag name="RS_CLASSIFICATION" val="UNRESTRICTE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7d4e803-a3e1-481f-a063-2bd60253e4ad"/>
  <p:tag name="RS_CLASSIFICATIONID" val="0"/>
  <p:tag name="RS_CLASSIFICATION" val="UNRESTRICT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a7e3f51-c76c-417c-a25a-0e4c02e13fc2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4ffc5d7-1398-43e2-b771-e46db2d46094"/>
  <p:tag name="RS_CLASSIFICATIONID" val="0"/>
  <p:tag name="RS_CLASSIFICATION" val="UNRESTRICTE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6a11e56-5025-41bb-a201-ada4e3721b7f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02b3357-5bc7-4ef4-87bb-14b8b7f71e3b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6e8d07c-da11-4c64-a08e-1b947b318e43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7cbef8-7e05-44a6-987a-bedcbd32b1d4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2e6c73b-964d-4332-bb1c-e086c8cf6ee3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6a6904f-a79d-4d2c-8e22-ed1c36219321"/>
  <p:tag name="RS_CLASSIFICATIONID" val="0"/>
  <p:tag name="RS_CLASSIFICATION" val="UNRESTRICTED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1561</Words>
  <Application>Microsoft Office PowerPoint</Application>
  <PresentationFormat>On-screen Show (16:9)</PresentationFormat>
  <Paragraphs>423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Lato Regular</vt:lpstr>
      <vt:lpstr>Wingdings</vt:lpstr>
      <vt:lpstr>1_DenyAll 2015 White</vt:lpstr>
      <vt:lpstr>DenyAll_2017_template</vt:lpstr>
      <vt:lpstr>2_White</vt:lpstr>
      <vt:lpstr>RSCS</vt:lpstr>
      <vt:lpstr>R&amp;S®Web Application Firewall  </vt:lpstr>
      <vt:lpstr>Agenda</vt:lpstr>
      <vt:lpstr>Agenda (Day 1)</vt:lpstr>
      <vt:lpstr>Agenda (Day 2)</vt:lpstr>
      <vt:lpstr>Agenda (Day 3)</vt:lpstr>
      <vt:lpstr>R&amp;S Identity</vt:lpstr>
      <vt:lpstr>R&amp;S key facts &amp; figures</vt:lpstr>
      <vt:lpstr>Rohde &amp; Schwarz group at a glance</vt:lpstr>
      <vt:lpstr>Rohde &amp; Schwarz Cybersecurity</vt:lpstr>
      <vt:lpstr>The European Trusted Supplier for Cybersecurity</vt:lpstr>
      <vt:lpstr>Application security tools for the digital era</vt:lpstr>
      <vt:lpstr>R&amp;S’s cloud services &amp; software products</vt:lpstr>
      <vt:lpstr>R&amp;S Vulnerability Manager</vt:lpstr>
      <vt:lpstr>R&amp;S Web Application Firewall (WAF)</vt:lpstr>
      <vt:lpstr>R&amp;S Web Services Firewall (WSF)</vt:lpstr>
      <vt:lpstr>R&amp;S Cloud Protector</vt:lpstr>
      <vt:lpstr>R&amp;S Web Access Manager (WAM)</vt:lpstr>
      <vt:lpstr>R&amp;S Management Console</vt:lpstr>
      <vt:lpstr>Protection, detection &amp; automated response</vt:lpstr>
      <vt:lpstr>Embed security in the software development lifecycle</vt:lpstr>
      <vt:lpstr>On-premises, in the Cloud  &amp; in Hybrid Mode</vt:lpstr>
      <vt:lpstr>Web Application Security as a Service</vt:lpstr>
      <vt:lpstr>Support &amp; Customer Area</vt:lpstr>
      <vt:lpstr>Support Dream Team</vt:lpstr>
      <vt:lpstr>Wrong credential</vt:lpstr>
      <vt:lpstr>No Account</vt:lpstr>
      <vt:lpstr>Customer area</vt:lpstr>
      <vt:lpstr>My first ticket</vt:lpstr>
      <vt:lpstr>My first ticket</vt:lpstr>
      <vt:lpstr>My first ticket</vt:lpstr>
      <vt:lpstr>My first ticket</vt:lpstr>
      <vt:lpstr>My first ticket</vt:lpstr>
      <vt:lpstr>My first ticket</vt:lpstr>
      <vt:lpstr>My first ticket</vt:lpstr>
      <vt:lpstr>My first ticket</vt:lpstr>
      <vt:lpstr>My first answer</vt:lpstr>
      <vt:lpstr>My first answer</vt:lpstr>
      <vt:lpstr>Priority levels definition &amp; Response Time</vt:lpstr>
      <vt:lpstr>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Mokhtari Ali CSSASM2</cp:lastModifiedBy>
  <cp:revision>74</cp:revision>
  <cp:lastPrinted>2015-09-22T08:21:20Z</cp:lastPrinted>
  <dcterms:created xsi:type="dcterms:W3CDTF">2016-04-08T15:15:53Z</dcterms:created>
  <dcterms:modified xsi:type="dcterms:W3CDTF">2018-07-25T12:12:46Z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2658</vt:lpwstr>
  </property>
  <property fmtid="{D5CDD505-2E9C-101B-9397-08002B2CF9AE}" pid="3" name="Offisync_ServerID">
    <vt:lpwstr>9db12324-d5b8-4504-a262-f75e829d30b8</vt:lpwstr>
  </property>
  <property fmtid="{D5CDD505-2E9C-101B-9397-08002B2CF9AE}" pid="4" name="Offisync_ProviderInitializationData">
    <vt:lpwstr>https://denyall.jiveon.com</vt:lpwstr>
  </property>
  <property fmtid="{D5CDD505-2E9C-101B-9397-08002B2CF9AE}" pid="5" name="Offisync_UpdateToken">
    <vt:lpwstr>13</vt:lpwstr>
  </property>
  <property fmtid="{D5CDD505-2E9C-101B-9397-08002B2CF9AE}" pid="6" name="Jive_LatestUserAccountName">
    <vt:lpwstr>amokhtari</vt:lpwstr>
  </property>
  <property fmtid="{D5CDD505-2E9C-101B-9397-08002B2CF9AE}" pid="7" name="Jive_VersionGuid">
    <vt:lpwstr>b6f5ed94bc1645829a14ff9bacc03ea5</vt:lpwstr>
  </property>
  <property fmtid="{D5CDD505-2E9C-101B-9397-08002B2CF9AE}" pid="8" name="Jive_ModifiedButNotPublished">
    <vt:lpwstr/>
  </property>
  <property fmtid="{D5CDD505-2E9C-101B-9397-08002B2CF9AE}" pid="9" name="Jive_LatestFileFullName">
    <vt:lpwstr/>
  </property>
  <property fmtid="{D5CDD505-2E9C-101B-9397-08002B2CF9AE}" pid="10" name="Jive_PrevVersionNumber">
    <vt:lpwstr/>
  </property>
  <property fmtid="{D5CDD505-2E9C-101B-9397-08002B2CF9AE}" pid="11" name="Jive_VersionGuid_v2.5">
    <vt:lpwstr/>
  </property>
  <property fmtid="{D5CDD505-2E9C-101B-9397-08002B2CF9AE}" pid="12" name="RS_Classification">
    <vt:lpwstr>UNRESTRICTED</vt:lpwstr>
  </property>
  <property fmtid="{D5CDD505-2E9C-101B-9397-08002B2CF9AE}" pid="13" name="RS_ClassificationID">
    <vt:i4>0</vt:i4>
  </property>
</Properties>
</file>