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5" r:id="rId2"/>
    <p:sldMasterId id="2147483778" r:id="rId3"/>
    <p:sldMasterId id="2147483798" r:id="rId4"/>
  </p:sldMasterIdLst>
  <p:notesMasterIdLst>
    <p:notesMasterId r:id="rId49"/>
  </p:notesMasterIdLst>
  <p:handoutMasterIdLst>
    <p:handoutMasterId r:id="rId50"/>
  </p:handoutMasterIdLst>
  <p:sldIdLst>
    <p:sldId id="403" r:id="rId5"/>
    <p:sldId id="430" r:id="rId6"/>
    <p:sldId id="433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58" r:id="rId25"/>
    <p:sldId id="459" r:id="rId26"/>
    <p:sldId id="460" r:id="rId27"/>
    <p:sldId id="461" r:id="rId28"/>
    <p:sldId id="462" r:id="rId29"/>
    <p:sldId id="464" r:id="rId30"/>
    <p:sldId id="463" r:id="rId31"/>
    <p:sldId id="465" r:id="rId32"/>
    <p:sldId id="466" r:id="rId33"/>
    <p:sldId id="467" r:id="rId34"/>
    <p:sldId id="468" r:id="rId35"/>
    <p:sldId id="469" r:id="rId36"/>
    <p:sldId id="470" r:id="rId37"/>
    <p:sldId id="481" r:id="rId38"/>
    <p:sldId id="471" r:id="rId39"/>
    <p:sldId id="472" r:id="rId40"/>
    <p:sldId id="473" r:id="rId41"/>
    <p:sldId id="474" r:id="rId42"/>
    <p:sldId id="475" r:id="rId43"/>
    <p:sldId id="476" r:id="rId44"/>
    <p:sldId id="477" r:id="rId45"/>
    <p:sldId id="478" r:id="rId46"/>
    <p:sldId id="479" r:id="rId47"/>
    <p:sldId id="480" r:id="rId48"/>
  </p:sldIdLst>
  <p:sldSz cx="9144000" cy="5143500" type="screen16x9"/>
  <p:notesSz cx="9874250" cy="6797675"/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3">
          <p15:clr>
            <a:srgbClr val="A4A3A4"/>
          </p15:clr>
        </p15:guide>
        <p15:guide id="2" pos="3016">
          <p15:clr>
            <a:srgbClr val="A4A3A4"/>
          </p15:clr>
        </p15:guide>
        <p15:guide id="3" orient="horz" pos="2845">
          <p15:clr>
            <a:srgbClr val="A4A3A4"/>
          </p15:clr>
        </p15:guide>
        <p15:guide id="4" pos="40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e de Saint Albin" initials="SSA" lastIdx="1" clrIdx="0"/>
  <p:cmAuthor id="1" name="Vincent Maury" initials="V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00"/>
    <a:srgbClr val="FF3A00"/>
    <a:srgbClr val="939598"/>
    <a:srgbClr val="ECECE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5103" autoAdjust="0"/>
  </p:normalViewPr>
  <p:slideViewPr>
    <p:cSldViewPr>
      <p:cViewPr varScale="1">
        <p:scale>
          <a:sx n="64" d="100"/>
          <a:sy n="64" d="100"/>
        </p:scale>
        <p:origin x="77" y="624"/>
      </p:cViewPr>
      <p:guideLst>
        <p:guide orient="horz" pos="1983"/>
        <p:guide pos="3016"/>
        <p:guide orient="horz" pos="2845"/>
        <p:guide pos="40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1018" y="72"/>
      </p:cViewPr>
      <p:guideLst>
        <p:guide orient="horz" pos="2880"/>
        <p:guide pos="2160"/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tags" Target="tags/tag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r">
              <a:defRPr sz="1200"/>
            </a:lvl1pPr>
          </a:lstStyle>
          <a:p>
            <a:fld id="{BD14968E-B4B0-4EC9-A460-C6A10EA15C66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r">
              <a:defRPr sz="1200"/>
            </a:lvl1pPr>
          </a:lstStyle>
          <a:p>
            <a:fld id="{8F145899-85E3-4E0B-835D-51222957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99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r">
              <a:defRPr sz="1200"/>
            </a:lvl1pPr>
          </a:lstStyle>
          <a:p>
            <a:fld id="{814C3A7D-C849-4F40-BB93-A0B421429A94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7" tIns="45894" rIns="91787" bIns="4589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7426" y="3228897"/>
            <a:ext cx="7899400" cy="3058953"/>
          </a:xfrm>
          <a:prstGeom prst="rect">
            <a:avLst/>
          </a:prstGeom>
        </p:spPr>
        <p:txBody>
          <a:bodyPr vert="horz" lIns="91787" tIns="45894" rIns="91787" bIns="4589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r">
              <a:defRPr sz="1200"/>
            </a:lvl1pPr>
          </a:lstStyle>
          <a:p>
            <a:fld id="{E1C128FE-4428-44E9-803B-FE88A12E8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128FE-4428-44E9-803B-FE88A12E81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15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22CF0-1D36-41F9-A802-E21DF8146BD2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52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236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_WAFpolicy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WAF Policy</a:t>
              </a:r>
              <a:endParaRPr lang="en-US" sz="1200" b="1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0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DA_MARCOM\Visuals\Enjoy security in your digital life (2016)\img-background-pt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06" y="-1"/>
            <a:ext cx="9300026" cy="52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608" y="575892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2" name="Titre 10"/>
          <p:cNvSpPr>
            <a:spLocks noGrp="1"/>
          </p:cNvSpPr>
          <p:nvPr>
            <p:ph type="title"/>
          </p:nvPr>
        </p:nvSpPr>
        <p:spPr>
          <a:xfrm>
            <a:off x="1050361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8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6545" y="3075806"/>
            <a:ext cx="3744416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6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J:\DA_MARCOM\Slides\Corporate presentation 2016\Image-app-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-25045"/>
            <a:ext cx="9180512" cy="516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207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2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35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Internet &amp;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DA_MARCOM\Slides\Corporate presentation 2016\Image-app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93" y="-10841"/>
            <a:ext cx="9164193" cy="518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6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07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0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Web Services &amp; 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DA_MARCOM\Slides\Corporate presentation 2016\img-app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434"/>
            <a:ext cx="9166105" cy="515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99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7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43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Webmail &amp; Collab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J:\DA_MARCOM\Slides\Corporate presentation 2016\Image-ap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1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8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99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2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99288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228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813690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84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920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3" y="0"/>
            <a:ext cx="9239035" cy="5143500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14652" y="843558"/>
            <a:ext cx="6336704" cy="1512168"/>
          </a:xfrm>
          <a:prstGeom prst="rect">
            <a:avLst/>
          </a:prstGeom>
          <a:noFill/>
        </p:spPr>
        <p:txBody>
          <a:bodyPr anchor="ctr"/>
          <a:lstStyle>
            <a:lvl1pPr>
              <a:defRPr lang="en-US" sz="3600" b="1" cap="none" baseline="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914400" latinLnBrk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9" name="Rectangle 8"/>
          <p:cNvSpPr/>
          <p:nvPr/>
        </p:nvSpPr>
        <p:spPr>
          <a:xfrm>
            <a:off x="-36513" y="5092030"/>
            <a:ext cx="9239035" cy="109077"/>
          </a:xfrm>
          <a:prstGeom prst="rect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/>
          <p:cNvSpPr/>
          <p:nvPr/>
        </p:nvSpPr>
        <p:spPr>
          <a:xfrm>
            <a:off x="4401341" y="4948015"/>
            <a:ext cx="341319" cy="144016"/>
          </a:xfrm>
          <a:prstGeom prst="triangl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1367632" y="2500189"/>
            <a:ext cx="6408737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-49292" y="-47708"/>
            <a:ext cx="9239035" cy="123478"/>
          </a:xfrm>
          <a:prstGeom prst="rect">
            <a:avLst/>
          </a:prstGeom>
          <a:solidFill>
            <a:srgbClr val="36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57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Emphasis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987574"/>
            <a:ext cx="756084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 descr="C:\Users\sdesaintalbin\Documents\DenyAll\Plan\Corporate Strategy\M&amp;A\Jack Daniels\Identité visuelle\ELEMENTS PPT DA-BW\arrow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68238"/>
            <a:ext cx="559296" cy="5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54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2488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5519" y="1057173"/>
            <a:ext cx="4196086" cy="33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48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llab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 descr="J:\DA_MARCOM\Visuals\Enjoy security in your digital life (2016)\1-enjoy-security-img-4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866" y="1275606"/>
            <a:ext cx="4031629" cy="32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3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4866" y="1439645"/>
            <a:ext cx="403162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9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m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34226" y="1439645"/>
            <a:ext cx="397290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73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inter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94210" y="1275606"/>
            <a:ext cx="3859901" cy="305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8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lumn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107" name="Groupe 106"/>
          <p:cNvGrpSpPr/>
          <p:nvPr/>
        </p:nvGrpSpPr>
        <p:grpSpPr>
          <a:xfrm>
            <a:off x="4788024" y="1040747"/>
            <a:ext cx="3600400" cy="570592"/>
            <a:chOff x="4788024" y="1011049"/>
            <a:chExt cx="3600400" cy="570592"/>
          </a:xfrm>
        </p:grpSpPr>
        <p:sp>
          <p:nvSpPr>
            <p:cNvPr id="108" name="Rounded Rectangle 30"/>
            <p:cNvSpPr/>
            <p:nvPr/>
          </p:nvSpPr>
          <p:spPr>
            <a:xfrm>
              <a:off x="4788024" y="1011049"/>
              <a:ext cx="3600400" cy="426576"/>
            </a:xfrm>
            <a:prstGeom prst="rect">
              <a:avLst/>
            </a:prstGeom>
            <a:solidFill>
              <a:srgbClr val="039DCD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4" name="Triangle isocèle 113"/>
            <p:cNvSpPr/>
            <p:nvPr/>
          </p:nvSpPr>
          <p:spPr>
            <a:xfrm flipV="1">
              <a:off x="6415642" y="1437625"/>
              <a:ext cx="341319" cy="144016"/>
            </a:xfrm>
            <a:prstGeom prst="triangle">
              <a:avLst/>
            </a:prstGeom>
            <a:solidFill>
              <a:srgbClr val="039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683568" y="1040747"/>
            <a:ext cx="3600400" cy="551782"/>
            <a:chOff x="683568" y="1040747"/>
            <a:chExt cx="3600400" cy="551782"/>
          </a:xfrm>
        </p:grpSpPr>
        <p:sp>
          <p:nvSpPr>
            <p:cNvPr id="116" name="Rounded Rectangle 30"/>
            <p:cNvSpPr/>
            <p:nvPr/>
          </p:nvSpPr>
          <p:spPr>
            <a:xfrm>
              <a:off x="683568" y="1040747"/>
              <a:ext cx="3600400" cy="426576"/>
            </a:xfrm>
            <a:prstGeom prst="rect">
              <a:avLst/>
            </a:prstGeom>
            <a:solidFill>
              <a:srgbClr val="1A79B4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US" sz="2000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7" name="Triangle isocèle 116"/>
            <p:cNvSpPr/>
            <p:nvPr/>
          </p:nvSpPr>
          <p:spPr>
            <a:xfrm flipV="1">
              <a:off x="2313109" y="1448513"/>
              <a:ext cx="341319" cy="144016"/>
            </a:xfrm>
            <a:prstGeom prst="triangle">
              <a:avLst/>
            </a:prstGeom>
            <a:solidFill>
              <a:srgbClr val="1A7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791493" y="1100841"/>
            <a:ext cx="3384550" cy="30638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859338" y="1131590"/>
            <a:ext cx="3457575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2"/>
          </p:nvPr>
        </p:nvSpPr>
        <p:spPr>
          <a:xfrm>
            <a:off x="684213" y="1707654"/>
            <a:ext cx="3600450" cy="280878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4787900" y="1708150"/>
            <a:ext cx="3600450" cy="27352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226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987574"/>
            <a:ext cx="3888432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100264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904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87"/>
          <p:cNvGrpSpPr/>
          <p:nvPr/>
        </p:nvGrpSpPr>
        <p:grpSpPr>
          <a:xfrm flipH="1">
            <a:off x="600618" y="3386409"/>
            <a:ext cx="4002848" cy="932249"/>
            <a:chOff x="5337963" y="3473701"/>
            <a:chExt cx="5337131" cy="895198"/>
          </a:xfrm>
          <a:solidFill>
            <a:srgbClr val="07546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3" name="AutoShape 4"/>
            <p:cNvSpPr>
              <a:spLocks/>
            </p:cNvSpPr>
            <p:nvPr/>
          </p:nvSpPr>
          <p:spPr bwMode="auto">
            <a:xfrm rot="16200000" flipH="1">
              <a:off x="8126500" y="1820304"/>
              <a:ext cx="895196" cy="420199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4" name="AutoShape 4"/>
            <p:cNvSpPr>
              <a:spLocks/>
            </p:cNvSpPr>
            <p:nvPr/>
          </p:nvSpPr>
          <p:spPr bwMode="auto">
            <a:xfrm rot="16200000" flipH="1">
              <a:off x="6194477" y="2617187"/>
              <a:ext cx="895196" cy="26082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5" name="AutoShape 7"/>
          <p:cNvSpPr>
            <a:spLocks/>
          </p:cNvSpPr>
          <p:nvPr/>
        </p:nvSpPr>
        <p:spPr bwMode="auto">
          <a:xfrm rot="5400000">
            <a:off x="-525939" y="1332992"/>
            <a:ext cx="1634291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6148" y="21600"/>
                </a:moveTo>
                <a:lnTo>
                  <a:pt x="0" y="21600"/>
                </a:lnTo>
                <a:lnTo>
                  <a:pt x="9018" y="0"/>
                </a:lnTo>
                <a:lnTo>
                  <a:pt x="21600" y="0"/>
                </a:lnTo>
                <a:close/>
                <a:moveTo>
                  <a:pt x="16148" y="21600"/>
                </a:moveTo>
              </a:path>
            </a:pathLst>
          </a:custGeom>
          <a:solidFill>
            <a:srgbClr val="027498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/>
          </a:p>
        </p:txBody>
      </p:sp>
      <p:sp>
        <p:nvSpPr>
          <p:cNvPr id="16" name="AutoShape 10"/>
          <p:cNvSpPr>
            <a:spLocks/>
          </p:cNvSpPr>
          <p:nvPr/>
        </p:nvSpPr>
        <p:spPr bwMode="auto">
          <a:xfrm rot="5400000">
            <a:off x="-407355" y="2409341"/>
            <a:ext cx="139712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228" y="21600"/>
                </a:moveTo>
                <a:lnTo>
                  <a:pt x="0" y="21600"/>
                </a:lnTo>
                <a:lnTo>
                  <a:pt x="6493" y="0"/>
                </a:lnTo>
                <a:lnTo>
                  <a:pt x="21600" y="0"/>
                </a:lnTo>
                <a:close/>
                <a:moveTo>
                  <a:pt x="19228" y="21600"/>
                </a:moveTo>
              </a:path>
            </a:pathLst>
          </a:custGeom>
          <a:solidFill>
            <a:srgbClr val="01526B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17" name="Group 185"/>
          <p:cNvGrpSpPr/>
          <p:nvPr/>
        </p:nvGrpSpPr>
        <p:grpSpPr>
          <a:xfrm flipH="1">
            <a:off x="611560" y="1518103"/>
            <a:ext cx="3143177" cy="933828"/>
            <a:chOff x="5589201" y="1668423"/>
            <a:chExt cx="5085889" cy="896715"/>
          </a:xfrm>
          <a:solidFill>
            <a:srgbClr val="039DCD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8" name="AutoShape 2"/>
            <p:cNvSpPr>
              <a:spLocks/>
            </p:cNvSpPr>
            <p:nvPr/>
          </p:nvSpPr>
          <p:spPr bwMode="auto">
            <a:xfrm rot="16200000" flipH="1">
              <a:off x="6320206" y="937418"/>
              <a:ext cx="896713" cy="23587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9" name="AutoShape 2"/>
            <p:cNvSpPr>
              <a:spLocks/>
            </p:cNvSpPr>
            <p:nvPr/>
          </p:nvSpPr>
          <p:spPr bwMode="auto">
            <a:xfrm rot="16200000" flipH="1">
              <a:off x="8461946" y="351994"/>
              <a:ext cx="896713" cy="35295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20" name="Group 186"/>
          <p:cNvGrpSpPr/>
          <p:nvPr/>
        </p:nvGrpSpPr>
        <p:grpSpPr>
          <a:xfrm flipH="1">
            <a:off x="600609" y="2450558"/>
            <a:ext cx="3644401" cy="935983"/>
            <a:chOff x="4530397" y="2566653"/>
            <a:chExt cx="6144694" cy="907334"/>
          </a:xfrm>
          <a:solidFill>
            <a:srgbClr val="11749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1" name="AutoShape 5"/>
            <p:cNvSpPr>
              <a:spLocks/>
            </p:cNvSpPr>
            <p:nvPr/>
          </p:nvSpPr>
          <p:spPr bwMode="auto">
            <a:xfrm rot="16200000" flipH="1">
              <a:off x="8218823" y="1017719"/>
              <a:ext cx="907334" cy="400520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22" name="AutoShape 5"/>
            <p:cNvSpPr>
              <a:spLocks/>
            </p:cNvSpPr>
            <p:nvPr/>
          </p:nvSpPr>
          <p:spPr bwMode="auto">
            <a:xfrm rot="16200000" flipH="1">
              <a:off x="5785493" y="1311557"/>
              <a:ext cx="907334" cy="341752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23" name="AutoShape 9"/>
          <p:cNvSpPr>
            <a:spLocks/>
          </p:cNvSpPr>
          <p:nvPr/>
        </p:nvSpPr>
        <p:spPr bwMode="auto">
          <a:xfrm rot="5400000">
            <a:off x="-300396" y="3525950"/>
            <a:ext cx="118319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21600"/>
                </a:moveTo>
                <a:lnTo>
                  <a:pt x="0" y="21600"/>
                </a:lnTo>
                <a:lnTo>
                  <a:pt x="2665" y="0"/>
                </a:lnTo>
                <a:lnTo>
                  <a:pt x="19356" y="0"/>
                </a:lnTo>
                <a:close/>
                <a:moveTo>
                  <a:pt x="21600" y="21600"/>
                </a:moveTo>
              </a:path>
            </a:pathLst>
          </a:custGeom>
          <a:solidFill>
            <a:srgbClr val="06455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5576" y="1699034"/>
            <a:ext cx="378105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1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5875" y="2663156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2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875" y="3603616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3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32" name="Espace réservé du contenu 1"/>
          <p:cNvSpPr txBox="1">
            <a:spLocks/>
          </p:cNvSpPr>
          <p:nvPr/>
        </p:nvSpPr>
        <p:spPr>
          <a:xfrm>
            <a:off x="5292080" y="-1676722"/>
            <a:ext cx="4601693" cy="90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fontAlgn="base">
              <a:spcBef>
                <a:spcPts val="900"/>
              </a:spcBef>
              <a:spcAft>
                <a:spcPct val="0"/>
              </a:spcAft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631825" lvl="1" indent="-174625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sz="1600">
                <a:latin typeface="Arial" pitchFamily="34" charset="0"/>
                <a:cs typeface="Arial" pitchFamily="34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latin typeface="Arial" pitchFamily="34" charset="0"/>
                <a:cs typeface="Arial" pitchFamily="34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endParaRPr lang="en-US" noProof="0" dirty="0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3"/>
          </p:nvPr>
        </p:nvSpPr>
        <p:spPr>
          <a:xfrm>
            <a:off x="1116013" y="1662965"/>
            <a:ext cx="1983163" cy="620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16"/>
          </p:nvPr>
        </p:nvSpPr>
        <p:spPr>
          <a:xfrm>
            <a:off x="1102732" y="2652806"/>
            <a:ext cx="2703242" cy="55046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44"/>
          <p:cNvSpPr>
            <a:spLocks noGrp="1"/>
          </p:cNvSpPr>
          <p:nvPr>
            <p:ph type="body" sz="quarter" idx="17"/>
          </p:nvPr>
        </p:nvSpPr>
        <p:spPr>
          <a:xfrm>
            <a:off x="1105972" y="3536084"/>
            <a:ext cx="2476705" cy="6031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7" name="Espace réservé du texte 46"/>
          <p:cNvSpPr>
            <a:spLocks noGrp="1"/>
          </p:cNvSpPr>
          <p:nvPr>
            <p:ph type="body" sz="quarter" idx="18"/>
          </p:nvPr>
        </p:nvSpPr>
        <p:spPr>
          <a:xfrm>
            <a:off x="3995738" y="1517650"/>
            <a:ext cx="4679950" cy="83820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FF4400"/>
              </a:buCl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9" name="Espace réservé du texte 48"/>
          <p:cNvSpPr>
            <a:spLocks noGrp="1"/>
          </p:cNvSpPr>
          <p:nvPr>
            <p:ph type="body" sz="quarter" idx="19"/>
          </p:nvPr>
        </p:nvSpPr>
        <p:spPr>
          <a:xfrm>
            <a:off x="4416425" y="2571750"/>
            <a:ext cx="4403725" cy="814388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1" name="Espace réservé du texte 50"/>
          <p:cNvSpPr>
            <a:spLocks noGrp="1"/>
          </p:cNvSpPr>
          <p:nvPr>
            <p:ph type="body" sz="quarter" idx="20"/>
          </p:nvPr>
        </p:nvSpPr>
        <p:spPr>
          <a:xfrm>
            <a:off x="4641850" y="3552825"/>
            <a:ext cx="4178300" cy="963613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471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5" grpId="0"/>
      <p:bldP spid="26" grpId="0"/>
      <p:bldP spid="27" grpId="0"/>
      <p:bldP spid="3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39" name="Groupe 38"/>
          <p:cNvGrpSpPr/>
          <p:nvPr/>
        </p:nvGrpSpPr>
        <p:grpSpPr>
          <a:xfrm flipH="1">
            <a:off x="-62322" y="799286"/>
            <a:ext cx="3648230" cy="1218702"/>
            <a:chOff x="4191901" y="774788"/>
            <a:chExt cx="4433746" cy="1157306"/>
          </a:xfrm>
        </p:grpSpPr>
        <p:grpSp>
          <p:nvGrpSpPr>
            <p:cNvPr id="40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2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3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1" name="AutoShape 7"/>
            <p:cNvSpPr>
              <a:spLocks/>
            </p:cNvSpPr>
            <p:nvPr/>
          </p:nvSpPr>
          <p:spPr bwMode="auto">
            <a:xfrm rot="16200000" flipH="1">
              <a:off x="7719283" y="1025729"/>
              <a:ext cx="1157306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44" name="Groupe 43"/>
          <p:cNvGrpSpPr/>
          <p:nvPr/>
        </p:nvGrpSpPr>
        <p:grpSpPr>
          <a:xfrm flipH="1">
            <a:off x="-62320" y="1707654"/>
            <a:ext cx="3842232" cy="1024574"/>
            <a:chOff x="3167850" y="1637579"/>
            <a:chExt cx="4669519" cy="972957"/>
          </a:xfrm>
        </p:grpSpPr>
        <p:grpSp>
          <p:nvGrpSpPr>
            <p:cNvPr id="45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7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8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6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 flipH="1">
            <a:off x="-62319" y="2610913"/>
            <a:ext cx="4011668" cy="910732"/>
            <a:chOff x="3567609" y="2499661"/>
            <a:chExt cx="4875436" cy="864851"/>
          </a:xfrm>
        </p:grpSpPr>
        <p:grpSp>
          <p:nvGrpSpPr>
            <p:cNvPr id="50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2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3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1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54" name="Groupe 53"/>
          <p:cNvGrpSpPr/>
          <p:nvPr/>
        </p:nvGrpSpPr>
        <p:grpSpPr>
          <a:xfrm flipH="1">
            <a:off x="-52126" y="3423978"/>
            <a:ext cx="4191034" cy="1005400"/>
            <a:chOff x="2222490" y="3273473"/>
            <a:chExt cx="5093422" cy="954750"/>
          </a:xfrm>
        </p:grpSpPr>
        <p:grpSp>
          <p:nvGrpSpPr>
            <p:cNvPr id="5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7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8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6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2313A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539552" y="14812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9552" y="2197606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39552" y="2928124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39552" y="36070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899369" y="1384546"/>
            <a:ext cx="2393950" cy="539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883336" y="2129516"/>
            <a:ext cx="2536825" cy="4813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900113" y="2856041"/>
            <a:ext cx="2614613" cy="4357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0" name="Espace réservé du texte 79"/>
          <p:cNvSpPr>
            <a:spLocks noGrp="1"/>
          </p:cNvSpPr>
          <p:nvPr>
            <p:ph type="body" sz="quarter" idx="13"/>
          </p:nvPr>
        </p:nvSpPr>
        <p:spPr>
          <a:xfrm>
            <a:off x="899592" y="3507854"/>
            <a:ext cx="2736850" cy="5488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2" name="Espace réservé du texte 81"/>
          <p:cNvSpPr>
            <a:spLocks noGrp="1"/>
          </p:cNvSpPr>
          <p:nvPr>
            <p:ph type="body" sz="quarter" idx="14"/>
          </p:nvPr>
        </p:nvSpPr>
        <p:spPr>
          <a:xfrm>
            <a:off x="3779838" y="1301750"/>
            <a:ext cx="4464570" cy="71596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58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4" name="Espace réservé du texte 83"/>
          <p:cNvSpPr>
            <a:spLocks noGrp="1"/>
          </p:cNvSpPr>
          <p:nvPr>
            <p:ph type="body" sz="quarter" idx="15"/>
          </p:nvPr>
        </p:nvSpPr>
        <p:spPr>
          <a:xfrm>
            <a:off x="3949700" y="2066925"/>
            <a:ext cx="4619054" cy="720849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6" name="Espace réservé du texte 85"/>
          <p:cNvSpPr>
            <a:spLocks noGrp="1"/>
          </p:cNvSpPr>
          <p:nvPr>
            <p:ph type="body" sz="quarter" idx="16"/>
          </p:nvPr>
        </p:nvSpPr>
        <p:spPr>
          <a:xfrm>
            <a:off x="4138908" y="2859782"/>
            <a:ext cx="4699721" cy="6794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tabLst>
                <a:tab pos="27305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8" name="Espace réservé du texte 87"/>
          <p:cNvSpPr>
            <a:spLocks noGrp="1"/>
          </p:cNvSpPr>
          <p:nvPr>
            <p:ph type="body" sz="quarter" idx="17"/>
          </p:nvPr>
        </p:nvSpPr>
        <p:spPr>
          <a:xfrm>
            <a:off x="4284663" y="3606801"/>
            <a:ext cx="4824412" cy="7651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8157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65" name="Groupe 64"/>
          <p:cNvGrpSpPr/>
          <p:nvPr/>
        </p:nvGrpSpPr>
        <p:grpSpPr>
          <a:xfrm flipH="1">
            <a:off x="-89380" y="987574"/>
            <a:ext cx="3675289" cy="952269"/>
            <a:chOff x="4191901" y="779883"/>
            <a:chExt cx="4466632" cy="1157306"/>
          </a:xfrm>
        </p:grpSpPr>
        <p:grpSp>
          <p:nvGrpSpPr>
            <p:cNvPr id="67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69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0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68" name="AutoShape 7"/>
            <p:cNvSpPr>
              <a:spLocks/>
            </p:cNvSpPr>
            <p:nvPr/>
          </p:nvSpPr>
          <p:spPr bwMode="auto">
            <a:xfrm rot="16200000" flipH="1">
              <a:off x="7752169" y="1030824"/>
              <a:ext cx="1157306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71" name="Groupe 70"/>
          <p:cNvGrpSpPr/>
          <p:nvPr/>
        </p:nvGrpSpPr>
        <p:grpSpPr>
          <a:xfrm flipH="1">
            <a:off x="-62320" y="1657048"/>
            <a:ext cx="3842232" cy="800581"/>
            <a:chOff x="3167850" y="1637579"/>
            <a:chExt cx="4669519" cy="972957"/>
          </a:xfrm>
        </p:grpSpPr>
        <p:grpSp>
          <p:nvGrpSpPr>
            <p:cNvPr id="72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4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5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3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rgbClr val="67B9CF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76" name="Groupe 75"/>
          <p:cNvGrpSpPr/>
          <p:nvPr/>
        </p:nvGrpSpPr>
        <p:grpSpPr>
          <a:xfrm flipH="1">
            <a:off x="-62319" y="2366396"/>
            <a:ext cx="4011668" cy="711627"/>
            <a:chOff x="3567609" y="2499661"/>
            <a:chExt cx="4875436" cy="864851"/>
          </a:xfrm>
        </p:grpSpPr>
        <p:grpSp>
          <p:nvGrpSpPr>
            <p:cNvPr id="77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9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81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8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143740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83" name="Groupe 82"/>
          <p:cNvGrpSpPr/>
          <p:nvPr/>
        </p:nvGrpSpPr>
        <p:grpSpPr>
          <a:xfrm flipH="1">
            <a:off x="-51082" y="3003924"/>
            <a:ext cx="4191034" cy="785600"/>
            <a:chOff x="2222490" y="3273473"/>
            <a:chExt cx="5093422" cy="954750"/>
          </a:xfrm>
        </p:grpSpPr>
        <p:grpSp>
          <p:nvGrpSpPr>
            <p:cNvPr id="8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89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0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87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35883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91" name="Groupe 90"/>
          <p:cNvGrpSpPr/>
          <p:nvPr/>
        </p:nvGrpSpPr>
        <p:grpSpPr>
          <a:xfrm flipH="1">
            <a:off x="-53072" y="3558794"/>
            <a:ext cx="4409047" cy="933543"/>
            <a:chOff x="3552408" y="3956252"/>
            <a:chExt cx="5358374" cy="1134548"/>
          </a:xfrm>
        </p:grpSpPr>
        <p:grpSp>
          <p:nvGrpSpPr>
            <p:cNvPr id="92" name="Group 189"/>
            <p:cNvGrpSpPr/>
            <p:nvPr/>
          </p:nvGrpSpPr>
          <p:grpSpPr>
            <a:xfrm>
              <a:off x="3552408" y="3956253"/>
              <a:ext cx="4730010" cy="677090"/>
              <a:chOff x="4736543" y="5274998"/>
              <a:chExt cx="6306681" cy="902786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94" name="AutoShape 3"/>
              <p:cNvSpPr>
                <a:spLocks/>
              </p:cNvSpPr>
              <p:nvPr/>
            </p:nvSpPr>
            <p:spPr bwMode="auto">
              <a:xfrm rot="16200000" flipH="1">
                <a:off x="7438493" y="2573053"/>
                <a:ext cx="902783" cy="630667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5" name="AutoShape 3"/>
              <p:cNvSpPr>
                <a:spLocks/>
              </p:cNvSpPr>
              <p:nvPr/>
            </p:nvSpPr>
            <p:spPr bwMode="auto">
              <a:xfrm rot="16200000" flipH="1">
                <a:off x="5275815" y="4735726"/>
                <a:ext cx="902783" cy="19813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93" name="AutoShape 8"/>
            <p:cNvSpPr>
              <a:spLocks/>
            </p:cNvSpPr>
            <p:nvPr/>
          </p:nvSpPr>
          <p:spPr bwMode="auto">
            <a:xfrm rot="16200000" flipH="1">
              <a:off x="8015797" y="4195814"/>
              <a:ext cx="1134548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125" y="21600"/>
                  </a:moveTo>
                  <a:lnTo>
                    <a:pt x="21600" y="21600"/>
                  </a:lnTo>
                  <a:lnTo>
                    <a:pt x="12837" y="0"/>
                  </a:lnTo>
                  <a:lnTo>
                    <a:pt x="0" y="0"/>
                  </a:lnTo>
                  <a:close/>
                  <a:moveTo>
                    <a:pt x="5125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96" name="AutoShape 123"/>
          <p:cNvSpPr>
            <a:spLocks/>
          </p:cNvSpPr>
          <p:nvPr/>
        </p:nvSpPr>
        <p:spPr bwMode="auto">
          <a:xfrm>
            <a:off x="3059832" y="3202724"/>
            <a:ext cx="148907" cy="129263"/>
          </a:xfrm>
          <a:custGeom>
            <a:avLst/>
            <a:gdLst>
              <a:gd name="T0" fmla="*/ 2416233 w 21432"/>
              <a:gd name="T1" fmla="*/ 37812138 h 21485"/>
              <a:gd name="T2" fmla="*/ 2425980 w 21432"/>
              <a:gd name="T3" fmla="*/ 33079070 h 21485"/>
              <a:gd name="T4" fmla="*/ 23225606 w 21432"/>
              <a:gd name="T5" fmla="*/ 24721385 h 21485"/>
              <a:gd name="T6" fmla="*/ 34998791 w 21432"/>
              <a:gd name="T7" fmla="*/ 24718284 h 21485"/>
              <a:gd name="T8" fmla="*/ 68774403 w 21432"/>
              <a:gd name="T9" fmla="*/ 38258726 h 21485"/>
              <a:gd name="T10" fmla="*/ 80536849 w 21432"/>
              <a:gd name="T11" fmla="*/ 38255998 h 21485"/>
              <a:gd name="T12" fmla="*/ 173090229 w 21432"/>
              <a:gd name="T13" fmla="*/ 979326 h 21485"/>
              <a:gd name="T14" fmla="*/ 184872278 w 21432"/>
              <a:gd name="T15" fmla="*/ 967608 h 21485"/>
              <a:gd name="T16" fmla="*/ 205565313 w 21432"/>
              <a:gd name="T17" fmla="*/ 9222663 h 21485"/>
              <a:gd name="T18" fmla="*/ 205594663 w 21432"/>
              <a:gd name="T19" fmla="*/ 13944012 h 21485"/>
              <a:gd name="T20" fmla="*/ 93348409 w 21432"/>
              <a:gd name="T21" fmla="*/ 59148889 h 21485"/>
              <a:gd name="T22" fmla="*/ 79158990 w 21432"/>
              <a:gd name="T23" fmla="*/ 61517000 h 21485"/>
              <a:gd name="T24" fmla="*/ 69462742 w 21432"/>
              <a:gd name="T25" fmla="*/ 61517000 h 21485"/>
              <a:gd name="T26" fmla="*/ 55263567 w 21432"/>
              <a:gd name="T27" fmla="*/ 59148889 h 21485"/>
              <a:gd name="T28" fmla="*/ 2416233 w 21432"/>
              <a:gd name="T29" fmla="*/ 37812138 h 21485"/>
              <a:gd name="T30" fmla="*/ 2416233 w 21432"/>
              <a:gd name="T31" fmla="*/ 37812138 h 214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432" h="21485">
                <a:moveTo>
                  <a:pt x="249" y="13206"/>
                </a:moveTo>
                <a:cubicBezTo>
                  <a:pt x="-84" y="12751"/>
                  <a:pt x="-83" y="12007"/>
                  <a:pt x="250" y="11553"/>
                </a:cubicBezTo>
                <a:lnTo>
                  <a:pt x="2393" y="8634"/>
                </a:lnTo>
                <a:cubicBezTo>
                  <a:pt x="2726" y="8180"/>
                  <a:pt x="3272" y="8180"/>
                  <a:pt x="3606" y="8633"/>
                </a:cubicBezTo>
                <a:lnTo>
                  <a:pt x="7086" y="13362"/>
                </a:lnTo>
                <a:cubicBezTo>
                  <a:pt x="7420" y="13816"/>
                  <a:pt x="7965" y="13815"/>
                  <a:pt x="8298" y="13361"/>
                </a:cubicBezTo>
                <a:lnTo>
                  <a:pt x="17834" y="342"/>
                </a:lnTo>
                <a:cubicBezTo>
                  <a:pt x="18167" y="-113"/>
                  <a:pt x="18713" y="-115"/>
                  <a:pt x="19048" y="338"/>
                </a:cubicBezTo>
                <a:lnTo>
                  <a:pt x="21180" y="3221"/>
                </a:lnTo>
                <a:cubicBezTo>
                  <a:pt x="21515" y="3674"/>
                  <a:pt x="21516" y="4416"/>
                  <a:pt x="21183" y="4870"/>
                </a:cubicBezTo>
                <a:lnTo>
                  <a:pt x="9618" y="20658"/>
                </a:lnTo>
                <a:cubicBezTo>
                  <a:pt x="9285" y="21113"/>
                  <a:pt x="8627" y="21485"/>
                  <a:pt x="8156" y="21485"/>
                </a:cubicBezTo>
                <a:lnTo>
                  <a:pt x="7157" y="21485"/>
                </a:lnTo>
                <a:cubicBezTo>
                  <a:pt x="6685" y="21485"/>
                  <a:pt x="6027" y="21112"/>
                  <a:pt x="5694" y="20658"/>
                </a:cubicBezTo>
                <a:lnTo>
                  <a:pt x="249" y="13206"/>
                </a:lnTo>
                <a:close/>
                <a:moveTo>
                  <a:pt x="249" y="13206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97" name="Group 340"/>
          <p:cNvGrpSpPr>
            <a:grpSpLocks/>
          </p:cNvGrpSpPr>
          <p:nvPr/>
        </p:nvGrpSpPr>
        <p:grpSpPr bwMode="auto">
          <a:xfrm>
            <a:off x="3034000" y="1535855"/>
            <a:ext cx="237074" cy="216157"/>
            <a:chOff x="0" y="0"/>
            <a:chExt cx="582" cy="533"/>
          </a:xfrm>
          <a:solidFill>
            <a:srgbClr val="FFFFFF"/>
          </a:solidFill>
        </p:grpSpPr>
        <p:sp>
          <p:nvSpPr>
            <p:cNvPr id="98" name="AutoShape 337"/>
            <p:cNvSpPr>
              <a:spLocks/>
            </p:cNvSpPr>
            <p:nvPr/>
          </p:nvSpPr>
          <p:spPr bwMode="auto">
            <a:xfrm>
              <a:off x="0" y="0"/>
              <a:ext cx="386" cy="5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9117" y="19801"/>
                  </a:moveTo>
                  <a:lnTo>
                    <a:pt x="2483" y="19801"/>
                  </a:lnTo>
                  <a:lnTo>
                    <a:pt x="2483" y="6326"/>
                  </a:lnTo>
                  <a:lnTo>
                    <a:pt x="8722" y="6326"/>
                  </a:lnTo>
                  <a:lnTo>
                    <a:pt x="8722" y="1800"/>
                  </a:lnTo>
                  <a:lnTo>
                    <a:pt x="19117" y="1800"/>
                  </a:lnTo>
                  <a:lnTo>
                    <a:pt x="19117" y="3686"/>
                  </a:lnTo>
                  <a:lnTo>
                    <a:pt x="21418" y="2019"/>
                  </a:lnTo>
                  <a:lnTo>
                    <a:pt x="21600" y="1887"/>
                  </a:lnTo>
                  <a:lnTo>
                    <a:pt x="21600" y="0"/>
                  </a:lnTo>
                  <a:lnTo>
                    <a:pt x="6239" y="0"/>
                  </a:lnTo>
                  <a:lnTo>
                    <a:pt x="6239" y="14"/>
                  </a:lnTo>
                  <a:lnTo>
                    <a:pt x="0" y="452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3533"/>
                  </a:lnTo>
                  <a:lnTo>
                    <a:pt x="19117" y="15332"/>
                  </a:lnTo>
                  <a:lnTo>
                    <a:pt x="19117" y="19801"/>
                  </a:lnTo>
                  <a:close/>
                  <a:moveTo>
                    <a:pt x="19117" y="1980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99" name="AutoShape 338"/>
            <p:cNvSpPr>
              <a:spLocks/>
            </p:cNvSpPr>
            <p:nvPr/>
          </p:nvSpPr>
          <p:spPr bwMode="auto">
            <a:xfrm>
              <a:off x="136" y="80"/>
              <a:ext cx="362" cy="3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2322" y="14460"/>
                  </a:moveTo>
                  <a:lnTo>
                    <a:pt x="2320" y="14460"/>
                  </a:lnTo>
                  <a:lnTo>
                    <a:pt x="2320" y="14462"/>
                  </a:lnTo>
                  <a:lnTo>
                    <a:pt x="2319" y="14462"/>
                  </a:lnTo>
                  <a:lnTo>
                    <a:pt x="2320" y="14462"/>
                  </a:lnTo>
                  <a:lnTo>
                    <a:pt x="0" y="21600"/>
                  </a:lnTo>
                  <a:lnTo>
                    <a:pt x="7138" y="19281"/>
                  </a:lnTo>
                  <a:lnTo>
                    <a:pt x="7139" y="19281"/>
                  </a:lnTo>
                  <a:lnTo>
                    <a:pt x="7140" y="19280"/>
                  </a:lnTo>
                  <a:lnTo>
                    <a:pt x="7140" y="19279"/>
                  </a:lnTo>
                  <a:lnTo>
                    <a:pt x="21600" y="4819"/>
                  </a:lnTo>
                  <a:lnTo>
                    <a:pt x="16781" y="0"/>
                  </a:lnTo>
                  <a:lnTo>
                    <a:pt x="2322" y="14460"/>
                  </a:lnTo>
                  <a:close/>
                  <a:moveTo>
                    <a:pt x="16793" y="2489"/>
                  </a:moveTo>
                  <a:lnTo>
                    <a:pt x="17588" y="3282"/>
                  </a:lnTo>
                  <a:lnTo>
                    <a:pt x="5634" y="15236"/>
                  </a:lnTo>
                  <a:lnTo>
                    <a:pt x="4840" y="14442"/>
                  </a:lnTo>
                  <a:lnTo>
                    <a:pt x="16793" y="2489"/>
                  </a:lnTo>
                  <a:close/>
                  <a:moveTo>
                    <a:pt x="16793" y="248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00" name="AutoShape 339"/>
            <p:cNvSpPr>
              <a:spLocks/>
            </p:cNvSpPr>
            <p:nvPr/>
          </p:nvSpPr>
          <p:spPr bwMode="auto">
            <a:xfrm>
              <a:off x="448" y="0"/>
              <a:ext cx="134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8577"/>
                  </a:moveTo>
                  <a:lnTo>
                    <a:pt x="8575" y="0"/>
                  </a:lnTo>
                  <a:lnTo>
                    <a:pt x="21600" y="13023"/>
                  </a:lnTo>
                  <a:lnTo>
                    <a:pt x="13025" y="21600"/>
                  </a:lnTo>
                  <a:lnTo>
                    <a:pt x="0" y="8577"/>
                  </a:lnTo>
                  <a:close/>
                  <a:moveTo>
                    <a:pt x="0" y="857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539552" y="14708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39552" y="201058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39552" y="2557409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39552" y="311264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39552" y="3664231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Picture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738139"/>
            <a:ext cx="219936" cy="198438"/>
          </a:xfrm>
          <a:prstGeom prst="rect">
            <a:avLst/>
          </a:prstGeom>
        </p:spPr>
      </p:pic>
      <p:pic>
        <p:nvPicPr>
          <p:cNvPr id="112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912" y="2073059"/>
            <a:ext cx="219936" cy="219936"/>
          </a:xfrm>
          <a:prstGeom prst="rect">
            <a:avLst/>
          </a:prstGeom>
        </p:spPr>
      </p:pic>
      <p:pic>
        <p:nvPicPr>
          <p:cNvPr id="113" name="Picture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60" y="2632136"/>
            <a:ext cx="214297" cy="219936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3779838" y="1478756"/>
            <a:ext cx="4895850" cy="338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1"/>
          </p:nvPr>
        </p:nvSpPr>
        <p:spPr>
          <a:xfrm>
            <a:off x="3949700" y="2057401"/>
            <a:ext cx="4943475" cy="308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2"/>
          </p:nvPr>
        </p:nvSpPr>
        <p:spPr>
          <a:xfrm>
            <a:off x="4067175" y="2632076"/>
            <a:ext cx="5041900" cy="3217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140200" y="3201989"/>
            <a:ext cx="5003800" cy="3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4"/>
          </p:nvPr>
        </p:nvSpPr>
        <p:spPr>
          <a:xfrm>
            <a:off x="4356100" y="3738563"/>
            <a:ext cx="4787900" cy="3778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5"/>
          </p:nvPr>
        </p:nvSpPr>
        <p:spPr>
          <a:xfrm>
            <a:off x="826500" y="1413207"/>
            <a:ext cx="2157412" cy="4038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2" name="Espace réservé du contenu 21"/>
          <p:cNvSpPr>
            <a:spLocks noGrp="1"/>
          </p:cNvSpPr>
          <p:nvPr>
            <p:ph sz="quarter" idx="16"/>
          </p:nvPr>
        </p:nvSpPr>
        <p:spPr>
          <a:xfrm>
            <a:off x="827088" y="1939842"/>
            <a:ext cx="2101850" cy="4270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17"/>
          </p:nvPr>
        </p:nvSpPr>
        <p:spPr>
          <a:xfrm>
            <a:off x="827088" y="2498978"/>
            <a:ext cx="2051050" cy="4464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8"/>
          </p:nvPr>
        </p:nvSpPr>
        <p:spPr>
          <a:xfrm>
            <a:off x="827088" y="3045807"/>
            <a:ext cx="2051050" cy="4547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9"/>
          </p:nvPr>
        </p:nvSpPr>
        <p:spPr>
          <a:xfrm>
            <a:off x="834340" y="3611143"/>
            <a:ext cx="2048020" cy="4524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679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2" grpId="0"/>
      <p:bldP spid="103" grpId="0"/>
      <p:bldP spid="104" grpId="0"/>
      <p:bldP spid="109" grpId="0"/>
      <p:bldP spid="1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675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Reference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10" name="15 Arco"/>
          <p:cNvSpPr>
            <a:spLocks noChangeAspect="1"/>
          </p:cNvSpPr>
          <p:nvPr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51067" y="1139847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518537" y="3219822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908573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645" y="3251888"/>
            <a:ext cx="274422" cy="27442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158665"/>
            <a:ext cx="231817" cy="260957"/>
          </a:xfrm>
          <a:prstGeom prst="rect">
            <a:avLst/>
          </a:prstGeom>
        </p:spPr>
      </p:pic>
      <p:sp>
        <p:nvSpPr>
          <p:cNvPr id="23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5536" y="1491630"/>
            <a:ext cx="2880320" cy="146675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6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558377"/>
            <a:ext cx="3513273" cy="115170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7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5724128" y="3395768"/>
            <a:ext cx="3141572" cy="126421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8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9" name="Espace réservé du texte 22"/>
          <p:cNvSpPr>
            <a:spLocks noGrp="1"/>
          </p:cNvSpPr>
          <p:nvPr>
            <p:ph type="body" sz="quarter" idx="14" hasCustomPrompt="1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/>
              <a:t>COMPANY</a:t>
            </a:r>
            <a:endParaRPr lang="en-US" noProof="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57" y="957817"/>
            <a:ext cx="327309" cy="32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9" grpId="0" animBg="1"/>
      <p:bldP spid="2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Reference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37791" y="2675116"/>
            <a:ext cx="16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sz="1600" b="1" baseline="0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WON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465159" y="3947778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473112" y="1225084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554" y="1222724"/>
            <a:ext cx="328194" cy="338104"/>
          </a:xfrm>
          <a:prstGeom prst="rect">
            <a:avLst/>
          </a:prstGeom>
        </p:spPr>
      </p:pic>
      <p:sp>
        <p:nvSpPr>
          <p:cNvPr id="38" name="Ellipse 37"/>
          <p:cNvSpPr/>
          <p:nvPr/>
        </p:nvSpPr>
        <p:spPr>
          <a:xfrm>
            <a:off x="943379" y="2715705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?</a:t>
            </a:r>
            <a:endParaRPr lang="en-US" sz="1600" noProof="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5940152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428" y="3967012"/>
            <a:ext cx="274422" cy="274422"/>
          </a:xfrm>
          <a:prstGeom prst="rect">
            <a:avLst/>
          </a:prstGeom>
        </p:spPr>
      </p:pic>
      <p:sp>
        <p:nvSpPr>
          <p:cNvPr id="41" name="15 Arco"/>
          <p:cNvSpPr>
            <a:spLocks noChangeAspect="1"/>
          </p:cNvSpPr>
          <p:nvPr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8443" y="1563638"/>
            <a:ext cx="2880320" cy="8640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003798"/>
            <a:ext cx="3009103" cy="94398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4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2496478" y="4309187"/>
            <a:ext cx="3513273" cy="42280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7" y="3363839"/>
            <a:ext cx="3240360" cy="877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6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366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5" grpId="0"/>
      <p:bldP spid="38" grpId="0" animBg="1"/>
      <p:bldP spid="39" grpId="0" animBg="1"/>
      <p:bldP spid="4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Referenc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>
            <a:off x="6372200" y="2987379"/>
            <a:ext cx="352873" cy="4656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99592" y="3236603"/>
            <a:ext cx="7704856" cy="1351372"/>
          </a:xfrm>
          <a:prstGeom prst="rect">
            <a:avLst/>
          </a:prstGeom>
          <a:solidFill>
            <a:srgbClr val="DDDDDD"/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 hasCustomPrompt="1"/>
          </p:nvPr>
        </p:nvSpPr>
        <p:spPr>
          <a:xfrm>
            <a:off x="1043620" y="3300308"/>
            <a:ext cx="7416800" cy="12239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La citation</a:t>
            </a:r>
          </a:p>
          <a:p>
            <a:pPr lvl="0"/>
            <a:r>
              <a:rPr lang="fr-FR" dirty="0" err="1" smtClean="0"/>
              <a:t>Prenom</a:t>
            </a:r>
            <a:r>
              <a:rPr lang="fr-FR" dirty="0" smtClean="0"/>
              <a:t> Nom, titre et société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14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2 columns_subtitl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939800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67395"/>
            <a:ext cx="3888432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467395"/>
            <a:ext cx="4031429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115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Engines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2337724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/>
            <a:r>
              <a:rPr lang="en-US" noProof="0" dirty="0" smtClean="0"/>
              <a:t>Enter text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823778"/>
            <a:ext cx="3888432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4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337724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Enter text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841780"/>
            <a:ext cx="4031429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6600"/>
              </a:buClr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fr-FR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0975" lvl="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Modifiez les styles du texte du masque</a:t>
            </a:r>
          </a:p>
          <a:p>
            <a:pPr marL="180975" lvl="1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939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Engines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87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ransition_Question &amp;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DA_MARCOM\Visuals\Enjoy security in your digital life (2016)\img-background-pt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9289032" cy="52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1"/>
          <p:cNvSpPr txBox="1">
            <a:spLocks/>
          </p:cNvSpPr>
          <p:nvPr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1" name="Titre 10"/>
          <p:cNvSpPr txBox="1">
            <a:spLocks/>
          </p:cNvSpPr>
          <p:nvPr/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mtClean="0"/>
              <a:t>Questions &amp; Answers</a:t>
            </a:r>
            <a:endParaRPr lang="en-US" dirty="0"/>
          </a:p>
        </p:txBody>
      </p:sp>
      <p:pic>
        <p:nvPicPr>
          <p:cNvPr id="9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608" y="575892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4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ransition_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J:\DA_MARCOM\Visuals\Enjoy security in your digital life (2016)\img-background-pt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06" y="-1"/>
            <a:ext cx="9300026" cy="52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1"/>
          <p:cNvSpPr txBox="1">
            <a:spLocks/>
          </p:cNvSpPr>
          <p:nvPr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2080" y="3723878"/>
            <a:ext cx="2808312" cy="1080120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solidFill>
              <a:srgbClr val="FF3A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r-FR" sz="1400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64088" y="3795886"/>
            <a:ext cx="2664296" cy="9361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14" name="Titre 10"/>
          <p:cNvSpPr txBox="1">
            <a:spLocks/>
          </p:cNvSpPr>
          <p:nvPr/>
        </p:nvSpPr>
        <p:spPr>
          <a:xfrm>
            <a:off x="1043608" y="2248090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US" dirty="0"/>
          </a:p>
        </p:txBody>
      </p:sp>
      <p:pic>
        <p:nvPicPr>
          <p:cNvPr id="9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608" y="575892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5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5046" r="7927" b="16995"/>
          <a:stretch/>
        </p:blipFill>
        <p:spPr>
          <a:xfrm>
            <a:off x="-36513" y="1"/>
            <a:ext cx="9239035" cy="52011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263127"/>
            <a:ext cx="3877934" cy="1300511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683568" y="2204209"/>
            <a:ext cx="777686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8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4227934"/>
            <a:ext cx="6120680" cy="216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0157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28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Emphasis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 descr="C:\Users\sdesaintalbin\Documents\DenyAll\Plan\Corporate Strategy\M&amp;A\Jack Daniels\Identité visuelle\ELEMENTS PPT DA-BW\arrow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69472"/>
            <a:ext cx="559296" cy="5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2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ransit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5046" r="7927" b="16995"/>
          <a:stretch/>
        </p:blipFill>
        <p:spPr>
          <a:xfrm>
            <a:off x="-36513" y="1"/>
            <a:ext cx="9239035" cy="52011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263127"/>
            <a:ext cx="3877934" cy="1300511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03648" y="2211710"/>
            <a:ext cx="6336704" cy="720080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lang="en-US" sz="2000" b="1" cap="small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914400" latinLnBrk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4227934"/>
            <a:ext cx="6120680" cy="216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8557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1480"/>
            <a:ext cx="5698976" cy="85725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kumimoji="0" lang="fr-FR" sz="3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253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5643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141480"/>
            <a:ext cx="5698976" cy="857250"/>
          </a:xfrm>
          <a:prstGeom prst="rect">
            <a:avLst/>
          </a:prstGeom>
        </p:spPr>
        <p:txBody>
          <a:bodyPr/>
          <a:lstStyle>
            <a:lvl1pPr algn="l">
              <a:defRPr kumimoji="0" lang="fr-FR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7611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_WAFpolicy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WAF Policy</a:t>
              </a:r>
              <a:endParaRPr lang="en-US" sz="1200" b="1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7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5648" b="13339"/>
          <a:stretch/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158657"/>
            <a:ext cx="3877934" cy="1300511"/>
          </a:xfrm>
          <a:prstGeom prst="rect">
            <a:avLst/>
          </a:prstGeom>
        </p:spPr>
      </p:pic>
      <p:sp>
        <p:nvSpPr>
          <p:cNvPr id="6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123729" y="2279363"/>
            <a:ext cx="4896544" cy="584775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0"/>
            <a:r>
              <a:rPr lang="en-US" sz="2000" dirty="0" smtClean="0"/>
              <a:t>Questions &amp; Answers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7545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5648" b="13339"/>
          <a:stretch/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158657"/>
            <a:ext cx="3877934" cy="1300511"/>
          </a:xfrm>
          <a:prstGeom prst="rect">
            <a:avLst/>
          </a:prstGeom>
        </p:spPr>
      </p:pic>
      <p:sp>
        <p:nvSpPr>
          <p:cNvPr id="6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123729" y="2279363"/>
            <a:ext cx="4896544" cy="584775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0"/>
            <a:r>
              <a:rPr lang="en-US" sz="2800" dirty="0" smtClean="0"/>
              <a:t>Thank You!</a:t>
            </a:r>
            <a:endParaRPr lang="en-US" sz="28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475656" y="4227934"/>
            <a:ext cx="6120680" cy="216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Add your contact info here</a:t>
            </a:r>
          </a:p>
        </p:txBody>
      </p:sp>
    </p:spTree>
    <p:extLst>
      <p:ext uri="{BB962C8B-B14F-4D97-AF65-F5344CB8AC3E}">
        <p14:creationId xmlns:p14="http://schemas.microsoft.com/office/powerpoint/2010/main" val="328889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5648" b="13339"/>
          <a:stretch/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158657"/>
            <a:ext cx="3877934" cy="1300511"/>
          </a:xfrm>
          <a:prstGeom prst="rect">
            <a:avLst/>
          </a:prstGeom>
        </p:spPr>
      </p:pic>
      <p:sp>
        <p:nvSpPr>
          <p:cNvPr id="7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88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99288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290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813690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035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321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987574"/>
            <a:ext cx="6480720" cy="352839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None/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450" indent="0" algn="ctr">
              <a:buClr>
                <a:srgbClr val="FF6600"/>
              </a:buClr>
              <a:buFont typeface="Arial" panose="020B0604020202020204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2pPr>
            <a:lvl3pPr marL="44450" indent="0" algn="ctr">
              <a:buNone/>
              <a:defRPr sz="1800">
                <a:latin typeface="Arial" pitchFamily="34" charset="0"/>
                <a:cs typeface="Arial" pitchFamily="34" charset="0"/>
              </a:defRPr>
            </a:lvl3pPr>
            <a:lvl4pPr algn="ctr">
              <a:defRPr sz="1400">
                <a:latin typeface="Arial" pitchFamily="34" charset="0"/>
                <a:cs typeface="Arial" pitchFamily="34" charset="0"/>
              </a:defRPr>
            </a:lvl4pPr>
            <a:lvl5pPr algn="ctr"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6"/>
          <a:stretch/>
        </p:blipFill>
        <p:spPr>
          <a:xfrm>
            <a:off x="0" y="2046964"/>
            <a:ext cx="2154699" cy="26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2488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5519" y="1057173"/>
            <a:ext cx="4196086" cy="33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7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llab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 descr="J:\DA_MARCOM\Visuals\Enjoy security in your digital life (2016)\1-enjoy-security-img-4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866" y="1275606"/>
            <a:ext cx="4031629" cy="32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27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4866" y="1439645"/>
            <a:ext cx="403162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8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m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34226" y="1439645"/>
            <a:ext cx="397290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6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inter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94210" y="1275606"/>
            <a:ext cx="3859901" cy="305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149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lumn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107" name="Groupe 106"/>
          <p:cNvGrpSpPr/>
          <p:nvPr userDrawn="1"/>
        </p:nvGrpSpPr>
        <p:grpSpPr>
          <a:xfrm>
            <a:off x="4788024" y="1040747"/>
            <a:ext cx="3600400" cy="570592"/>
            <a:chOff x="4788024" y="1011049"/>
            <a:chExt cx="3600400" cy="570592"/>
          </a:xfrm>
        </p:grpSpPr>
        <p:sp>
          <p:nvSpPr>
            <p:cNvPr id="108" name="Rounded Rectangle 30"/>
            <p:cNvSpPr/>
            <p:nvPr/>
          </p:nvSpPr>
          <p:spPr>
            <a:xfrm>
              <a:off x="4788024" y="1011049"/>
              <a:ext cx="3600400" cy="426576"/>
            </a:xfrm>
            <a:prstGeom prst="rect">
              <a:avLst/>
            </a:prstGeom>
            <a:solidFill>
              <a:srgbClr val="039DCD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4" name="Triangle isocèle 113"/>
            <p:cNvSpPr/>
            <p:nvPr/>
          </p:nvSpPr>
          <p:spPr>
            <a:xfrm flipV="1">
              <a:off x="6415642" y="1437625"/>
              <a:ext cx="341319" cy="144016"/>
            </a:xfrm>
            <a:prstGeom prst="triangle">
              <a:avLst/>
            </a:prstGeom>
            <a:solidFill>
              <a:srgbClr val="039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15" name="Groupe 114"/>
          <p:cNvGrpSpPr/>
          <p:nvPr userDrawn="1"/>
        </p:nvGrpSpPr>
        <p:grpSpPr>
          <a:xfrm>
            <a:off x="683568" y="1040747"/>
            <a:ext cx="3600400" cy="551782"/>
            <a:chOff x="683568" y="1040747"/>
            <a:chExt cx="3600400" cy="551782"/>
          </a:xfrm>
        </p:grpSpPr>
        <p:sp>
          <p:nvSpPr>
            <p:cNvPr id="116" name="Rounded Rectangle 30"/>
            <p:cNvSpPr/>
            <p:nvPr/>
          </p:nvSpPr>
          <p:spPr>
            <a:xfrm>
              <a:off x="683568" y="1040747"/>
              <a:ext cx="3600400" cy="426576"/>
            </a:xfrm>
            <a:prstGeom prst="rect">
              <a:avLst/>
            </a:prstGeom>
            <a:solidFill>
              <a:srgbClr val="1A79B4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US" sz="2000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7" name="Triangle isocèle 116"/>
            <p:cNvSpPr/>
            <p:nvPr/>
          </p:nvSpPr>
          <p:spPr>
            <a:xfrm flipV="1">
              <a:off x="2313109" y="1448513"/>
              <a:ext cx="341319" cy="144016"/>
            </a:xfrm>
            <a:prstGeom prst="triangle">
              <a:avLst/>
            </a:prstGeom>
            <a:solidFill>
              <a:srgbClr val="1A7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791493" y="1100841"/>
            <a:ext cx="3384550" cy="30638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859338" y="1131888"/>
            <a:ext cx="3457575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2"/>
          </p:nvPr>
        </p:nvSpPr>
        <p:spPr>
          <a:xfrm>
            <a:off x="684213" y="1707654"/>
            <a:ext cx="3600450" cy="280878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4787900" y="1708150"/>
            <a:ext cx="3600450" cy="27352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238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987574"/>
            <a:ext cx="3888432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100264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03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87"/>
          <p:cNvGrpSpPr/>
          <p:nvPr userDrawn="1"/>
        </p:nvGrpSpPr>
        <p:grpSpPr>
          <a:xfrm flipH="1">
            <a:off x="600618" y="3386409"/>
            <a:ext cx="4002848" cy="932249"/>
            <a:chOff x="5337963" y="3473701"/>
            <a:chExt cx="5337131" cy="895198"/>
          </a:xfrm>
          <a:solidFill>
            <a:srgbClr val="07546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3" name="AutoShape 4"/>
            <p:cNvSpPr>
              <a:spLocks/>
            </p:cNvSpPr>
            <p:nvPr/>
          </p:nvSpPr>
          <p:spPr bwMode="auto">
            <a:xfrm rot="16200000" flipH="1">
              <a:off x="8126500" y="1820304"/>
              <a:ext cx="895196" cy="420199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4" name="AutoShape 4"/>
            <p:cNvSpPr>
              <a:spLocks/>
            </p:cNvSpPr>
            <p:nvPr/>
          </p:nvSpPr>
          <p:spPr bwMode="auto">
            <a:xfrm rot="16200000" flipH="1">
              <a:off x="6194477" y="2617187"/>
              <a:ext cx="895196" cy="26082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5" name="AutoShape 7"/>
          <p:cNvSpPr>
            <a:spLocks/>
          </p:cNvSpPr>
          <p:nvPr userDrawn="1"/>
        </p:nvSpPr>
        <p:spPr bwMode="auto">
          <a:xfrm rot="5400000">
            <a:off x="-525939" y="1332992"/>
            <a:ext cx="1634291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6148" y="21600"/>
                </a:moveTo>
                <a:lnTo>
                  <a:pt x="0" y="21600"/>
                </a:lnTo>
                <a:lnTo>
                  <a:pt x="9018" y="0"/>
                </a:lnTo>
                <a:lnTo>
                  <a:pt x="21600" y="0"/>
                </a:lnTo>
                <a:close/>
                <a:moveTo>
                  <a:pt x="16148" y="21600"/>
                </a:moveTo>
              </a:path>
            </a:pathLst>
          </a:custGeom>
          <a:solidFill>
            <a:srgbClr val="027498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/>
          </a:p>
        </p:txBody>
      </p:sp>
      <p:sp>
        <p:nvSpPr>
          <p:cNvPr id="16" name="AutoShape 10"/>
          <p:cNvSpPr>
            <a:spLocks/>
          </p:cNvSpPr>
          <p:nvPr userDrawn="1"/>
        </p:nvSpPr>
        <p:spPr bwMode="auto">
          <a:xfrm rot="5400000">
            <a:off x="-407355" y="2409341"/>
            <a:ext cx="139712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228" y="21600"/>
                </a:moveTo>
                <a:lnTo>
                  <a:pt x="0" y="21600"/>
                </a:lnTo>
                <a:lnTo>
                  <a:pt x="6493" y="0"/>
                </a:lnTo>
                <a:lnTo>
                  <a:pt x="21600" y="0"/>
                </a:lnTo>
                <a:close/>
                <a:moveTo>
                  <a:pt x="19228" y="21600"/>
                </a:moveTo>
              </a:path>
            </a:pathLst>
          </a:custGeom>
          <a:solidFill>
            <a:srgbClr val="01526B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17" name="Group 185"/>
          <p:cNvGrpSpPr/>
          <p:nvPr userDrawn="1"/>
        </p:nvGrpSpPr>
        <p:grpSpPr>
          <a:xfrm flipH="1">
            <a:off x="600618" y="1518103"/>
            <a:ext cx="3143177" cy="933828"/>
            <a:chOff x="5589201" y="1668423"/>
            <a:chExt cx="5085889" cy="896715"/>
          </a:xfrm>
          <a:solidFill>
            <a:srgbClr val="039DCD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8" name="AutoShape 2"/>
            <p:cNvSpPr>
              <a:spLocks/>
            </p:cNvSpPr>
            <p:nvPr/>
          </p:nvSpPr>
          <p:spPr bwMode="auto">
            <a:xfrm rot="16200000" flipH="1">
              <a:off x="6320206" y="937418"/>
              <a:ext cx="896713" cy="23587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9" name="AutoShape 2"/>
            <p:cNvSpPr>
              <a:spLocks/>
            </p:cNvSpPr>
            <p:nvPr/>
          </p:nvSpPr>
          <p:spPr bwMode="auto">
            <a:xfrm rot="16200000" flipH="1">
              <a:off x="8461946" y="351994"/>
              <a:ext cx="896713" cy="35295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20" name="Group 186"/>
          <p:cNvGrpSpPr/>
          <p:nvPr userDrawn="1"/>
        </p:nvGrpSpPr>
        <p:grpSpPr>
          <a:xfrm flipH="1">
            <a:off x="600609" y="2450558"/>
            <a:ext cx="3644401" cy="935983"/>
            <a:chOff x="4530397" y="2566653"/>
            <a:chExt cx="6144694" cy="907334"/>
          </a:xfrm>
          <a:solidFill>
            <a:srgbClr val="11749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1" name="AutoShape 5"/>
            <p:cNvSpPr>
              <a:spLocks/>
            </p:cNvSpPr>
            <p:nvPr/>
          </p:nvSpPr>
          <p:spPr bwMode="auto">
            <a:xfrm rot="16200000" flipH="1">
              <a:off x="8218823" y="1017719"/>
              <a:ext cx="907334" cy="400520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22" name="AutoShape 5"/>
            <p:cNvSpPr>
              <a:spLocks/>
            </p:cNvSpPr>
            <p:nvPr/>
          </p:nvSpPr>
          <p:spPr bwMode="auto">
            <a:xfrm rot="16200000" flipH="1">
              <a:off x="5785493" y="1311557"/>
              <a:ext cx="907334" cy="341752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23" name="AutoShape 9"/>
          <p:cNvSpPr>
            <a:spLocks/>
          </p:cNvSpPr>
          <p:nvPr userDrawn="1"/>
        </p:nvSpPr>
        <p:spPr bwMode="auto">
          <a:xfrm rot="5400000">
            <a:off x="-300396" y="3525950"/>
            <a:ext cx="118319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21600"/>
                </a:moveTo>
                <a:lnTo>
                  <a:pt x="0" y="21600"/>
                </a:lnTo>
                <a:lnTo>
                  <a:pt x="2665" y="0"/>
                </a:lnTo>
                <a:lnTo>
                  <a:pt x="19356" y="0"/>
                </a:lnTo>
                <a:close/>
                <a:moveTo>
                  <a:pt x="21600" y="21600"/>
                </a:moveTo>
              </a:path>
            </a:pathLst>
          </a:custGeom>
          <a:solidFill>
            <a:srgbClr val="06455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15875" y="1699034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1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715875" y="2663156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2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715875" y="3579862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3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32" name="Espace réservé du contenu 1"/>
          <p:cNvSpPr txBox="1">
            <a:spLocks/>
          </p:cNvSpPr>
          <p:nvPr userDrawn="1"/>
        </p:nvSpPr>
        <p:spPr>
          <a:xfrm>
            <a:off x="5292080" y="-1676722"/>
            <a:ext cx="4601693" cy="90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fontAlgn="base">
              <a:spcBef>
                <a:spcPts val="900"/>
              </a:spcBef>
              <a:spcAft>
                <a:spcPct val="0"/>
              </a:spcAft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631825" lvl="1" indent="-174625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sz="1600">
                <a:latin typeface="Arial" pitchFamily="34" charset="0"/>
                <a:cs typeface="Arial" pitchFamily="34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latin typeface="Arial" pitchFamily="34" charset="0"/>
                <a:cs typeface="Arial" pitchFamily="34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endParaRPr lang="en-US" noProof="0" dirty="0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3"/>
          </p:nvPr>
        </p:nvSpPr>
        <p:spPr>
          <a:xfrm>
            <a:off x="1133681" y="1699034"/>
            <a:ext cx="1983163" cy="5384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16"/>
          </p:nvPr>
        </p:nvSpPr>
        <p:spPr>
          <a:xfrm>
            <a:off x="1133681" y="2631205"/>
            <a:ext cx="2708275" cy="5746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44"/>
          <p:cNvSpPr>
            <a:spLocks noGrp="1"/>
          </p:cNvSpPr>
          <p:nvPr>
            <p:ph type="body" sz="quarter" idx="17"/>
          </p:nvPr>
        </p:nvSpPr>
        <p:spPr>
          <a:xfrm>
            <a:off x="1133681" y="3517090"/>
            <a:ext cx="2852737" cy="603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7" name="Espace réservé du texte 46"/>
          <p:cNvSpPr>
            <a:spLocks noGrp="1"/>
          </p:cNvSpPr>
          <p:nvPr>
            <p:ph type="body" sz="quarter" idx="18"/>
          </p:nvPr>
        </p:nvSpPr>
        <p:spPr>
          <a:xfrm>
            <a:off x="3995738" y="1517650"/>
            <a:ext cx="4679950" cy="83820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FF4400"/>
              </a:buCl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9" name="Espace réservé du texte 48"/>
          <p:cNvSpPr>
            <a:spLocks noGrp="1"/>
          </p:cNvSpPr>
          <p:nvPr>
            <p:ph type="body" sz="quarter" idx="19"/>
          </p:nvPr>
        </p:nvSpPr>
        <p:spPr>
          <a:xfrm>
            <a:off x="4416425" y="2571750"/>
            <a:ext cx="4403725" cy="814388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1" name="Espace réservé du texte 50"/>
          <p:cNvSpPr>
            <a:spLocks noGrp="1"/>
          </p:cNvSpPr>
          <p:nvPr>
            <p:ph type="body" sz="quarter" idx="20"/>
          </p:nvPr>
        </p:nvSpPr>
        <p:spPr>
          <a:xfrm>
            <a:off x="4641850" y="3552825"/>
            <a:ext cx="4178300" cy="963613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94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5" grpId="0"/>
      <p:bldP spid="26" grpId="0"/>
      <p:bldP spid="27" grpId="0"/>
      <p:bldP spid="32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39" name="Groupe 38"/>
          <p:cNvGrpSpPr/>
          <p:nvPr userDrawn="1"/>
        </p:nvGrpSpPr>
        <p:grpSpPr>
          <a:xfrm flipH="1">
            <a:off x="-62322" y="799286"/>
            <a:ext cx="3648230" cy="1218702"/>
            <a:chOff x="4191901" y="774788"/>
            <a:chExt cx="4433746" cy="1157306"/>
          </a:xfrm>
        </p:grpSpPr>
        <p:grpSp>
          <p:nvGrpSpPr>
            <p:cNvPr id="40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2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3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1" name="AutoShape 7"/>
            <p:cNvSpPr>
              <a:spLocks/>
            </p:cNvSpPr>
            <p:nvPr/>
          </p:nvSpPr>
          <p:spPr bwMode="auto">
            <a:xfrm rot="16200000" flipH="1">
              <a:off x="7719283" y="1025729"/>
              <a:ext cx="1157306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44" name="Groupe 43"/>
          <p:cNvGrpSpPr/>
          <p:nvPr userDrawn="1"/>
        </p:nvGrpSpPr>
        <p:grpSpPr>
          <a:xfrm flipH="1">
            <a:off x="-62320" y="1707654"/>
            <a:ext cx="3842232" cy="1024574"/>
            <a:chOff x="3167850" y="1637579"/>
            <a:chExt cx="4669519" cy="972957"/>
          </a:xfrm>
        </p:grpSpPr>
        <p:grpSp>
          <p:nvGrpSpPr>
            <p:cNvPr id="45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7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8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6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49" name="Groupe 48"/>
          <p:cNvGrpSpPr/>
          <p:nvPr userDrawn="1"/>
        </p:nvGrpSpPr>
        <p:grpSpPr>
          <a:xfrm flipH="1">
            <a:off x="-62319" y="2610913"/>
            <a:ext cx="4011668" cy="910732"/>
            <a:chOff x="3567609" y="2499661"/>
            <a:chExt cx="4875436" cy="864851"/>
          </a:xfrm>
        </p:grpSpPr>
        <p:grpSp>
          <p:nvGrpSpPr>
            <p:cNvPr id="50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2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3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1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54" name="Groupe 53"/>
          <p:cNvGrpSpPr/>
          <p:nvPr userDrawn="1"/>
        </p:nvGrpSpPr>
        <p:grpSpPr>
          <a:xfrm flipH="1">
            <a:off x="-52126" y="3423978"/>
            <a:ext cx="4191034" cy="1005400"/>
            <a:chOff x="2222490" y="3273473"/>
            <a:chExt cx="5093422" cy="954750"/>
          </a:xfrm>
        </p:grpSpPr>
        <p:grpSp>
          <p:nvGrpSpPr>
            <p:cNvPr id="5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7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8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6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2313A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60" name="Rectangle 59"/>
          <p:cNvSpPr/>
          <p:nvPr userDrawn="1"/>
        </p:nvSpPr>
        <p:spPr>
          <a:xfrm>
            <a:off x="539552" y="148208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539552" y="2197606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539552" y="2928124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539552" y="36070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874100" y="1413344"/>
            <a:ext cx="2393950" cy="4429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894945" y="2092572"/>
            <a:ext cx="2536825" cy="5305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900113" y="2837810"/>
            <a:ext cx="2614613" cy="4365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0" name="Espace réservé du texte 79"/>
          <p:cNvSpPr>
            <a:spLocks noGrp="1"/>
          </p:cNvSpPr>
          <p:nvPr>
            <p:ph type="body" sz="quarter" idx="13"/>
          </p:nvPr>
        </p:nvSpPr>
        <p:spPr>
          <a:xfrm>
            <a:off x="900113" y="3496526"/>
            <a:ext cx="2736850" cy="5199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2" name="Espace réservé du texte 81"/>
          <p:cNvSpPr>
            <a:spLocks noGrp="1"/>
          </p:cNvSpPr>
          <p:nvPr>
            <p:ph type="body" sz="quarter" idx="14"/>
          </p:nvPr>
        </p:nvSpPr>
        <p:spPr>
          <a:xfrm>
            <a:off x="3779838" y="1301750"/>
            <a:ext cx="4464570" cy="71596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58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4" name="Espace réservé du texte 83"/>
          <p:cNvSpPr>
            <a:spLocks noGrp="1"/>
          </p:cNvSpPr>
          <p:nvPr>
            <p:ph type="body" sz="quarter" idx="15"/>
          </p:nvPr>
        </p:nvSpPr>
        <p:spPr>
          <a:xfrm>
            <a:off x="3949700" y="2066925"/>
            <a:ext cx="4619054" cy="720849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6" name="Espace réservé du texte 85"/>
          <p:cNvSpPr>
            <a:spLocks noGrp="1"/>
          </p:cNvSpPr>
          <p:nvPr>
            <p:ph type="body" sz="quarter" idx="16"/>
          </p:nvPr>
        </p:nvSpPr>
        <p:spPr>
          <a:xfrm>
            <a:off x="4138908" y="2859782"/>
            <a:ext cx="4699721" cy="6794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tabLst>
                <a:tab pos="27305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8" name="Espace réservé du texte 87"/>
          <p:cNvSpPr>
            <a:spLocks noGrp="1"/>
          </p:cNvSpPr>
          <p:nvPr>
            <p:ph type="body" sz="quarter" idx="17"/>
          </p:nvPr>
        </p:nvSpPr>
        <p:spPr>
          <a:xfrm>
            <a:off x="4284663" y="3606801"/>
            <a:ext cx="4824412" cy="7651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05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6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65" name="Groupe 64"/>
          <p:cNvGrpSpPr/>
          <p:nvPr userDrawn="1"/>
        </p:nvGrpSpPr>
        <p:grpSpPr>
          <a:xfrm flipH="1">
            <a:off x="-89379" y="971408"/>
            <a:ext cx="3675288" cy="957460"/>
            <a:chOff x="4191901" y="760238"/>
            <a:chExt cx="4466631" cy="1163616"/>
          </a:xfrm>
        </p:grpSpPr>
        <p:grpSp>
          <p:nvGrpSpPr>
            <p:cNvPr id="67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69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0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68" name="AutoShape 7"/>
            <p:cNvSpPr>
              <a:spLocks/>
            </p:cNvSpPr>
            <p:nvPr/>
          </p:nvSpPr>
          <p:spPr bwMode="auto">
            <a:xfrm rot="16200000" flipH="1">
              <a:off x="7752167" y="1011180"/>
              <a:ext cx="115730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71" name="Groupe 70"/>
          <p:cNvGrpSpPr/>
          <p:nvPr userDrawn="1"/>
        </p:nvGrpSpPr>
        <p:grpSpPr>
          <a:xfrm flipH="1">
            <a:off x="-62320" y="1657048"/>
            <a:ext cx="3842232" cy="800581"/>
            <a:chOff x="3167850" y="1637579"/>
            <a:chExt cx="4669519" cy="972957"/>
          </a:xfrm>
        </p:grpSpPr>
        <p:grpSp>
          <p:nvGrpSpPr>
            <p:cNvPr id="72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4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5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3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rgbClr val="67B9CF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76" name="Groupe 75"/>
          <p:cNvGrpSpPr/>
          <p:nvPr userDrawn="1"/>
        </p:nvGrpSpPr>
        <p:grpSpPr>
          <a:xfrm flipH="1">
            <a:off x="-62319" y="2366396"/>
            <a:ext cx="4011668" cy="711627"/>
            <a:chOff x="3567609" y="2499661"/>
            <a:chExt cx="4875436" cy="864851"/>
          </a:xfrm>
        </p:grpSpPr>
        <p:grpSp>
          <p:nvGrpSpPr>
            <p:cNvPr id="77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9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81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8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143740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83" name="Groupe 82"/>
          <p:cNvGrpSpPr/>
          <p:nvPr userDrawn="1"/>
        </p:nvGrpSpPr>
        <p:grpSpPr>
          <a:xfrm flipH="1">
            <a:off x="-51082" y="3003924"/>
            <a:ext cx="4191034" cy="785600"/>
            <a:chOff x="2222490" y="3273473"/>
            <a:chExt cx="5093422" cy="954750"/>
          </a:xfrm>
        </p:grpSpPr>
        <p:grpSp>
          <p:nvGrpSpPr>
            <p:cNvPr id="8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89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0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87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35883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91" name="Groupe 90"/>
          <p:cNvGrpSpPr/>
          <p:nvPr userDrawn="1"/>
        </p:nvGrpSpPr>
        <p:grpSpPr>
          <a:xfrm flipH="1">
            <a:off x="-53072" y="3558794"/>
            <a:ext cx="4409047" cy="933543"/>
            <a:chOff x="3552408" y="3956252"/>
            <a:chExt cx="5358374" cy="1134548"/>
          </a:xfrm>
        </p:grpSpPr>
        <p:grpSp>
          <p:nvGrpSpPr>
            <p:cNvPr id="92" name="Group 189"/>
            <p:cNvGrpSpPr/>
            <p:nvPr/>
          </p:nvGrpSpPr>
          <p:grpSpPr>
            <a:xfrm>
              <a:off x="3552408" y="3956253"/>
              <a:ext cx="4730010" cy="677090"/>
              <a:chOff x="4736543" y="5274998"/>
              <a:chExt cx="6306681" cy="902786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94" name="AutoShape 3"/>
              <p:cNvSpPr>
                <a:spLocks/>
              </p:cNvSpPr>
              <p:nvPr/>
            </p:nvSpPr>
            <p:spPr bwMode="auto">
              <a:xfrm rot="16200000" flipH="1">
                <a:off x="7438493" y="2573053"/>
                <a:ext cx="902783" cy="630667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5" name="AutoShape 3"/>
              <p:cNvSpPr>
                <a:spLocks/>
              </p:cNvSpPr>
              <p:nvPr/>
            </p:nvSpPr>
            <p:spPr bwMode="auto">
              <a:xfrm rot="16200000" flipH="1">
                <a:off x="5275815" y="4735726"/>
                <a:ext cx="902783" cy="19813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93" name="AutoShape 8"/>
            <p:cNvSpPr>
              <a:spLocks/>
            </p:cNvSpPr>
            <p:nvPr/>
          </p:nvSpPr>
          <p:spPr bwMode="auto">
            <a:xfrm rot="16200000" flipH="1">
              <a:off x="8015797" y="4195814"/>
              <a:ext cx="1134548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125" y="21600"/>
                  </a:moveTo>
                  <a:lnTo>
                    <a:pt x="21600" y="21600"/>
                  </a:lnTo>
                  <a:lnTo>
                    <a:pt x="12837" y="0"/>
                  </a:lnTo>
                  <a:lnTo>
                    <a:pt x="0" y="0"/>
                  </a:lnTo>
                  <a:close/>
                  <a:moveTo>
                    <a:pt x="5125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96" name="AutoShape 123"/>
          <p:cNvSpPr>
            <a:spLocks/>
          </p:cNvSpPr>
          <p:nvPr userDrawn="1"/>
        </p:nvSpPr>
        <p:spPr bwMode="auto">
          <a:xfrm>
            <a:off x="3059832" y="3202724"/>
            <a:ext cx="148907" cy="129263"/>
          </a:xfrm>
          <a:custGeom>
            <a:avLst/>
            <a:gdLst>
              <a:gd name="T0" fmla="*/ 2416233 w 21432"/>
              <a:gd name="T1" fmla="*/ 37812138 h 21485"/>
              <a:gd name="T2" fmla="*/ 2425980 w 21432"/>
              <a:gd name="T3" fmla="*/ 33079070 h 21485"/>
              <a:gd name="T4" fmla="*/ 23225606 w 21432"/>
              <a:gd name="T5" fmla="*/ 24721385 h 21485"/>
              <a:gd name="T6" fmla="*/ 34998791 w 21432"/>
              <a:gd name="T7" fmla="*/ 24718284 h 21485"/>
              <a:gd name="T8" fmla="*/ 68774403 w 21432"/>
              <a:gd name="T9" fmla="*/ 38258726 h 21485"/>
              <a:gd name="T10" fmla="*/ 80536849 w 21432"/>
              <a:gd name="T11" fmla="*/ 38255998 h 21485"/>
              <a:gd name="T12" fmla="*/ 173090229 w 21432"/>
              <a:gd name="T13" fmla="*/ 979326 h 21485"/>
              <a:gd name="T14" fmla="*/ 184872278 w 21432"/>
              <a:gd name="T15" fmla="*/ 967608 h 21485"/>
              <a:gd name="T16" fmla="*/ 205565313 w 21432"/>
              <a:gd name="T17" fmla="*/ 9222663 h 21485"/>
              <a:gd name="T18" fmla="*/ 205594663 w 21432"/>
              <a:gd name="T19" fmla="*/ 13944012 h 21485"/>
              <a:gd name="T20" fmla="*/ 93348409 w 21432"/>
              <a:gd name="T21" fmla="*/ 59148889 h 21485"/>
              <a:gd name="T22" fmla="*/ 79158990 w 21432"/>
              <a:gd name="T23" fmla="*/ 61517000 h 21485"/>
              <a:gd name="T24" fmla="*/ 69462742 w 21432"/>
              <a:gd name="T25" fmla="*/ 61517000 h 21485"/>
              <a:gd name="T26" fmla="*/ 55263567 w 21432"/>
              <a:gd name="T27" fmla="*/ 59148889 h 21485"/>
              <a:gd name="T28" fmla="*/ 2416233 w 21432"/>
              <a:gd name="T29" fmla="*/ 37812138 h 21485"/>
              <a:gd name="T30" fmla="*/ 2416233 w 21432"/>
              <a:gd name="T31" fmla="*/ 37812138 h 214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432" h="21485">
                <a:moveTo>
                  <a:pt x="249" y="13206"/>
                </a:moveTo>
                <a:cubicBezTo>
                  <a:pt x="-84" y="12751"/>
                  <a:pt x="-83" y="12007"/>
                  <a:pt x="250" y="11553"/>
                </a:cubicBezTo>
                <a:lnTo>
                  <a:pt x="2393" y="8634"/>
                </a:lnTo>
                <a:cubicBezTo>
                  <a:pt x="2726" y="8180"/>
                  <a:pt x="3272" y="8180"/>
                  <a:pt x="3606" y="8633"/>
                </a:cubicBezTo>
                <a:lnTo>
                  <a:pt x="7086" y="13362"/>
                </a:lnTo>
                <a:cubicBezTo>
                  <a:pt x="7420" y="13816"/>
                  <a:pt x="7965" y="13815"/>
                  <a:pt x="8298" y="13361"/>
                </a:cubicBezTo>
                <a:lnTo>
                  <a:pt x="17834" y="342"/>
                </a:lnTo>
                <a:cubicBezTo>
                  <a:pt x="18167" y="-113"/>
                  <a:pt x="18713" y="-115"/>
                  <a:pt x="19048" y="338"/>
                </a:cubicBezTo>
                <a:lnTo>
                  <a:pt x="21180" y="3221"/>
                </a:lnTo>
                <a:cubicBezTo>
                  <a:pt x="21515" y="3674"/>
                  <a:pt x="21516" y="4416"/>
                  <a:pt x="21183" y="4870"/>
                </a:cubicBezTo>
                <a:lnTo>
                  <a:pt x="9618" y="20658"/>
                </a:lnTo>
                <a:cubicBezTo>
                  <a:pt x="9285" y="21113"/>
                  <a:pt x="8627" y="21485"/>
                  <a:pt x="8156" y="21485"/>
                </a:cubicBezTo>
                <a:lnTo>
                  <a:pt x="7157" y="21485"/>
                </a:lnTo>
                <a:cubicBezTo>
                  <a:pt x="6685" y="21485"/>
                  <a:pt x="6027" y="21112"/>
                  <a:pt x="5694" y="20658"/>
                </a:cubicBezTo>
                <a:lnTo>
                  <a:pt x="249" y="13206"/>
                </a:lnTo>
                <a:close/>
                <a:moveTo>
                  <a:pt x="249" y="13206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97" name="Group 340"/>
          <p:cNvGrpSpPr>
            <a:grpSpLocks/>
          </p:cNvGrpSpPr>
          <p:nvPr userDrawn="1"/>
        </p:nvGrpSpPr>
        <p:grpSpPr bwMode="auto">
          <a:xfrm>
            <a:off x="3034000" y="1535855"/>
            <a:ext cx="237074" cy="216157"/>
            <a:chOff x="0" y="0"/>
            <a:chExt cx="582" cy="533"/>
          </a:xfrm>
          <a:solidFill>
            <a:srgbClr val="FFFFFF"/>
          </a:solidFill>
        </p:grpSpPr>
        <p:sp>
          <p:nvSpPr>
            <p:cNvPr id="98" name="AutoShape 337"/>
            <p:cNvSpPr>
              <a:spLocks/>
            </p:cNvSpPr>
            <p:nvPr/>
          </p:nvSpPr>
          <p:spPr bwMode="auto">
            <a:xfrm>
              <a:off x="0" y="0"/>
              <a:ext cx="386" cy="5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9117" y="19801"/>
                  </a:moveTo>
                  <a:lnTo>
                    <a:pt x="2483" y="19801"/>
                  </a:lnTo>
                  <a:lnTo>
                    <a:pt x="2483" y="6326"/>
                  </a:lnTo>
                  <a:lnTo>
                    <a:pt x="8722" y="6326"/>
                  </a:lnTo>
                  <a:lnTo>
                    <a:pt x="8722" y="1800"/>
                  </a:lnTo>
                  <a:lnTo>
                    <a:pt x="19117" y="1800"/>
                  </a:lnTo>
                  <a:lnTo>
                    <a:pt x="19117" y="3686"/>
                  </a:lnTo>
                  <a:lnTo>
                    <a:pt x="21418" y="2019"/>
                  </a:lnTo>
                  <a:lnTo>
                    <a:pt x="21600" y="1887"/>
                  </a:lnTo>
                  <a:lnTo>
                    <a:pt x="21600" y="0"/>
                  </a:lnTo>
                  <a:lnTo>
                    <a:pt x="6239" y="0"/>
                  </a:lnTo>
                  <a:lnTo>
                    <a:pt x="6239" y="14"/>
                  </a:lnTo>
                  <a:lnTo>
                    <a:pt x="0" y="452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3533"/>
                  </a:lnTo>
                  <a:lnTo>
                    <a:pt x="19117" y="15332"/>
                  </a:lnTo>
                  <a:lnTo>
                    <a:pt x="19117" y="19801"/>
                  </a:lnTo>
                  <a:close/>
                  <a:moveTo>
                    <a:pt x="19117" y="1980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99" name="AutoShape 338"/>
            <p:cNvSpPr>
              <a:spLocks/>
            </p:cNvSpPr>
            <p:nvPr/>
          </p:nvSpPr>
          <p:spPr bwMode="auto">
            <a:xfrm>
              <a:off x="136" y="80"/>
              <a:ext cx="362" cy="3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2322" y="14460"/>
                  </a:moveTo>
                  <a:lnTo>
                    <a:pt x="2320" y="14460"/>
                  </a:lnTo>
                  <a:lnTo>
                    <a:pt x="2320" y="14462"/>
                  </a:lnTo>
                  <a:lnTo>
                    <a:pt x="2319" y="14462"/>
                  </a:lnTo>
                  <a:lnTo>
                    <a:pt x="2320" y="14462"/>
                  </a:lnTo>
                  <a:lnTo>
                    <a:pt x="0" y="21600"/>
                  </a:lnTo>
                  <a:lnTo>
                    <a:pt x="7138" y="19281"/>
                  </a:lnTo>
                  <a:lnTo>
                    <a:pt x="7139" y="19281"/>
                  </a:lnTo>
                  <a:lnTo>
                    <a:pt x="7140" y="19280"/>
                  </a:lnTo>
                  <a:lnTo>
                    <a:pt x="7140" y="19279"/>
                  </a:lnTo>
                  <a:lnTo>
                    <a:pt x="21600" y="4819"/>
                  </a:lnTo>
                  <a:lnTo>
                    <a:pt x="16781" y="0"/>
                  </a:lnTo>
                  <a:lnTo>
                    <a:pt x="2322" y="14460"/>
                  </a:lnTo>
                  <a:close/>
                  <a:moveTo>
                    <a:pt x="16793" y="2489"/>
                  </a:moveTo>
                  <a:lnTo>
                    <a:pt x="17588" y="3282"/>
                  </a:lnTo>
                  <a:lnTo>
                    <a:pt x="5634" y="15236"/>
                  </a:lnTo>
                  <a:lnTo>
                    <a:pt x="4840" y="14442"/>
                  </a:lnTo>
                  <a:lnTo>
                    <a:pt x="16793" y="2489"/>
                  </a:lnTo>
                  <a:close/>
                  <a:moveTo>
                    <a:pt x="16793" y="248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00" name="AutoShape 339"/>
            <p:cNvSpPr>
              <a:spLocks/>
            </p:cNvSpPr>
            <p:nvPr/>
          </p:nvSpPr>
          <p:spPr bwMode="auto">
            <a:xfrm>
              <a:off x="448" y="0"/>
              <a:ext cx="134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8577"/>
                  </a:moveTo>
                  <a:lnTo>
                    <a:pt x="8575" y="0"/>
                  </a:lnTo>
                  <a:lnTo>
                    <a:pt x="21600" y="13023"/>
                  </a:lnTo>
                  <a:lnTo>
                    <a:pt x="13025" y="21600"/>
                  </a:lnTo>
                  <a:lnTo>
                    <a:pt x="0" y="8577"/>
                  </a:lnTo>
                  <a:close/>
                  <a:moveTo>
                    <a:pt x="0" y="857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02" name="Rectangle 101"/>
          <p:cNvSpPr/>
          <p:nvPr userDrawn="1"/>
        </p:nvSpPr>
        <p:spPr>
          <a:xfrm>
            <a:off x="539552" y="14708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 userDrawn="1"/>
        </p:nvSpPr>
        <p:spPr>
          <a:xfrm>
            <a:off x="539552" y="201058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539552" y="2557409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 userDrawn="1"/>
        </p:nvSpPr>
        <p:spPr>
          <a:xfrm>
            <a:off x="539552" y="3088398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 userDrawn="1"/>
        </p:nvSpPr>
        <p:spPr>
          <a:xfrm>
            <a:off x="539552" y="366423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Picture 2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738139"/>
            <a:ext cx="219936" cy="198438"/>
          </a:xfrm>
          <a:prstGeom prst="rect">
            <a:avLst/>
          </a:prstGeom>
        </p:spPr>
      </p:pic>
      <p:pic>
        <p:nvPicPr>
          <p:cNvPr id="112" name="Picture 2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912" y="2073059"/>
            <a:ext cx="219936" cy="219936"/>
          </a:xfrm>
          <a:prstGeom prst="rect">
            <a:avLst/>
          </a:prstGeom>
        </p:spPr>
      </p:pic>
      <p:pic>
        <p:nvPicPr>
          <p:cNvPr id="113" name="Picture 2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60" y="2632136"/>
            <a:ext cx="214297" cy="219936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3779838" y="1478756"/>
            <a:ext cx="4895850" cy="338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1"/>
          </p:nvPr>
        </p:nvSpPr>
        <p:spPr>
          <a:xfrm>
            <a:off x="3949700" y="2057401"/>
            <a:ext cx="4943475" cy="308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2"/>
          </p:nvPr>
        </p:nvSpPr>
        <p:spPr>
          <a:xfrm>
            <a:off x="4067175" y="2632076"/>
            <a:ext cx="5041900" cy="3217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140200" y="3201989"/>
            <a:ext cx="5003800" cy="3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4"/>
          </p:nvPr>
        </p:nvSpPr>
        <p:spPr>
          <a:xfrm>
            <a:off x="4356100" y="3738563"/>
            <a:ext cx="4787900" cy="3778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5"/>
          </p:nvPr>
        </p:nvSpPr>
        <p:spPr>
          <a:xfrm>
            <a:off x="824848" y="1421604"/>
            <a:ext cx="2157412" cy="42983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2" name="Espace réservé du contenu 21"/>
          <p:cNvSpPr>
            <a:spLocks noGrp="1"/>
          </p:cNvSpPr>
          <p:nvPr>
            <p:ph sz="quarter" idx="16"/>
          </p:nvPr>
        </p:nvSpPr>
        <p:spPr>
          <a:xfrm>
            <a:off x="827088" y="1948872"/>
            <a:ext cx="2101850" cy="4341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17"/>
          </p:nvPr>
        </p:nvSpPr>
        <p:spPr>
          <a:xfrm>
            <a:off x="827088" y="2498978"/>
            <a:ext cx="2051050" cy="4464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8"/>
          </p:nvPr>
        </p:nvSpPr>
        <p:spPr>
          <a:xfrm>
            <a:off x="827088" y="3045867"/>
            <a:ext cx="2051050" cy="4547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9"/>
          </p:nvPr>
        </p:nvSpPr>
        <p:spPr>
          <a:xfrm>
            <a:off x="827088" y="3599295"/>
            <a:ext cx="2048020" cy="4524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22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2" grpId="0"/>
      <p:bldP spid="103" grpId="0"/>
      <p:bldP spid="104" grpId="0"/>
      <p:bldP spid="109" grpId="0"/>
      <p:bldP spid="110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_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987574"/>
            <a:ext cx="3888432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100264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98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ference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 userDrawn="1"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10" name="15 Arco"/>
          <p:cNvSpPr>
            <a:spLocks noChangeAspect="1"/>
          </p:cNvSpPr>
          <p:nvPr userDrawn="1"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551067" y="1139847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518537" y="3219822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5940152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251888"/>
            <a:ext cx="274422" cy="27442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158665"/>
            <a:ext cx="231817" cy="260957"/>
          </a:xfrm>
          <a:prstGeom prst="rect">
            <a:avLst/>
          </a:prstGeom>
        </p:spPr>
      </p:pic>
      <p:sp>
        <p:nvSpPr>
          <p:cNvPr id="23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5536" y="1491630"/>
            <a:ext cx="2880320" cy="146675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6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558377"/>
            <a:ext cx="3513273" cy="115170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7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5724128" y="3395768"/>
            <a:ext cx="3141572" cy="126421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8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9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486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9" grpId="0" animBg="1"/>
      <p:bldP spid="2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ference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 userDrawn="1"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24" name="ZoneTexte 23"/>
          <p:cNvSpPr txBox="1"/>
          <p:nvPr userDrawn="1"/>
        </p:nvSpPr>
        <p:spPr>
          <a:xfrm>
            <a:off x="1237791" y="2675116"/>
            <a:ext cx="16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sz="1600" b="1" baseline="0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WON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 userDrawn="1"/>
        </p:nvSpPr>
        <p:spPr>
          <a:xfrm>
            <a:off x="3465159" y="3947778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/>
          <p:cNvSpPr txBox="1"/>
          <p:nvPr userDrawn="1"/>
        </p:nvSpPr>
        <p:spPr>
          <a:xfrm>
            <a:off x="1473112" y="1225084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554" y="1222724"/>
            <a:ext cx="328194" cy="338104"/>
          </a:xfrm>
          <a:prstGeom prst="rect">
            <a:avLst/>
          </a:prstGeom>
        </p:spPr>
      </p:pic>
      <p:sp>
        <p:nvSpPr>
          <p:cNvPr id="38" name="Ellipse 37"/>
          <p:cNvSpPr/>
          <p:nvPr userDrawn="1"/>
        </p:nvSpPr>
        <p:spPr>
          <a:xfrm>
            <a:off x="943379" y="2715705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?</a:t>
            </a:r>
            <a:endParaRPr lang="en-US" sz="1600" noProof="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39" name="Ellipse 38"/>
          <p:cNvSpPr/>
          <p:nvPr userDrawn="1"/>
        </p:nvSpPr>
        <p:spPr>
          <a:xfrm>
            <a:off x="5940152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40" name="Image 3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428" y="3967012"/>
            <a:ext cx="274422" cy="274422"/>
          </a:xfrm>
          <a:prstGeom prst="rect">
            <a:avLst/>
          </a:prstGeom>
        </p:spPr>
      </p:pic>
      <p:sp>
        <p:nvSpPr>
          <p:cNvPr id="41" name="15 Arco"/>
          <p:cNvSpPr>
            <a:spLocks noChangeAspect="1"/>
          </p:cNvSpPr>
          <p:nvPr userDrawn="1"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8443" y="1563638"/>
            <a:ext cx="2880320" cy="8640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003798"/>
            <a:ext cx="3009103" cy="94398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4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2496478" y="4309187"/>
            <a:ext cx="3513273" cy="42280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7" y="3363839"/>
            <a:ext cx="3240360" cy="877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6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9908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5" grpId="0"/>
      <p:bldP spid="38" grpId="0" animBg="1"/>
      <p:bldP spid="39" grpId="0" animBg="1"/>
      <p:bldP spid="41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ferenc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 userDrawn="1"/>
        </p:nvSpPr>
        <p:spPr>
          <a:xfrm>
            <a:off x="6372200" y="2987379"/>
            <a:ext cx="352873" cy="4656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Espace réservé du contenu 2"/>
          <p:cNvSpPr txBox="1">
            <a:spLocks/>
          </p:cNvSpPr>
          <p:nvPr userDrawn="1"/>
        </p:nvSpPr>
        <p:spPr>
          <a:xfrm>
            <a:off x="899592" y="3236603"/>
            <a:ext cx="7704856" cy="1351372"/>
          </a:xfrm>
          <a:prstGeom prst="rect">
            <a:avLst/>
          </a:prstGeom>
          <a:solidFill>
            <a:srgbClr val="DDDDDD"/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1400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 hasCustomPrompt="1"/>
          </p:nvPr>
        </p:nvSpPr>
        <p:spPr>
          <a:xfrm>
            <a:off x="1043620" y="3300308"/>
            <a:ext cx="7416800" cy="12239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/>
              <a:t>La citation</a:t>
            </a:r>
          </a:p>
          <a:p>
            <a:pPr lvl="0"/>
            <a:r>
              <a:rPr lang="en-US" noProof="0" dirty="0" err="1" smtClean="0"/>
              <a:t>Prenom</a:t>
            </a:r>
            <a:r>
              <a:rPr lang="en-US" noProof="0" dirty="0" smtClean="0"/>
              <a:t> Nom, </a:t>
            </a:r>
            <a:r>
              <a:rPr lang="en-US" noProof="0" dirty="0" err="1" smtClean="0"/>
              <a:t>titre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société</a:t>
            </a:r>
            <a:endParaRPr lang="en-US" noProof="0" dirty="0" smtClean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90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2 columns_subtitl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939800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67395"/>
            <a:ext cx="3888432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467395"/>
            <a:ext cx="4031429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778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gines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2337724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/>
            <a:r>
              <a:rPr lang="en-US" noProof="0" dirty="0" smtClean="0"/>
              <a:t>Enter text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823778"/>
            <a:ext cx="3888432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4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337724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Enter text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841780"/>
            <a:ext cx="4031429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6600"/>
              </a:buClr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fr-FR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0975" lvl="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Modifiez les styles du texte du masque</a:t>
            </a:r>
          </a:p>
          <a:p>
            <a:pPr marL="180975" lvl="1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35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gines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152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761"/>
            <a:ext cx="9141290" cy="514197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828000"/>
            <a:ext cx="4212000" cy="1215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Title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(max. 3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 hasCustomPrompt="1"/>
          </p:nvPr>
        </p:nvSpPr>
        <p:spPr>
          <a:xfrm>
            <a:off x="360000" y="3147814"/>
            <a:ext cx="4212000" cy="792000"/>
          </a:xfrm>
        </p:spPr>
        <p:txBody>
          <a:bodyPr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Subtitle</a:t>
            </a:r>
            <a:r>
              <a:rPr lang="de-DE" dirty="0" smtClean="0"/>
              <a:t> (max. 3 </a:t>
            </a:r>
            <a:r>
              <a:rPr lang="de-DE" dirty="0" err="1" smtClean="0"/>
              <a:t>rows</a:t>
            </a:r>
            <a:r>
              <a:rPr lang="de-DE" dirty="0" smtClean="0"/>
              <a:t>), e.g. </a:t>
            </a:r>
            <a:r>
              <a:rPr lang="de-DE" dirty="0" err="1" smtClean="0"/>
              <a:t>name</a:t>
            </a:r>
            <a:r>
              <a:rPr lang="de-DE" dirty="0" smtClean="0"/>
              <a:t>, </a:t>
            </a:r>
            <a:r>
              <a:rPr lang="de-DE" dirty="0" err="1" smtClean="0"/>
              <a:t>date</a:t>
            </a:r>
            <a:r>
              <a:rPr lang="de-DE" dirty="0" smtClean="0"/>
              <a:t>, </a:t>
            </a:r>
            <a:r>
              <a:rPr lang="de-DE" dirty="0" err="1" smtClean="0"/>
              <a:t>event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1223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Inhaltsplatzhalter 1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10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E7C1-5D92-48E7-A7D4-54D4449F1111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11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2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110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Überschrif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Inhaltsplatzhalter 1"/>
          <p:cNvSpPr>
            <a:spLocks noGrp="1"/>
          </p:cNvSpPr>
          <p:nvPr>
            <p:ph idx="1" hasCustomPrompt="1"/>
          </p:nvPr>
        </p:nvSpPr>
        <p:spPr>
          <a:xfrm>
            <a:off x="360000" y="1332000"/>
            <a:ext cx="8280000" cy="3178800"/>
          </a:xfrm>
        </p:spPr>
        <p:txBody>
          <a:bodyPr/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7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360600" y="1026000"/>
            <a:ext cx="8280000" cy="252000"/>
          </a:xfrm>
        </p:spPr>
        <p:txBody>
          <a:bodyPr wrap="none" anchor="b"/>
          <a:lstStyle>
            <a:lvl1pPr marL="0" indent="0">
              <a:lnSpc>
                <a:spcPct val="100000"/>
              </a:lnSpc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> (1 </a:t>
            </a:r>
            <a:r>
              <a:rPr lang="de-DE" dirty="0" err="1" smtClean="0"/>
              <a:t>row</a:t>
            </a:r>
            <a:r>
              <a:rPr lang="de-DE" dirty="0" smtClean="0"/>
              <a:t>)</a:t>
            </a:r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9A5-A711-4ED4-B428-B124E43AF54B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11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2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381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762"/>
            <a:ext cx="9141290" cy="514197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00BC-BF8E-4FAB-90DC-AA2F1059B9B1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Product presentation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828000"/>
            <a:ext cx="4572040" cy="121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Divider</a:t>
            </a:r>
            <a:r>
              <a:rPr lang="de-DE" dirty="0" smtClean="0"/>
              <a:t> Chart</a:t>
            </a:r>
            <a:br>
              <a:rPr lang="de-DE" dirty="0" smtClean="0"/>
            </a:br>
            <a:r>
              <a:rPr lang="de-DE" dirty="0" smtClean="0"/>
              <a:t>(max. 3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18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_2column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939800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67395"/>
            <a:ext cx="3888432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467395"/>
            <a:ext cx="4031429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54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761"/>
            <a:ext cx="9141290" cy="514197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71F-940F-4B3E-B028-1E3C380D22C8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Product presentation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828000"/>
            <a:ext cx="4572040" cy="121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Divider</a:t>
            </a:r>
            <a:r>
              <a:rPr lang="de-DE" dirty="0" smtClean="0"/>
              <a:t> Chart</a:t>
            </a:r>
            <a:br>
              <a:rPr lang="de-DE" dirty="0" smtClean="0"/>
            </a:br>
            <a:r>
              <a:rPr lang="de-DE" dirty="0" smtClean="0"/>
              <a:t>(max. 3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18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4050000" cy="3483000"/>
          </a:xfr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sz="half" idx="2" hasCustomPrompt="1"/>
          </p:nvPr>
        </p:nvSpPr>
        <p:spPr>
          <a:xfrm>
            <a:off x="4590000" y="1026000"/>
            <a:ext cx="4050000" cy="3483000"/>
          </a:xfrm>
        </p:spPr>
        <p:txBody>
          <a:bodyPr/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86FA-D1FF-4E87-AE68-FA3093BB8520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801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360000" y="1026000"/>
            <a:ext cx="4050000" cy="5040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/>
            </a:lvl1pPr>
            <a:lvl2pPr marL="457200" indent="0">
              <a:buNone/>
              <a:defRPr sz="160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4590000" y="1026000"/>
            <a:ext cx="4050000" cy="50400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160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358775" y="1584000"/>
            <a:ext cx="4050000" cy="292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2" hasCustomPrompt="1"/>
          </p:nvPr>
        </p:nvSpPr>
        <p:spPr>
          <a:xfrm>
            <a:off x="4590000" y="1584000"/>
            <a:ext cx="4050000" cy="292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CF52-73B2-4DFF-A3A6-EBF171A183A9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484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E0B-9643-4E20-9969-CA9EE321A286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04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06D-946C-40FF-9C7A-7932FA2C24BA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480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13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/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1026000"/>
            <a:ext cx="2664000" cy="348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E79-12ED-4B8F-B175-192762F24D1B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83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13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44000" y="1026000"/>
            <a:ext cx="2700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44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4EA4-7469-422A-B331-C773F159C0FB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3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12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/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102600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80000" y="220644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6480000" y="338580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B654-E909-4CF6-8CFB-981F18D00443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692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5940000" cy="81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</a:t>
            </a:r>
            <a:endParaRPr lang="de-DE" dirty="0"/>
          </a:p>
        </p:txBody>
      </p:sp>
      <p:sp>
        <p:nvSpPr>
          <p:cNvPr id="13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80000" y="114048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6480000" y="228420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5" hasCustomPrompt="1"/>
          </p:nvPr>
        </p:nvSpPr>
        <p:spPr>
          <a:xfrm>
            <a:off x="6480000" y="342468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998-6AA9-487B-8639-61BD520F64A1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44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5940000" cy="81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</a:t>
            </a:r>
            <a:endParaRPr lang="de-DE" dirty="0"/>
          </a:p>
        </p:txBody>
      </p:sp>
      <p:sp>
        <p:nvSpPr>
          <p:cNvPr id="17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/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80000" y="91044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6480000" y="182088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5" hasCustomPrompt="1"/>
          </p:nvPr>
        </p:nvSpPr>
        <p:spPr>
          <a:xfrm>
            <a:off x="6480000" y="272808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6" hasCustomPrompt="1"/>
          </p:nvPr>
        </p:nvSpPr>
        <p:spPr>
          <a:xfrm>
            <a:off x="6480000" y="363852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46BA-EBE2-40CE-B874-577426E217F2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978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Standard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423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6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noProof="0" dirty="0" smtClean="0"/>
              <a:t>(</a:t>
            </a:r>
            <a:r>
              <a:rPr lang="en-US" noProof="0" dirty="0" smtClean="0"/>
              <a:t>This layout is intended for image series</a:t>
            </a:r>
            <a:r>
              <a:rPr lang="de-DE" noProof="0" dirty="0" smtClean="0"/>
              <a:t>)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sz="quarter" idx="2" hasCustomPrompt="1"/>
          </p:nvPr>
        </p:nvSpPr>
        <p:spPr>
          <a:xfrm>
            <a:off x="360000" y="102600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3" hasCustomPrompt="1"/>
          </p:nvPr>
        </p:nvSpPr>
        <p:spPr>
          <a:xfrm>
            <a:off x="3168000" y="102708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5976000" y="102708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5" hasCustomPrompt="1"/>
          </p:nvPr>
        </p:nvSpPr>
        <p:spPr>
          <a:xfrm>
            <a:off x="360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6" hasCustomPrompt="1"/>
          </p:nvPr>
        </p:nvSpPr>
        <p:spPr>
          <a:xfrm>
            <a:off x="3168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7" hasCustomPrompt="1"/>
          </p:nvPr>
        </p:nvSpPr>
        <p:spPr>
          <a:xfrm>
            <a:off x="5976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FBB2-D13B-46F5-9774-DFA0006D5E35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8666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8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noProof="0" dirty="0" smtClean="0"/>
              <a:t>(</a:t>
            </a:r>
            <a:r>
              <a:rPr lang="en-US" noProof="0" dirty="0" smtClean="0"/>
              <a:t>This layout is intended for image series</a:t>
            </a:r>
            <a:r>
              <a:rPr lang="de-DE" noProof="0" dirty="0" smtClean="0"/>
              <a:t>)</a:t>
            </a:r>
            <a:endParaRPr lang="de-DE" noProof="0" dirty="0"/>
          </a:p>
        </p:txBody>
      </p:sp>
      <p:sp>
        <p:nvSpPr>
          <p:cNvPr id="7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360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2466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2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4572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23" name="Bildplatzhalter 4"/>
          <p:cNvSpPr>
            <a:spLocks noGrp="1"/>
          </p:cNvSpPr>
          <p:nvPr>
            <p:ph type="pic" sz="quarter" idx="5" hasCustomPrompt="1"/>
          </p:nvPr>
        </p:nvSpPr>
        <p:spPr>
          <a:xfrm>
            <a:off x="6678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3" name="Bildplatzhalter 5"/>
          <p:cNvSpPr>
            <a:spLocks noGrp="1"/>
          </p:cNvSpPr>
          <p:nvPr>
            <p:ph type="pic" sz="quarter" idx="6" hasCustomPrompt="1"/>
          </p:nvPr>
        </p:nvSpPr>
        <p:spPr>
          <a:xfrm>
            <a:off x="360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5" name="Bildplatzhalter 6"/>
          <p:cNvSpPr>
            <a:spLocks noGrp="1"/>
          </p:cNvSpPr>
          <p:nvPr>
            <p:ph type="pic" sz="quarter" idx="23" hasCustomPrompt="1"/>
          </p:nvPr>
        </p:nvSpPr>
        <p:spPr>
          <a:xfrm>
            <a:off x="2466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7" name="Bildplatzhalter 7"/>
          <p:cNvSpPr>
            <a:spLocks noGrp="1"/>
          </p:cNvSpPr>
          <p:nvPr>
            <p:ph type="pic" sz="quarter" idx="25" hasCustomPrompt="1"/>
          </p:nvPr>
        </p:nvSpPr>
        <p:spPr>
          <a:xfrm>
            <a:off x="4572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9" name="Bildplatzhalter 8"/>
          <p:cNvSpPr>
            <a:spLocks noGrp="1"/>
          </p:cNvSpPr>
          <p:nvPr>
            <p:ph type="pic" sz="quarter" idx="27" hasCustomPrompt="1"/>
          </p:nvPr>
        </p:nvSpPr>
        <p:spPr>
          <a:xfrm>
            <a:off x="6678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24" name="Textplatzhalter 1"/>
          <p:cNvSpPr>
            <a:spLocks noGrp="1"/>
          </p:cNvSpPr>
          <p:nvPr>
            <p:ph type="body" idx="41" hasCustomPrompt="1"/>
          </p:nvPr>
        </p:nvSpPr>
        <p:spPr>
          <a:xfrm>
            <a:off x="36000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idx="42" hasCustomPrompt="1"/>
          </p:nvPr>
        </p:nvSpPr>
        <p:spPr>
          <a:xfrm>
            <a:off x="246600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4" name="Textplatzhalter 3"/>
          <p:cNvSpPr>
            <a:spLocks noGrp="1"/>
          </p:cNvSpPr>
          <p:nvPr>
            <p:ph type="body" idx="43" hasCustomPrompt="1"/>
          </p:nvPr>
        </p:nvSpPr>
        <p:spPr>
          <a:xfrm>
            <a:off x="457200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6" name="Textplatzhalter 4"/>
          <p:cNvSpPr>
            <a:spLocks noGrp="1"/>
          </p:cNvSpPr>
          <p:nvPr>
            <p:ph type="body" idx="44" hasCustomPrompt="1"/>
          </p:nvPr>
        </p:nvSpPr>
        <p:spPr>
          <a:xfrm>
            <a:off x="667512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27" name="Textplatzhalter 5"/>
          <p:cNvSpPr>
            <a:spLocks noGrp="1"/>
          </p:cNvSpPr>
          <p:nvPr>
            <p:ph type="body" idx="45" hasCustomPrompt="1"/>
          </p:nvPr>
        </p:nvSpPr>
        <p:spPr>
          <a:xfrm>
            <a:off x="35640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3" name="Textplatzhalter 6"/>
          <p:cNvSpPr>
            <a:spLocks noGrp="1"/>
          </p:cNvSpPr>
          <p:nvPr>
            <p:ph type="body" idx="46" hasCustomPrompt="1"/>
          </p:nvPr>
        </p:nvSpPr>
        <p:spPr>
          <a:xfrm>
            <a:off x="246600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5" name="Textplatzhalter 7"/>
          <p:cNvSpPr>
            <a:spLocks noGrp="1"/>
          </p:cNvSpPr>
          <p:nvPr>
            <p:ph type="body" idx="47" hasCustomPrompt="1"/>
          </p:nvPr>
        </p:nvSpPr>
        <p:spPr>
          <a:xfrm>
            <a:off x="457200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7" name="Textplatzhalter 8"/>
          <p:cNvSpPr>
            <a:spLocks noGrp="1"/>
          </p:cNvSpPr>
          <p:nvPr>
            <p:ph type="body" idx="48" hasCustomPrompt="1"/>
          </p:nvPr>
        </p:nvSpPr>
        <p:spPr>
          <a:xfrm>
            <a:off x="667512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C6CE-3280-4C30-8510-CA10D67227CA}" type="datetime1">
              <a:rPr lang="en-US" noProof="0" smtClean="0"/>
              <a:t>7/25/2018</a:t>
            </a:fld>
            <a:endParaRPr lang="de-D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1962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BEBD-6B61-4646-8AB7-146C996909C5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Product presentation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395536" y="1408354"/>
            <a:ext cx="4968552" cy="2326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800" b="1" dirty="0" smtClean="0">
                <a:solidFill>
                  <a:schemeClr val="bg1"/>
                </a:solidFill>
                <a:latin typeface="+mj-lt"/>
              </a:rPr>
              <a:t>Rohde &amp; Schwarz </a:t>
            </a:r>
            <a:r>
              <a:rPr lang="de-DE" sz="1800" b="1" dirty="0" err="1" smtClean="0">
                <a:solidFill>
                  <a:schemeClr val="bg1"/>
                </a:solidFill>
                <a:latin typeface="+mj-lt"/>
              </a:rPr>
              <a:t>Cybersecurity</a:t>
            </a:r>
            <a:r>
              <a:rPr lang="de-DE" sz="1800" b="1" dirty="0" smtClean="0">
                <a:solidFill>
                  <a:schemeClr val="bg1"/>
                </a:solidFill>
                <a:latin typeface="+mj-lt"/>
              </a:rPr>
              <a:t> GmbH</a:t>
            </a: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err="1" smtClean="0">
                <a:solidFill>
                  <a:schemeClr val="bg1"/>
                </a:solidFill>
                <a:latin typeface="+mj-lt"/>
              </a:rPr>
              <a:t>Muehldorfstrasse</a:t>
            </a: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 15</a:t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81671 </a:t>
            </a:r>
            <a:r>
              <a:rPr lang="de-DE" sz="1800" b="0" dirty="0" err="1" smtClean="0">
                <a:solidFill>
                  <a:schemeClr val="bg1"/>
                </a:solidFill>
                <a:latin typeface="+mj-lt"/>
              </a:rPr>
              <a:t>Munich</a:t>
            </a: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 | Germany</a:t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endParaRPr lang="de-DE" sz="1800" b="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Tel.: +49 30 65 884 222</a:t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cybersecurity@rohde-schwarz.com</a:t>
            </a:r>
            <a:endParaRPr lang="de-DE" sz="1600" b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705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ransition_Web Services &amp; 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0653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99288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3358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tandard_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860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White_WAFpolicy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2337724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/>
            <a:r>
              <a:rPr lang="en-US" dirty="0" smtClean="0"/>
              <a:t>Enter text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823778"/>
            <a:ext cx="3888432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4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337724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Enter </a:t>
            </a:r>
            <a:r>
              <a:rPr lang="fr-FR" dirty="0" err="1" smtClean="0"/>
              <a:t>text</a:t>
            </a:r>
            <a:endParaRPr lang="fr-FR" dirty="0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841780"/>
            <a:ext cx="4031429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6600"/>
              </a:buClr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fr-FR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0975" lvl="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WAF Policy</a:t>
              </a:r>
              <a:endParaRPr lang="en-US" sz="1200" b="1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283718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0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9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image" Target="../media/image6.jpg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image" Target="../media/image6.jpg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image" Target="../media/image3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" y="0"/>
            <a:ext cx="9177876" cy="5165534"/>
          </a:xfrm>
          <a:prstGeom prst="rect">
            <a:avLst/>
          </a:prstGeom>
        </p:spPr>
      </p:pic>
      <p:sp>
        <p:nvSpPr>
          <p:cNvPr id="24" name="Espace réservé de la date 1"/>
          <p:cNvSpPr txBox="1">
            <a:spLocks/>
          </p:cNvSpPr>
          <p:nvPr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1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9" r:id="rId2"/>
    <p:sldLayoutId id="2147483710" r:id="rId3"/>
    <p:sldLayoutId id="2147483711" r:id="rId4"/>
    <p:sldLayoutId id="2147483726" r:id="rId5"/>
    <p:sldLayoutId id="2147483728" r:id="rId6"/>
    <p:sldLayoutId id="2147483729" r:id="rId7"/>
    <p:sldLayoutId id="2147483730" r:id="rId8"/>
    <p:sldLayoutId id="2147483741" r:id="rId9"/>
    <p:sldLayoutId id="2147483740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038"/>
            <a:ext cx="9144001" cy="5156538"/>
          </a:xfrm>
          <a:prstGeom prst="rect">
            <a:avLst/>
          </a:prstGeom>
        </p:spPr>
      </p:pic>
      <p:sp>
        <p:nvSpPr>
          <p:cNvPr id="24" name="Espace réservé de la date 1"/>
          <p:cNvSpPr txBox="1">
            <a:spLocks/>
          </p:cNvSpPr>
          <p:nvPr/>
        </p:nvSpPr>
        <p:spPr>
          <a:xfrm>
            <a:off x="7668344" y="4832275"/>
            <a:ext cx="881618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r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8568754" y="4831680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pic>
        <p:nvPicPr>
          <p:cNvPr id="1026" name="Picture 2" descr="E:\New marketing campaign\enjoyasecuredigitallife.png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2" y="4864021"/>
            <a:ext cx="2088232" cy="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  <p:sldLayoutId id="2147483773" r:id="rId28"/>
    <p:sldLayoutId id="2147483774" r:id="rId29"/>
    <p:sldLayoutId id="2147483775" r:id="rId30"/>
    <p:sldLayoutId id="2147483776" r:id="rId31"/>
    <p:sldLayoutId id="2147483777" r:id="rId32"/>
    <p:sldLayoutId id="2147483742" r:id="rId33"/>
    <p:sldLayoutId id="2147483670" r:id="rId34"/>
    <p:sldLayoutId id="2147483706" r:id="rId35"/>
    <p:sldLayoutId id="2147483661" r:id="rId3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038"/>
            <a:ext cx="9144001" cy="5156538"/>
          </a:xfrm>
          <a:prstGeom prst="rect">
            <a:avLst/>
          </a:prstGeom>
        </p:spPr>
      </p:pic>
      <p:sp>
        <p:nvSpPr>
          <p:cNvPr id="24" name="Espace réservé de la date 1"/>
          <p:cNvSpPr txBox="1">
            <a:spLocks/>
          </p:cNvSpPr>
          <p:nvPr/>
        </p:nvSpPr>
        <p:spPr>
          <a:xfrm>
            <a:off x="7883996" y="4835722"/>
            <a:ext cx="720452" cy="21949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noProof="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en-US" sz="800" noProof="0" dirty="0">
              <a:solidFill>
                <a:srgbClr val="939598"/>
              </a:solidFill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28" y="833830"/>
            <a:ext cx="9144000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Picture 2" descr="E:\New marketing campaign\enjoyasecuredigitallife.pn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2" y="4864021"/>
            <a:ext cx="2088232" cy="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51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162000"/>
            <a:ext cx="8280000" cy="81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Textplatzhalter 1"/>
          <p:cNvSpPr>
            <a:spLocks noGrp="1"/>
          </p:cNvSpPr>
          <p:nvPr>
            <p:ph type="body" idx="1"/>
          </p:nvPr>
        </p:nvSpPr>
        <p:spPr>
          <a:xfrm>
            <a:off x="360000" y="1026000"/>
            <a:ext cx="8280000" cy="348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8"/>
            <a:r>
              <a:rPr lang="de-DE" dirty="0" smtClean="0"/>
              <a:t>9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592000" y="4791600"/>
            <a:ext cx="792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>
              <a:defRPr lang="de-DE" sz="1000" smtClean="0">
                <a:solidFill>
                  <a:schemeClr val="tx1"/>
                </a:solidFill>
              </a:defRPr>
            </a:lvl1pPr>
          </a:lstStyle>
          <a:p>
            <a:fld id="{ABE488DE-4D33-4144-8BC5-3D6D579DFB6A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20000" y="4791600"/>
            <a:ext cx="2880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300000" y="4791600"/>
            <a:ext cx="504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1000" smtClean="0">
                <a:solidFill>
                  <a:schemeClr val="tx1"/>
                </a:solidFill>
              </a:defRPr>
            </a:lvl1pPr>
          </a:lstStyle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076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7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2000"/>
        </a:lnSpc>
        <a:spcBef>
          <a:spcPts val="0"/>
        </a:spcBef>
        <a:buSzPct val="105000"/>
        <a:buFont typeface="Arial Black" pitchFamily="34" charset="0"/>
        <a:buChar char="ı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9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20.xml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21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2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2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24.xml"/><Relationship Id="rId6" Type="http://schemas.openxmlformats.org/officeDocument/2006/relationships/image" Target="../media/image4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2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30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3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3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33.xml"/><Relationship Id="rId6" Type="http://schemas.openxmlformats.org/officeDocument/2006/relationships/image" Target="../media/image57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7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34.xml"/><Relationship Id="rId6" Type="http://schemas.openxmlformats.org/officeDocument/2006/relationships/image" Target="../media/image58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36.xml"/><Relationship Id="rId5" Type="http://schemas.openxmlformats.org/officeDocument/2006/relationships/image" Target="../media/image59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9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3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0.png"/><Relationship Id="rId9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png"/><Relationship Id="rId7" Type="http://schemas.openxmlformats.org/officeDocument/2006/relationships/image" Target="../media/image66.png"/><Relationship Id="rId12" Type="http://schemas.openxmlformats.org/officeDocument/2006/relationships/image" Target="../media/image69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38.xml"/><Relationship Id="rId6" Type="http://schemas.openxmlformats.org/officeDocument/2006/relationships/image" Target="../media/image65.png"/><Relationship Id="rId11" Type="http://schemas.openxmlformats.org/officeDocument/2006/relationships/image" Target="../media/image68.png"/><Relationship Id="rId5" Type="http://schemas.openxmlformats.org/officeDocument/2006/relationships/image" Target="../media/image64.png"/><Relationship Id="rId10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8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39.xml"/><Relationship Id="rId6" Type="http://schemas.openxmlformats.org/officeDocument/2006/relationships/image" Target="../media/image39.png"/><Relationship Id="rId11" Type="http://schemas.openxmlformats.org/officeDocument/2006/relationships/image" Target="../media/image76.png"/><Relationship Id="rId5" Type="http://schemas.openxmlformats.org/officeDocument/2006/relationships/image" Target="../media/image72.png"/><Relationship Id="rId15" Type="http://schemas.openxmlformats.org/officeDocument/2006/relationships/image" Target="../media/image80.png"/><Relationship Id="rId10" Type="http://schemas.openxmlformats.org/officeDocument/2006/relationships/image" Target="../media/image55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Relationship Id="rId1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eitz.de/regex-coach/" TargetMode="External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42.xml"/><Relationship Id="rId6" Type="http://schemas.openxmlformats.org/officeDocument/2006/relationships/hyperlink" Target="http://www.oreilly.com/catalog/regex3/index.html" TargetMode="External"/><Relationship Id="rId5" Type="http://schemas.openxmlformats.org/officeDocument/2006/relationships/hyperlink" Target="http://www.newartisans.com/blog_files/regex.tool.for.emacs.php" TargetMode="External"/><Relationship Id="rId4" Type="http://schemas.openxmlformats.org/officeDocument/2006/relationships/hyperlink" Target="http://www.regexbuddy.com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ags" Target="../tags/tag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HTTP Essentials</a:t>
            </a:r>
            <a:endParaRPr lang="fr-FR" dirty="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Official Training 2018</a:t>
            </a:r>
            <a:endParaRPr lang="fr-FR" dirty="0"/>
          </a:p>
          <a:p>
            <a:endParaRPr lang="fr-FR" dirty="0"/>
          </a:p>
        </p:txBody>
      </p:sp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HTTP Methods</a:t>
            </a:r>
            <a:endParaRPr lang="fr-FR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400" dirty="0" smtClean="0"/>
              <a:t>Common usages</a:t>
            </a:r>
          </a:p>
          <a:p>
            <a:pPr lvl="1"/>
            <a:r>
              <a:rPr lang="fr-FR" sz="1400" dirty="0" smtClean="0"/>
              <a:t>GET</a:t>
            </a:r>
          </a:p>
          <a:p>
            <a:pPr lvl="2"/>
            <a:r>
              <a:rPr lang="fr-FR" sz="1400" dirty="0" smtClean="0"/>
              <a:t>Small </a:t>
            </a:r>
            <a:r>
              <a:rPr lang="fr-FR" sz="1400" dirty="0" err="1" smtClean="0"/>
              <a:t>amount</a:t>
            </a:r>
            <a:r>
              <a:rPr lang="fr-FR" sz="1400" dirty="0" smtClean="0"/>
              <a:t> of data</a:t>
            </a:r>
          </a:p>
          <a:p>
            <a:pPr lvl="2"/>
            <a:r>
              <a:rPr lang="fr-FR" sz="1400" dirty="0" smtClean="0"/>
              <a:t>REST-</a:t>
            </a:r>
            <a:r>
              <a:rPr lang="fr-FR" sz="1400" dirty="0" err="1" smtClean="0"/>
              <a:t>based</a:t>
            </a:r>
            <a:r>
              <a:rPr lang="fr-FR" sz="1400" dirty="0" smtClean="0"/>
              <a:t> Web Services</a:t>
            </a:r>
          </a:p>
          <a:p>
            <a:pPr lvl="1"/>
            <a:r>
              <a:rPr lang="fr-FR" sz="1400" dirty="0" smtClean="0"/>
              <a:t>POST</a:t>
            </a:r>
          </a:p>
          <a:p>
            <a:pPr lvl="2"/>
            <a:r>
              <a:rPr lang="fr-FR" sz="1400" dirty="0" smtClean="0"/>
              <a:t>Large </a:t>
            </a:r>
            <a:r>
              <a:rPr lang="fr-FR" sz="1400" dirty="0" err="1" smtClean="0"/>
              <a:t>amount</a:t>
            </a:r>
            <a:r>
              <a:rPr lang="fr-FR" sz="1400" dirty="0" smtClean="0"/>
              <a:t> of data</a:t>
            </a:r>
          </a:p>
          <a:p>
            <a:pPr lvl="2"/>
            <a:r>
              <a:rPr lang="fr-FR" sz="1400" dirty="0" err="1" smtClean="0"/>
              <a:t>Upload</a:t>
            </a:r>
            <a:endParaRPr lang="fr-FR" sz="1400" dirty="0" smtClean="0"/>
          </a:p>
          <a:p>
            <a:pPr lvl="2"/>
            <a:r>
              <a:rPr lang="fr-FR" sz="1400" dirty="0" smtClean="0"/>
              <a:t>SOAP-</a:t>
            </a:r>
            <a:r>
              <a:rPr lang="fr-FR" sz="1400" dirty="0" err="1" smtClean="0"/>
              <a:t>based</a:t>
            </a:r>
            <a:r>
              <a:rPr lang="fr-FR" sz="1400" dirty="0" smtClean="0"/>
              <a:t> Web Services</a:t>
            </a:r>
          </a:p>
          <a:p>
            <a:pPr lvl="2"/>
            <a:r>
              <a:rPr lang="fr-FR" sz="1400" dirty="0" err="1" smtClean="0"/>
              <a:t>Fake</a:t>
            </a:r>
            <a:r>
              <a:rPr lang="fr-FR" sz="1400" dirty="0" smtClean="0"/>
              <a:t> sens of </a:t>
            </a:r>
            <a:r>
              <a:rPr lang="fr-FR" sz="1400" dirty="0" err="1" smtClean="0"/>
              <a:t>security</a:t>
            </a:r>
            <a:endParaRPr lang="fr-FR" sz="1400" dirty="0" smtClean="0"/>
          </a:p>
          <a:p>
            <a:r>
              <a:rPr lang="fr-FR" sz="1400" dirty="0" err="1" smtClean="0"/>
              <a:t>Many</a:t>
            </a:r>
            <a:r>
              <a:rPr lang="fr-FR" sz="1400" dirty="0" smtClean="0"/>
              <a:t> exceptions</a:t>
            </a:r>
          </a:p>
          <a:p>
            <a:pPr lvl="1"/>
            <a:r>
              <a:rPr lang="fr-FR" sz="1400" dirty="0" err="1" smtClean="0"/>
              <a:t>Badly</a:t>
            </a:r>
            <a:r>
              <a:rPr lang="fr-FR" sz="1400" dirty="0" smtClean="0"/>
              <a:t> </a:t>
            </a:r>
            <a:r>
              <a:rPr lang="fr-FR" sz="1400" dirty="0" err="1" smtClean="0"/>
              <a:t>coded</a:t>
            </a:r>
            <a:r>
              <a:rPr lang="fr-FR" sz="1400" dirty="0" smtClean="0"/>
              <a:t> applications</a:t>
            </a:r>
          </a:p>
          <a:p>
            <a:pPr lvl="1"/>
            <a:r>
              <a:rPr lang="fr-FR" sz="1400" dirty="0" smtClean="0"/>
              <a:t>Non-standard de facto standards…</a:t>
            </a:r>
          </a:p>
          <a:p>
            <a:pPr lvl="2"/>
            <a:r>
              <a:rPr lang="fr-FR" sz="1400" dirty="0" smtClean="0"/>
              <a:t>SMS</a:t>
            </a:r>
          </a:p>
          <a:p>
            <a:pPr lvl="2"/>
            <a:r>
              <a:rPr lang="fr-FR" sz="1400" dirty="0" err="1" smtClean="0"/>
              <a:t>Webmails</a:t>
            </a:r>
            <a:endParaRPr lang="fr-FR" sz="1400" dirty="0" smtClean="0"/>
          </a:p>
          <a:p>
            <a:pPr lvl="2"/>
            <a:r>
              <a:rPr lang="fr-FR" sz="1400" dirty="0" smtClean="0"/>
              <a:t>Public web Services …</a:t>
            </a:r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8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Common HTTP Request Headers</a:t>
            </a:r>
            <a:endParaRPr lang="fr-FR" dirty="0" smtClean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68301" y="1277541"/>
            <a:ext cx="1547590" cy="99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fr-FR" sz="1200" b="1" dirty="0">
                <a:latin typeface="Courier New" pitchFamily="49" charset="0"/>
              </a:rPr>
              <a:t>User-Agent</a:t>
            </a:r>
            <a:endParaRPr lang="fr-FR" sz="1200" b="1" dirty="0">
              <a:latin typeface="Tahoma" pitchFamily="34" charset="0"/>
            </a:endParaRPr>
          </a:p>
          <a:p>
            <a:pPr defTabSz="757238" eaLnBrk="0" hangingPunct="0"/>
            <a:r>
              <a:rPr lang="fr-FR" sz="1200" b="1" dirty="0" err="1">
                <a:latin typeface="Courier New" pitchFamily="49" charset="0"/>
              </a:rPr>
              <a:t>Accept</a:t>
            </a:r>
            <a:endParaRPr lang="fr-FR" sz="1200" b="1" dirty="0">
              <a:latin typeface="Tahoma" pitchFamily="34" charset="0"/>
            </a:endParaRPr>
          </a:p>
          <a:p>
            <a:pPr defTabSz="757238" eaLnBrk="0" hangingPunct="0"/>
            <a:r>
              <a:rPr lang="fr-FR" sz="1200" b="1" dirty="0" err="1">
                <a:latin typeface="Courier New" pitchFamily="49" charset="0"/>
              </a:rPr>
              <a:t>Accept-Charset</a:t>
            </a:r>
            <a:endParaRPr lang="fr-FR" sz="1200" b="1" dirty="0">
              <a:latin typeface="Tahoma" pitchFamily="34" charset="0"/>
            </a:endParaRPr>
          </a:p>
          <a:p>
            <a:pPr defTabSz="757238" eaLnBrk="0" hangingPunct="0"/>
            <a:r>
              <a:rPr lang="fr-FR" sz="1200" b="1" dirty="0" err="1">
                <a:latin typeface="Courier New" pitchFamily="49" charset="0"/>
              </a:rPr>
              <a:t>Accept-Encoding</a:t>
            </a:r>
            <a:endParaRPr lang="fr-FR" sz="1200" b="1" dirty="0">
              <a:latin typeface="Courier New" pitchFamily="49" charset="0"/>
            </a:endParaRPr>
          </a:p>
          <a:p>
            <a:pPr defTabSz="757238" eaLnBrk="0" hangingPunct="0"/>
            <a:r>
              <a:rPr lang="fr-FR" sz="1200" b="1" dirty="0" err="1">
                <a:latin typeface="Courier New" pitchFamily="49" charset="0"/>
              </a:rPr>
              <a:t>Accept-Language</a:t>
            </a:r>
            <a:endParaRPr lang="fr-FR" sz="1200" b="1" dirty="0">
              <a:latin typeface="Tahoma" pitchFamily="34" charset="0"/>
            </a:endParaRPr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250825" y="2474885"/>
            <a:ext cx="8353425" cy="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250824" y="3590925"/>
            <a:ext cx="8353425" cy="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368300" y="3590925"/>
            <a:ext cx="1082719" cy="63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fr-FR" sz="1200" b="1">
                <a:latin typeface="Courier New" pitchFamily="49" charset="0"/>
              </a:rPr>
              <a:t>Host</a:t>
            </a:r>
          </a:p>
          <a:p>
            <a:pPr defTabSz="757238" eaLnBrk="0" hangingPunct="0"/>
            <a:r>
              <a:rPr lang="fr-FR" sz="1200" b="1">
                <a:latin typeface="Courier New" pitchFamily="49" charset="0"/>
              </a:rPr>
              <a:t>Referer</a:t>
            </a:r>
          </a:p>
          <a:p>
            <a:pPr defTabSz="757238" eaLnBrk="0" hangingPunct="0"/>
            <a:r>
              <a:rPr lang="fr-FR" sz="1200" b="1">
                <a:latin typeface="Courier New" pitchFamily="49" charset="0"/>
              </a:rPr>
              <a:t>Connection</a:t>
            </a: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368301" y="2453879"/>
            <a:ext cx="1682883" cy="99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fr-FR" sz="1200" b="1">
                <a:latin typeface="Courier New" pitchFamily="49" charset="0"/>
              </a:rPr>
              <a:t>Content-Encoding	</a:t>
            </a:r>
            <a:endParaRPr lang="fr-FR" sz="1200" b="1">
              <a:latin typeface="Tahoma" pitchFamily="34" charset="0"/>
            </a:endParaRPr>
          </a:p>
          <a:p>
            <a:pPr defTabSz="757238" eaLnBrk="0" hangingPunct="0"/>
            <a:r>
              <a:rPr lang="fr-FR" sz="1200" b="1">
                <a:latin typeface="Courier New" pitchFamily="49" charset="0"/>
              </a:rPr>
              <a:t>Content-Language	</a:t>
            </a:r>
            <a:endParaRPr lang="fr-FR" sz="1200" b="1">
              <a:latin typeface="Tahoma" pitchFamily="34" charset="0"/>
            </a:endParaRPr>
          </a:p>
          <a:p>
            <a:pPr defTabSz="757238" eaLnBrk="0" hangingPunct="0"/>
            <a:r>
              <a:rPr lang="fr-FR" sz="1200" b="1">
                <a:latin typeface="Courier New" pitchFamily="49" charset="0"/>
              </a:rPr>
              <a:t>Content-Length	</a:t>
            </a:r>
            <a:endParaRPr lang="fr-FR" sz="1200" b="1">
              <a:latin typeface="Tahoma" pitchFamily="34" charset="0"/>
            </a:endParaRPr>
          </a:p>
          <a:p>
            <a:pPr defTabSz="757238" eaLnBrk="0" hangingPunct="0"/>
            <a:r>
              <a:rPr lang="fr-FR" sz="1200" b="1">
                <a:latin typeface="Courier New" pitchFamily="49" charset="0"/>
              </a:rPr>
              <a:t>Content-Type	</a:t>
            </a:r>
            <a:endParaRPr lang="fr-FR" sz="1200" b="1">
              <a:latin typeface="Tahoma" pitchFamily="34" charset="0"/>
            </a:endParaRPr>
          </a:p>
          <a:p>
            <a:pPr defTabSz="757238" eaLnBrk="0" hangingPunct="0"/>
            <a:r>
              <a:rPr lang="fr-FR" sz="1200" b="1">
                <a:latin typeface="Courier New" pitchFamily="49" charset="0"/>
              </a:rPr>
              <a:t>Cookie</a:t>
            </a:r>
            <a:r>
              <a:rPr lang="fr-FR" sz="1200" b="1">
                <a:latin typeface="Tahoma" pitchFamily="34" charset="0"/>
              </a:rPr>
              <a:t>	</a:t>
            </a:r>
            <a:r>
              <a:rPr lang="fr-FR" sz="1200" b="1">
                <a:latin typeface="Courier New" pitchFamily="49" charset="0"/>
              </a:rPr>
              <a:t>	</a:t>
            </a:r>
            <a:endParaRPr lang="fr-FR" sz="1200" b="1">
              <a:latin typeface="Tahoma" pitchFamily="34" charset="0"/>
            </a:endParaRPr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2268539" y="1276350"/>
            <a:ext cx="4966859" cy="99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fr-FR" sz="1200" dirty="0" err="1">
                <a:latin typeface="Tahoma" pitchFamily="34" charset="0"/>
              </a:rPr>
              <a:t>Details</a:t>
            </a:r>
            <a:r>
              <a:rPr lang="fr-FR" sz="1200" dirty="0">
                <a:latin typeface="Tahoma" pitchFamily="34" charset="0"/>
              </a:rPr>
              <a:t> about the </a:t>
            </a:r>
            <a:r>
              <a:rPr lang="fr-FR" sz="1200" dirty="0" err="1">
                <a:latin typeface="Tahoma" pitchFamily="34" charset="0"/>
              </a:rPr>
              <a:t>name</a:t>
            </a:r>
            <a:r>
              <a:rPr lang="fr-FR" sz="1200" dirty="0">
                <a:latin typeface="Tahoma" pitchFamily="34" charset="0"/>
              </a:rPr>
              <a:t>, version and operating system of the </a:t>
            </a:r>
            <a:r>
              <a:rPr lang="fr-FR" sz="1200" dirty="0" err="1">
                <a:latin typeface="Tahoma" pitchFamily="34" charset="0"/>
              </a:rPr>
              <a:t>navigator</a:t>
            </a:r>
            <a:endParaRPr lang="fr-FR" sz="1200" dirty="0">
              <a:latin typeface="Tahoma" pitchFamily="34" charset="0"/>
            </a:endParaRPr>
          </a:p>
          <a:p>
            <a:pPr defTabSz="757238" eaLnBrk="0" hangingPunct="0"/>
            <a:r>
              <a:rPr lang="fr-FR" sz="1200" dirty="0">
                <a:latin typeface="Tahoma" pitchFamily="34" charset="0"/>
              </a:rPr>
              <a:t>Content type </a:t>
            </a:r>
            <a:r>
              <a:rPr lang="fr-FR" sz="1200" dirty="0" err="1">
                <a:latin typeface="Tahoma" pitchFamily="34" charset="0"/>
              </a:rPr>
              <a:t>accepted</a:t>
            </a:r>
            <a:r>
              <a:rPr lang="fr-FR" sz="1200" dirty="0">
                <a:latin typeface="Tahoma" pitchFamily="34" charset="0"/>
              </a:rPr>
              <a:t> by the browser (i.e. </a:t>
            </a:r>
            <a:r>
              <a:rPr lang="fr-FR" sz="1200" dirty="0" err="1">
                <a:latin typeface="Tahoma" pitchFamily="34" charset="0"/>
              </a:rPr>
              <a:t>text</a:t>
            </a:r>
            <a:r>
              <a:rPr lang="fr-FR" sz="1200" dirty="0">
                <a:latin typeface="Tahoma" pitchFamily="34" charset="0"/>
              </a:rPr>
              <a:t>/html). </a:t>
            </a:r>
          </a:p>
          <a:p>
            <a:pPr defTabSz="757238" eaLnBrk="0" hangingPunct="0"/>
            <a:r>
              <a:rPr lang="fr-FR" sz="1200" dirty="0" err="1">
                <a:latin typeface="Tahoma" pitchFamily="34" charset="0"/>
              </a:rPr>
              <a:t>Charset</a:t>
            </a:r>
            <a:r>
              <a:rPr lang="fr-FR" sz="1200" dirty="0">
                <a:latin typeface="Tahoma" pitchFamily="34" charset="0"/>
              </a:rPr>
              <a:t> </a:t>
            </a:r>
            <a:r>
              <a:rPr lang="fr-FR" sz="1200" dirty="0" err="1">
                <a:latin typeface="Tahoma" pitchFamily="34" charset="0"/>
              </a:rPr>
              <a:t>accepted</a:t>
            </a:r>
            <a:r>
              <a:rPr lang="fr-FR" sz="1200" dirty="0">
                <a:latin typeface="Tahoma" pitchFamily="34" charset="0"/>
              </a:rPr>
              <a:t> by the browser</a:t>
            </a:r>
          </a:p>
          <a:p>
            <a:pPr defTabSz="757238" eaLnBrk="0" hangingPunct="0"/>
            <a:r>
              <a:rPr lang="fr-FR" sz="1200" dirty="0">
                <a:latin typeface="Tahoma" pitchFamily="34" charset="0"/>
              </a:rPr>
              <a:t>Data </a:t>
            </a:r>
            <a:r>
              <a:rPr lang="fr-FR" sz="1200" dirty="0" err="1">
                <a:latin typeface="Tahoma" pitchFamily="34" charset="0"/>
              </a:rPr>
              <a:t>encoding</a:t>
            </a:r>
            <a:r>
              <a:rPr lang="fr-FR" sz="1200" dirty="0">
                <a:latin typeface="Tahoma" pitchFamily="34" charset="0"/>
              </a:rPr>
              <a:t> </a:t>
            </a:r>
            <a:r>
              <a:rPr lang="fr-FR" sz="1200" dirty="0" err="1">
                <a:latin typeface="Tahoma" pitchFamily="34" charset="0"/>
              </a:rPr>
              <a:t>accepted</a:t>
            </a:r>
            <a:r>
              <a:rPr lang="fr-FR" sz="1200" dirty="0">
                <a:latin typeface="Tahoma" pitchFamily="34" charset="0"/>
              </a:rPr>
              <a:t> by the browser (use for the compression)</a:t>
            </a:r>
          </a:p>
          <a:p>
            <a:pPr defTabSz="757238" eaLnBrk="0" hangingPunct="0"/>
            <a:r>
              <a:rPr lang="fr-FR" sz="1200" dirty="0" err="1">
                <a:latin typeface="Tahoma" pitchFamily="34" charset="0"/>
              </a:rPr>
              <a:t>Language</a:t>
            </a:r>
            <a:r>
              <a:rPr lang="fr-FR" sz="1200" dirty="0">
                <a:latin typeface="Tahoma" pitchFamily="34" charset="0"/>
              </a:rPr>
              <a:t> </a:t>
            </a:r>
            <a:r>
              <a:rPr lang="fr-FR" sz="1200" dirty="0" err="1">
                <a:latin typeface="Tahoma" pitchFamily="34" charset="0"/>
              </a:rPr>
              <a:t>accepted</a:t>
            </a:r>
            <a:r>
              <a:rPr lang="fr-FR" sz="1200" dirty="0">
                <a:latin typeface="Tahoma" pitchFamily="34" charset="0"/>
              </a:rPr>
              <a:t> by the browser (</a:t>
            </a:r>
            <a:r>
              <a:rPr lang="fr-FR" sz="1200" dirty="0" err="1">
                <a:latin typeface="Tahoma" pitchFamily="34" charset="0"/>
              </a:rPr>
              <a:t>english</a:t>
            </a:r>
            <a:r>
              <a:rPr lang="fr-FR" sz="1200" dirty="0">
                <a:latin typeface="Tahoma" pitchFamily="34" charset="0"/>
              </a:rPr>
              <a:t> by default)</a:t>
            </a:r>
          </a:p>
        </p:txBody>
      </p:sp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2268538" y="2453879"/>
            <a:ext cx="5507648" cy="99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fr-FR" sz="1200">
                <a:latin typeface="Tahoma" pitchFamily="34" charset="0"/>
              </a:rPr>
              <a:t>Encoding type of the posted data</a:t>
            </a:r>
          </a:p>
          <a:p>
            <a:pPr defTabSz="757238" eaLnBrk="0" hangingPunct="0"/>
            <a:r>
              <a:rPr lang="fr-FR" sz="1200">
                <a:latin typeface="Tahoma" pitchFamily="34" charset="0"/>
              </a:rPr>
              <a:t>Language of posted data</a:t>
            </a:r>
          </a:p>
          <a:p>
            <a:pPr defTabSz="757238" eaLnBrk="0" hangingPunct="0"/>
            <a:r>
              <a:rPr lang="fr-FR" sz="1200">
                <a:latin typeface="Tahoma" pitchFamily="34" charset="0"/>
              </a:rPr>
              <a:t>Length of posted data</a:t>
            </a:r>
          </a:p>
          <a:p>
            <a:pPr defTabSz="757238" eaLnBrk="0" hangingPunct="0"/>
            <a:r>
              <a:rPr lang="fr-FR" sz="1200">
                <a:latin typeface="Tahoma" pitchFamily="34" charset="0"/>
              </a:rPr>
              <a:t>Type of the resource being transmitted</a:t>
            </a:r>
          </a:p>
          <a:p>
            <a:pPr defTabSz="757238" eaLnBrk="0" hangingPunct="0"/>
            <a:r>
              <a:rPr lang="fr-FR" sz="1200">
                <a:latin typeface="Tahoma" pitchFamily="34" charset="0"/>
              </a:rPr>
              <a:t>An HTTP cookie previously sent by the server with Set-Cookie	</a:t>
            </a:r>
            <a:r>
              <a:rPr lang="fr-FR" sz="1200" b="1">
                <a:latin typeface="Tahoma" pitchFamily="34" charset="0"/>
              </a:rPr>
              <a:t>	</a:t>
            </a:r>
          </a:p>
        </p:txBody>
      </p:sp>
      <p:sp>
        <p:nvSpPr>
          <p:cNvPr id="12298" name="Rectangle 13"/>
          <p:cNvSpPr>
            <a:spLocks noChangeArrowheads="1"/>
          </p:cNvSpPr>
          <p:nvPr/>
        </p:nvSpPr>
        <p:spPr bwMode="auto">
          <a:xfrm>
            <a:off x="2268538" y="3590925"/>
            <a:ext cx="5192370" cy="63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fr-FR" sz="1200" dirty="0">
                <a:latin typeface="Tahoma" pitchFamily="34" charset="0"/>
              </a:rPr>
              <a:t>The FQDN of the server. </a:t>
            </a:r>
            <a:r>
              <a:rPr lang="fr-FR" sz="1200" dirty="0" err="1">
                <a:latin typeface="Tahoma" pitchFamily="34" charset="0"/>
              </a:rPr>
              <a:t>Mandatory</a:t>
            </a:r>
            <a:r>
              <a:rPr lang="fr-FR" sz="1200" dirty="0">
                <a:latin typeface="Tahoma" pitchFamily="34" charset="0"/>
              </a:rPr>
              <a:t> </a:t>
            </a:r>
            <a:r>
              <a:rPr lang="fr-FR" sz="1200" dirty="0" err="1">
                <a:latin typeface="Tahoma" pitchFamily="34" charset="0"/>
              </a:rPr>
              <a:t>since</a:t>
            </a:r>
            <a:r>
              <a:rPr lang="fr-FR" sz="1200" dirty="0">
                <a:latin typeface="Tahoma" pitchFamily="34" charset="0"/>
              </a:rPr>
              <a:t> HTTP/1.1</a:t>
            </a:r>
          </a:p>
          <a:p>
            <a:pPr defTabSz="757238" eaLnBrk="0" hangingPunct="0"/>
            <a:r>
              <a:rPr lang="fr-FR" sz="1200" dirty="0">
                <a:latin typeface="Tahoma" pitchFamily="34" charset="0"/>
              </a:rPr>
              <a:t>URL of the page </a:t>
            </a:r>
            <a:r>
              <a:rPr lang="fr-FR" sz="1200" dirty="0" err="1">
                <a:latin typeface="Tahoma" pitchFamily="34" charset="0"/>
              </a:rPr>
              <a:t>containing</a:t>
            </a:r>
            <a:r>
              <a:rPr lang="fr-FR" sz="1200" dirty="0">
                <a:latin typeface="Tahoma" pitchFamily="34" charset="0"/>
              </a:rPr>
              <a:t> the </a:t>
            </a:r>
            <a:r>
              <a:rPr lang="fr-FR" sz="1200" dirty="0" err="1">
                <a:latin typeface="Tahoma" pitchFamily="34" charset="0"/>
              </a:rPr>
              <a:t>link</a:t>
            </a:r>
            <a:r>
              <a:rPr lang="fr-FR" sz="1200" dirty="0">
                <a:latin typeface="Tahoma" pitchFamily="34" charset="0"/>
              </a:rPr>
              <a:t> </a:t>
            </a:r>
            <a:r>
              <a:rPr lang="fr-FR" sz="1200" dirty="0" err="1">
                <a:latin typeface="Tahoma" pitchFamily="34" charset="0"/>
              </a:rPr>
              <a:t>which</a:t>
            </a:r>
            <a:r>
              <a:rPr lang="fr-FR" sz="1200" dirty="0">
                <a:latin typeface="Tahoma" pitchFamily="34" charset="0"/>
              </a:rPr>
              <a:t> lead to the </a:t>
            </a:r>
            <a:r>
              <a:rPr lang="fr-FR" sz="1200" dirty="0" err="1">
                <a:latin typeface="Tahoma" pitchFamily="34" charset="0"/>
              </a:rPr>
              <a:t>current</a:t>
            </a:r>
            <a:r>
              <a:rPr lang="fr-FR" sz="1200" dirty="0">
                <a:latin typeface="Tahoma" pitchFamily="34" charset="0"/>
              </a:rPr>
              <a:t> page</a:t>
            </a:r>
          </a:p>
          <a:p>
            <a:pPr defTabSz="757238" eaLnBrk="0" hangingPunct="0"/>
            <a:r>
              <a:rPr lang="fr-FR" sz="1200" dirty="0" err="1">
                <a:latin typeface="Tahoma" pitchFamily="34" charset="0"/>
              </a:rPr>
              <a:t>Defines</a:t>
            </a:r>
            <a:r>
              <a:rPr lang="fr-FR" sz="1200" dirty="0">
                <a:latin typeface="Tahoma" pitchFamily="34" charset="0"/>
              </a:rPr>
              <a:t> if the </a:t>
            </a:r>
            <a:r>
              <a:rPr lang="fr-FR" sz="1200" dirty="0" err="1">
                <a:latin typeface="Tahoma" pitchFamily="34" charset="0"/>
              </a:rPr>
              <a:t>connection</a:t>
            </a:r>
            <a:r>
              <a:rPr lang="fr-FR" sz="1200" dirty="0">
                <a:latin typeface="Tahoma" pitchFamily="34" charset="0"/>
              </a:rPr>
              <a:t> </a:t>
            </a:r>
            <a:r>
              <a:rPr lang="fr-FR" sz="1200" dirty="0" err="1">
                <a:latin typeface="Tahoma" pitchFamily="34" charset="0"/>
              </a:rPr>
              <a:t>should</a:t>
            </a:r>
            <a:r>
              <a:rPr lang="fr-FR" sz="1200" dirty="0">
                <a:latin typeface="Tahoma" pitchFamily="34" charset="0"/>
              </a:rPr>
              <a:t> </a:t>
            </a:r>
            <a:r>
              <a:rPr lang="fr-FR" sz="1200" dirty="0" err="1">
                <a:latin typeface="Tahoma" pitchFamily="34" charset="0"/>
              </a:rPr>
              <a:t>be</a:t>
            </a:r>
            <a:r>
              <a:rPr lang="fr-FR" sz="1200" dirty="0">
                <a:latin typeface="Tahoma" pitchFamily="34" charset="0"/>
              </a:rPr>
              <a:t> </a:t>
            </a:r>
            <a:r>
              <a:rPr lang="fr-FR" sz="1200" dirty="0" err="1">
                <a:latin typeface="Tahoma" pitchFamily="34" charset="0"/>
              </a:rPr>
              <a:t>closed</a:t>
            </a:r>
            <a:r>
              <a:rPr lang="fr-FR" sz="1200" dirty="0">
                <a:latin typeface="Tahoma" pitchFamily="34" charset="0"/>
              </a:rPr>
              <a:t> </a:t>
            </a:r>
            <a:r>
              <a:rPr lang="fr-FR" sz="1200" dirty="0" err="1">
                <a:latin typeface="Tahoma" pitchFamily="34" charset="0"/>
              </a:rPr>
              <a:t>after</a:t>
            </a:r>
            <a:r>
              <a:rPr lang="fr-FR" sz="1200" dirty="0">
                <a:latin typeface="Tahoma" pitchFamily="34" charset="0"/>
              </a:rPr>
              <a:t> </a:t>
            </a:r>
            <a:r>
              <a:rPr lang="fr-FR" sz="1200" dirty="0" err="1">
                <a:latin typeface="Tahoma" pitchFamily="34" charset="0"/>
              </a:rPr>
              <a:t>completion</a:t>
            </a:r>
            <a:r>
              <a:rPr lang="fr-FR" sz="1200" dirty="0">
                <a:latin typeface="Tahoma" pitchFamily="34" charset="0"/>
              </a:rPr>
              <a:t> of the request</a:t>
            </a:r>
          </a:p>
        </p:txBody>
      </p:sp>
      <p:sp>
        <p:nvSpPr>
          <p:cNvPr id="12299" name="Line 23"/>
          <p:cNvSpPr>
            <a:spLocks noChangeShapeType="1"/>
          </p:cNvSpPr>
          <p:nvPr/>
        </p:nvSpPr>
        <p:spPr bwMode="auto">
          <a:xfrm>
            <a:off x="250826" y="1222772"/>
            <a:ext cx="8353425" cy="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AutoShape 25"/>
          <p:cNvSpPr>
            <a:spLocks noChangeArrowheads="1"/>
          </p:cNvSpPr>
          <p:nvPr/>
        </p:nvSpPr>
        <p:spPr bwMode="auto">
          <a:xfrm>
            <a:off x="323850" y="1060848"/>
            <a:ext cx="935038" cy="215503"/>
          </a:xfrm>
          <a:prstGeom prst="roundRect">
            <a:avLst>
              <a:gd name="adj" fmla="val 42542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Text Box 26"/>
          <p:cNvSpPr txBox="1">
            <a:spLocks noChangeArrowheads="1"/>
          </p:cNvSpPr>
          <p:nvPr/>
        </p:nvSpPr>
        <p:spPr bwMode="auto">
          <a:xfrm>
            <a:off x="323850" y="1030099"/>
            <a:ext cx="9350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latin typeface="Tahoma" pitchFamily="34" charset="0"/>
              </a:rPr>
              <a:t>Browser</a:t>
            </a:r>
          </a:p>
        </p:txBody>
      </p:sp>
      <p:sp>
        <p:nvSpPr>
          <p:cNvPr id="12302" name="AutoShape 28"/>
          <p:cNvSpPr>
            <a:spLocks noChangeArrowheads="1"/>
          </p:cNvSpPr>
          <p:nvPr/>
        </p:nvSpPr>
        <p:spPr bwMode="auto">
          <a:xfrm>
            <a:off x="323850" y="2277358"/>
            <a:ext cx="1295400" cy="215503"/>
          </a:xfrm>
          <a:prstGeom prst="roundRect">
            <a:avLst>
              <a:gd name="adj" fmla="val 42542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29"/>
          <p:cNvSpPr txBox="1">
            <a:spLocks noChangeArrowheads="1"/>
          </p:cNvSpPr>
          <p:nvPr/>
        </p:nvSpPr>
        <p:spPr bwMode="auto">
          <a:xfrm>
            <a:off x="395289" y="2240756"/>
            <a:ext cx="11509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latin typeface="Tahoma" pitchFamily="34" charset="0"/>
              </a:rPr>
              <a:t>Posted Data</a:t>
            </a:r>
          </a:p>
        </p:txBody>
      </p:sp>
      <p:sp>
        <p:nvSpPr>
          <p:cNvPr id="12304" name="AutoShape 30"/>
          <p:cNvSpPr>
            <a:spLocks noChangeArrowheads="1"/>
          </p:cNvSpPr>
          <p:nvPr/>
        </p:nvSpPr>
        <p:spPr bwMode="auto">
          <a:xfrm>
            <a:off x="323851" y="3410906"/>
            <a:ext cx="1223963" cy="215504"/>
          </a:xfrm>
          <a:prstGeom prst="roundRect">
            <a:avLst>
              <a:gd name="adj" fmla="val 42542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Text Box 31"/>
          <p:cNvSpPr txBox="1">
            <a:spLocks noChangeArrowheads="1"/>
          </p:cNvSpPr>
          <p:nvPr/>
        </p:nvSpPr>
        <p:spPr bwMode="auto">
          <a:xfrm>
            <a:off x="395289" y="3380159"/>
            <a:ext cx="10810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latin typeface="Tahoma" pitchFamily="34" charset="0"/>
              </a:rPr>
              <a:t>Navigation</a:t>
            </a:r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486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Common HTTP Request Headers</a:t>
            </a:r>
            <a:endParaRPr lang="fr-FR" dirty="0" smtClean="0"/>
          </a:p>
        </p:txBody>
      </p:sp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368301" y="3155156"/>
            <a:ext cx="1919487" cy="81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fr-FR" sz="1200" b="1">
                <a:latin typeface="Courier New" pitchFamily="49" charset="0"/>
              </a:rPr>
              <a:t>Expires</a:t>
            </a:r>
            <a:endParaRPr lang="en-GB" sz="1200" b="1">
              <a:latin typeface="Tahoma" pitchFamily="34" charset="0"/>
            </a:endParaRPr>
          </a:p>
          <a:p>
            <a:pPr defTabSz="757238" eaLnBrk="0" hangingPunct="0"/>
            <a:r>
              <a:rPr lang="en-GB" sz="1200" b="1">
                <a:latin typeface="Courier New" pitchFamily="49" charset="0"/>
              </a:rPr>
              <a:t>Cache-Control</a:t>
            </a:r>
            <a:endParaRPr lang="fr-FR" sz="1200" b="1">
              <a:latin typeface="Tahoma" pitchFamily="34" charset="0"/>
            </a:endParaRPr>
          </a:p>
          <a:p>
            <a:pPr defTabSz="757238" eaLnBrk="0" hangingPunct="0"/>
            <a:r>
              <a:rPr lang="fr-FR" sz="1200" b="1">
                <a:latin typeface="Courier New" pitchFamily="49" charset="0"/>
              </a:rPr>
              <a:t>If-Modified-Since  </a:t>
            </a:r>
          </a:p>
          <a:p>
            <a:pPr defTabSz="757238" eaLnBrk="0" hangingPunct="0"/>
            <a:r>
              <a:rPr lang="fr-FR" sz="1200" b="1">
                <a:latin typeface="Courier New" pitchFamily="49" charset="0"/>
              </a:rPr>
              <a:t>If-Unmodified-Since</a:t>
            </a:r>
          </a:p>
        </p:txBody>
      </p:sp>
      <p:sp>
        <p:nvSpPr>
          <p:cNvPr id="13316" name="Line 12"/>
          <p:cNvSpPr>
            <a:spLocks noChangeShapeType="1"/>
          </p:cNvSpPr>
          <p:nvPr/>
        </p:nvSpPr>
        <p:spPr bwMode="auto">
          <a:xfrm>
            <a:off x="250826" y="1221581"/>
            <a:ext cx="8353425" cy="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Rectangle 13"/>
          <p:cNvSpPr>
            <a:spLocks noChangeArrowheads="1"/>
          </p:cNvSpPr>
          <p:nvPr/>
        </p:nvSpPr>
        <p:spPr bwMode="auto">
          <a:xfrm>
            <a:off x="368301" y="1331119"/>
            <a:ext cx="1919487" cy="44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fr-FR" sz="1200" b="1" dirty="0" err="1">
                <a:latin typeface="Courier New" pitchFamily="49" charset="0"/>
              </a:rPr>
              <a:t>Authorization</a:t>
            </a:r>
            <a:endParaRPr lang="fr-FR" sz="1200" b="1" dirty="0">
              <a:latin typeface="Courier New" pitchFamily="49" charset="0"/>
            </a:endParaRPr>
          </a:p>
          <a:p>
            <a:pPr defTabSz="757238" eaLnBrk="0" hangingPunct="0"/>
            <a:r>
              <a:rPr lang="fr-FR" sz="1200" b="1" dirty="0">
                <a:latin typeface="Courier New" pitchFamily="49" charset="0"/>
              </a:rPr>
              <a:t>Proxy-</a:t>
            </a:r>
            <a:r>
              <a:rPr lang="fr-FR" sz="1200" b="1" dirty="0" err="1">
                <a:latin typeface="Courier New" pitchFamily="49" charset="0"/>
              </a:rPr>
              <a:t>Authorization</a:t>
            </a:r>
            <a:endParaRPr lang="fr-FR" sz="1200" b="1" dirty="0">
              <a:latin typeface="Courier New" pitchFamily="49" charset="0"/>
            </a:endParaRPr>
          </a:p>
        </p:txBody>
      </p:sp>
      <p:sp>
        <p:nvSpPr>
          <p:cNvPr id="13318" name="Rectangle 14"/>
          <p:cNvSpPr>
            <a:spLocks noChangeArrowheads="1"/>
          </p:cNvSpPr>
          <p:nvPr/>
        </p:nvSpPr>
        <p:spPr bwMode="auto">
          <a:xfrm>
            <a:off x="2268539" y="1329929"/>
            <a:ext cx="2581976" cy="44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fr-FR" sz="1200" dirty="0" err="1">
                <a:latin typeface="Tahoma" pitchFamily="34" charset="0"/>
              </a:rPr>
              <a:t>Credentials</a:t>
            </a:r>
            <a:r>
              <a:rPr lang="fr-FR" sz="1200" dirty="0">
                <a:latin typeface="Tahoma" pitchFamily="34" charset="0"/>
              </a:rPr>
              <a:t> for HTTP authentication</a:t>
            </a:r>
          </a:p>
          <a:p>
            <a:pPr defTabSz="757238" eaLnBrk="0" hangingPunct="0"/>
            <a:r>
              <a:rPr lang="fr-FR" sz="1200" dirty="0" err="1">
                <a:latin typeface="Tahoma" pitchFamily="34" charset="0"/>
              </a:rPr>
              <a:t>Credentials</a:t>
            </a:r>
            <a:r>
              <a:rPr lang="fr-FR" sz="1200" dirty="0">
                <a:latin typeface="Tahoma" pitchFamily="34" charset="0"/>
              </a:rPr>
              <a:t> for Proxy authentication</a:t>
            </a:r>
          </a:p>
        </p:txBody>
      </p:sp>
      <p:sp>
        <p:nvSpPr>
          <p:cNvPr id="13319" name="Line 15"/>
          <p:cNvSpPr>
            <a:spLocks noChangeShapeType="1"/>
          </p:cNvSpPr>
          <p:nvPr/>
        </p:nvSpPr>
        <p:spPr bwMode="auto">
          <a:xfrm>
            <a:off x="250826" y="2128838"/>
            <a:ext cx="8353425" cy="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Rectangle 16"/>
          <p:cNvSpPr>
            <a:spLocks noChangeArrowheads="1"/>
          </p:cNvSpPr>
          <p:nvPr/>
        </p:nvSpPr>
        <p:spPr bwMode="auto">
          <a:xfrm>
            <a:off x="368300" y="2240757"/>
            <a:ext cx="1268668" cy="44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fr-FR" sz="1200" b="1">
                <a:latin typeface="Courier New" pitchFamily="49" charset="0"/>
              </a:rPr>
              <a:t>Via</a:t>
            </a:r>
          </a:p>
          <a:p>
            <a:pPr defTabSz="757238" eaLnBrk="0" hangingPunct="0"/>
            <a:r>
              <a:rPr lang="fr-FR" sz="1200" b="1">
                <a:latin typeface="Courier New" pitchFamily="49" charset="0"/>
              </a:rPr>
              <a:t>Max-Forwards</a:t>
            </a:r>
          </a:p>
        </p:txBody>
      </p:sp>
      <p:sp>
        <p:nvSpPr>
          <p:cNvPr id="13321" name="Rectangle 17"/>
          <p:cNvSpPr>
            <a:spLocks noChangeArrowheads="1"/>
          </p:cNvSpPr>
          <p:nvPr/>
        </p:nvSpPr>
        <p:spPr bwMode="auto">
          <a:xfrm>
            <a:off x="2268539" y="2240757"/>
            <a:ext cx="5183457" cy="44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fr-FR" sz="1200" dirty="0">
                <a:latin typeface="Tahoma" pitchFamily="34" charset="0"/>
              </a:rPr>
              <a:t>List of </a:t>
            </a:r>
            <a:r>
              <a:rPr lang="fr-FR" sz="1200" dirty="0" err="1">
                <a:latin typeface="Tahoma" pitchFamily="34" charset="0"/>
              </a:rPr>
              <a:t>proxies</a:t>
            </a:r>
            <a:r>
              <a:rPr lang="fr-FR" sz="1200" dirty="0">
                <a:latin typeface="Tahoma" pitchFamily="34" charset="0"/>
              </a:rPr>
              <a:t> through </a:t>
            </a:r>
            <a:r>
              <a:rPr lang="fr-FR" sz="1200" dirty="0" err="1">
                <a:latin typeface="Tahoma" pitchFamily="34" charset="0"/>
              </a:rPr>
              <a:t>which</a:t>
            </a:r>
            <a:r>
              <a:rPr lang="fr-FR" sz="1200" dirty="0">
                <a:latin typeface="Tahoma" pitchFamily="34" charset="0"/>
              </a:rPr>
              <a:t> the request was sent</a:t>
            </a:r>
          </a:p>
          <a:p>
            <a:pPr defTabSz="757238" eaLnBrk="0" hangingPunct="0"/>
            <a:r>
              <a:rPr lang="fr-FR" sz="1200" dirty="0" err="1">
                <a:latin typeface="Tahoma" pitchFamily="34" charset="0"/>
              </a:rPr>
              <a:t>Limit</a:t>
            </a:r>
            <a:r>
              <a:rPr lang="fr-FR" sz="1200" dirty="0">
                <a:latin typeface="Tahoma" pitchFamily="34" charset="0"/>
              </a:rPr>
              <a:t> the number of times the message can </a:t>
            </a:r>
            <a:r>
              <a:rPr lang="fr-FR" sz="1200" dirty="0" err="1">
                <a:latin typeface="Tahoma" pitchFamily="34" charset="0"/>
              </a:rPr>
              <a:t>be</a:t>
            </a:r>
            <a:r>
              <a:rPr lang="fr-FR" sz="1200" dirty="0">
                <a:latin typeface="Tahoma" pitchFamily="34" charset="0"/>
              </a:rPr>
              <a:t> forwarded through </a:t>
            </a:r>
            <a:r>
              <a:rPr lang="fr-FR" sz="1200" dirty="0" err="1">
                <a:latin typeface="Tahoma" pitchFamily="34" charset="0"/>
              </a:rPr>
              <a:t>proxies</a:t>
            </a:r>
            <a:endParaRPr lang="fr-FR" sz="1200" dirty="0">
              <a:latin typeface="Tahoma" pitchFamily="34" charset="0"/>
            </a:endParaRPr>
          </a:p>
        </p:txBody>
      </p:sp>
      <p:sp>
        <p:nvSpPr>
          <p:cNvPr id="13322" name="Line 18"/>
          <p:cNvSpPr>
            <a:spLocks noChangeShapeType="1"/>
          </p:cNvSpPr>
          <p:nvPr/>
        </p:nvSpPr>
        <p:spPr bwMode="auto">
          <a:xfrm>
            <a:off x="250826" y="3046810"/>
            <a:ext cx="8353425" cy="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Rectangle 19"/>
          <p:cNvSpPr>
            <a:spLocks noChangeArrowheads="1"/>
          </p:cNvSpPr>
          <p:nvPr/>
        </p:nvSpPr>
        <p:spPr bwMode="auto">
          <a:xfrm>
            <a:off x="2268539" y="3155156"/>
            <a:ext cx="5616653" cy="81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en-GB" sz="1200">
                <a:latin typeface="Tahoma" pitchFamily="34" charset="0"/>
              </a:rPr>
              <a:t>Date/Time after which the response is considered stale</a:t>
            </a:r>
          </a:p>
          <a:p>
            <a:pPr defTabSz="757238" eaLnBrk="0" hangingPunct="0"/>
            <a:r>
              <a:rPr lang="fr-FR" sz="1200">
                <a:latin typeface="Tahoma" pitchFamily="34" charset="0"/>
              </a:rPr>
              <a:t>Directives that MUST be obeyed by all caching mechanisms along the chain </a:t>
            </a:r>
          </a:p>
          <a:p>
            <a:pPr defTabSz="757238" eaLnBrk="0" hangingPunct="0"/>
            <a:r>
              <a:rPr lang="fr-FR" sz="1200">
                <a:latin typeface="Tahoma" pitchFamily="34" charset="0"/>
              </a:rPr>
              <a:t>Allows a 304 Not Modified to be returned if content is unchanged</a:t>
            </a:r>
          </a:p>
          <a:p>
            <a:pPr defTabSz="757238" eaLnBrk="0" hangingPunct="0"/>
            <a:r>
              <a:rPr lang="fr-FR" sz="1200">
                <a:latin typeface="Tahoma" pitchFamily="34" charset="0"/>
              </a:rPr>
              <a:t>Only send the response if the entity has not been modified since a specific time.</a:t>
            </a:r>
            <a:endParaRPr lang="fr-FR" sz="1200">
              <a:latin typeface="Courier New" pitchFamily="49" charset="0"/>
            </a:endParaRPr>
          </a:p>
        </p:txBody>
      </p:sp>
      <p:sp>
        <p:nvSpPr>
          <p:cNvPr id="13324" name="AutoShape 27"/>
          <p:cNvSpPr>
            <a:spLocks noChangeArrowheads="1"/>
          </p:cNvSpPr>
          <p:nvPr/>
        </p:nvSpPr>
        <p:spPr bwMode="auto">
          <a:xfrm>
            <a:off x="323851" y="1060848"/>
            <a:ext cx="1368425" cy="215503"/>
          </a:xfrm>
          <a:prstGeom prst="roundRect">
            <a:avLst>
              <a:gd name="adj" fmla="val 42542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Text Box 28"/>
          <p:cNvSpPr txBox="1">
            <a:spLocks noChangeArrowheads="1"/>
          </p:cNvSpPr>
          <p:nvPr/>
        </p:nvSpPr>
        <p:spPr bwMode="auto">
          <a:xfrm>
            <a:off x="323851" y="1028781"/>
            <a:ext cx="13684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latin typeface="Tahoma" pitchFamily="34" charset="0"/>
              </a:rPr>
              <a:t>Authentication</a:t>
            </a:r>
          </a:p>
        </p:txBody>
      </p:sp>
      <p:sp>
        <p:nvSpPr>
          <p:cNvPr id="13326" name="AutoShape 29"/>
          <p:cNvSpPr>
            <a:spLocks noChangeArrowheads="1"/>
          </p:cNvSpPr>
          <p:nvPr/>
        </p:nvSpPr>
        <p:spPr bwMode="auto">
          <a:xfrm>
            <a:off x="323850" y="1978819"/>
            <a:ext cx="935038" cy="215504"/>
          </a:xfrm>
          <a:prstGeom prst="roundRect">
            <a:avLst>
              <a:gd name="adj" fmla="val 42542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Text Box 30"/>
          <p:cNvSpPr txBox="1">
            <a:spLocks noChangeArrowheads="1"/>
          </p:cNvSpPr>
          <p:nvPr/>
        </p:nvSpPr>
        <p:spPr bwMode="auto">
          <a:xfrm>
            <a:off x="323850" y="1943180"/>
            <a:ext cx="863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latin typeface="Tahoma" pitchFamily="34" charset="0"/>
              </a:rPr>
              <a:t>Proxies</a:t>
            </a:r>
          </a:p>
        </p:txBody>
      </p:sp>
      <p:sp>
        <p:nvSpPr>
          <p:cNvPr id="13328" name="AutoShape 31"/>
          <p:cNvSpPr>
            <a:spLocks noChangeArrowheads="1"/>
          </p:cNvSpPr>
          <p:nvPr/>
        </p:nvSpPr>
        <p:spPr bwMode="auto">
          <a:xfrm>
            <a:off x="323850" y="2896791"/>
            <a:ext cx="935038" cy="215503"/>
          </a:xfrm>
          <a:prstGeom prst="roundRect">
            <a:avLst>
              <a:gd name="adj" fmla="val 42542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Text Box 32"/>
          <p:cNvSpPr txBox="1">
            <a:spLocks noChangeArrowheads="1"/>
          </p:cNvSpPr>
          <p:nvPr/>
        </p:nvSpPr>
        <p:spPr bwMode="auto">
          <a:xfrm>
            <a:off x="323851" y="2866454"/>
            <a:ext cx="863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latin typeface="Tahoma" pitchFamily="34" charset="0"/>
              </a:rPr>
              <a:t>Cache</a:t>
            </a:r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1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Common HTTP Response Headers</a:t>
            </a:r>
            <a:endParaRPr lang="fr-FR" dirty="0" smtClean="0"/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250826" y="1119188"/>
            <a:ext cx="8353425" cy="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229519" y="3600450"/>
            <a:ext cx="8353425" cy="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68301" y="3657600"/>
            <a:ext cx="1175693" cy="63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fr-FR" sz="1200" b="1">
                <a:latin typeface="Courier New" pitchFamily="49" charset="0"/>
              </a:rPr>
              <a:t>Server</a:t>
            </a:r>
          </a:p>
          <a:p>
            <a:pPr defTabSz="757238" eaLnBrk="0" hangingPunct="0"/>
            <a:r>
              <a:rPr lang="fr-FR" sz="1200" b="1">
                <a:latin typeface="Courier New" pitchFamily="49" charset="0"/>
              </a:rPr>
              <a:t>Allow</a:t>
            </a:r>
          </a:p>
          <a:p>
            <a:pPr defTabSz="757238" eaLnBrk="0" hangingPunct="0"/>
            <a:r>
              <a:rPr lang="fr-FR" sz="1200" b="1">
                <a:latin typeface="Courier New" pitchFamily="49" charset="0"/>
              </a:rPr>
              <a:t>Retry-After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368301" y="1170385"/>
            <a:ext cx="1733538" cy="136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fr-FR" sz="1200" b="1">
                <a:latin typeface="Courier New" pitchFamily="49" charset="0"/>
              </a:rPr>
              <a:t>Content-Encoding	</a:t>
            </a:r>
            <a:endParaRPr lang="fr-FR" sz="1200" b="1">
              <a:latin typeface="Tahoma" pitchFamily="34" charset="0"/>
            </a:endParaRPr>
          </a:p>
          <a:p>
            <a:pPr defTabSz="757238" eaLnBrk="0" hangingPunct="0"/>
            <a:r>
              <a:rPr lang="fr-FR" sz="1200" b="1">
                <a:latin typeface="Courier New" pitchFamily="49" charset="0"/>
              </a:rPr>
              <a:t>Content-Language	</a:t>
            </a:r>
            <a:endParaRPr lang="fr-FR" sz="1200" b="1">
              <a:latin typeface="Tahoma" pitchFamily="34" charset="0"/>
            </a:endParaRPr>
          </a:p>
          <a:p>
            <a:pPr defTabSz="757238" eaLnBrk="0" hangingPunct="0"/>
            <a:r>
              <a:rPr lang="fr-FR" sz="1200" b="1">
                <a:latin typeface="Courier New" pitchFamily="49" charset="0"/>
              </a:rPr>
              <a:t>Content-Length	</a:t>
            </a:r>
            <a:endParaRPr lang="fr-FR" sz="1200" b="1">
              <a:latin typeface="Tahoma" pitchFamily="34" charset="0"/>
            </a:endParaRPr>
          </a:p>
          <a:p>
            <a:pPr defTabSz="757238" eaLnBrk="0" hangingPunct="0"/>
            <a:r>
              <a:rPr lang="fr-FR" sz="1200" b="1">
                <a:latin typeface="Courier New" pitchFamily="49" charset="0"/>
              </a:rPr>
              <a:t>Content-Type	</a:t>
            </a:r>
            <a:endParaRPr lang="fr-FR" sz="1200" b="1">
              <a:latin typeface="Tahoma" pitchFamily="34" charset="0"/>
            </a:endParaRPr>
          </a:p>
          <a:p>
            <a:pPr defTabSz="757238" eaLnBrk="0" hangingPunct="0"/>
            <a:r>
              <a:rPr lang="fr-FR" sz="1200" b="1">
                <a:latin typeface="Courier New" pitchFamily="49" charset="0"/>
              </a:rPr>
              <a:t>Set-Cookie</a:t>
            </a:r>
          </a:p>
          <a:p>
            <a:pPr defTabSz="757238" eaLnBrk="0" hangingPunct="0"/>
            <a:r>
              <a:rPr lang="fr-FR" sz="1200" b="1">
                <a:latin typeface="Courier New" pitchFamily="49" charset="0"/>
              </a:rPr>
              <a:t>Transfer-Encoding</a:t>
            </a:r>
          </a:p>
          <a:p>
            <a:pPr defTabSz="757238" eaLnBrk="0" hangingPunct="0"/>
            <a:r>
              <a:rPr lang="fr-FR" sz="1200" b="1">
                <a:latin typeface="Courier New" pitchFamily="49" charset="0"/>
              </a:rPr>
              <a:t>ETag</a:t>
            </a:r>
            <a:r>
              <a:rPr lang="fr-FR" sz="1200" b="1">
                <a:latin typeface="Tahoma" pitchFamily="34" charset="0"/>
              </a:rPr>
              <a:t>	</a:t>
            </a:r>
            <a:r>
              <a:rPr lang="fr-FR" sz="1200" b="1">
                <a:latin typeface="Courier New" pitchFamily="49" charset="0"/>
              </a:rPr>
              <a:t>	</a:t>
            </a:r>
            <a:endParaRPr lang="fr-FR" sz="1200" b="1">
              <a:latin typeface="Tahoma" pitchFamily="34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268539" y="1170385"/>
            <a:ext cx="4742695" cy="136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fr-FR" sz="1200">
                <a:latin typeface="Tahoma" pitchFamily="34" charset="0"/>
              </a:rPr>
              <a:t>Encoding type of the sent data</a:t>
            </a:r>
          </a:p>
          <a:p>
            <a:pPr defTabSz="757238" eaLnBrk="0" hangingPunct="0"/>
            <a:r>
              <a:rPr lang="fr-FR" sz="1200">
                <a:latin typeface="Tahoma" pitchFamily="34" charset="0"/>
              </a:rPr>
              <a:t>Language of sent data</a:t>
            </a:r>
          </a:p>
          <a:p>
            <a:pPr defTabSz="757238" eaLnBrk="0" hangingPunct="0"/>
            <a:r>
              <a:rPr lang="fr-FR" sz="1200">
                <a:latin typeface="Tahoma" pitchFamily="34" charset="0"/>
              </a:rPr>
              <a:t>Length ofthe response body (in bytes)</a:t>
            </a:r>
          </a:p>
          <a:p>
            <a:pPr defTabSz="757238" eaLnBrk="0" hangingPunct="0"/>
            <a:r>
              <a:rPr lang="fr-FR" sz="1200">
                <a:latin typeface="Tahoma" pitchFamily="34" charset="0"/>
              </a:rPr>
              <a:t>MIME type of the content</a:t>
            </a:r>
          </a:p>
          <a:p>
            <a:pPr defTabSz="757238" eaLnBrk="0" hangingPunct="0"/>
            <a:r>
              <a:rPr lang="fr-FR" sz="1200">
                <a:latin typeface="Tahoma" pitchFamily="34" charset="0"/>
              </a:rPr>
              <a:t>An HTTP cookie to be stored by the client</a:t>
            </a:r>
          </a:p>
          <a:p>
            <a:pPr defTabSz="757238" eaLnBrk="0" hangingPunct="0"/>
            <a:r>
              <a:rPr lang="fr-FR" sz="1200">
                <a:latin typeface="Tahoma" pitchFamily="34" charset="0"/>
              </a:rPr>
              <a:t>The form of encoding used to transfer the content</a:t>
            </a:r>
          </a:p>
          <a:p>
            <a:pPr defTabSz="757238" eaLnBrk="0" hangingPunct="0"/>
            <a:r>
              <a:rPr lang="fr-FR" sz="1200">
                <a:latin typeface="Tahoma" pitchFamily="34" charset="0"/>
              </a:rPr>
              <a:t>Identifier for a specific version of the resource	</a:t>
            </a:r>
            <a:r>
              <a:rPr lang="fr-FR" sz="1200" b="1">
                <a:latin typeface="Tahoma" pitchFamily="34" charset="0"/>
              </a:rPr>
              <a:t>	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2268539" y="3657600"/>
            <a:ext cx="5159092" cy="63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fr-FR" sz="1200">
                <a:latin typeface="Tahoma" pitchFamily="34" charset="0"/>
              </a:rPr>
              <a:t>Type of the HTTP server</a:t>
            </a:r>
          </a:p>
          <a:p>
            <a:pPr defTabSz="757238" eaLnBrk="0" hangingPunct="0"/>
            <a:r>
              <a:rPr lang="fr-FR" sz="1200">
                <a:latin typeface="Tahoma" pitchFamily="34" charset="0"/>
              </a:rPr>
              <a:t>Authorized methods</a:t>
            </a:r>
          </a:p>
          <a:p>
            <a:pPr defTabSz="757238" eaLnBrk="0" hangingPunct="0"/>
            <a:r>
              <a:rPr lang="fr-FR" sz="1200">
                <a:latin typeface="Tahoma" pitchFamily="34" charset="0"/>
              </a:rPr>
              <a:t>Resource is not available, defines the delay before the client should retry </a:t>
            </a:r>
          </a:p>
        </p:txBody>
      </p:sp>
      <p:sp>
        <p:nvSpPr>
          <p:cNvPr id="14345" name="AutoShape 14"/>
          <p:cNvSpPr>
            <a:spLocks noChangeArrowheads="1"/>
          </p:cNvSpPr>
          <p:nvPr/>
        </p:nvSpPr>
        <p:spPr bwMode="auto">
          <a:xfrm>
            <a:off x="323851" y="951310"/>
            <a:ext cx="1152525" cy="215503"/>
          </a:xfrm>
          <a:prstGeom prst="roundRect">
            <a:avLst>
              <a:gd name="adj" fmla="val 42542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Text Box 15"/>
          <p:cNvSpPr txBox="1">
            <a:spLocks noChangeArrowheads="1"/>
          </p:cNvSpPr>
          <p:nvPr/>
        </p:nvSpPr>
        <p:spPr bwMode="auto">
          <a:xfrm>
            <a:off x="325438" y="920561"/>
            <a:ext cx="11509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latin typeface="Tahoma" pitchFamily="34" charset="0"/>
              </a:rPr>
              <a:t>Data Sent</a:t>
            </a:r>
          </a:p>
        </p:txBody>
      </p:sp>
      <p:sp>
        <p:nvSpPr>
          <p:cNvPr id="14347" name="AutoShape 16"/>
          <p:cNvSpPr>
            <a:spLocks noChangeArrowheads="1"/>
          </p:cNvSpPr>
          <p:nvPr/>
        </p:nvSpPr>
        <p:spPr bwMode="auto">
          <a:xfrm>
            <a:off x="323850" y="3436144"/>
            <a:ext cx="863600" cy="215504"/>
          </a:xfrm>
          <a:prstGeom prst="roundRect">
            <a:avLst>
              <a:gd name="adj" fmla="val 42542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Text Box 17"/>
          <p:cNvSpPr txBox="1">
            <a:spLocks noChangeArrowheads="1"/>
          </p:cNvSpPr>
          <p:nvPr/>
        </p:nvSpPr>
        <p:spPr bwMode="auto">
          <a:xfrm>
            <a:off x="354807" y="3405396"/>
            <a:ext cx="7921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latin typeface="Tahoma" pitchFamily="34" charset="0"/>
              </a:rPr>
              <a:t>Server</a:t>
            </a:r>
          </a:p>
        </p:txBody>
      </p:sp>
      <p:sp>
        <p:nvSpPr>
          <p:cNvPr id="14349" name="Line 23"/>
          <p:cNvSpPr>
            <a:spLocks noChangeShapeType="1"/>
          </p:cNvSpPr>
          <p:nvPr/>
        </p:nvSpPr>
        <p:spPr bwMode="auto">
          <a:xfrm>
            <a:off x="250825" y="2697748"/>
            <a:ext cx="8353425" cy="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Rectangle 24"/>
          <p:cNvSpPr>
            <a:spLocks noChangeArrowheads="1"/>
          </p:cNvSpPr>
          <p:nvPr/>
        </p:nvSpPr>
        <p:spPr bwMode="auto">
          <a:xfrm>
            <a:off x="368300" y="2672954"/>
            <a:ext cx="896771" cy="63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fr-FR" sz="1200" b="1">
                <a:latin typeface="Courier New" pitchFamily="49" charset="0"/>
              </a:rPr>
              <a:t>Date</a:t>
            </a:r>
          </a:p>
          <a:p>
            <a:pPr defTabSz="757238" eaLnBrk="0" hangingPunct="0"/>
            <a:r>
              <a:rPr lang="fr-FR" sz="1200" b="1">
                <a:latin typeface="Courier New" pitchFamily="49" charset="0"/>
              </a:rPr>
              <a:t>Location</a:t>
            </a:r>
          </a:p>
          <a:p>
            <a:pPr defTabSz="757238" eaLnBrk="0" hangingPunct="0"/>
            <a:r>
              <a:rPr lang="fr-FR" sz="1200" b="1">
                <a:latin typeface="Courier New" pitchFamily="49" charset="0"/>
              </a:rPr>
              <a:t>Refresh</a:t>
            </a:r>
          </a:p>
        </p:txBody>
      </p:sp>
      <p:sp>
        <p:nvSpPr>
          <p:cNvPr id="14351" name="Rectangle 25"/>
          <p:cNvSpPr>
            <a:spLocks noChangeArrowheads="1"/>
          </p:cNvSpPr>
          <p:nvPr/>
        </p:nvSpPr>
        <p:spPr bwMode="auto">
          <a:xfrm>
            <a:off x="2268538" y="2672954"/>
            <a:ext cx="4275388" cy="63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fr-FR" sz="1200" dirty="0">
                <a:latin typeface="Tahoma" pitchFamily="34" charset="0"/>
              </a:rPr>
              <a:t>Date and time the message was sent</a:t>
            </a:r>
          </a:p>
          <a:p>
            <a:pPr defTabSz="757238" eaLnBrk="0" hangingPunct="0"/>
            <a:r>
              <a:rPr lang="fr-FR" sz="1200" dirty="0" err="1">
                <a:latin typeface="Tahoma" pitchFamily="34" charset="0"/>
              </a:rPr>
              <a:t>Indicates</a:t>
            </a:r>
            <a:r>
              <a:rPr lang="fr-FR" sz="1200" dirty="0">
                <a:latin typeface="Tahoma" pitchFamily="34" charset="0"/>
              </a:rPr>
              <a:t> the new URL of the ressource. </a:t>
            </a:r>
            <a:r>
              <a:rPr lang="fr-FR" sz="1200" dirty="0" err="1">
                <a:latin typeface="Tahoma" pitchFamily="34" charset="0"/>
              </a:rPr>
              <a:t>Used</a:t>
            </a:r>
            <a:r>
              <a:rPr lang="fr-FR" sz="1200" dirty="0">
                <a:latin typeface="Tahoma" pitchFamily="34" charset="0"/>
              </a:rPr>
              <a:t> for redirection</a:t>
            </a:r>
          </a:p>
          <a:p>
            <a:pPr defTabSz="757238" eaLnBrk="0" hangingPunct="0"/>
            <a:r>
              <a:rPr lang="fr-FR" sz="1200" dirty="0">
                <a:latin typeface="Tahoma" pitchFamily="34" charset="0"/>
              </a:rPr>
              <a:t>Duration </a:t>
            </a:r>
            <a:r>
              <a:rPr lang="fr-FR" sz="1200" dirty="0" err="1">
                <a:latin typeface="Tahoma" pitchFamily="34" charset="0"/>
              </a:rPr>
              <a:t>after</a:t>
            </a:r>
            <a:r>
              <a:rPr lang="fr-FR" sz="1200" dirty="0">
                <a:latin typeface="Tahoma" pitchFamily="34" charset="0"/>
              </a:rPr>
              <a:t> </a:t>
            </a:r>
            <a:r>
              <a:rPr lang="fr-FR" sz="1200" dirty="0" err="1">
                <a:latin typeface="Tahoma" pitchFamily="34" charset="0"/>
              </a:rPr>
              <a:t>which</a:t>
            </a:r>
            <a:r>
              <a:rPr lang="fr-FR" sz="1200" dirty="0">
                <a:latin typeface="Tahoma" pitchFamily="34" charset="0"/>
              </a:rPr>
              <a:t> </a:t>
            </a:r>
            <a:r>
              <a:rPr lang="fr-FR" sz="1200" dirty="0" err="1">
                <a:latin typeface="Tahoma" pitchFamily="34" charset="0"/>
              </a:rPr>
              <a:t>resource</a:t>
            </a:r>
            <a:r>
              <a:rPr lang="fr-FR" sz="1200" dirty="0">
                <a:latin typeface="Tahoma" pitchFamily="34" charset="0"/>
              </a:rPr>
              <a:t> </a:t>
            </a:r>
            <a:r>
              <a:rPr lang="fr-FR" sz="1200" dirty="0" err="1">
                <a:latin typeface="Tahoma" pitchFamily="34" charset="0"/>
              </a:rPr>
              <a:t>shall</a:t>
            </a:r>
            <a:r>
              <a:rPr lang="fr-FR" sz="1200" dirty="0">
                <a:latin typeface="Tahoma" pitchFamily="34" charset="0"/>
              </a:rPr>
              <a:t> </a:t>
            </a:r>
            <a:r>
              <a:rPr lang="fr-FR" sz="1200" dirty="0" err="1">
                <a:latin typeface="Tahoma" pitchFamily="34" charset="0"/>
              </a:rPr>
              <a:t>be</a:t>
            </a:r>
            <a:r>
              <a:rPr lang="fr-FR" sz="1200" dirty="0">
                <a:latin typeface="Tahoma" pitchFamily="34" charset="0"/>
              </a:rPr>
              <a:t> </a:t>
            </a:r>
            <a:r>
              <a:rPr lang="fr-FR" sz="1200" dirty="0" err="1">
                <a:latin typeface="Tahoma" pitchFamily="34" charset="0"/>
              </a:rPr>
              <a:t>updated</a:t>
            </a:r>
            <a:endParaRPr lang="fr-FR" sz="1200" dirty="0">
              <a:latin typeface="Tahoma" pitchFamily="34" charset="0"/>
            </a:endParaRPr>
          </a:p>
        </p:txBody>
      </p:sp>
      <p:sp>
        <p:nvSpPr>
          <p:cNvPr id="14352" name="AutoShape 26"/>
          <p:cNvSpPr>
            <a:spLocks noChangeArrowheads="1"/>
          </p:cNvSpPr>
          <p:nvPr/>
        </p:nvSpPr>
        <p:spPr bwMode="auto">
          <a:xfrm>
            <a:off x="323850" y="2501152"/>
            <a:ext cx="1079500" cy="215503"/>
          </a:xfrm>
          <a:prstGeom prst="roundRect">
            <a:avLst>
              <a:gd name="adj" fmla="val 42542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Text Box 27"/>
          <p:cNvSpPr txBox="1">
            <a:spLocks noChangeArrowheads="1"/>
          </p:cNvSpPr>
          <p:nvPr/>
        </p:nvSpPr>
        <p:spPr bwMode="auto">
          <a:xfrm>
            <a:off x="401975" y="2451498"/>
            <a:ext cx="9366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latin typeface="Tahoma" pitchFamily="34" charset="0"/>
              </a:rPr>
              <a:t>Resource</a:t>
            </a:r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901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Common HTTP Response Headers</a:t>
            </a:r>
            <a:endParaRPr lang="fr-FR" dirty="0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68301" y="3176588"/>
            <a:ext cx="1361642" cy="99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fr-FR" sz="1200" b="1">
                <a:latin typeface="Courier New" pitchFamily="49" charset="0"/>
              </a:rPr>
              <a:t>Age</a:t>
            </a:r>
          </a:p>
          <a:p>
            <a:pPr defTabSz="757238" eaLnBrk="0" hangingPunct="0"/>
            <a:r>
              <a:rPr lang="fr-FR" sz="1200" b="1">
                <a:latin typeface="Courier New" pitchFamily="49" charset="0"/>
              </a:rPr>
              <a:t>Cache-Control</a:t>
            </a:r>
          </a:p>
          <a:p>
            <a:pPr defTabSz="757238" eaLnBrk="0" hangingPunct="0"/>
            <a:r>
              <a:rPr lang="fr-FR" sz="1200" b="1">
                <a:latin typeface="Courier New" pitchFamily="49" charset="0"/>
              </a:rPr>
              <a:t>Expires</a:t>
            </a:r>
          </a:p>
          <a:p>
            <a:pPr defTabSz="757238" eaLnBrk="0" hangingPunct="0"/>
            <a:r>
              <a:rPr lang="fr-FR" sz="1200" b="1">
                <a:latin typeface="Courier New" pitchFamily="49" charset="0"/>
              </a:rPr>
              <a:t>Last-Modified</a:t>
            </a:r>
            <a:endParaRPr lang="en-GB" sz="1200" b="1">
              <a:latin typeface="Tahoma" pitchFamily="34" charset="0"/>
            </a:endParaRPr>
          </a:p>
          <a:p>
            <a:pPr defTabSz="757238" eaLnBrk="0" hangingPunct="0"/>
            <a:r>
              <a:rPr lang="en-GB" sz="1200" b="1">
                <a:latin typeface="Courier New" pitchFamily="49" charset="0"/>
              </a:rPr>
              <a:t>Cache-Control</a:t>
            </a:r>
            <a:endParaRPr lang="fr-FR" sz="1200" b="1">
              <a:latin typeface="Tahoma" pitchFamily="34" charset="0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250826" y="1221581"/>
            <a:ext cx="8353425" cy="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68300" y="1331119"/>
            <a:ext cx="1826513" cy="44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fr-FR" sz="1200" b="1">
                <a:latin typeface="Courier New" pitchFamily="49" charset="0"/>
              </a:rPr>
              <a:t>WWW-Authenticate</a:t>
            </a:r>
          </a:p>
          <a:p>
            <a:pPr defTabSz="757238" eaLnBrk="0" hangingPunct="0"/>
            <a:r>
              <a:rPr lang="fr-FR" sz="1200" b="1">
                <a:latin typeface="Courier New" pitchFamily="49" charset="0"/>
              </a:rPr>
              <a:t>Proxy-Authenticate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268539" y="1329929"/>
            <a:ext cx="4665880" cy="44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fr-FR" sz="1200" dirty="0">
                <a:latin typeface="Tahoma" pitchFamily="34" charset="0"/>
              </a:rPr>
              <a:t>Authentication </a:t>
            </a:r>
            <a:r>
              <a:rPr lang="fr-FR" sz="1200" dirty="0" err="1">
                <a:latin typeface="Tahoma" pitchFamily="34" charset="0"/>
              </a:rPr>
              <a:t>scheme</a:t>
            </a:r>
            <a:r>
              <a:rPr lang="fr-FR" sz="1200" dirty="0">
                <a:latin typeface="Tahoma" pitchFamily="34" charset="0"/>
              </a:rPr>
              <a:t> that </a:t>
            </a:r>
            <a:r>
              <a:rPr lang="fr-FR" sz="1200" dirty="0" err="1">
                <a:latin typeface="Tahoma" pitchFamily="34" charset="0"/>
              </a:rPr>
              <a:t>should</a:t>
            </a:r>
            <a:r>
              <a:rPr lang="fr-FR" sz="1200" dirty="0">
                <a:latin typeface="Tahoma" pitchFamily="34" charset="0"/>
              </a:rPr>
              <a:t> </a:t>
            </a:r>
            <a:r>
              <a:rPr lang="fr-FR" sz="1200" dirty="0" err="1">
                <a:latin typeface="Tahoma" pitchFamily="34" charset="0"/>
              </a:rPr>
              <a:t>be</a:t>
            </a:r>
            <a:r>
              <a:rPr lang="fr-FR" sz="1200" dirty="0">
                <a:latin typeface="Tahoma" pitchFamily="34" charset="0"/>
              </a:rPr>
              <a:t> </a:t>
            </a:r>
            <a:r>
              <a:rPr lang="fr-FR" sz="1200" dirty="0" err="1">
                <a:latin typeface="Tahoma" pitchFamily="34" charset="0"/>
              </a:rPr>
              <a:t>used</a:t>
            </a:r>
            <a:r>
              <a:rPr lang="fr-FR" sz="1200" dirty="0">
                <a:latin typeface="Tahoma" pitchFamily="34" charset="0"/>
              </a:rPr>
              <a:t> to </a:t>
            </a:r>
            <a:r>
              <a:rPr lang="fr-FR" sz="1200" dirty="0" err="1">
                <a:latin typeface="Tahoma" pitchFamily="34" charset="0"/>
              </a:rPr>
              <a:t>access</a:t>
            </a:r>
            <a:r>
              <a:rPr lang="fr-FR" sz="1200" dirty="0">
                <a:latin typeface="Tahoma" pitchFamily="34" charset="0"/>
              </a:rPr>
              <a:t> the </a:t>
            </a:r>
            <a:r>
              <a:rPr lang="fr-FR" sz="1200" dirty="0" err="1">
                <a:latin typeface="Tahoma" pitchFamily="34" charset="0"/>
              </a:rPr>
              <a:t>resource</a:t>
            </a:r>
            <a:endParaRPr lang="fr-FR" sz="1200" dirty="0">
              <a:latin typeface="Tahoma" pitchFamily="34" charset="0"/>
            </a:endParaRPr>
          </a:p>
          <a:p>
            <a:pPr defTabSz="757238" eaLnBrk="0" hangingPunct="0"/>
            <a:r>
              <a:rPr lang="fr-FR" sz="1200" dirty="0">
                <a:latin typeface="Tahoma" pitchFamily="34" charset="0"/>
              </a:rPr>
              <a:t>Authentication </a:t>
            </a:r>
            <a:r>
              <a:rPr lang="fr-FR" sz="1200" dirty="0" err="1">
                <a:latin typeface="Tahoma" pitchFamily="34" charset="0"/>
              </a:rPr>
              <a:t>scheme</a:t>
            </a:r>
            <a:r>
              <a:rPr lang="fr-FR" sz="1200" dirty="0">
                <a:latin typeface="Tahoma" pitchFamily="34" charset="0"/>
              </a:rPr>
              <a:t> that </a:t>
            </a:r>
            <a:r>
              <a:rPr lang="fr-FR" sz="1200" dirty="0" err="1">
                <a:latin typeface="Tahoma" pitchFamily="34" charset="0"/>
              </a:rPr>
              <a:t>should</a:t>
            </a:r>
            <a:r>
              <a:rPr lang="fr-FR" sz="1200" dirty="0">
                <a:latin typeface="Tahoma" pitchFamily="34" charset="0"/>
              </a:rPr>
              <a:t> </a:t>
            </a:r>
            <a:r>
              <a:rPr lang="fr-FR" sz="1200" dirty="0" err="1">
                <a:latin typeface="Tahoma" pitchFamily="34" charset="0"/>
              </a:rPr>
              <a:t>be</a:t>
            </a:r>
            <a:r>
              <a:rPr lang="fr-FR" sz="1200" dirty="0">
                <a:latin typeface="Tahoma" pitchFamily="34" charset="0"/>
              </a:rPr>
              <a:t> </a:t>
            </a:r>
            <a:r>
              <a:rPr lang="fr-FR" sz="1200" dirty="0" err="1">
                <a:latin typeface="Tahoma" pitchFamily="34" charset="0"/>
              </a:rPr>
              <a:t>used</a:t>
            </a:r>
            <a:r>
              <a:rPr lang="fr-FR" sz="1200" dirty="0">
                <a:latin typeface="Tahoma" pitchFamily="34" charset="0"/>
              </a:rPr>
              <a:t> to </a:t>
            </a:r>
            <a:r>
              <a:rPr lang="fr-FR" sz="1200" dirty="0" err="1">
                <a:latin typeface="Tahoma" pitchFamily="34" charset="0"/>
              </a:rPr>
              <a:t>access</a:t>
            </a:r>
            <a:r>
              <a:rPr lang="fr-FR" sz="1200" dirty="0">
                <a:latin typeface="Tahoma" pitchFamily="34" charset="0"/>
              </a:rPr>
              <a:t> the proxy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250826" y="2145506"/>
            <a:ext cx="8353425" cy="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68301" y="2257426"/>
            <a:ext cx="431900" cy="26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fr-FR" sz="1200" b="1">
                <a:latin typeface="Courier New" pitchFamily="49" charset="0"/>
              </a:rPr>
              <a:t>Via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268539" y="2257426"/>
            <a:ext cx="3697025" cy="26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fr-FR" sz="1200" dirty="0">
                <a:latin typeface="Tahoma" pitchFamily="34" charset="0"/>
              </a:rPr>
              <a:t>List of </a:t>
            </a:r>
            <a:r>
              <a:rPr lang="fr-FR" sz="1200" dirty="0" err="1">
                <a:latin typeface="Tahoma" pitchFamily="34" charset="0"/>
              </a:rPr>
              <a:t>proxies</a:t>
            </a:r>
            <a:r>
              <a:rPr lang="fr-FR" sz="1200" dirty="0">
                <a:latin typeface="Tahoma" pitchFamily="34" charset="0"/>
              </a:rPr>
              <a:t> through </a:t>
            </a:r>
            <a:r>
              <a:rPr lang="fr-FR" sz="1200" dirty="0" err="1">
                <a:latin typeface="Tahoma" pitchFamily="34" charset="0"/>
              </a:rPr>
              <a:t>which</a:t>
            </a:r>
            <a:r>
              <a:rPr lang="fr-FR" sz="1200" dirty="0">
                <a:latin typeface="Tahoma" pitchFamily="34" charset="0"/>
              </a:rPr>
              <a:t> the </a:t>
            </a:r>
            <a:r>
              <a:rPr lang="fr-FR" sz="1200" dirty="0" err="1">
                <a:latin typeface="Tahoma" pitchFamily="34" charset="0"/>
              </a:rPr>
              <a:t>response</a:t>
            </a:r>
            <a:r>
              <a:rPr lang="fr-FR" sz="1200" dirty="0">
                <a:latin typeface="Tahoma" pitchFamily="34" charset="0"/>
              </a:rPr>
              <a:t> was sent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250826" y="3063479"/>
            <a:ext cx="8353425" cy="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2268539" y="3171825"/>
            <a:ext cx="5327599" cy="99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>
            <a:spAutoFit/>
          </a:bodyPr>
          <a:lstStyle/>
          <a:p>
            <a:pPr defTabSz="757238" eaLnBrk="0" hangingPunct="0"/>
            <a:r>
              <a:rPr lang="en-GB" sz="1200">
                <a:latin typeface="Tahoma" pitchFamily="34" charset="0"/>
              </a:rPr>
              <a:t>Age the object has been in a proxy cache (in seconds)</a:t>
            </a:r>
          </a:p>
          <a:p>
            <a:pPr defTabSz="757238" eaLnBrk="0" hangingPunct="0"/>
            <a:r>
              <a:rPr lang="en-GB" sz="1200">
                <a:latin typeface="Tahoma" pitchFamily="34" charset="0"/>
              </a:rPr>
              <a:t>Indicates if caching mechanism may cache this object.</a:t>
            </a:r>
          </a:p>
          <a:p>
            <a:pPr defTabSz="757238" eaLnBrk="0" hangingPunct="0"/>
            <a:r>
              <a:rPr lang="en-GB" sz="1200">
                <a:latin typeface="Tahoma" pitchFamily="34" charset="0"/>
              </a:rPr>
              <a:t>Date/Time after which the response is considered stale</a:t>
            </a:r>
          </a:p>
          <a:p>
            <a:pPr defTabSz="757238" eaLnBrk="0" hangingPunct="0"/>
            <a:r>
              <a:rPr lang="fr-FR" sz="1200">
                <a:latin typeface="Tahoma" pitchFamily="34" charset="0"/>
              </a:rPr>
              <a:t>Last modified date for the requested object</a:t>
            </a:r>
          </a:p>
          <a:p>
            <a:pPr defTabSz="757238" eaLnBrk="0" hangingPunct="0"/>
            <a:r>
              <a:rPr lang="fr-FR" sz="1200">
                <a:latin typeface="Tahoma" pitchFamily="34" charset="0"/>
              </a:rPr>
              <a:t>Directives that MUST be obeyed by all caching mechanisms along the chain </a:t>
            </a: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323851" y="1060848"/>
            <a:ext cx="1368425" cy="215503"/>
          </a:xfrm>
          <a:prstGeom prst="roundRect">
            <a:avLst>
              <a:gd name="adj" fmla="val 42542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23851" y="1030099"/>
            <a:ext cx="13684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latin typeface="Tahoma" pitchFamily="34" charset="0"/>
              </a:rPr>
              <a:t>Authentication</a:t>
            </a: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323850" y="1995487"/>
            <a:ext cx="935038" cy="215504"/>
          </a:xfrm>
          <a:prstGeom prst="roundRect">
            <a:avLst>
              <a:gd name="adj" fmla="val 42542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42566" y="1964739"/>
            <a:ext cx="863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latin typeface="Tahoma" pitchFamily="34" charset="0"/>
              </a:rPr>
              <a:t>Proxies</a:t>
            </a: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323850" y="2913460"/>
            <a:ext cx="935038" cy="215503"/>
          </a:xfrm>
          <a:prstGeom prst="roundRect">
            <a:avLst>
              <a:gd name="adj" fmla="val 42542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42566" y="2878780"/>
            <a:ext cx="863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latin typeface="Tahoma" pitchFamily="34" charset="0"/>
              </a:rPr>
              <a:t>Cache</a:t>
            </a:r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225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Main HTTP Response Status</a:t>
            </a:r>
            <a:endParaRPr lang="fr-FR" dirty="0" smtClean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100" b="1" dirty="0" smtClean="0"/>
              <a:t>1xx </a:t>
            </a:r>
            <a:r>
              <a:rPr lang="fr-FR" sz="1100" dirty="0" smtClean="0"/>
              <a:t>: </a:t>
            </a:r>
            <a:r>
              <a:rPr lang="fr-FR" sz="1100" dirty="0" err="1" smtClean="0"/>
              <a:t>Informational</a:t>
            </a:r>
            <a:endParaRPr lang="fr-FR" sz="1100" dirty="0" smtClean="0"/>
          </a:p>
          <a:p>
            <a:pPr lvl="1"/>
            <a:r>
              <a:rPr lang="fr-FR" sz="1100" dirty="0" smtClean="0"/>
              <a:t>Not </a:t>
            </a:r>
            <a:r>
              <a:rPr lang="fr-FR" sz="1100" dirty="0" err="1" smtClean="0"/>
              <a:t>very</a:t>
            </a:r>
            <a:r>
              <a:rPr lang="fr-FR" sz="1100" dirty="0" smtClean="0"/>
              <a:t> </a:t>
            </a:r>
            <a:r>
              <a:rPr lang="fr-FR" sz="1100" dirty="0" err="1" smtClean="0"/>
              <a:t>common</a:t>
            </a:r>
            <a:endParaRPr lang="fr-FR" sz="1100" dirty="0" smtClean="0"/>
          </a:p>
          <a:p>
            <a:pPr lvl="1"/>
            <a:r>
              <a:rPr lang="fr-FR" sz="1100" dirty="0" smtClean="0"/>
              <a:t>Not </a:t>
            </a:r>
            <a:r>
              <a:rPr lang="fr-FR" sz="1100" dirty="0" err="1" smtClean="0"/>
              <a:t>defined</a:t>
            </a:r>
            <a:r>
              <a:rPr lang="fr-FR" sz="1100" dirty="0" smtClean="0"/>
              <a:t> </a:t>
            </a:r>
            <a:r>
              <a:rPr lang="fr-FR" sz="1100" dirty="0" err="1" smtClean="0"/>
              <a:t>under</a:t>
            </a:r>
            <a:r>
              <a:rPr lang="fr-FR" sz="1100" dirty="0" smtClean="0"/>
              <a:t> HTTP/0.9 and HTTP/1.0</a:t>
            </a:r>
          </a:p>
          <a:p>
            <a:r>
              <a:rPr lang="fr-FR" sz="1100" b="1" dirty="0" smtClean="0"/>
              <a:t>2xx</a:t>
            </a:r>
            <a:r>
              <a:rPr lang="fr-FR" sz="1100" dirty="0" smtClean="0"/>
              <a:t> : </a:t>
            </a:r>
            <a:r>
              <a:rPr lang="fr-FR" sz="1100" dirty="0" err="1" smtClean="0"/>
              <a:t>Successful</a:t>
            </a:r>
            <a:endParaRPr lang="fr-FR" sz="1100" dirty="0" smtClean="0"/>
          </a:p>
          <a:p>
            <a:pPr lvl="1"/>
            <a:r>
              <a:rPr lang="fr-FR" sz="1100" dirty="0" smtClean="0"/>
              <a:t>The </a:t>
            </a:r>
            <a:r>
              <a:rPr lang="fr-FR" sz="1100" dirty="0" err="1" smtClean="0"/>
              <a:t>request</a:t>
            </a:r>
            <a:r>
              <a:rPr lang="fr-FR" sz="1100" dirty="0" smtClean="0"/>
              <a:t> </a:t>
            </a:r>
            <a:r>
              <a:rPr lang="fr-FR" sz="1100" dirty="0" err="1" smtClean="0"/>
              <a:t>was</a:t>
            </a:r>
            <a:r>
              <a:rPr lang="fr-FR" sz="1100" dirty="0" smtClean="0"/>
              <a:t> </a:t>
            </a:r>
            <a:r>
              <a:rPr lang="fr-FR" sz="1100" dirty="0" err="1" smtClean="0"/>
              <a:t>received</a:t>
            </a:r>
            <a:r>
              <a:rPr lang="fr-FR" sz="1100" dirty="0" smtClean="0"/>
              <a:t>, </a:t>
            </a:r>
            <a:r>
              <a:rPr lang="fr-FR" sz="1100" dirty="0" err="1" smtClean="0"/>
              <a:t>understood</a:t>
            </a:r>
            <a:r>
              <a:rPr lang="fr-FR" sz="1100" dirty="0" smtClean="0"/>
              <a:t> and </a:t>
            </a:r>
            <a:r>
              <a:rPr lang="fr-FR" sz="1100" dirty="0" err="1" smtClean="0"/>
              <a:t>accepted</a:t>
            </a:r>
            <a:r>
              <a:rPr lang="fr-FR" sz="1100" dirty="0" smtClean="0"/>
              <a:t> by the server</a:t>
            </a:r>
          </a:p>
          <a:p>
            <a:pPr lvl="2"/>
            <a:r>
              <a:rPr lang="fr-FR" sz="1100" dirty="0" smtClean="0"/>
              <a:t>200 OK</a:t>
            </a:r>
          </a:p>
          <a:p>
            <a:r>
              <a:rPr lang="fr-FR" sz="1100" b="1" dirty="0" smtClean="0"/>
              <a:t>3xx</a:t>
            </a:r>
            <a:r>
              <a:rPr lang="fr-FR" sz="1100" dirty="0" smtClean="0"/>
              <a:t> : Redirection</a:t>
            </a:r>
          </a:p>
          <a:p>
            <a:pPr lvl="1"/>
            <a:r>
              <a:rPr lang="fr-FR" sz="1100" dirty="0" smtClean="0"/>
              <a:t>The </a:t>
            </a:r>
            <a:r>
              <a:rPr lang="fr-FR" sz="1100" dirty="0" err="1" smtClean="0"/>
              <a:t>requested</a:t>
            </a:r>
            <a:r>
              <a:rPr lang="fr-FR" sz="1100" dirty="0" smtClean="0"/>
              <a:t> </a:t>
            </a:r>
            <a:r>
              <a:rPr lang="fr-FR" sz="1100" dirty="0" err="1" smtClean="0"/>
              <a:t>resource</a:t>
            </a:r>
            <a:r>
              <a:rPr lang="fr-FR" sz="1100" dirty="0" smtClean="0"/>
              <a:t> </a:t>
            </a:r>
            <a:r>
              <a:rPr lang="fr-FR" sz="1100" dirty="0" err="1" smtClean="0"/>
              <a:t>is</a:t>
            </a:r>
            <a:r>
              <a:rPr lang="fr-FR" sz="1100" dirty="0" smtClean="0"/>
              <a:t> </a:t>
            </a:r>
            <a:r>
              <a:rPr lang="fr-FR" sz="1100" dirty="0" err="1" smtClean="0"/>
              <a:t>located</a:t>
            </a:r>
            <a:r>
              <a:rPr lang="fr-FR" sz="1100" dirty="0" smtClean="0"/>
              <a:t> </a:t>
            </a:r>
            <a:r>
              <a:rPr lang="fr-FR" sz="1100" dirty="0" err="1" smtClean="0"/>
              <a:t>elsewhere</a:t>
            </a:r>
            <a:endParaRPr lang="fr-FR" sz="1100" dirty="0" smtClean="0"/>
          </a:p>
          <a:p>
            <a:pPr lvl="2"/>
            <a:r>
              <a:rPr lang="fr-FR" sz="1100" dirty="0" smtClean="0"/>
              <a:t>301 </a:t>
            </a:r>
            <a:r>
              <a:rPr lang="fr-FR" sz="1100" dirty="0" err="1" smtClean="0"/>
              <a:t>Moved</a:t>
            </a:r>
            <a:r>
              <a:rPr lang="fr-FR" sz="1100" dirty="0" smtClean="0"/>
              <a:t> </a:t>
            </a:r>
            <a:r>
              <a:rPr lang="fr-FR" sz="1100" dirty="0" err="1" smtClean="0"/>
              <a:t>permanently</a:t>
            </a:r>
            <a:endParaRPr lang="fr-FR" sz="1100" dirty="0" smtClean="0"/>
          </a:p>
          <a:p>
            <a:pPr lvl="2"/>
            <a:r>
              <a:rPr lang="fr-FR" sz="1100" dirty="0" smtClean="0"/>
              <a:t>304 Not </a:t>
            </a:r>
            <a:r>
              <a:rPr lang="fr-FR" sz="1100" dirty="0" err="1" smtClean="0"/>
              <a:t>Modified</a:t>
            </a:r>
            <a:endParaRPr lang="fr-FR" sz="1100" dirty="0" smtClean="0"/>
          </a:p>
          <a:p>
            <a:r>
              <a:rPr lang="fr-FR" sz="1100" b="1" dirty="0" smtClean="0"/>
              <a:t>4xx </a:t>
            </a:r>
            <a:r>
              <a:rPr lang="fr-FR" sz="1100" dirty="0" smtClean="0"/>
              <a:t>: Client </a:t>
            </a:r>
            <a:r>
              <a:rPr lang="fr-FR" sz="1100" dirty="0" err="1" smtClean="0"/>
              <a:t>Error</a:t>
            </a:r>
            <a:endParaRPr lang="fr-FR" sz="1100" dirty="0" smtClean="0"/>
          </a:p>
          <a:p>
            <a:pPr lvl="1"/>
            <a:r>
              <a:rPr lang="fr-FR" sz="1100" dirty="0" smtClean="0"/>
              <a:t>An </a:t>
            </a:r>
            <a:r>
              <a:rPr lang="fr-FR" sz="1100" dirty="0" err="1" smtClean="0"/>
              <a:t>error</a:t>
            </a:r>
            <a:r>
              <a:rPr lang="fr-FR" sz="1100" dirty="0" smtClean="0"/>
              <a:t> </a:t>
            </a:r>
            <a:r>
              <a:rPr lang="fr-FR" sz="1100" dirty="0" err="1" smtClean="0"/>
              <a:t>is</a:t>
            </a:r>
            <a:r>
              <a:rPr lang="fr-FR" sz="1100" dirty="0" smtClean="0"/>
              <a:t> </a:t>
            </a:r>
            <a:r>
              <a:rPr lang="fr-FR" sz="1100" dirty="0" err="1" smtClean="0"/>
              <a:t>raised</a:t>
            </a:r>
            <a:r>
              <a:rPr lang="fr-FR" sz="1100" dirty="0" smtClean="0"/>
              <a:t> </a:t>
            </a:r>
            <a:r>
              <a:rPr lang="fr-FR" sz="1100" dirty="0" err="1" smtClean="0"/>
              <a:t>because</a:t>
            </a:r>
            <a:r>
              <a:rPr lang="fr-FR" sz="1100" dirty="0" smtClean="0"/>
              <a:t> of user action</a:t>
            </a:r>
          </a:p>
          <a:p>
            <a:pPr lvl="2"/>
            <a:r>
              <a:rPr lang="fr-FR" sz="1100" dirty="0" smtClean="0"/>
              <a:t>400 Bad </a:t>
            </a:r>
            <a:r>
              <a:rPr lang="fr-FR" sz="1100" dirty="0" err="1" smtClean="0"/>
              <a:t>Request</a:t>
            </a:r>
            <a:endParaRPr lang="fr-FR" sz="1100" dirty="0" smtClean="0"/>
          </a:p>
          <a:p>
            <a:pPr lvl="2"/>
            <a:r>
              <a:rPr lang="fr-FR" sz="1100" dirty="0" smtClean="0"/>
              <a:t>401 </a:t>
            </a:r>
            <a:r>
              <a:rPr lang="fr-FR" sz="1100" dirty="0" err="1" smtClean="0"/>
              <a:t>Unauthorized</a:t>
            </a:r>
            <a:endParaRPr lang="fr-FR" sz="1100" dirty="0" smtClean="0"/>
          </a:p>
          <a:p>
            <a:pPr lvl="2"/>
            <a:r>
              <a:rPr lang="fr-FR" sz="1100" dirty="0" smtClean="0"/>
              <a:t>404 Not </a:t>
            </a:r>
            <a:r>
              <a:rPr lang="fr-FR" sz="1100" dirty="0" err="1" smtClean="0"/>
              <a:t>Found</a:t>
            </a:r>
            <a:endParaRPr lang="fr-FR" sz="1100" dirty="0" smtClean="0"/>
          </a:p>
          <a:p>
            <a:pPr lvl="2"/>
            <a:r>
              <a:rPr lang="fr-FR" sz="1100" dirty="0" smtClean="0"/>
              <a:t>407 Proxy </a:t>
            </a:r>
            <a:r>
              <a:rPr lang="fr-FR" sz="1100" dirty="0" err="1" smtClean="0"/>
              <a:t>Authentication</a:t>
            </a:r>
            <a:r>
              <a:rPr lang="fr-FR" sz="1100" dirty="0" smtClean="0"/>
              <a:t> </a:t>
            </a:r>
            <a:r>
              <a:rPr lang="fr-FR" sz="1100" dirty="0" err="1" smtClean="0"/>
              <a:t>Required</a:t>
            </a:r>
            <a:endParaRPr lang="fr-FR" sz="1100" dirty="0" smtClean="0"/>
          </a:p>
          <a:p>
            <a:r>
              <a:rPr lang="fr-FR" sz="1100" b="1" dirty="0" smtClean="0"/>
              <a:t>5xx </a:t>
            </a:r>
            <a:r>
              <a:rPr lang="fr-FR" sz="1100" dirty="0" smtClean="0"/>
              <a:t>: Server </a:t>
            </a:r>
            <a:r>
              <a:rPr lang="fr-FR" sz="1100" dirty="0" err="1" smtClean="0"/>
              <a:t>Error</a:t>
            </a:r>
            <a:endParaRPr lang="fr-FR" sz="1100" dirty="0" smtClean="0"/>
          </a:p>
          <a:p>
            <a:pPr lvl="1"/>
            <a:r>
              <a:rPr lang="fr-FR" sz="1100" dirty="0" smtClean="0"/>
              <a:t>Server </a:t>
            </a:r>
            <a:r>
              <a:rPr lang="fr-FR" sz="1100" dirty="0" err="1" smtClean="0"/>
              <a:t>cannot</a:t>
            </a:r>
            <a:r>
              <a:rPr lang="fr-FR" sz="1100" dirty="0" smtClean="0"/>
              <a:t> serve the </a:t>
            </a:r>
            <a:r>
              <a:rPr lang="fr-FR" sz="1100" dirty="0" err="1" smtClean="0"/>
              <a:t>request</a:t>
            </a:r>
            <a:r>
              <a:rPr lang="fr-FR" sz="1100" dirty="0" smtClean="0"/>
              <a:t> </a:t>
            </a:r>
          </a:p>
          <a:p>
            <a:pPr lvl="2"/>
            <a:r>
              <a:rPr lang="fr-FR" sz="1100" dirty="0" smtClean="0"/>
              <a:t>500 </a:t>
            </a:r>
            <a:r>
              <a:rPr lang="fr-FR" sz="1100" dirty="0" err="1" smtClean="0"/>
              <a:t>Internal</a:t>
            </a:r>
            <a:r>
              <a:rPr lang="fr-FR" sz="1100" dirty="0" smtClean="0"/>
              <a:t> Server </a:t>
            </a:r>
            <a:r>
              <a:rPr lang="fr-FR" sz="1100" dirty="0" err="1" smtClean="0"/>
              <a:t>Error</a:t>
            </a:r>
            <a:endParaRPr lang="fr-FR" sz="1100" dirty="0"/>
          </a:p>
        </p:txBody>
      </p:sp>
      <p:sp>
        <p:nvSpPr>
          <p:cNvPr id="16387" name="Rectangle 18"/>
          <p:cNvSpPr>
            <a:spLocks noChangeArrowheads="1"/>
          </p:cNvSpPr>
          <p:nvPr/>
        </p:nvSpPr>
        <p:spPr bwMode="auto">
          <a:xfrm>
            <a:off x="395288" y="681037"/>
            <a:ext cx="8208962" cy="415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580000"/>
              </a:buClr>
              <a:buFont typeface="Wingdings" pitchFamily="2" charset="2"/>
              <a:buChar char="§"/>
            </a:pPr>
            <a:endParaRPr lang="fr-FR" sz="1400" b="1" dirty="0">
              <a:latin typeface="Courier New" pitchFamily="49" charset="0"/>
            </a:endParaRPr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25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Important Transactions</a:t>
            </a:r>
            <a:endParaRPr lang="en-US" dirty="0"/>
          </a:p>
        </p:txBody>
      </p:sp>
      <p:sp>
        <p:nvSpPr>
          <p:cNvPr id="3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040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116013" y="3524250"/>
            <a:ext cx="7129462" cy="1207294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1042988" y="1600200"/>
            <a:ext cx="7129462" cy="1619250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Basic Transaction</a:t>
            </a:r>
            <a:endParaRPr lang="fr-FR" dirty="0" smtClean="0"/>
          </a:p>
        </p:txBody>
      </p:sp>
      <p:pic>
        <p:nvPicPr>
          <p:cNvPr id="18437" name="Picture 5" descr="apple-informatique-ordinateur-portable-macbook-macbook-pro-pro-icone-6676-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4" y="897732"/>
            <a:ext cx="936625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web_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1" y="951310"/>
            <a:ext cx="969963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51310"/>
            <a:ext cx="6057900" cy="171450"/>
          </a:xfrm>
          <a:prstGeom prst="rect">
            <a:avLst/>
          </a:prstGeom>
          <a:noFill/>
          <a:ln w="28575">
            <a:solidFill>
              <a:srgbClr val="58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169243" y="1704559"/>
            <a:ext cx="571502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latin typeface="Tahoma" pitchFamily="34" charset="0"/>
              </a:rPr>
              <a:t>GET /#hl=</a:t>
            </a:r>
            <a:r>
              <a:rPr lang="en-GB" sz="800" b="1" dirty="0" err="1">
                <a:latin typeface="Tahoma" pitchFamily="34" charset="0"/>
              </a:rPr>
              <a:t>fr&amp;source</a:t>
            </a:r>
            <a:r>
              <a:rPr lang="en-GB" sz="800" b="1" dirty="0">
                <a:latin typeface="Tahoma" pitchFamily="34" charset="0"/>
              </a:rPr>
              <a:t>=</a:t>
            </a:r>
            <a:r>
              <a:rPr lang="en-GB" sz="800" b="1" dirty="0" err="1">
                <a:latin typeface="Tahoma" pitchFamily="34" charset="0"/>
              </a:rPr>
              <a:t>hp&amp;q</a:t>
            </a:r>
            <a:r>
              <a:rPr lang="en-GB" sz="800" b="1" dirty="0">
                <a:latin typeface="Tahoma" pitchFamily="34" charset="0"/>
              </a:rPr>
              <a:t>=</a:t>
            </a:r>
            <a:r>
              <a:rPr lang="en-GB" sz="800" b="1" dirty="0" err="1">
                <a:latin typeface="Tahoma" pitchFamily="34" charset="0"/>
              </a:rPr>
              <a:t>denyall&amp;aq</a:t>
            </a:r>
            <a:r>
              <a:rPr lang="en-GB" sz="800" b="1" dirty="0">
                <a:latin typeface="Tahoma" pitchFamily="34" charset="0"/>
              </a:rPr>
              <a:t>=</a:t>
            </a:r>
            <a:r>
              <a:rPr lang="en-GB" sz="800" b="1" dirty="0" err="1">
                <a:latin typeface="Tahoma" pitchFamily="34" charset="0"/>
              </a:rPr>
              <a:t>f&amp;aqi</a:t>
            </a:r>
            <a:r>
              <a:rPr lang="en-GB" sz="800" b="1" dirty="0">
                <a:latin typeface="Tahoma" pitchFamily="34" charset="0"/>
              </a:rPr>
              <a:t>=g3&amp;aql=&amp;</a:t>
            </a:r>
            <a:r>
              <a:rPr lang="en-GB" sz="800" b="1" dirty="0" err="1">
                <a:latin typeface="Tahoma" pitchFamily="34" charset="0"/>
              </a:rPr>
              <a:t>oq</a:t>
            </a:r>
            <a:r>
              <a:rPr lang="en-GB" sz="800" b="1" dirty="0">
                <a:latin typeface="Tahoma" pitchFamily="34" charset="0"/>
              </a:rPr>
              <a:t>=&amp;</a:t>
            </a:r>
            <a:r>
              <a:rPr lang="en-GB" sz="800" b="1" dirty="0" err="1">
                <a:latin typeface="Tahoma" pitchFamily="34" charset="0"/>
              </a:rPr>
              <a:t>gs_rfai</a:t>
            </a:r>
            <a:r>
              <a:rPr lang="en-GB" sz="800" b="1" dirty="0">
                <a:latin typeface="Tahoma" pitchFamily="34" charset="0"/>
              </a:rPr>
              <a:t>=&amp;</a:t>
            </a:r>
            <a:r>
              <a:rPr lang="en-GB" sz="800" b="1" dirty="0" err="1">
                <a:latin typeface="Tahoma" pitchFamily="34" charset="0"/>
              </a:rPr>
              <a:t>fp</a:t>
            </a:r>
            <a:r>
              <a:rPr lang="en-GB" sz="800" b="1" dirty="0">
                <a:latin typeface="Tahoma" pitchFamily="34" charset="0"/>
              </a:rPr>
              <a:t>=caf23e23f4a7bc33 HTTP/1.1</a:t>
            </a:r>
          </a:p>
          <a:p>
            <a:pPr eaLnBrk="1" hangingPunct="1"/>
            <a:endParaRPr lang="en-GB" sz="800" dirty="0">
              <a:latin typeface="Courier New" pitchFamily="49" charset="0"/>
            </a:endParaRPr>
          </a:p>
          <a:p>
            <a:pPr eaLnBrk="1" hangingPunct="1"/>
            <a:r>
              <a:rPr lang="en-GB" sz="800" dirty="0">
                <a:latin typeface="Courier New" pitchFamily="49" charset="0"/>
              </a:rPr>
              <a:t>Host: www.google.com</a:t>
            </a:r>
          </a:p>
          <a:p>
            <a:pPr eaLnBrk="1" hangingPunct="1"/>
            <a:r>
              <a:rPr lang="en-GB" sz="800" dirty="0">
                <a:latin typeface="Courier New" pitchFamily="49" charset="0"/>
              </a:rPr>
              <a:t>User-Agent: Mozilla/5.0 (Windows; U; Windows NT 5.1; </a:t>
            </a:r>
            <a:r>
              <a:rPr lang="en-GB" sz="800" dirty="0" err="1">
                <a:latin typeface="Courier New" pitchFamily="49" charset="0"/>
              </a:rPr>
              <a:t>fr</a:t>
            </a:r>
            <a:r>
              <a:rPr lang="en-GB" sz="800" dirty="0">
                <a:latin typeface="Courier New" pitchFamily="49" charset="0"/>
              </a:rPr>
              <a:t>; rv:1.8.0.1) </a:t>
            </a:r>
          </a:p>
          <a:p>
            <a:pPr eaLnBrk="1" hangingPunct="1"/>
            <a:r>
              <a:rPr lang="en-GB" sz="800" dirty="0">
                <a:latin typeface="Courier New" pitchFamily="49" charset="0"/>
              </a:rPr>
              <a:t>Accept: text/</a:t>
            </a:r>
            <a:r>
              <a:rPr lang="en-GB" sz="800" dirty="0" err="1">
                <a:latin typeface="Courier New" pitchFamily="49" charset="0"/>
              </a:rPr>
              <a:t>xml,application</a:t>
            </a:r>
            <a:r>
              <a:rPr lang="en-GB" sz="800" dirty="0">
                <a:latin typeface="Courier New" pitchFamily="49" charset="0"/>
              </a:rPr>
              <a:t>/</a:t>
            </a:r>
            <a:r>
              <a:rPr lang="en-GB" sz="800" dirty="0" err="1">
                <a:latin typeface="Courier New" pitchFamily="49" charset="0"/>
              </a:rPr>
              <a:t>xml,application</a:t>
            </a:r>
            <a:r>
              <a:rPr lang="en-GB" sz="800" dirty="0">
                <a:latin typeface="Courier New" pitchFamily="49" charset="0"/>
              </a:rPr>
              <a:t>/</a:t>
            </a:r>
            <a:r>
              <a:rPr lang="en-GB" sz="800" dirty="0" err="1">
                <a:latin typeface="Courier New" pitchFamily="49" charset="0"/>
              </a:rPr>
              <a:t>xhtml+xml,text</a:t>
            </a:r>
            <a:r>
              <a:rPr lang="en-GB" sz="800" dirty="0">
                <a:latin typeface="Courier New" pitchFamily="49" charset="0"/>
              </a:rPr>
              <a:t>/</a:t>
            </a:r>
            <a:r>
              <a:rPr lang="en-GB" sz="800" dirty="0" err="1">
                <a:latin typeface="Courier New" pitchFamily="49" charset="0"/>
              </a:rPr>
              <a:t>html;q</a:t>
            </a:r>
            <a:r>
              <a:rPr lang="en-GB" sz="800" dirty="0">
                <a:latin typeface="Courier New" pitchFamily="49" charset="0"/>
              </a:rPr>
              <a:t>=0.9,text/plain</a:t>
            </a:r>
          </a:p>
          <a:p>
            <a:pPr eaLnBrk="1" hangingPunct="1"/>
            <a:r>
              <a:rPr lang="en-GB" sz="800" dirty="0">
                <a:latin typeface="Courier New" pitchFamily="49" charset="0"/>
              </a:rPr>
              <a:t>Accept-Language: </a:t>
            </a:r>
            <a:r>
              <a:rPr lang="en-GB" sz="800" dirty="0" err="1">
                <a:latin typeface="Courier New" pitchFamily="49" charset="0"/>
              </a:rPr>
              <a:t>fr,fr-fr;q</a:t>
            </a:r>
            <a:r>
              <a:rPr lang="en-GB" sz="800" dirty="0">
                <a:latin typeface="Courier New" pitchFamily="49" charset="0"/>
              </a:rPr>
              <a:t>=0.8,en-us;q=0.5,en;q=0.3</a:t>
            </a:r>
          </a:p>
          <a:p>
            <a:pPr eaLnBrk="1" hangingPunct="1"/>
            <a:r>
              <a:rPr lang="en-GB" sz="800" dirty="0">
                <a:latin typeface="Courier New" pitchFamily="49" charset="0"/>
              </a:rPr>
              <a:t>Accept-Encoding: </a:t>
            </a:r>
            <a:r>
              <a:rPr lang="en-GB" sz="800" dirty="0" err="1">
                <a:latin typeface="Courier New" pitchFamily="49" charset="0"/>
              </a:rPr>
              <a:t>gzip,deflate</a:t>
            </a:r>
            <a:endParaRPr lang="en-GB" sz="800" dirty="0">
              <a:latin typeface="Courier New" pitchFamily="49" charset="0"/>
            </a:endParaRPr>
          </a:p>
          <a:p>
            <a:pPr eaLnBrk="1" hangingPunct="1"/>
            <a:r>
              <a:rPr lang="en-GB" sz="800" dirty="0">
                <a:latin typeface="Courier New" pitchFamily="49" charset="0"/>
              </a:rPr>
              <a:t>Accept-Charset: ISO-8859-1,utf-8;q=0.7,*;q=0.7</a:t>
            </a:r>
          </a:p>
          <a:p>
            <a:pPr eaLnBrk="1" hangingPunct="1"/>
            <a:r>
              <a:rPr lang="en-GB" sz="800" dirty="0">
                <a:latin typeface="Courier New" pitchFamily="49" charset="0"/>
              </a:rPr>
              <a:t>Keep-Alive: 300</a:t>
            </a:r>
          </a:p>
          <a:p>
            <a:pPr eaLnBrk="1" hangingPunct="1"/>
            <a:r>
              <a:rPr lang="en-GB" sz="800" dirty="0">
                <a:latin typeface="Courier New" pitchFamily="49" charset="0"/>
              </a:rPr>
              <a:t>Connection: keep-alive</a:t>
            </a:r>
          </a:p>
          <a:p>
            <a:pPr eaLnBrk="1" hangingPunct="1"/>
            <a:r>
              <a:rPr lang="en-GB" sz="800" dirty="0">
                <a:latin typeface="Courier New" pitchFamily="49" charset="0"/>
              </a:rPr>
              <a:t>Cookie: PREF=ID=8fc582e8c3bfcf1b:TM=1143210404:LM=1143383630:GM=1:S=CqNudsv2iTH-sjhq</a:t>
            </a:r>
          </a:p>
          <a:p>
            <a:pPr eaLnBrk="1" hangingPunct="1"/>
            <a:r>
              <a:rPr lang="en-GB" sz="800" dirty="0">
                <a:latin typeface="Courier New" pitchFamily="49" charset="0"/>
              </a:rPr>
              <a:t>Cache-Control: max-age=0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744663" y="3640932"/>
            <a:ext cx="60134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 smtClean="0">
                <a:latin typeface="Tahoma" pitchFamily="34" charset="0"/>
              </a:rPr>
              <a:t>HTTP/1.x 200 OK</a:t>
            </a:r>
          </a:p>
          <a:p>
            <a:pPr eaLnBrk="1" hangingPunct="1"/>
            <a:endParaRPr lang="en-GB" sz="800" b="1" dirty="0" smtClean="0">
              <a:latin typeface="Tahoma" pitchFamily="34" charset="0"/>
            </a:endParaRPr>
          </a:p>
          <a:p>
            <a:pPr eaLnBrk="1" hangingPunct="1"/>
            <a:r>
              <a:rPr lang="en-GB" sz="800" dirty="0" smtClean="0">
                <a:latin typeface="Courier New" pitchFamily="49" charset="0"/>
              </a:rPr>
              <a:t>Cache-Control: private</a:t>
            </a:r>
          </a:p>
          <a:p>
            <a:pPr eaLnBrk="1" hangingPunct="1"/>
            <a:r>
              <a:rPr lang="en-GB" sz="800" dirty="0" smtClean="0">
                <a:latin typeface="Courier New" pitchFamily="49" charset="0"/>
              </a:rPr>
              <a:t>Content-Type: text/html</a:t>
            </a:r>
          </a:p>
          <a:p>
            <a:pPr eaLnBrk="1" hangingPunct="1"/>
            <a:r>
              <a:rPr lang="en-GB" sz="800" dirty="0" smtClean="0">
                <a:latin typeface="Courier New" pitchFamily="49" charset="0"/>
              </a:rPr>
              <a:t>Content-Encoding: </a:t>
            </a:r>
            <a:r>
              <a:rPr lang="en-GB" sz="800" dirty="0" err="1" smtClean="0">
                <a:latin typeface="Courier New" pitchFamily="49" charset="0"/>
              </a:rPr>
              <a:t>gzip</a:t>
            </a:r>
            <a:endParaRPr lang="en-GB" sz="800" dirty="0" smtClean="0">
              <a:latin typeface="Courier New" pitchFamily="49" charset="0"/>
            </a:endParaRPr>
          </a:p>
          <a:p>
            <a:pPr eaLnBrk="1" hangingPunct="1"/>
            <a:r>
              <a:rPr lang="en-GB" sz="800" dirty="0" smtClean="0">
                <a:latin typeface="Courier New" pitchFamily="49" charset="0"/>
              </a:rPr>
              <a:t>Server: GWS/2.1</a:t>
            </a:r>
          </a:p>
          <a:p>
            <a:pPr eaLnBrk="1" hangingPunct="1"/>
            <a:r>
              <a:rPr lang="en-GB" sz="800" dirty="0" smtClean="0">
                <a:latin typeface="Courier New" pitchFamily="49" charset="0"/>
              </a:rPr>
              <a:t>Content-Length: 1705</a:t>
            </a:r>
          </a:p>
          <a:p>
            <a:pPr eaLnBrk="1" hangingPunct="1"/>
            <a:r>
              <a:rPr lang="en-GB" sz="800" dirty="0" smtClean="0">
                <a:latin typeface="Courier New" pitchFamily="49" charset="0"/>
              </a:rPr>
              <a:t>Date: Tue, 04 Apr 2006 09:30:34 GMT</a:t>
            </a:r>
            <a:endParaRPr lang="en-GB" sz="800" dirty="0">
              <a:latin typeface="Courier New" pitchFamily="49" charset="0"/>
            </a:endParaRP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2195513" y="1383507"/>
            <a:ext cx="4608512" cy="384572"/>
          </a:xfrm>
          <a:prstGeom prst="rightArrow">
            <a:avLst>
              <a:gd name="adj1" fmla="val 50000"/>
              <a:gd name="adj2" fmla="val 71942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Tahoma" pitchFamily="34" charset="0"/>
              </a:rPr>
              <a:t>HTTP REQUEST</a:t>
            </a:r>
            <a:endParaRPr lang="en-GB" sz="1600" b="1">
              <a:latin typeface="Tahoma" pitchFamily="34" charset="0"/>
            </a:endParaRP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2338389" y="3274219"/>
            <a:ext cx="4465637" cy="378619"/>
          </a:xfrm>
          <a:prstGeom prst="leftArrow">
            <a:avLst>
              <a:gd name="adj1" fmla="val 58556"/>
              <a:gd name="adj2" fmla="val 73880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Tahoma" pitchFamily="34" charset="0"/>
              </a:rPr>
              <a:t>HTTP RESPONSE</a:t>
            </a:r>
            <a:endParaRPr lang="en-GB" sz="1600" b="1">
              <a:latin typeface="Tahoma" pitchFamily="34" charset="0"/>
            </a:endParaRPr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032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2266951" y="2389585"/>
            <a:ext cx="4752975" cy="559594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2266951" y="1600200"/>
            <a:ext cx="4752975" cy="485775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Redirection</a:t>
            </a:r>
            <a:endParaRPr lang="fr-FR" dirty="0" smtClean="0"/>
          </a:p>
        </p:txBody>
      </p:sp>
      <p:pic>
        <p:nvPicPr>
          <p:cNvPr id="19461" name="Picture 5" descr="apple-informatique-ordinateur-portable-macbook-macbook-pro-pro-icone-6676-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1" y="897732"/>
            <a:ext cx="936625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web_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1" y="951310"/>
            <a:ext cx="969963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2415467" y="1714725"/>
            <a:ext cx="15680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latin typeface="Tahoma" pitchFamily="34" charset="0"/>
              </a:rPr>
              <a:t>GET /path/ HTTP/1.1</a:t>
            </a:r>
          </a:p>
          <a:p>
            <a:pPr eaLnBrk="1" hangingPunct="1"/>
            <a:r>
              <a:rPr lang="en-GB" sz="1000" dirty="0">
                <a:latin typeface="Courier New" pitchFamily="49" charset="0"/>
              </a:rPr>
              <a:t>Host: server</a:t>
            </a: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2338389" y="2458676"/>
            <a:ext cx="317023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latin typeface="Tahoma" pitchFamily="34" charset="0"/>
              </a:rPr>
              <a:t>HTTP/1.x 301 Moved Permanently</a:t>
            </a:r>
          </a:p>
          <a:p>
            <a:pPr eaLnBrk="1" hangingPunct="1"/>
            <a:r>
              <a:rPr lang="en-GB" sz="1000" dirty="0">
                <a:latin typeface="Courier New" pitchFamily="49" charset="0"/>
              </a:rPr>
              <a:t>Date: Tue, 04 Apr 2006 09:30:34 GMT</a:t>
            </a:r>
            <a:br>
              <a:rPr lang="en-GB" sz="1000" dirty="0">
                <a:latin typeface="Courier New" pitchFamily="49" charset="0"/>
              </a:rPr>
            </a:br>
            <a:r>
              <a:rPr lang="en-GB" sz="1000" b="1" dirty="0">
                <a:solidFill>
                  <a:srgbClr val="580000"/>
                </a:solidFill>
                <a:latin typeface="Courier New" pitchFamily="49" charset="0"/>
              </a:rPr>
              <a:t>Location: http://server/newpath/</a:t>
            </a:r>
          </a:p>
        </p:txBody>
      </p:sp>
      <p:sp>
        <p:nvSpPr>
          <p:cNvPr id="19465" name="AutoShape 10"/>
          <p:cNvSpPr>
            <a:spLocks noChangeArrowheads="1"/>
          </p:cNvSpPr>
          <p:nvPr/>
        </p:nvSpPr>
        <p:spPr bwMode="auto">
          <a:xfrm>
            <a:off x="2916238" y="1315046"/>
            <a:ext cx="3384550" cy="453033"/>
          </a:xfrm>
          <a:prstGeom prst="rightArrow">
            <a:avLst>
              <a:gd name="adj1" fmla="val 50000"/>
              <a:gd name="adj2" fmla="val 52835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 dirty="0">
                <a:latin typeface="Tahoma" pitchFamily="34" charset="0"/>
              </a:rPr>
              <a:t>HTTP REQUEST</a:t>
            </a:r>
            <a:endParaRPr lang="en-GB" sz="1600" b="1" dirty="0">
              <a:latin typeface="Tahoma" pitchFamily="34" charset="0"/>
            </a:endParaRPr>
          </a:p>
        </p:txBody>
      </p:sp>
      <p:sp>
        <p:nvSpPr>
          <p:cNvPr id="19466" name="AutoShape 11"/>
          <p:cNvSpPr>
            <a:spLocks noChangeArrowheads="1"/>
          </p:cNvSpPr>
          <p:nvPr/>
        </p:nvSpPr>
        <p:spPr bwMode="auto">
          <a:xfrm>
            <a:off x="2986089" y="2139554"/>
            <a:ext cx="3279775" cy="378619"/>
          </a:xfrm>
          <a:prstGeom prst="leftArrow">
            <a:avLst>
              <a:gd name="adj1" fmla="val 58556"/>
              <a:gd name="adj2" fmla="val 54261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Tahoma" pitchFamily="34" charset="0"/>
              </a:rPr>
              <a:t>HTTP RESPONSE</a:t>
            </a:r>
            <a:endParaRPr lang="en-GB" sz="1600" b="1">
              <a:latin typeface="Tahoma" pitchFamily="34" charset="0"/>
            </a:endParaRPr>
          </a:p>
        </p:txBody>
      </p:sp>
      <p:sp>
        <p:nvSpPr>
          <p:cNvPr id="19467" name="AutoShape 12"/>
          <p:cNvSpPr>
            <a:spLocks noChangeArrowheads="1"/>
          </p:cNvSpPr>
          <p:nvPr/>
        </p:nvSpPr>
        <p:spPr bwMode="auto">
          <a:xfrm>
            <a:off x="2266951" y="3220641"/>
            <a:ext cx="4752975" cy="485775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2411414" y="3317876"/>
            <a:ext cx="18405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latin typeface="Tahoma" pitchFamily="34" charset="0"/>
              </a:rPr>
              <a:t>GET /</a:t>
            </a:r>
            <a:r>
              <a:rPr lang="en-GB" sz="1000" b="1" dirty="0" err="1">
                <a:latin typeface="Tahoma" pitchFamily="34" charset="0"/>
              </a:rPr>
              <a:t>newpath</a:t>
            </a:r>
            <a:r>
              <a:rPr lang="en-GB" sz="1000" b="1" dirty="0">
                <a:latin typeface="Tahoma" pitchFamily="34" charset="0"/>
              </a:rPr>
              <a:t>/ HTTP/1.1</a:t>
            </a:r>
          </a:p>
          <a:p>
            <a:pPr eaLnBrk="1" hangingPunct="1"/>
            <a:r>
              <a:rPr lang="en-GB" sz="1000" dirty="0">
                <a:latin typeface="Courier New" pitchFamily="49" charset="0"/>
              </a:rPr>
              <a:t>Host: server</a:t>
            </a:r>
          </a:p>
        </p:txBody>
      </p:sp>
      <p:sp>
        <p:nvSpPr>
          <p:cNvPr id="19469" name="AutoShape 14"/>
          <p:cNvSpPr>
            <a:spLocks noChangeArrowheads="1"/>
          </p:cNvSpPr>
          <p:nvPr/>
        </p:nvSpPr>
        <p:spPr bwMode="auto">
          <a:xfrm>
            <a:off x="2916238" y="2949179"/>
            <a:ext cx="3384550" cy="439340"/>
          </a:xfrm>
          <a:prstGeom prst="rightArrow">
            <a:avLst>
              <a:gd name="adj1" fmla="val 50000"/>
              <a:gd name="adj2" fmla="val 52836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 dirty="0">
                <a:latin typeface="Tahoma" pitchFamily="34" charset="0"/>
              </a:rPr>
              <a:t>HTTP REQUEST </a:t>
            </a:r>
            <a:r>
              <a:rPr lang="en-US" sz="1600" b="1" i="1" dirty="0">
                <a:latin typeface="Tahoma" pitchFamily="34" charset="0"/>
              </a:rPr>
              <a:t>Automatic</a:t>
            </a:r>
            <a:endParaRPr lang="en-GB" sz="1600" b="1" i="1" dirty="0">
              <a:latin typeface="Tahoma" pitchFamily="34" charset="0"/>
            </a:endParaRPr>
          </a:p>
        </p:txBody>
      </p:sp>
      <p:sp>
        <p:nvSpPr>
          <p:cNvPr id="19470" name="AutoShape 15"/>
          <p:cNvSpPr>
            <a:spLocks noChangeArrowheads="1"/>
          </p:cNvSpPr>
          <p:nvPr/>
        </p:nvSpPr>
        <p:spPr bwMode="auto">
          <a:xfrm>
            <a:off x="2266951" y="4010025"/>
            <a:ext cx="4752975" cy="452438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Text Box 16"/>
          <p:cNvSpPr txBox="1">
            <a:spLocks noChangeArrowheads="1"/>
          </p:cNvSpPr>
          <p:nvPr/>
        </p:nvSpPr>
        <p:spPr bwMode="auto">
          <a:xfrm>
            <a:off x="2343069" y="4091651"/>
            <a:ext cx="33861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latin typeface="Tahoma" pitchFamily="34" charset="0"/>
              </a:rPr>
              <a:t>HTTP/1.x 200 OK</a:t>
            </a:r>
          </a:p>
          <a:p>
            <a:pPr eaLnBrk="1" hangingPunct="1"/>
            <a:r>
              <a:rPr lang="en-GB" sz="1000" dirty="0">
                <a:latin typeface="Courier New" pitchFamily="49" charset="0"/>
              </a:rPr>
              <a:t>Date: Tue, 04 Apr 2006 09:30:34 GMT</a:t>
            </a:r>
            <a:endParaRPr lang="en-GB" sz="1000" b="1" dirty="0">
              <a:solidFill>
                <a:srgbClr val="580000"/>
              </a:solidFill>
              <a:latin typeface="Courier New" pitchFamily="49" charset="0"/>
            </a:endParaRPr>
          </a:p>
        </p:txBody>
      </p:sp>
      <p:sp>
        <p:nvSpPr>
          <p:cNvPr id="19472" name="AutoShape 17"/>
          <p:cNvSpPr>
            <a:spLocks noChangeArrowheads="1"/>
          </p:cNvSpPr>
          <p:nvPr/>
        </p:nvSpPr>
        <p:spPr bwMode="auto">
          <a:xfrm>
            <a:off x="2986089" y="3759994"/>
            <a:ext cx="3279775" cy="378619"/>
          </a:xfrm>
          <a:prstGeom prst="leftArrow">
            <a:avLst>
              <a:gd name="adj1" fmla="val 58556"/>
              <a:gd name="adj2" fmla="val 54261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 dirty="0">
                <a:latin typeface="Tahoma" pitchFamily="34" charset="0"/>
              </a:rPr>
              <a:t>HTTP RESPONSE</a:t>
            </a:r>
            <a:endParaRPr lang="en-GB" sz="1600" b="1" dirty="0">
              <a:latin typeface="Tahoma" pitchFamily="34" charset="0"/>
            </a:endParaRPr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02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Authentication</a:t>
            </a:r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2266951" y="2389585"/>
            <a:ext cx="4752975" cy="559594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auto">
          <a:xfrm>
            <a:off x="2266951" y="1600200"/>
            <a:ext cx="4752975" cy="485775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85" name="Picture 6" descr="apple-informatique-ordinateur-portable-macbook-macbook-pro-pro-icone-6676-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1" y="897732"/>
            <a:ext cx="936625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web_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1" y="951310"/>
            <a:ext cx="969963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2411413" y="1707901"/>
            <a:ext cx="15680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latin typeface="Tahoma" pitchFamily="34" charset="0"/>
              </a:rPr>
              <a:t>GET /path/ HTTP/1.1</a:t>
            </a:r>
          </a:p>
          <a:p>
            <a:pPr eaLnBrk="1" hangingPunct="1"/>
            <a:r>
              <a:rPr lang="en-GB" sz="1000" dirty="0">
                <a:latin typeface="Courier New" pitchFamily="49" charset="0"/>
              </a:rPr>
              <a:t>Host: server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2409826" y="2506267"/>
            <a:ext cx="4537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latin typeface="Tahoma" pitchFamily="34" charset="0"/>
              </a:rPr>
              <a:t>HTTP/1.x 401 Unauthorized</a:t>
            </a:r>
          </a:p>
          <a:p>
            <a:pPr eaLnBrk="1" hangingPunct="1"/>
            <a:r>
              <a:rPr lang="fr-FR" sz="1000" b="1">
                <a:solidFill>
                  <a:srgbClr val="580000"/>
                </a:solidFill>
                <a:latin typeface="Courier New" pitchFamily="49" charset="0"/>
              </a:rPr>
              <a:t>WWW-Authenticate: Basic realm="authentication"</a:t>
            </a:r>
            <a:endParaRPr lang="en-GB" sz="1000" b="1">
              <a:solidFill>
                <a:srgbClr val="580000"/>
              </a:solidFill>
              <a:latin typeface="Courier New" pitchFamily="49" charset="0"/>
            </a:endParaRPr>
          </a:p>
        </p:txBody>
      </p:sp>
      <p:sp>
        <p:nvSpPr>
          <p:cNvPr id="20489" name="AutoShape 10"/>
          <p:cNvSpPr>
            <a:spLocks noChangeArrowheads="1"/>
          </p:cNvSpPr>
          <p:nvPr/>
        </p:nvSpPr>
        <p:spPr bwMode="auto">
          <a:xfrm>
            <a:off x="2916238" y="1315046"/>
            <a:ext cx="3384550" cy="453033"/>
          </a:xfrm>
          <a:prstGeom prst="rightArrow">
            <a:avLst>
              <a:gd name="adj1" fmla="val 50000"/>
              <a:gd name="adj2" fmla="val 52835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 dirty="0">
                <a:latin typeface="Tahoma" pitchFamily="34" charset="0"/>
              </a:rPr>
              <a:t>HTTP REQUEST</a:t>
            </a:r>
            <a:endParaRPr lang="en-GB" sz="1600" b="1" dirty="0">
              <a:latin typeface="Tahoma" pitchFamily="34" charset="0"/>
            </a:endParaRPr>
          </a:p>
        </p:txBody>
      </p:sp>
      <p:sp>
        <p:nvSpPr>
          <p:cNvPr id="20490" name="AutoShape 11"/>
          <p:cNvSpPr>
            <a:spLocks noChangeArrowheads="1"/>
          </p:cNvSpPr>
          <p:nvPr/>
        </p:nvSpPr>
        <p:spPr bwMode="auto">
          <a:xfrm>
            <a:off x="2986089" y="2139554"/>
            <a:ext cx="3278187" cy="378619"/>
          </a:xfrm>
          <a:prstGeom prst="leftArrow">
            <a:avLst>
              <a:gd name="adj1" fmla="val 58556"/>
              <a:gd name="adj2" fmla="val 54235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Tahoma" pitchFamily="34" charset="0"/>
              </a:rPr>
              <a:t>HTTP RESPONSE</a:t>
            </a:r>
            <a:endParaRPr lang="en-GB" sz="1600" b="1">
              <a:latin typeface="Tahoma" pitchFamily="34" charset="0"/>
            </a:endParaRPr>
          </a:p>
        </p:txBody>
      </p:sp>
      <p:sp>
        <p:nvSpPr>
          <p:cNvPr id="20491" name="AutoShape 12"/>
          <p:cNvSpPr>
            <a:spLocks noChangeArrowheads="1"/>
          </p:cNvSpPr>
          <p:nvPr/>
        </p:nvSpPr>
        <p:spPr bwMode="auto">
          <a:xfrm>
            <a:off x="2266951" y="3220641"/>
            <a:ext cx="4752975" cy="577424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2411413" y="3244067"/>
            <a:ext cx="35702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latin typeface="Tahoma" pitchFamily="34" charset="0"/>
              </a:rPr>
              <a:t>GET </a:t>
            </a:r>
            <a:r>
              <a:rPr lang="en-GB" sz="1000" b="1" dirty="0" smtClean="0">
                <a:latin typeface="Tahoma" pitchFamily="34" charset="0"/>
              </a:rPr>
              <a:t>/path/ </a:t>
            </a:r>
            <a:r>
              <a:rPr lang="en-GB" sz="1000" b="1" dirty="0">
                <a:latin typeface="Tahoma" pitchFamily="34" charset="0"/>
              </a:rPr>
              <a:t>HTTP/1.1</a:t>
            </a:r>
          </a:p>
          <a:p>
            <a:pPr eaLnBrk="1" hangingPunct="1"/>
            <a:r>
              <a:rPr lang="en-GB" sz="1000" dirty="0">
                <a:latin typeface="Courier New" pitchFamily="49" charset="0"/>
              </a:rPr>
              <a:t>Host: </a:t>
            </a:r>
            <a:r>
              <a:rPr lang="en-GB" sz="1000" dirty="0" smtClean="0">
                <a:latin typeface="Courier New" pitchFamily="49" charset="0"/>
              </a:rPr>
              <a:t>server</a:t>
            </a:r>
          </a:p>
          <a:p>
            <a:pPr eaLnBrk="1" hangingPunct="1"/>
            <a:r>
              <a:rPr lang="en-GB" sz="1000" dirty="0" err="1" smtClean="0">
                <a:latin typeface="Courier New" pitchFamily="49" charset="0"/>
              </a:rPr>
              <a:t>Autorization</a:t>
            </a:r>
            <a:r>
              <a:rPr lang="en-GB" sz="1000" dirty="0" smtClean="0">
                <a:latin typeface="Courier New" pitchFamily="49" charset="0"/>
              </a:rPr>
              <a:t>: </a:t>
            </a:r>
            <a:r>
              <a:rPr lang="en-GB" sz="1000" dirty="0" err="1" smtClean="0">
                <a:latin typeface="Courier New" pitchFamily="49" charset="0"/>
              </a:rPr>
              <a:t>login:password</a:t>
            </a:r>
            <a:r>
              <a:rPr lang="en-GB" sz="1000" smtClean="0">
                <a:latin typeface="Courier New" pitchFamily="49" charset="0"/>
              </a:rPr>
              <a:t> base64-encoded</a:t>
            </a:r>
            <a:endParaRPr lang="en-GB" sz="1000" dirty="0">
              <a:latin typeface="Courier New" pitchFamily="49" charset="0"/>
            </a:endParaRPr>
          </a:p>
        </p:txBody>
      </p:sp>
      <p:sp>
        <p:nvSpPr>
          <p:cNvPr id="20493" name="AutoShape 14"/>
          <p:cNvSpPr>
            <a:spLocks noChangeArrowheads="1"/>
          </p:cNvSpPr>
          <p:nvPr/>
        </p:nvSpPr>
        <p:spPr bwMode="auto">
          <a:xfrm>
            <a:off x="2916238" y="2949179"/>
            <a:ext cx="3384550" cy="439340"/>
          </a:xfrm>
          <a:prstGeom prst="rightArrow">
            <a:avLst>
              <a:gd name="adj1" fmla="val 50000"/>
              <a:gd name="adj2" fmla="val 52836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 dirty="0">
                <a:latin typeface="Tahoma" pitchFamily="34" charset="0"/>
              </a:rPr>
              <a:t>HTTP REQUEST</a:t>
            </a:r>
            <a:endParaRPr lang="en-GB" sz="1600" b="1" i="1" dirty="0">
              <a:latin typeface="Tahoma" pitchFamily="34" charset="0"/>
            </a:endParaRPr>
          </a:p>
        </p:txBody>
      </p:sp>
      <p:sp>
        <p:nvSpPr>
          <p:cNvPr id="20494" name="AutoShape 15"/>
          <p:cNvSpPr>
            <a:spLocks noChangeArrowheads="1"/>
          </p:cNvSpPr>
          <p:nvPr/>
        </p:nvSpPr>
        <p:spPr bwMode="auto">
          <a:xfrm>
            <a:off x="2266951" y="4010025"/>
            <a:ext cx="4752975" cy="452438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Text Box 16"/>
          <p:cNvSpPr txBox="1">
            <a:spLocks noChangeArrowheads="1"/>
          </p:cNvSpPr>
          <p:nvPr/>
        </p:nvSpPr>
        <p:spPr bwMode="auto">
          <a:xfrm>
            <a:off x="2409826" y="4126707"/>
            <a:ext cx="4537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latin typeface="Tahoma" pitchFamily="34" charset="0"/>
              </a:rPr>
              <a:t>HTTP/1.x 200 OK</a:t>
            </a:r>
          </a:p>
          <a:p>
            <a:pPr eaLnBrk="1" hangingPunct="1"/>
            <a:r>
              <a:rPr lang="en-GB" sz="1000" dirty="0">
                <a:latin typeface="Courier New" pitchFamily="49" charset="0"/>
              </a:rPr>
              <a:t>Date: Tue, 04 Apr 2006 09:30:34 GMT</a:t>
            </a:r>
            <a:endParaRPr lang="en-GB" sz="1000" b="1" dirty="0">
              <a:solidFill>
                <a:srgbClr val="580000"/>
              </a:solidFill>
              <a:latin typeface="Courier New" pitchFamily="49" charset="0"/>
            </a:endParaRPr>
          </a:p>
        </p:txBody>
      </p:sp>
      <p:sp>
        <p:nvSpPr>
          <p:cNvPr id="20496" name="AutoShape 17"/>
          <p:cNvSpPr>
            <a:spLocks noChangeArrowheads="1"/>
          </p:cNvSpPr>
          <p:nvPr/>
        </p:nvSpPr>
        <p:spPr bwMode="auto">
          <a:xfrm>
            <a:off x="2986089" y="3759994"/>
            <a:ext cx="3278187" cy="378619"/>
          </a:xfrm>
          <a:prstGeom prst="leftArrow">
            <a:avLst>
              <a:gd name="adj1" fmla="val 58556"/>
              <a:gd name="adj2" fmla="val 54235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 dirty="0">
                <a:latin typeface="Tahoma" pitchFamily="34" charset="0"/>
              </a:rPr>
              <a:t>HTTP RESPONSE</a:t>
            </a:r>
            <a:endParaRPr lang="en-GB" sz="1600" b="1" dirty="0">
              <a:latin typeface="Tahoma" pitchFamily="34" charset="0"/>
            </a:endParaRPr>
          </a:p>
        </p:txBody>
      </p:sp>
      <p:pic>
        <p:nvPicPr>
          <p:cNvPr id="2049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2680097"/>
            <a:ext cx="1871663" cy="79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82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Summary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fr-FR" dirty="0" smtClean="0"/>
          </a:p>
          <a:p>
            <a:pPr lvl="1"/>
            <a:r>
              <a:rPr lang="fr-FR" dirty="0" smtClean="0"/>
              <a:t>HTTP Basics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Important Transactions</a:t>
            </a:r>
          </a:p>
          <a:p>
            <a:pPr marL="180000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Regular Expressions</a:t>
            </a:r>
            <a:endParaRPr lang="fr-FR" dirty="0"/>
          </a:p>
        </p:txBody>
      </p:sp>
      <p:sp>
        <p:nvSpPr>
          <p:cNvPr id="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81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Keep-Alive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2266951" y="2444354"/>
            <a:ext cx="4752975" cy="235744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2266951" y="1546623"/>
            <a:ext cx="4752975" cy="592931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09" name="Picture 5" descr="apple-informatique-ordinateur-portable-macbook-macbook-pro-pro-icone-6676-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1" y="627460"/>
            <a:ext cx="936625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web_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681038"/>
            <a:ext cx="969963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411413" y="1640325"/>
            <a:ext cx="187743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latin typeface="Tahoma" pitchFamily="34" charset="0"/>
              </a:rPr>
              <a:t>GET /path/ HTTP/1.1</a:t>
            </a:r>
          </a:p>
          <a:p>
            <a:pPr eaLnBrk="1" hangingPunct="1"/>
            <a:r>
              <a:rPr lang="en-GB" sz="1000" dirty="0">
                <a:latin typeface="Courier New" pitchFamily="49" charset="0"/>
              </a:rPr>
              <a:t>Host: server</a:t>
            </a:r>
          </a:p>
          <a:p>
            <a:pPr eaLnBrk="1" hangingPunct="1"/>
            <a:r>
              <a:rPr lang="en-GB" sz="1000" dirty="0">
                <a:latin typeface="Courier New" pitchFamily="49" charset="0"/>
              </a:rPr>
              <a:t>Connection: Keep-Alive</a:t>
            </a:r>
          </a:p>
        </p:txBody>
      </p:sp>
      <p:sp>
        <p:nvSpPr>
          <p:cNvPr id="21512" name="AutoShape 9"/>
          <p:cNvSpPr>
            <a:spLocks noChangeArrowheads="1"/>
          </p:cNvSpPr>
          <p:nvPr/>
        </p:nvSpPr>
        <p:spPr bwMode="auto">
          <a:xfrm>
            <a:off x="2916238" y="1251734"/>
            <a:ext cx="3384550" cy="462766"/>
          </a:xfrm>
          <a:prstGeom prst="rightArrow">
            <a:avLst>
              <a:gd name="adj1" fmla="val 50000"/>
              <a:gd name="adj2" fmla="val 52836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 dirty="0">
                <a:latin typeface="Tahoma" pitchFamily="34" charset="0"/>
              </a:rPr>
              <a:t>HTTP REQUEST</a:t>
            </a:r>
            <a:endParaRPr lang="en-GB" sz="1600" b="1" dirty="0">
              <a:latin typeface="Tahoma" pitchFamily="34" charset="0"/>
            </a:endParaRPr>
          </a:p>
        </p:txBody>
      </p:sp>
      <p:sp>
        <p:nvSpPr>
          <p:cNvPr id="21513" name="AutoShape 10"/>
          <p:cNvSpPr>
            <a:spLocks noChangeArrowheads="1"/>
          </p:cNvSpPr>
          <p:nvPr/>
        </p:nvSpPr>
        <p:spPr bwMode="auto">
          <a:xfrm>
            <a:off x="2986089" y="2194323"/>
            <a:ext cx="3278187" cy="378619"/>
          </a:xfrm>
          <a:prstGeom prst="leftArrow">
            <a:avLst>
              <a:gd name="adj1" fmla="val 58556"/>
              <a:gd name="adj2" fmla="val 54235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Tahoma" pitchFamily="34" charset="0"/>
              </a:rPr>
              <a:t>HTTP RESPONSE</a:t>
            </a:r>
            <a:endParaRPr lang="en-GB" sz="1600" b="1">
              <a:latin typeface="Tahoma" pitchFamily="34" charset="0"/>
            </a:endParaRPr>
          </a:p>
        </p:txBody>
      </p:sp>
      <p:sp>
        <p:nvSpPr>
          <p:cNvPr id="21514" name="AutoShape 11"/>
          <p:cNvSpPr>
            <a:spLocks noChangeArrowheads="1"/>
          </p:cNvSpPr>
          <p:nvPr/>
        </p:nvSpPr>
        <p:spPr bwMode="auto">
          <a:xfrm>
            <a:off x="2266951" y="2970610"/>
            <a:ext cx="4752975" cy="573881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2415923" y="3051269"/>
            <a:ext cx="22092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latin typeface="Tahoma" pitchFamily="34" charset="0"/>
              </a:rPr>
              <a:t>GET /path/image.jpg HTTP/1.1</a:t>
            </a:r>
          </a:p>
          <a:p>
            <a:pPr eaLnBrk="1" hangingPunct="1"/>
            <a:r>
              <a:rPr lang="en-GB" sz="1000" dirty="0">
                <a:latin typeface="Courier New" pitchFamily="49" charset="0"/>
              </a:rPr>
              <a:t>Host: server</a:t>
            </a:r>
          </a:p>
          <a:p>
            <a:pPr eaLnBrk="1" hangingPunct="1"/>
            <a:r>
              <a:rPr lang="en-GB" sz="1000" dirty="0">
                <a:latin typeface="Courier New" pitchFamily="49" charset="0"/>
              </a:rPr>
              <a:t>Connection: Keep-Alive</a:t>
            </a:r>
          </a:p>
        </p:txBody>
      </p:sp>
      <p:sp>
        <p:nvSpPr>
          <p:cNvPr id="21516" name="AutoShape 13"/>
          <p:cNvSpPr>
            <a:spLocks noChangeArrowheads="1"/>
          </p:cNvSpPr>
          <p:nvPr/>
        </p:nvSpPr>
        <p:spPr bwMode="auto">
          <a:xfrm>
            <a:off x="2916238" y="2753916"/>
            <a:ext cx="3384550" cy="384572"/>
          </a:xfrm>
          <a:prstGeom prst="rightArrow">
            <a:avLst>
              <a:gd name="adj1" fmla="val 50000"/>
              <a:gd name="adj2" fmla="val 52836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Tahoma" pitchFamily="34" charset="0"/>
              </a:rPr>
              <a:t>HTTP REQUEST</a:t>
            </a:r>
            <a:endParaRPr lang="en-GB" sz="1600" b="1" i="1">
              <a:latin typeface="Tahoma" pitchFamily="34" charset="0"/>
            </a:endParaRPr>
          </a:p>
        </p:txBody>
      </p:sp>
      <p:sp>
        <p:nvSpPr>
          <p:cNvPr id="21517" name="AutoShape 14"/>
          <p:cNvSpPr>
            <a:spLocks noChangeArrowheads="1"/>
          </p:cNvSpPr>
          <p:nvPr/>
        </p:nvSpPr>
        <p:spPr bwMode="auto">
          <a:xfrm>
            <a:off x="2266951" y="3848100"/>
            <a:ext cx="4752975" cy="235744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AutoShape 16"/>
          <p:cNvSpPr>
            <a:spLocks noChangeArrowheads="1"/>
          </p:cNvSpPr>
          <p:nvPr/>
        </p:nvSpPr>
        <p:spPr bwMode="auto">
          <a:xfrm>
            <a:off x="2986089" y="3598069"/>
            <a:ext cx="3278187" cy="378619"/>
          </a:xfrm>
          <a:prstGeom prst="leftArrow">
            <a:avLst>
              <a:gd name="adj1" fmla="val 58556"/>
              <a:gd name="adj2" fmla="val 54235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Tahoma" pitchFamily="34" charset="0"/>
              </a:rPr>
              <a:t>HTTP RESPONSE</a:t>
            </a:r>
            <a:endParaRPr lang="en-GB" sz="1600" b="1">
              <a:latin typeface="Tahoma" pitchFamily="34" charset="0"/>
            </a:endParaRPr>
          </a:p>
        </p:txBody>
      </p:sp>
      <p:sp>
        <p:nvSpPr>
          <p:cNvPr id="21519" name="Line 18"/>
          <p:cNvSpPr>
            <a:spLocks noChangeShapeType="1"/>
          </p:cNvSpPr>
          <p:nvPr/>
        </p:nvSpPr>
        <p:spPr bwMode="auto">
          <a:xfrm>
            <a:off x="1979614" y="897731"/>
            <a:ext cx="5400675" cy="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AutoShape 19"/>
          <p:cNvSpPr>
            <a:spLocks noChangeArrowheads="1"/>
          </p:cNvSpPr>
          <p:nvPr/>
        </p:nvSpPr>
        <p:spPr bwMode="auto">
          <a:xfrm>
            <a:off x="2051050" y="790575"/>
            <a:ext cx="503238" cy="215504"/>
          </a:xfrm>
          <a:prstGeom prst="roundRect">
            <a:avLst>
              <a:gd name="adj" fmla="val 42542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Text Box 20"/>
          <p:cNvSpPr txBox="1">
            <a:spLocks noChangeArrowheads="1"/>
          </p:cNvSpPr>
          <p:nvPr/>
        </p:nvSpPr>
        <p:spPr bwMode="auto">
          <a:xfrm>
            <a:off x="2051050" y="789385"/>
            <a:ext cx="5032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latin typeface="Tahoma" pitchFamily="34" charset="0"/>
              </a:rPr>
              <a:t>SYN</a:t>
            </a:r>
          </a:p>
        </p:txBody>
      </p:sp>
      <p:sp>
        <p:nvSpPr>
          <p:cNvPr id="21522" name="Line 21"/>
          <p:cNvSpPr>
            <a:spLocks noChangeShapeType="1"/>
          </p:cNvSpPr>
          <p:nvPr/>
        </p:nvSpPr>
        <p:spPr bwMode="auto">
          <a:xfrm>
            <a:off x="1979614" y="1059656"/>
            <a:ext cx="5400675" cy="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AutoShape 22"/>
          <p:cNvSpPr>
            <a:spLocks noChangeArrowheads="1"/>
          </p:cNvSpPr>
          <p:nvPr/>
        </p:nvSpPr>
        <p:spPr bwMode="auto">
          <a:xfrm>
            <a:off x="6299200" y="941785"/>
            <a:ext cx="935038" cy="215503"/>
          </a:xfrm>
          <a:prstGeom prst="roundRect">
            <a:avLst>
              <a:gd name="adj" fmla="val 42542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Text Box 23"/>
          <p:cNvSpPr txBox="1">
            <a:spLocks noChangeArrowheads="1"/>
          </p:cNvSpPr>
          <p:nvPr/>
        </p:nvSpPr>
        <p:spPr bwMode="auto">
          <a:xfrm>
            <a:off x="6299200" y="951310"/>
            <a:ext cx="9350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latin typeface="Tahoma" pitchFamily="34" charset="0"/>
              </a:rPr>
              <a:t>SYN/ACK</a:t>
            </a:r>
          </a:p>
        </p:txBody>
      </p:sp>
      <p:sp>
        <p:nvSpPr>
          <p:cNvPr id="21525" name="Line 24"/>
          <p:cNvSpPr>
            <a:spLocks noChangeShapeType="1"/>
          </p:cNvSpPr>
          <p:nvPr/>
        </p:nvSpPr>
        <p:spPr bwMode="auto">
          <a:xfrm>
            <a:off x="1979614" y="1221581"/>
            <a:ext cx="5400675" cy="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AutoShape 25"/>
          <p:cNvSpPr>
            <a:spLocks noChangeArrowheads="1"/>
          </p:cNvSpPr>
          <p:nvPr/>
        </p:nvSpPr>
        <p:spPr bwMode="auto">
          <a:xfrm>
            <a:off x="2051050" y="1114425"/>
            <a:ext cx="503238" cy="215504"/>
          </a:xfrm>
          <a:prstGeom prst="roundRect">
            <a:avLst>
              <a:gd name="adj" fmla="val 42542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Text Box 26"/>
          <p:cNvSpPr txBox="1">
            <a:spLocks noChangeArrowheads="1"/>
          </p:cNvSpPr>
          <p:nvPr/>
        </p:nvSpPr>
        <p:spPr bwMode="auto">
          <a:xfrm>
            <a:off x="2051050" y="1113235"/>
            <a:ext cx="5032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latin typeface="Tahoma" pitchFamily="34" charset="0"/>
              </a:rPr>
              <a:t>ACK</a:t>
            </a:r>
          </a:p>
        </p:txBody>
      </p:sp>
      <p:sp>
        <p:nvSpPr>
          <p:cNvPr id="21528" name="Line 27"/>
          <p:cNvSpPr>
            <a:spLocks noChangeShapeType="1"/>
          </p:cNvSpPr>
          <p:nvPr/>
        </p:nvSpPr>
        <p:spPr bwMode="auto">
          <a:xfrm>
            <a:off x="1979614" y="4354116"/>
            <a:ext cx="5400675" cy="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9" name="AutoShape 28"/>
          <p:cNvSpPr>
            <a:spLocks noChangeArrowheads="1"/>
          </p:cNvSpPr>
          <p:nvPr/>
        </p:nvSpPr>
        <p:spPr bwMode="auto">
          <a:xfrm>
            <a:off x="2051050" y="4246960"/>
            <a:ext cx="503238" cy="215503"/>
          </a:xfrm>
          <a:prstGeom prst="roundRect">
            <a:avLst>
              <a:gd name="adj" fmla="val 42542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Text Box 29"/>
          <p:cNvSpPr txBox="1">
            <a:spLocks noChangeArrowheads="1"/>
          </p:cNvSpPr>
          <p:nvPr/>
        </p:nvSpPr>
        <p:spPr bwMode="auto">
          <a:xfrm>
            <a:off x="2051050" y="4216211"/>
            <a:ext cx="5032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latin typeface="Tahoma" pitchFamily="34" charset="0"/>
              </a:rPr>
              <a:t>FIN</a:t>
            </a:r>
          </a:p>
        </p:txBody>
      </p:sp>
      <p:sp>
        <p:nvSpPr>
          <p:cNvPr id="21531" name="Line 30"/>
          <p:cNvSpPr>
            <a:spLocks noChangeShapeType="1"/>
          </p:cNvSpPr>
          <p:nvPr/>
        </p:nvSpPr>
        <p:spPr bwMode="auto">
          <a:xfrm>
            <a:off x="1979614" y="4516041"/>
            <a:ext cx="5400675" cy="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AutoShape 31"/>
          <p:cNvSpPr>
            <a:spLocks noChangeArrowheads="1"/>
          </p:cNvSpPr>
          <p:nvPr/>
        </p:nvSpPr>
        <p:spPr bwMode="auto">
          <a:xfrm>
            <a:off x="6299200" y="4398169"/>
            <a:ext cx="935038" cy="215504"/>
          </a:xfrm>
          <a:prstGeom prst="roundRect">
            <a:avLst>
              <a:gd name="adj" fmla="val 42542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Text Box 32"/>
          <p:cNvSpPr txBox="1">
            <a:spLocks noChangeArrowheads="1"/>
          </p:cNvSpPr>
          <p:nvPr/>
        </p:nvSpPr>
        <p:spPr bwMode="auto">
          <a:xfrm>
            <a:off x="6299200" y="4363615"/>
            <a:ext cx="9350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latin typeface="Tahoma" pitchFamily="34" charset="0"/>
              </a:rPr>
              <a:t>FIN/ACK</a:t>
            </a:r>
          </a:p>
        </p:txBody>
      </p:sp>
      <p:sp>
        <p:nvSpPr>
          <p:cNvPr id="21534" name="Line 33"/>
          <p:cNvSpPr>
            <a:spLocks noChangeShapeType="1"/>
          </p:cNvSpPr>
          <p:nvPr/>
        </p:nvSpPr>
        <p:spPr bwMode="auto">
          <a:xfrm>
            <a:off x="1979614" y="4677966"/>
            <a:ext cx="5400675" cy="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5" name="AutoShape 34"/>
          <p:cNvSpPr>
            <a:spLocks noChangeArrowheads="1"/>
          </p:cNvSpPr>
          <p:nvPr/>
        </p:nvSpPr>
        <p:spPr bwMode="auto">
          <a:xfrm>
            <a:off x="2051050" y="4570810"/>
            <a:ext cx="503238" cy="215503"/>
          </a:xfrm>
          <a:prstGeom prst="roundRect">
            <a:avLst>
              <a:gd name="adj" fmla="val 42542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Text Box 35"/>
          <p:cNvSpPr txBox="1">
            <a:spLocks noChangeArrowheads="1"/>
          </p:cNvSpPr>
          <p:nvPr/>
        </p:nvSpPr>
        <p:spPr bwMode="auto">
          <a:xfrm>
            <a:off x="2051050" y="4540061"/>
            <a:ext cx="5032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latin typeface="Tahoma" pitchFamily="34" charset="0"/>
              </a:rPr>
              <a:t>ACK</a:t>
            </a:r>
          </a:p>
        </p:txBody>
      </p:sp>
      <p:sp>
        <p:nvSpPr>
          <p:cNvPr id="21537" name="Line 36"/>
          <p:cNvSpPr>
            <a:spLocks noChangeShapeType="1"/>
          </p:cNvSpPr>
          <p:nvPr/>
        </p:nvSpPr>
        <p:spPr bwMode="auto">
          <a:xfrm>
            <a:off x="1979613" y="735807"/>
            <a:ext cx="0" cy="40505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8" name="Line 37"/>
          <p:cNvSpPr>
            <a:spLocks noChangeShapeType="1"/>
          </p:cNvSpPr>
          <p:nvPr/>
        </p:nvSpPr>
        <p:spPr bwMode="auto">
          <a:xfrm>
            <a:off x="7380288" y="735807"/>
            <a:ext cx="0" cy="40505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431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Data Persistency w/Cookies</a:t>
            </a:r>
            <a:endParaRPr lang="fr-FR" dirty="0" smtClean="0"/>
          </a:p>
        </p:txBody>
      </p:sp>
      <p:sp>
        <p:nvSpPr>
          <p:cNvPr id="22531" name="AutoShape 35"/>
          <p:cNvSpPr>
            <a:spLocks noChangeArrowheads="1"/>
          </p:cNvSpPr>
          <p:nvPr/>
        </p:nvSpPr>
        <p:spPr bwMode="auto">
          <a:xfrm>
            <a:off x="2268539" y="2336007"/>
            <a:ext cx="4752975" cy="559594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AutoShape 36"/>
          <p:cNvSpPr>
            <a:spLocks noChangeArrowheads="1"/>
          </p:cNvSpPr>
          <p:nvPr/>
        </p:nvSpPr>
        <p:spPr bwMode="auto">
          <a:xfrm>
            <a:off x="2268539" y="1438276"/>
            <a:ext cx="4752975" cy="592931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33" name="Picture 37" descr="apple-informatique-ordinateur-portable-macbook-macbook-pro-pro-icone-6676-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1" y="897732"/>
            <a:ext cx="936625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8" descr="web_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1" y="951310"/>
            <a:ext cx="969963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39"/>
          <p:cNvSpPr txBox="1">
            <a:spLocks noChangeArrowheads="1"/>
          </p:cNvSpPr>
          <p:nvPr/>
        </p:nvSpPr>
        <p:spPr bwMode="auto">
          <a:xfrm>
            <a:off x="2420871" y="1494285"/>
            <a:ext cx="22397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latin typeface="Tahoma" pitchFamily="34" charset="0"/>
              </a:rPr>
              <a:t>POST /path/login.asp HTTP/1.1</a:t>
            </a:r>
          </a:p>
          <a:p>
            <a:pPr eaLnBrk="1" hangingPunct="1"/>
            <a:r>
              <a:rPr lang="en-GB" sz="1000" dirty="0">
                <a:latin typeface="Courier New" pitchFamily="49" charset="0"/>
              </a:rPr>
              <a:t>Host: server</a:t>
            </a:r>
          </a:p>
          <a:p>
            <a:pPr eaLnBrk="1" hangingPunct="1"/>
            <a:r>
              <a:rPr lang="en-GB" sz="1000" dirty="0">
                <a:latin typeface="Courier New" pitchFamily="49" charset="0"/>
              </a:rPr>
              <a:t>user=user1&amp;pass=pass1</a:t>
            </a:r>
          </a:p>
        </p:txBody>
      </p:sp>
      <p:sp>
        <p:nvSpPr>
          <p:cNvPr id="22536" name="Text Box 40"/>
          <p:cNvSpPr txBox="1">
            <a:spLocks noChangeArrowheads="1"/>
          </p:cNvSpPr>
          <p:nvPr/>
        </p:nvSpPr>
        <p:spPr bwMode="auto">
          <a:xfrm>
            <a:off x="2411414" y="2452688"/>
            <a:ext cx="4537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latin typeface="Tahoma" pitchFamily="34" charset="0"/>
              </a:rPr>
              <a:t>HTTP/1.x 200 OK</a:t>
            </a:r>
          </a:p>
          <a:p>
            <a:pPr eaLnBrk="1" hangingPunct="1"/>
            <a:r>
              <a:rPr lang="en-GB" sz="1000" b="1" dirty="0">
                <a:solidFill>
                  <a:srgbClr val="580000"/>
                </a:solidFill>
                <a:latin typeface="Courier New" pitchFamily="49" charset="0"/>
              </a:rPr>
              <a:t>Set-Cookie: </a:t>
            </a:r>
            <a:r>
              <a:rPr lang="en-GB" sz="1000" b="1" dirty="0" err="1">
                <a:solidFill>
                  <a:srgbClr val="580000"/>
                </a:solidFill>
                <a:latin typeface="Courier New" pitchFamily="49" charset="0"/>
              </a:rPr>
              <a:t>UserName</a:t>
            </a:r>
            <a:r>
              <a:rPr lang="en-GB" sz="1000" b="1" dirty="0">
                <a:solidFill>
                  <a:srgbClr val="580000"/>
                </a:solidFill>
                <a:latin typeface="Courier New" pitchFamily="49" charset="0"/>
              </a:rPr>
              <a:t>=user1</a:t>
            </a:r>
          </a:p>
        </p:txBody>
      </p:sp>
      <p:sp>
        <p:nvSpPr>
          <p:cNvPr id="22537" name="AutoShape 41"/>
          <p:cNvSpPr>
            <a:spLocks noChangeArrowheads="1"/>
          </p:cNvSpPr>
          <p:nvPr/>
        </p:nvSpPr>
        <p:spPr bwMode="auto">
          <a:xfrm>
            <a:off x="2917825" y="1215629"/>
            <a:ext cx="3384550" cy="384572"/>
          </a:xfrm>
          <a:prstGeom prst="rightArrow">
            <a:avLst>
              <a:gd name="adj1" fmla="val 50000"/>
              <a:gd name="adj2" fmla="val 52835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 dirty="0">
                <a:latin typeface="Tahoma" pitchFamily="34" charset="0"/>
              </a:rPr>
              <a:t>HTTP REQUEST</a:t>
            </a:r>
            <a:endParaRPr lang="en-GB" sz="1600" b="1" dirty="0">
              <a:latin typeface="Tahoma" pitchFamily="34" charset="0"/>
            </a:endParaRPr>
          </a:p>
        </p:txBody>
      </p:sp>
      <p:sp>
        <p:nvSpPr>
          <p:cNvPr id="22538" name="AutoShape 42"/>
          <p:cNvSpPr>
            <a:spLocks noChangeArrowheads="1"/>
          </p:cNvSpPr>
          <p:nvPr/>
        </p:nvSpPr>
        <p:spPr bwMode="auto">
          <a:xfrm>
            <a:off x="2987675" y="2085975"/>
            <a:ext cx="3278188" cy="378619"/>
          </a:xfrm>
          <a:prstGeom prst="leftArrow">
            <a:avLst>
              <a:gd name="adj1" fmla="val 58556"/>
              <a:gd name="adj2" fmla="val 54235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 dirty="0">
                <a:latin typeface="Tahoma" pitchFamily="34" charset="0"/>
              </a:rPr>
              <a:t>HTTP RESPONSE</a:t>
            </a:r>
            <a:endParaRPr lang="en-GB" sz="1600" b="1" dirty="0">
              <a:latin typeface="Tahoma" pitchFamily="34" charset="0"/>
            </a:endParaRPr>
          </a:p>
        </p:txBody>
      </p:sp>
      <p:sp>
        <p:nvSpPr>
          <p:cNvPr id="22539" name="AutoShape 43"/>
          <p:cNvSpPr>
            <a:spLocks noChangeArrowheads="1"/>
          </p:cNvSpPr>
          <p:nvPr/>
        </p:nvSpPr>
        <p:spPr bwMode="auto">
          <a:xfrm>
            <a:off x="2268539" y="3167063"/>
            <a:ext cx="4752975" cy="592931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Text Box 44"/>
          <p:cNvSpPr txBox="1">
            <a:spLocks noChangeArrowheads="1"/>
          </p:cNvSpPr>
          <p:nvPr/>
        </p:nvSpPr>
        <p:spPr bwMode="auto">
          <a:xfrm>
            <a:off x="2395105" y="3259575"/>
            <a:ext cx="253306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latin typeface="Tahoma" pitchFamily="34" charset="0"/>
              </a:rPr>
              <a:t>GET /path/myaccount.asp HTTP/1.1</a:t>
            </a:r>
          </a:p>
          <a:p>
            <a:pPr eaLnBrk="1" hangingPunct="1"/>
            <a:r>
              <a:rPr lang="en-GB" sz="1000" dirty="0">
                <a:latin typeface="Courier New" pitchFamily="49" charset="0"/>
              </a:rPr>
              <a:t>Host: server</a:t>
            </a:r>
          </a:p>
          <a:p>
            <a:pPr eaLnBrk="1" hangingPunct="1"/>
            <a:r>
              <a:rPr lang="en-GB" sz="1000" b="1" dirty="0">
                <a:solidFill>
                  <a:srgbClr val="580000"/>
                </a:solidFill>
                <a:latin typeface="Courier New" pitchFamily="49" charset="0"/>
              </a:rPr>
              <a:t>Cookie: </a:t>
            </a:r>
            <a:r>
              <a:rPr lang="en-GB" sz="1000" b="1" dirty="0" err="1">
                <a:solidFill>
                  <a:srgbClr val="580000"/>
                </a:solidFill>
                <a:latin typeface="Courier New" pitchFamily="49" charset="0"/>
              </a:rPr>
              <a:t>UserName</a:t>
            </a:r>
            <a:r>
              <a:rPr lang="en-GB" sz="1000" b="1" dirty="0">
                <a:solidFill>
                  <a:srgbClr val="580000"/>
                </a:solidFill>
                <a:latin typeface="Courier New" pitchFamily="49" charset="0"/>
              </a:rPr>
              <a:t>=user1</a:t>
            </a:r>
          </a:p>
        </p:txBody>
      </p:sp>
      <p:sp>
        <p:nvSpPr>
          <p:cNvPr id="22541" name="AutoShape 45"/>
          <p:cNvSpPr>
            <a:spLocks noChangeArrowheads="1"/>
          </p:cNvSpPr>
          <p:nvPr/>
        </p:nvSpPr>
        <p:spPr bwMode="auto">
          <a:xfrm>
            <a:off x="2917825" y="2895601"/>
            <a:ext cx="3384550" cy="439340"/>
          </a:xfrm>
          <a:prstGeom prst="rightArrow">
            <a:avLst>
              <a:gd name="adj1" fmla="val 50000"/>
              <a:gd name="adj2" fmla="val 52835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 dirty="0">
                <a:latin typeface="Tahoma" pitchFamily="34" charset="0"/>
              </a:rPr>
              <a:t>HTTP REQUEST</a:t>
            </a:r>
            <a:endParaRPr lang="en-GB" sz="1600" b="1" i="1" dirty="0">
              <a:latin typeface="Tahoma" pitchFamily="34" charset="0"/>
            </a:endParaRPr>
          </a:p>
        </p:txBody>
      </p:sp>
      <p:sp>
        <p:nvSpPr>
          <p:cNvPr id="22542" name="AutoShape 46"/>
          <p:cNvSpPr>
            <a:spLocks noChangeArrowheads="1"/>
          </p:cNvSpPr>
          <p:nvPr/>
        </p:nvSpPr>
        <p:spPr bwMode="auto">
          <a:xfrm>
            <a:off x="2268539" y="4063604"/>
            <a:ext cx="4752975" cy="344090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Text Box 47"/>
          <p:cNvSpPr txBox="1">
            <a:spLocks noChangeArrowheads="1"/>
          </p:cNvSpPr>
          <p:nvPr/>
        </p:nvSpPr>
        <p:spPr bwMode="auto">
          <a:xfrm>
            <a:off x="2411414" y="4180285"/>
            <a:ext cx="45370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latin typeface="Tahoma" pitchFamily="34" charset="0"/>
              </a:rPr>
              <a:t>HTTP/1.x 200 OK</a:t>
            </a:r>
          </a:p>
        </p:txBody>
      </p:sp>
      <p:sp>
        <p:nvSpPr>
          <p:cNvPr id="22544" name="AutoShape 48"/>
          <p:cNvSpPr>
            <a:spLocks noChangeArrowheads="1"/>
          </p:cNvSpPr>
          <p:nvPr/>
        </p:nvSpPr>
        <p:spPr bwMode="auto">
          <a:xfrm>
            <a:off x="2987675" y="3813573"/>
            <a:ext cx="3278188" cy="378619"/>
          </a:xfrm>
          <a:prstGeom prst="leftArrow">
            <a:avLst>
              <a:gd name="adj1" fmla="val 58556"/>
              <a:gd name="adj2" fmla="val 54235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Tahoma" pitchFamily="34" charset="0"/>
              </a:rPr>
              <a:t>HTTP RESPONSE</a:t>
            </a:r>
            <a:endParaRPr lang="en-GB" sz="1600" b="1">
              <a:latin typeface="Tahoma" pitchFamily="34" charset="0"/>
            </a:endParaRPr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30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54"/>
          <p:cNvSpPr>
            <a:spLocks noChangeArrowheads="1"/>
          </p:cNvSpPr>
          <p:nvPr/>
        </p:nvSpPr>
        <p:spPr bwMode="auto">
          <a:xfrm>
            <a:off x="5292726" y="1384698"/>
            <a:ext cx="3527425" cy="215503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AutoShape 52"/>
          <p:cNvSpPr>
            <a:spLocks noChangeArrowheads="1"/>
          </p:cNvSpPr>
          <p:nvPr/>
        </p:nvSpPr>
        <p:spPr bwMode="auto">
          <a:xfrm>
            <a:off x="107950" y="1980010"/>
            <a:ext cx="3671888" cy="215503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AutoShape 51"/>
          <p:cNvSpPr>
            <a:spLocks noChangeArrowheads="1"/>
          </p:cNvSpPr>
          <p:nvPr/>
        </p:nvSpPr>
        <p:spPr bwMode="auto">
          <a:xfrm>
            <a:off x="107950" y="4042173"/>
            <a:ext cx="3671888" cy="215503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HTTP/1.0 Caching</a:t>
            </a:r>
            <a:endParaRPr lang="fr-FR" dirty="0" smtClean="0"/>
          </a:p>
        </p:txBody>
      </p:sp>
      <p:sp>
        <p:nvSpPr>
          <p:cNvPr id="23558" name="AutoShape 3"/>
          <p:cNvSpPr>
            <a:spLocks noChangeArrowheads="1"/>
          </p:cNvSpPr>
          <p:nvPr/>
        </p:nvSpPr>
        <p:spPr bwMode="auto">
          <a:xfrm>
            <a:off x="5292726" y="1978819"/>
            <a:ext cx="3527425" cy="648891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AutoShape 4"/>
          <p:cNvSpPr>
            <a:spLocks noChangeArrowheads="1"/>
          </p:cNvSpPr>
          <p:nvPr/>
        </p:nvSpPr>
        <p:spPr bwMode="auto">
          <a:xfrm>
            <a:off x="107950" y="1384698"/>
            <a:ext cx="3671888" cy="377428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179388" y="1436758"/>
            <a:ext cx="12939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latin typeface="Tahoma" pitchFamily="34" charset="0"/>
              </a:rPr>
              <a:t>GET /path/ HTTP/1.1</a:t>
            </a:r>
          </a:p>
          <a:p>
            <a:pPr eaLnBrk="1" hangingPunct="1"/>
            <a:r>
              <a:rPr lang="en-GB" sz="800" dirty="0">
                <a:latin typeface="Courier New" pitchFamily="49" charset="0"/>
              </a:rPr>
              <a:t>Host: server</a:t>
            </a:r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5292725" y="2095501"/>
            <a:ext cx="3600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latin typeface="Tahoma" pitchFamily="34" charset="0"/>
              </a:rPr>
              <a:t>HTTP/1.x 200 OK</a:t>
            </a:r>
          </a:p>
          <a:p>
            <a:pPr eaLnBrk="1" hangingPunct="1"/>
            <a:r>
              <a:rPr lang="en-GB" sz="800" dirty="0">
                <a:latin typeface="Courier New" pitchFamily="49" charset="0"/>
              </a:rPr>
              <a:t>Date: Tue, 04 Apr 2006 09:30:34 GMT</a:t>
            </a:r>
          </a:p>
          <a:p>
            <a:pPr eaLnBrk="1" hangingPunct="1"/>
            <a:r>
              <a:rPr lang="en-GB" sz="800" b="1" dirty="0">
                <a:solidFill>
                  <a:srgbClr val="580000"/>
                </a:solidFill>
                <a:latin typeface="Courier New" pitchFamily="49" charset="0"/>
              </a:rPr>
              <a:t>Last-Modified: Tue, 04 Apr 2006 09:30:34 GMT</a:t>
            </a:r>
          </a:p>
          <a:p>
            <a:pPr eaLnBrk="1" hangingPunct="1"/>
            <a:r>
              <a:rPr lang="en-GB" sz="800" b="1" dirty="0">
                <a:solidFill>
                  <a:srgbClr val="580000"/>
                </a:solidFill>
                <a:latin typeface="Courier New" pitchFamily="49" charset="0"/>
              </a:rPr>
              <a:t>Expires: Tue, 06 Apr 2006 10:00:00 GMT</a:t>
            </a:r>
          </a:p>
        </p:txBody>
      </p:sp>
      <p:sp>
        <p:nvSpPr>
          <p:cNvPr id="23562" name="AutoShape 9"/>
          <p:cNvSpPr>
            <a:spLocks noChangeArrowheads="1"/>
          </p:cNvSpPr>
          <p:nvPr/>
        </p:nvSpPr>
        <p:spPr bwMode="auto">
          <a:xfrm>
            <a:off x="539750" y="1168003"/>
            <a:ext cx="2736850" cy="384572"/>
          </a:xfrm>
          <a:prstGeom prst="rightArrow">
            <a:avLst>
              <a:gd name="adj1" fmla="val 50000"/>
              <a:gd name="adj2" fmla="val 42724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HTTP REQUEST</a:t>
            </a:r>
            <a:endParaRPr lang="en-GB" sz="1400" b="1">
              <a:latin typeface="Tahoma" pitchFamily="34" charset="0"/>
            </a:endParaRPr>
          </a:p>
        </p:txBody>
      </p:sp>
      <p:sp>
        <p:nvSpPr>
          <p:cNvPr id="23563" name="AutoShape 10"/>
          <p:cNvSpPr>
            <a:spLocks noChangeArrowheads="1"/>
          </p:cNvSpPr>
          <p:nvPr/>
        </p:nvSpPr>
        <p:spPr bwMode="auto">
          <a:xfrm>
            <a:off x="5580063" y="1763316"/>
            <a:ext cx="2808287" cy="378619"/>
          </a:xfrm>
          <a:prstGeom prst="leftArrow">
            <a:avLst>
              <a:gd name="adj1" fmla="val 58556"/>
              <a:gd name="adj2" fmla="val 46460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HTTP RESPONSE</a:t>
            </a:r>
            <a:endParaRPr lang="en-GB" sz="1400" b="1">
              <a:latin typeface="Tahoma" pitchFamily="34" charset="0"/>
            </a:endParaRPr>
          </a:p>
        </p:txBody>
      </p:sp>
      <p:sp>
        <p:nvSpPr>
          <p:cNvPr id="23564" name="AutoShape 19"/>
          <p:cNvSpPr>
            <a:spLocks noChangeArrowheads="1"/>
          </p:cNvSpPr>
          <p:nvPr/>
        </p:nvSpPr>
        <p:spPr bwMode="auto">
          <a:xfrm>
            <a:off x="3995738" y="1169194"/>
            <a:ext cx="1008062" cy="3455194"/>
          </a:xfrm>
          <a:prstGeom prst="roundRect">
            <a:avLst>
              <a:gd name="adj" fmla="val 6620"/>
            </a:avLst>
          </a:prstGeom>
          <a:solidFill>
            <a:schemeClr val="bg1"/>
          </a:solidFill>
          <a:ln w="28575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00"/>
          </a:p>
        </p:txBody>
      </p:sp>
      <p:pic>
        <p:nvPicPr>
          <p:cNvPr id="23565" name="Picture 17" descr="proxy_ser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6" y="682228"/>
            <a:ext cx="792163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AutoShape 20"/>
          <p:cNvSpPr>
            <a:spLocks noChangeArrowheads="1"/>
          </p:cNvSpPr>
          <p:nvPr/>
        </p:nvSpPr>
        <p:spPr bwMode="auto">
          <a:xfrm>
            <a:off x="611188" y="1763316"/>
            <a:ext cx="2736850" cy="378619"/>
          </a:xfrm>
          <a:prstGeom prst="leftArrow">
            <a:avLst>
              <a:gd name="adj1" fmla="val 58556"/>
              <a:gd name="adj2" fmla="val 45279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HTTP RESPONSE</a:t>
            </a:r>
            <a:endParaRPr lang="en-GB" sz="1400" b="1">
              <a:latin typeface="Tahoma" pitchFamily="34" charset="0"/>
            </a:endParaRPr>
          </a:p>
        </p:txBody>
      </p:sp>
      <p:pic>
        <p:nvPicPr>
          <p:cNvPr id="23567" name="Picture 22" descr="dossier-web-icone-7633-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735932"/>
            <a:ext cx="57626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23" descr="dossier-web-icone-7633-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1" y="1977628"/>
            <a:ext cx="576263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24" descr="dossier-web-icone-7633-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6" y="1735932"/>
            <a:ext cx="576263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AutoShape 27"/>
          <p:cNvSpPr>
            <a:spLocks noChangeArrowheads="1"/>
          </p:cNvSpPr>
          <p:nvPr/>
        </p:nvSpPr>
        <p:spPr bwMode="auto">
          <a:xfrm>
            <a:off x="107950" y="3334941"/>
            <a:ext cx="3671888" cy="485775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Text Box 28"/>
          <p:cNvSpPr txBox="1">
            <a:spLocks noChangeArrowheads="1"/>
          </p:cNvSpPr>
          <p:nvPr/>
        </p:nvSpPr>
        <p:spPr bwMode="auto">
          <a:xfrm>
            <a:off x="82551" y="3381375"/>
            <a:ext cx="3768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latin typeface="Tahoma" pitchFamily="34" charset="0"/>
              </a:rPr>
              <a:t>GET /path/ HTTP/1.1</a:t>
            </a:r>
          </a:p>
          <a:p>
            <a:pPr eaLnBrk="1" hangingPunct="1"/>
            <a:r>
              <a:rPr lang="en-GB" sz="800" dirty="0">
                <a:latin typeface="Courier New" pitchFamily="49" charset="0"/>
              </a:rPr>
              <a:t>Host: server</a:t>
            </a:r>
          </a:p>
          <a:p>
            <a:pPr eaLnBrk="1" hangingPunct="1"/>
            <a:r>
              <a:rPr lang="en-GB" sz="800" b="1" dirty="0">
                <a:solidFill>
                  <a:srgbClr val="580000"/>
                </a:solidFill>
                <a:latin typeface="Courier New" pitchFamily="49" charset="0"/>
              </a:rPr>
              <a:t>If-Modified-Since: Tue,04 Apr 2006 09:30:34 GMT</a:t>
            </a:r>
          </a:p>
        </p:txBody>
      </p:sp>
      <p:sp>
        <p:nvSpPr>
          <p:cNvPr id="23572" name="AutoShape 31"/>
          <p:cNvSpPr>
            <a:spLocks noChangeArrowheads="1"/>
          </p:cNvSpPr>
          <p:nvPr/>
        </p:nvSpPr>
        <p:spPr bwMode="auto">
          <a:xfrm>
            <a:off x="539750" y="3112294"/>
            <a:ext cx="2736850" cy="384572"/>
          </a:xfrm>
          <a:prstGeom prst="rightArrow">
            <a:avLst>
              <a:gd name="adj1" fmla="val 50000"/>
              <a:gd name="adj2" fmla="val 42724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HTTP REQUEST</a:t>
            </a:r>
            <a:endParaRPr lang="en-GB" sz="1400" b="1">
              <a:latin typeface="Tahoma" pitchFamily="34" charset="0"/>
            </a:endParaRPr>
          </a:p>
        </p:txBody>
      </p:sp>
      <p:sp>
        <p:nvSpPr>
          <p:cNvPr id="23573" name="Line 32"/>
          <p:cNvSpPr>
            <a:spLocks noChangeShapeType="1"/>
          </p:cNvSpPr>
          <p:nvPr/>
        </p:nvSpPr>
        <p:spPr bwMode="auto">
          <a:xfrm flipH="1">
            <a:off x="3851276" y="2085975"/>
            <a:ext cx="504825" cy="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4" name="AutoShape 34"/>
          <p:cNvSpPr>
            <a:spLocks noChangeArrowheads="1"/>
          </p:cNvSpPr>
          <p:nvPr/>
        </p:nvSpPr>
        <p:spPr bwMode="auto">
          <a:xfrm>
            <a:off x="611188" y="3826669"/>
            <a:ext cx="2736850" cy="378619"/>
          </a:xfrm>
          <a:prstGeom prst="leftArrow">
            <a:avLst>
              <a:gd name="adj1" fmla="val 58556"/>
              <a:gd name="adj2" fmla="val 45279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HTTP RESPONSE</a:t>
            </a:r>
            <a:endParaRPr lang="en-GB" sz="1400" b="1">
              <a:latin typeface="Tahoma" pitchFamily="34" charset="0"/>
            </a:endParaRPr>
          </a:p>
        </p:txBody>
      </p:sp>
      <p:pic>
        <p:nvPicPr>
          <p:cNvPr id="23575" name="Picture 35" descr="dossier-web-icone-7633-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1" y="3543300"/>
            <a:ext cx="576263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36" descr="dossier-web-icone-7633-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6" y="3799285"/>
            <a:ext cx="576263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7" name="Line 37"/>
          <p:cNvSpPr>
            <a:spLocks noChangeShapeType="1"/>
          </p:cNvSpPr>
          <p:nvPr/>
        </p:nvSpPr>
        <p:spPr bwMode="auto">
          <a:xfrm flipH="1">
            <a:off x="3851276" y="4137422"/>
            <a:ext cx="360363" cy="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78" name="Picture 5" descr="apple-informatique-ordinateur-portable-macbook-macbook-pro-pro-icone-6676-1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708423"/>
            <a:ext cx="936625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9" name="Picture 6" descr="web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1" y="696516"/>
            <a:ext cx="969963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0" name="AutoShape 18"/>
          <p:cNvSpPr>
            <a:spLocks noChangeArrowheads="1"/>
          </p:cNvSpPr>
          <p:nvPr/>
        </p:nvSpPr>
        <p:spPr bwMode="auto">
          <a:xfrm>
            <a:off x="5581650" y="1168003"/>
            <a:ext cx="2159000" cy="384572"/>
          </a:xfrm>
          <a:prstGeom prst="rightArrow">
            <a:avLst>
              <a:gd name="adj1" fmla="val 50000"/>
              <a:gd name="adj2" fmla="val 33704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dirty="0">
                <a:latin typeface="Tahoma" pitchFamily="34" charset="0"/>
              </a:rPr>
              <a:t>HTTP REQUEST</a:t>
            </a:r>
            <a:endParaRPr lang="en-GB" sz="1400" b="1" dirty="0">
              <a:latin typeface="Tahoma" pitchFamily="34" charset="0"/>
            </a:endParaRPr>
          </a:p>
        </p:txBody>
      </p:sp>
      <p:sp>
        <p:nvSpPr>
          <p:cNvPr id="23581" name="Line 55"/>
          <p:cNvSpPr>
            <a:spLocks noChangeShapeType="1"/>
          </p:cNvSpPr>
          <p:nvPr/>
        </p:nvSpPr>
        <p:spPr bwMode="auto">
          <a:xfrm>
            <a:off x="3851276" y="1491854"/>
            <a:ext cx="1368425" cy="0"/>
          </a:xfrm>
          <a:prstGeom prst="line">
            <a:avLst/>
          </a:prstGeom>
          <a:noFill/>
          <a:ln w="28575">
            <a:solidFill>
              <a:srgbClr val="58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2" name="Line 56"/>
          <p:cNvSpPr>
            <a:spLocks noChangeShapeType="1"/>
          </p:cNvSpPr>
          <p:nvPr/>
        </p:nvSpPr>
        <p:spPr bwMode="auto">
          <a:xfrm flipH="1">
            <a:off x="4716463" y="2085975"/>
            <a:ext cx="504825" cy="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3" name="Line 57"/>
          <p:cNvSpPr>
            <a:spLocks noChangeShapeType="1"/>
          </p:cNvSpPr>
          <p:nvPr/>
        </p:nvSpPr>
        <p:spPr bwMode="auto">
          <a:xfrm flipH="1">
            <a:off x="395288" y="2842022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4" name="Line 59"/>
          <p:cNvSpPr>
            <a:spLocks noChangeShapeType="1"/>
          </p:cNvSpPr>
          <p:nvPr/>
        </p:nvSpPr>
        <p:spPr bwMode="auto">
          <a:xfrm flipV="1">
            <a:off x="4211638" y="3975497"/>
            <a:ext cx="215900" cy="161925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5" name="Line 60"/>
          <p:cNvSpPr>
            <a:spLocks noChangeShapeType="1"/>
          </p:cNvSpPr>
          <p:nvPr/>
        </p:nvSpPr>
        <p:spPr bwMode="auto">
          <a:xfrm flipH="1">
            <a:off x="3851276" y="3381375"/>
            <a:ext cx="360363" cy="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6" name="Line 61"/>
          <p:cNvSpPr>
            <a:spLocks noChangeShapeType="1"/>
          </p:cNvSpPr>
          <p:nvPr/>
        </p:nvSpPr>
        <p:spPr bwMode="auto">
          <a:xfrm>
            <a:off x="4211638" y="3381375"/>
            <a:ext cx="215900" cy="161925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8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107950" y="3003948"/>
            <a:ext cx="3671888" cy="215503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5292726" y="2300288"/>
            <a:ext cx="3527425" cy="270272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HTTP/1.0 Caching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5292726" y="3002756"/>
            <a:ext cx="3527425" cy="648891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107950" y="2301479"/>
            <a:ext cx="3671888" cy="485775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79388" y="2354163"/>
            <a:ext cx="12939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latin typeface="Tahoma" pitchFamily="34" charset="0"/>
              </a:rPr>
              <a:t>GET /path/ </a:t>
            </a:r>
            <a:r>
              <a:rPr lang="en-GB" sz="800" b="1" dirty="0" smtClean="0">
                <a:latin typeface="Tahoma" pitchFamily="34" charset="0"/>
              </a:rPr>
              <a:t>HTTP/1.0</a:t>
            </a:r>
            <a:endParaRPr lang="en-GB" sz="800" b="1" dirty="0">
              <a:latin typeface="Tahoma" pitchFamily="34" charset="0"/>
            </a:endParaRPr>
          </a:p>
          <a:p>
            <a:pPr eaLnBrk="1" hangingPunct="1"/>
            <a:r>
              <a:rPr lang="en-GB" sz="800" dirty="0">
                <a:latin typeface="Courier New" pitchFamily="49" charset="0"/>
              </a:rPr>
              <a:t>Host: server</a:t>
            </a:r>
          </a:p>
          <a:p>
            <a:pPr eaLnBrk="1" hangingPunct="1"/>
            <a:r>
              <a:rPr lang="en-GB" sz="800" b="1" dirty="0">
                <a:solidFill>
                  <a:srgbClr val="580000"/>
                </a:solidFill>
                <a:latin typeface="Courier New" pitchFamily="49" charset="0"/>
              </a:rPr>
              <a:t>Pragma: no-cache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292725" y="3111699"/>
            <a:ext cx="3600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 smtClean="0">
                <a:latin typeface="Tahoma" pitchFamily="34" charset="0"/>
              </a:rPr>
              <a:t>HTTP/1.0 </a:t>
            </a:r>
            <a:r>
              <a:rPr lang="en-GB" sz="800" b="1" dirty="0">
                <a:latin typeface="Tahoma" pitchFamily="34" charset="0"/>
              </a:rPr>
              <a:t>200 OK</a:t>
            </a:r>
          </a:p>
          <a:p>
            <a:pPr eaLnBrk="1" hangingPunct="1"/>
            <a:r>
              <a:rPr lang="en-GB" sz="800" dirty="0">
                <a:latin typeface="Courier New" pitchFamily="49" charset="0"/>
              </a:rPr>
              <a:t>Date: Tue, 04 Apr 2006 09:30:34 GMT</a:t>
            </a:r>
          </a:p>
          <a:p>
            <a:pPr eaLnBrk="1" hangingPunct="1"/>
            <a:r>
              <a:rPr lang="en-GB" sz="800" b="1" dirty="0">
                <a:solidFill>
                  <a:srgbClr val="580000"/>
                </a:solidFill>
                <a:latin typeface="Courier New" pitchFamily="49" charset="0"/>
              </a:rPr>
              <a:t>Last-Modified: Tue, 04 Apr 2006 09:30:34 GMT</a:t>
            </a:r>
          </a:p>
          <a:p>
            <a:pPr eaLnBrk="1" hangingPunct="1"/>
            <a:r>
              <a:rPr lang="en-GB" sz="800" b="1" dirty="0">
                <a:solidFill>
                  <a:srgbClr val="580000"/>
                </a:solidFill>
                <a:latin typeface="Courier New" pitchFamily="49" charset="0"/>
              </a:rPr>
              <a:t>Expires: Tue, 06 Apr 2006 10:00:00 GMT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539750" y="2084785"/>
            <a:ext cx="2736850" cy="384572"/>
          </a:xfrm>
          <a:prstGeom prst="rightArrow">
            <a:avLst>
              <a:gd name="adj1" fmla="val 50000"/>
              <a:gd name="adj2" fmla="val 42724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HTTP REQUEST</a:t>
            </a:r>
            <a:endParaRPr lang="en-GB" sz="1400" b="1">
              <a:latin typeface="Tahoma" pitchFamily="34" charset="0"/>
            </a:endParaRP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5580063" y="2787254"/>
            <a:ext cx="2808287" cy="378619"/>
          </a:xfrm>
          <a:prstGeom prst="leftArrow">
            <a:avLst>
              <a:gd name="adj1" fmla="val 58556"/>
              <a:gd name="adj2" fmla="val 46460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HTTP RESPONSE</a:t>
            </a:r>
            <a:endParaRPr lang="en-GB" sz="1400" b="1">
              <a:latin typeface="Tahoma" pitchFamily="34" charset="0"/>
            </a:endParaRPr>
          </a:p>
        </p:txBody>
      </p:sp>
      <p:sp>
        <p:nvSpPr>
          <p:cNvPr id="24587" name="AutoShape 13"/>
          <p:cNvSpPr>
            <a:spLocks noChangeArrowheads="1"/>
          </p:cNvSpPr>
          <p:nvPr/>
        </p:nvSpPr>
        <p:spPr bwMode="auto">
          <a:xfrm>
            <a:off x="611188" y="2787254"/>
            <a:ext cx="2736850" cy="378619"/>
          </a:xfrm>
          <a:prstGeom prst="leftArrow">
            <a:avLst>
              <a:gd name="adj1" fmla="val 58556"/>
              <a:gd name="adj2" fmla="val 45279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HTTP RESPONSE</a:t>
            </a:r>
            <a:endParaRPr lang="en-GB" sz="1400" b="1">
              <a:latin typeface="Tahoma" pitchFamily="34" charset="0"/>
            </a:endParaRPr>
          </a:p>
        </p:txBody>
      </p:sp>
      <p:pic>
        <p:nvPicPr>
          <p:cNvPr id="24588" name="Picture 15" descr="dossier-web-icone-7633-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759869"/>
            <a:ext cx="57626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7" descr="dossier-web-icone-7633-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6" y="2759869"/>
            <a:ext cx="576263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7" descr="apple-informatique-ordinateur-portable-macbook-macbook-pro-pro-icone-6676-1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1356122"/>
            <a:ext cx="936625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8" descr="web_ser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1" y="1344216"/>
            <a:ext cx="969963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AutoShape 29"/>
          <p:cNvSpPr>
            <a:spLocks noChangeArrowheads="1"/>
          </p:cNvSpPr>
          <p:nvPr/>
        </p:nvSpPr>
        <p:spPr bwMode="auto">
          <a:xfrm>
            <a:off x="5581650" y="2084785"/>
            <a:ext cx="2159000" cy="384572"/>
          </a:xfrm>
          <a:prstGeom prst="rightArrow">
            <a:avLst>
              <a:gd name="adj1" fmla="val 50000"/>
              <a:gd name="adj2" fmla="val 33704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HTTP REQUEST</a:t>
            </a:r>
            <a:endParaRPr lang="en-GB" sz="1400" b="1">
              <a:latin typeface="Tahoma" pitchFamily="34" charset="0"/>
            </a:endParaRPr>
          </a:p>
        </p:txBody>
      </p:sp>
      <p:sp>
        <p:nvSpPr>
          <p:cNvPr id="24593" name="AutoShape 30"/>
          <p:cNvSpPr>
            <a:spLocks noChangeArrowheads="1"/>
          </p:cNvSpPr>
          <p:nvPr/>
        </p:nvSpPr>
        <p:spPr bwMode="auto">
          <a:xfrm>
            <a:off x="3995738" y="1763316"/>
            <a:ext cx="1008062" cy="2105025"/>
          </a:xfrm>
          <a:prstGeom prst="roundRect">
            <a:avLst>
              <a:gd name="adj" fmla="val 6620"/>
            </a:avLst>
          </a:prstGeom>
          <a:solidFill>
            <a:schemeClr val="bg1"/>
          </a:solidFill>
          <a:ln w="28575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00"/>
          </a:p>
        </p:txBody>
      </p:sp>
      <p:pic>
        <p:nvPicPr>
          <p:cNvPr id="24594" name="Picture 31" descr="proxy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6" y="1276351"/>
            <a:ext cx="792163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32" descr="dossier-web-icone-7633-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518172"/>
            <a:ext cx="57626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6" name="Line 35"/>
          <p:cNvSpPr>
            <a:spLocks noChangeShapeType="1"/>
          </p:cNvSpPr>
          <p:nvPr/>
        </p:nvSpPr>
        <p:spPr bwMode="auto">
          <a:xfrm>
            <a:off x="3851276" y="2409825"/>
            <a:ext cx="1368425" cy="0"/>
          </a:xfrm>
          <a:prstGeom prst="line">
            <a:avLst/>
          </a:prstGeom>
          <a:noFill/>
          <a:ln w="28575">
            <a:solidFill>
              <a:srgbClr val="58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Line 37"/>
          <p:cNvSpPr>
            <a:spLocks noChangeShapeType="1"/>
          </p:cNvSpPr>
          <p:nvPr/>
        </p:nvSpPr>
        <p:spPr bwMode="auto">
          <a:xfrm>
            <a:off x="3851276" y="3057525"/>
            <a:ext cx="1368425" cy="0"/>
          </a:xfrm>
          <a:prstGeom prst="line">
            <a:avLst/>
          </a:prstGeom>
          <a:noFill/>
          <a:ln w="28575">
            <a:solidFill>
              <a:srgbClr val="58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Rectangle 38"/>
          <p:cNvSpPr>
            <a:spLocks noChangeArrowheads="1"/>
          </p:cNvSpPr>
          <p:nvPr/>
        </p:nvSpPr>
        <p:spPr bwMode="auto">
          <a:xfrm>
            <a:off x="4211638" y="2518172"/>
            <a:ext cx="576262" cy="43219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619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HTTP/1.1 Caching</a:t>
            </a:r>
          </a:p>
        </p:txBody>
      </p:sp>
      <p:pic>
        <p:nvPicPr>
          <p:cNvPr id="25603" name="Picture 14" descr="apple-informatique-ordinateur-portable-macbook-macbook-pro-pro-icone-6676-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1463279"/>
            <a:ext cx="936625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5" descr="web_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1" y="1451372"/>
            <a:ext cx="969963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AutoShape 17"/>
          <p:cNvSpPr>
            <a:spLocks noChangeArrowheads="1"/>
          </p:cNvSpPr>
          <p:nvPr/>
        </p:nvSpPr>
        <p:spPr bwMode="auto">
          <a:xfrm>
            <a:off x="3995738" y="1870472"/>
            <a:ext cx="1008062" cy="1889522"/>
          </a:xfrm>
          <a:prstGeom prst="roundRect">
            <a:avLst>
              <a:gd name="adj" fmla="val 6620"/>
            </a:avLst>
          </a:prstGeom>
          <a:solidFill>
            <a:schemeClr val="bg1"/>
          </a:solidFill>
          <a:ln w="28575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00"/>
          </a:p>
        </p:txBody>
      </p:sp>
      <p:pic>
        <p:nvPicPr>
          <p:cNvPr id="25606" name="Picture 18" descr="proxy_ser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6" y="1383507"/>
            <a:ext cx="792163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AutoShape 23"/>
          <p:cNvSpPr>
            <a:spLocks noChangeArrowheads="1"/>
          </p:cNvSpPr>
          <p:nvPr/>
        </p:nvSpPr>
        <p:spPr bwMode="auto">
          <a:xfrm>
            <a:off x="5292726" y="2300287"/>
            <a:ext cx="3527425" cy="215504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AutoShape 24"/>
          <p:cNvSpPr>
            <a:spLocks noChangeArrowheads="1"/>
          </p:cNvSpPr>
          <p:nvPr/>
        </p:nvSpPr>
        <p:spPr bwMode="auto">
          <a:xfrm>
            <a:off x="107950" y="2895600"/>
            <a:ext cx="3671888" cy="215504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AutoShape 25"/>
          <p:cNvSpPr>
            <a:spLocks noChangeArrowheads="1"/>
          </p:cNvSpPr>
          <p:nvPr/>
        </p:nvSpPr>
        <p:spPr bwMode="auto">
          <a:xfrm>
            <a:off x="5292726" y="2894410"/>
            <a:ext cx="3527425" cy="648890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AutoShape 26"/>
          <p:cNvSpPr>
            <a:spLocks noChangeArrowheads="1"/>
          </p:cNvSpPr>
          <p:nvPr/>
        </p:nvSpPr>
        <p:spPr bwMode="auto">
          <a:xfrm>
            <a:off x="107950" y="2300287"/>
            <a:ext cx="3671888" cy="377429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Text Box 27"/>
          <p:cNvSpPr txBox="1">
            <a:spLocks noChangeArrowheads="1"/>
          </p:cNvSpPr>
          <p:nvPr/>
        </p:nvSpPr>
        <p:spPr bwMode="auto">
          <a:xfrm>
            <a:off x="179388" y="2346514"/>
            <a:ext cx="12939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 smtClean="0">
                <a:latin typeface="Tahoma" pitchFamily="34" charset="0"/>
              </a:rPr>
              <a:t>GET /path/ HTTP/1.1</a:t>
            </a:r>
          </a:p>
          <a:p>
            <a:pPr eaLnBrk="1" hangingPunct="1"/>
            <a:r>
              <a:rPr lang="en-GB" sz="800" dirty="0" smtClean="0">
                <a:latin typeface="Courier New" pitchFamily="49" charset="0"/>
              </a:rPr>
              <a:t>Host: server</a:t>
            </a:r>
            <a:endParaRPr lang="en-GB" sz="800" dirty="0">
              <a:latin typeface="Courier New" pitchFamily="49" charset="0"/>
            </a:endParaRPr>
          </a:p>
        </p:txBody>
      </p:sp>
      <p:sp>
        <p:nvSpPr>
          <p:cNvPr id="25612" name="Text Box 28"/>
          <p:cNvSpPr txBox="1">
            <a:spLocks noChangeArrowheads="1"/>
          </p:cNvSpPr>
          <p:nvPr/>
        </p:nvSpPr>
        <p:spPr bwMode="auto">
          <a:xfrm>
            <a:off x="5292725" y="3045639"/>
            <a:ext cx="34559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latin typeface="Tahoma" pitchFamily="34" charset="0"/>
              </a:rPr>
              <a:t>HTTP/1.x 200 OK</a:t>
            </a:r>
          </a:p>
          <a:p>
            <a:pPr eaLnBrk="1" hangingPunct="1"/>
            <a:r>
              <a:rPr lang="en-GB" sz="800" dirty="0">
                <a:latin typeface="Courier New" pitchFamily="49" charset="0"/>
              </a:rPr>
              <a:t>Date: Tue, 04 Apr 2006 09:30:34 GMT</a:t>
            </a:r>
          </a:p>
          <a:p>
            <a:pPr eaLnBrk="1" hangingPunct="1"/>
            <a:r>
              <a:rPr lang="fr-FR" sz="800" b="1" dirty="0">
                <a:solidFill>
                  <a:srgbClr val="580000"/>
                </a:solidFill>
                <a:latin typeface="Courier New" pitchFamily="49" charset="0"/>
              </a:rPr>
              <a:t>Cache-Control: max-</a:t>
            </a:r>
            <a:r>
              <a:rPr lang="fr-FR" sz="800" b="1" dirty="0" err="1">
                <a:solidFill>
                  <a:srgbClr val="580000"/>
                </a:solidFill>
                <a:latin typeface="Courier New" pitchFamily="49" charset="0"/>
              </a:rPr>
              <a:t>age</a:t>
            </a:r>
            <a:r>
              <a:rPr lang="fr-FR" sz="800" b="1" dirty="0">
                <a:solidFill>
                  <a:srgbClr val="580000"/>
                </a:solidFill>
                <a:latin typeface="Courier New" pitchFamily="49" charset="0"/>
              </a:rPr>
              <a:t>=600, no-cache="Set-Cookie"</a:t>
            </a:r>
            <a:endParaRPr lang="en-GB" sz="800" b="1" dirty="0">
              <a:solidFill>
                <a:srgbClr val="580000"/>
              </a:solidFill>
              <a:latin typeface="Courier New" pitchFamily="49" charset="0"/>
            </a:endParaRPr>
          </a:p>
        </p:txBody>
      </p:sp>
      <p:sp>
        <p:nvSpPr>
          <p:cNvPr id="25613" name="AutoShape 29"/>
          <p:cNvSpPr>
            <a:spLocks noChangeArrowheads="1"/>
          </p:cNvSpPr>
          <p:nvPr/>
        </p:nvSpPr>
        <p:spPr bwMode="auto">
          <a:xfrm>
            <a:off x="539750" y="2083594"/>
            <a:ext cx="2736850" cy="384572"/>
          </a:xfrm>
          <a:prstGeom prst="rightArrow">
            <a:avLst>
              <a:gd name="adj1" fmla="val 50000"/>
              <a:gd name="adj2" fmla="val 42724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HTTP REQUEST</a:t>
            </a:r>
            <a:endParaRPr lang="en-GB" sz="1400" b="1">
              <a:latin typeface="Tahoma" pitchFamily="34" charset="0"/>
            </a:endParaRPr>
          </a:p>
        </p:txBody>
      </p:sp>
      <p:sp>
        <p:nvSpPr>
          <p:cNvPr id="25614" name="AutoShape 30"/>
          <p:cNvSpPr>
            <a:spLocks noChangeArrowheads="1"/>
          </p:cNvSpPr>
          <p:nvPr/>
        </p:nvSpPr>
        <p:spPr bwMode="auto">
          <a:xfrm>
            <a:off x="5580063" y="2678907"/>
            <a:ext cx="2808287" cy="378619"/>
          </a:xfrm>
          <a:prstGeom prst="leftArrow">
            <a:avLst>
              <a:gd name="adj1" fmla="val 58556"/>
              <a:gd name="adj2" fmla="val 46460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HTTP RESPONSE</a:t>
            </a:r>
            <a:endParaRPr lang="en-GB" sz="1400" b="1">
              <a:latin typeface="Tahoma" pitchFamily="34" charset="0"/>
            </a:endParaRPr>
          </a:p>
        </p:txBody>
      </p:sp>
      <p:sp>
        <p:nvSpPr>
          <p:cNvPr id="25615" name="AutoShape 31"/>
          <p:cNvSpPr>
            <a:spLocks noChangeArrowheads="1"/>
          </p:cNvSpPr>
          <p:nvPr/>
        </p:nvSpPr>
        <p:spPr bwMode="auto">
          <a:xfrm>
            <a:off x="611188" y="2678907"/>
            <a:ext cx="2736850" cy="378619"/>
          </a:xfrm>
          <a:prstGeom prst="leftArrow">
            <a:avLst>
              <a:gd name="adj1" fmla="val 58556"/>
              <a:gd name="adj2" fmla="val 45279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HTTP RESPONSE</a:t>
            </a:r>
            <a:endParaRPr lang="en-GB" sz="1400" b="1">
              <a:latin typeface="Tahoma" pitchFamily="34" charset="0"/>
            </a:endParaRPr>
          </a:p>
        </p:txBody>
      </p:sp>
      <p:pic>
        <p:nvPicPr>
          <p:cNvPr id="25616" name="Picture 32" descr="dossier-web-icone-7633-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651522"/>
            <a:ext cx="57626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33" descr="dossier-web-icone-7633-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1" y="2893219"/>
            <a:ext cx="576263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34" descr="dossier-web-icone-7633-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6" y="2651522"/>
            <a:ext cx="576263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Line 35"/>
          <p:cNvSpPr>
            <a:spLocks noChangeShapeType="1"/>
          </p:cNvSpPr>
          <p:nvPr/>
        </p:nvSpPr>
        <p:spPr bwMode="auto">
          <a:xfrm flipH="1">
            <a:off x="3851276" y="3001566"/>
            <a:ext cx="504825" cy="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AutoShape 36"/>
          <p:cNvSpPr>
            <a:spLocks noChangeArrowheads="1"/>
          </p:cNvSpPr>
          <p:nvPr/>
        </p:nvSpPr>
        <p:spPr bwMode="auto">
          <a:xfrm>
            <a:off x="5581650" y="2083594"/>
            <a:ext cx="2159000" cy="384572"/>
          </a:xfrm>
          <a:prstGeom prst="rightArrow">
            <a:avLst>
              <a:gd name="adj1" fmla="val 50000"/>
              <a:gd name="adj2" fmla="val 33704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HTTP REQUEST</a:t>
            </a:r>
            <a:endParaRPr lang="en-GB" sz="1400" b="1">
              <a:latin typeface="Tahoma" pitchFamily="34" charset="0"/>
            </a:endParaRPr>
          </a:p>
        </p:txBody>
      </p:sp>
      <p:sp>
        <p:nvSpPr>
          <p:cNvPr id="25621" name="Line 37"/>
          <p:cNvSpPr>
            <a:spLocks noChangeShapeType="1"/>
          </p:cNvSpPr>
          <p:nvPr/>
        </p:nvSpPr>
        <p:spPr bwMode="auto">
          <a:xfrm>
            <a:off x="3851276" y="2407444"/>
            <a:ext cx="1368425" cy="0"/>
          </a:xfrm>
          <a:prstGeom prst="line">
            <a:avLst/>
          </a:prstGeom>
          <a:noFill/>
          <a:ln w="28575">
            <a:solidFill>
              <a:srgbClr val="58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38"/>
          <p:cNvSpPr>
            <a:spLocks noChangeShapeType="1"/>
          </p:cNvSpPr>
          <p:nvPr/>
        </p:nvSpPr>
        <p:spPr bwMode="auto">
          <a:xfrm flipH="1">
            <a:off x="4716463" y="3001566"/>
            <a:ext cx="504825" cy="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82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Cache-Control Header</a:t>
            </a:r>
            <a:endParaRPr lang="fr-FR" dirty="0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b="1" dirty="0" smtClean="0"/>
              <a:t>max-age</a:t>
            </a:r>
            <a:r>
              <a:rPr lang="en-GB" sz="1400" dirty="0" smtClean="0"/>
              <a:t>=[seconds] — specifies the maximum amount of time that an representation will be considered fresh. Similar to Expires, this directive is relative to the time of the request, rather than absolute. [seconds] is the number of seconds from the time of the request you wish the representation to be fresh for. </a:t>
            </a:r>
          </a:p>
          <a:p>
            <a:r>
              <a:rPr lang="en-GB" sz="1400" b="1" dirty="0" smtClean="0"/>
              <a:t>s-</a:t>
            </a:r>
            <a:r>
              <a:rPr lang="en-GB" sz="1400" b="1" dirty="0" err="1" smtClean="0"/>
              <a:t>maxage</a:t>
            </a:r>
            <a:r>
              <a:rPr lang="en-GB" sz="1400" dirty="0" smtClean="0"/>
              <a:t>=[seconds] — similar to max-age, except that it only applies to shared (e.g., proxy) caches. </a:t>
            </a:r>
          </a:p>
          <a:p>
            <a:r>
              <a:rPr lang="en-GB" sz="1400" dirty="0" smtClean="0"/>
              <a:t>public — marks authenticated responses as cacheable; normally, if HTTP authentication is required, responses are automatically </a:t>
            </a:r>
            <a:r>
              <a:rPr lang="en-GB" sz="1400" dirty="0" err="1" smtClean="0"/>
              <a:t>uncacheable</a:t>
            </a:r>
            <a:r>
              <a:rPr lang="en-GB" sz="1400" dirty="0" smtClean="0"/>
              <a:t>. </a:t>
            </a:r>
          </a:p>
          <a:p>
            <a:r>
              <a:rPr lang="en-GB" sz="1400" b="1" dirty="0" smtClean="0"/>
              <a:t>no-cache</a:t>
            </a:r>
            <a:r>
              <a:rPr lang="en-GB" sz="1400" dirty="0" smtClean="0"/>
              <a:t> — forces caches to submit the request to the origin server for validation before releasing a cached copy, every time. This is useful to assure that authentication is respected (in combination with public), or to maintain rigid freshness, without sacrificing all of the benefits of caching. </a:t>
            </a:r>
          </a:p>
          <a:p>
            <a:r>
              <a:rPr lang="en-GB" sz="1400" b="1" dirty="0" smtClean="0"/>
              <a:t>no-store</a:t>
            </a:r>
            <a:r>
              <a:rPr lang="en-GB" sz="1400" dirty="0" smtClean="0"/>
              <a:t> — instructs caches not to keep a copy of the representation under any conditions. </a:t>
            </a:r>
          </a:p>
          <a:p>
            <a:r>
              <a:rPr lang="en-GB" sz="1400" b="1" dirty="0" smtClean="0"/>
              <a:t>must-revalidate</a:t>
            </a:r>
            <a:r>
              <a:rPr lang="en-GB" sz="1400" dirty="0" smtClean="0"/>
              <a:t> — tells caches that they must obey any freshness information you give them about a representation. HTTP allows caches to serve stale representations under special conditions; by specifying this header, you’re telling the cache that you want it to strictly follow your rules. </a:t>
            </a:r>
          </a:p>
          <a:p>
            <a:r>
              <a:rPr lang="en-GB" sz="1400" b="1" dirty="0" smtClean="0"/>
              <a:t>proxy-revalidate</a:t>
            </a:r>
            <a:r>
              <a:rPr lang="en-GB" sz="1400" dirty="0" smtClean="0"/>
              <a:t> — similar to must-revalidate, except that it only applies to proxy caches. 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95288" y="681037"/>
            <a:ext cx="8208962" cy="399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580000"/>
              </a:buClr>
              <a:buFont typeface="Wingdings" pitchFamily="2" charset="2"/>
              <a:buChar char="§"/>
            </a:pPr>
            <a:endParaRPr lang="en-GB" sz="1600" dirty="0">
              <a:latin typeface="Tahoma" pitchFamily="34" charset="0"/>
            </a:endParaRPr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03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Useful tools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Browser:</a:t>
            </a:r>
          </a:p>
          <a:p>
            <a:pPr lvl="1"/>
            <a:r>
              <a:rPr lang="fr-FR" dirty="0" smtClean="0"/>
              <a:t>Firefox</a:t>
            </a:r>
          </a:p>
          <a:p>
            <a:pPr lvl="1"/>
            <a:r>
              <a:rPr lang="fr-FR" dirty="0" smtClean="0"/>
              <a:t>Chrome</a:t>
            </a:r>
          </a:p>
          <a:p>
            <a:r>
              <a:rPr lang="fr-FR" dirty="0" smtClean="0"/>
              <a:t>Extension:</a:t>
            </a:r>
          </a:p>
          <a:p>
            <a:pPr lvl="1"/>
            <a:r>
              <a:rPr lang="fr-FR" dirty="0" err="1" smtClean="0"/>
              <a:t>Firebug</a:t>
            </a:r>
            <a:endParaRPr lang="fr-FR" dirty="0" smtClean="0"/>
          </a:p>
          <a:p>
            <a:pPr lvl="1"/>
            <a:r>
              <a:rPr lang="fr-FR" dirty="0" err="1" smtClean="0"/>
              <a:t>TamperData</a:t>
            </a:r>
            <a:endParaRPr lang="fr-FR" dirty="0" smtClean="0"/>
          </a:p>
          <a:p>
            <a:pPr lvl="1"/>
            <a:r>
              <a:rPr lang="fr-FR" dirty="0" smtClean="0"/>
              <a:t>Web </a:t>
            </a:r>
            <a:r>
              <a:rPr lang="fr-FR" dirty="0" err="1" smtClean="0"/>
              <a:t>Developer</a:t>
            </a:r>
            <a:endParaRPr lang="fr-FR" dirty="0" smtClean="0"/>
          </a:p>
          <a:p>
            <a:pPr lvl="1"/>
            <a:r>
              <a:rPr lang="fr-FR" dirty="0" smtClean="0"/>
              <a:t>Poster</a:t>
            </a:r>
          </a:p>
          <a:p>
            <a:pPr lvl="1"/>
            <a:r>
              <a:rPr lang="fr-FR" dirty="0" err="1" smtClean="0"/>
              <a:t>RESTClient</a:t>
            </a:r>
            <a:endParaRPr lang="fr-FR" dirty="0" smtClean="0"/>
          </a:p>
          <a:p>
            <a:pPr lvl="1"/>
            <a:r>
              <a:rPr lang="fr-FR" dirty="0" smtClean="0"/>
              <a:t>SAML Tracer</a:t>
            </a:r>
          </a:p>
          <a:p>
            <a:r>
              <a:rPr lang="fr-FR" dirty="0" smtClean="0"/>
              <a:t>Tools</a:t>
            </a:r>
          </a:p>
          <a:p>
            <a:pPr lvl="1"/>
            <a:r>
              <a:rPr lang="fr-FR" dirty="0" err="1" smtClean="0"/>
              <a:t>Burp</a:t>
            </a:r>
            <a:r>
              <a:rPr lang="fr-FR" dirty="0" smtClean="0"/>
              <a:t> Suite</a:t>
            </a:r>
            <a:endParaRPr lang="fr-FR" dirty="0"/>
          </a:p>
        </p:txBody>
      </p:sp>
      <p:sp>
        <p:nvSpPr>
          <p:cNvPr id="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15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SSL Concepts</a:t>
            </a:r>
            <a:endParaRPr lang="en-US" dirty="0"/>
          </a:p>
        </p:txBody>
      </p:sp>
      <p:sp>
        <p:nvSpPr>
          <p:cNvPr id="3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98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Encryption Algorithms</a:t>
            </a:r>
            <a:endParaRPr lang="fr-FR" dirty="0" smtClean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95288" y="1113235"/>
            <a:ext cx="6769100" cy="8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580000"/>
              </a:buClr>
              <a:buFont typeface="Wingdings" pitchFamily="2" charset="2"/>
              <a:buChar char="§"/>
            </a:pPr>
            <a:r>
              <a:rPr lang="fr-FR" dirty="0" err="1">
                <a:latin typeface="Tahoma" pitchFamily="34" charset="0"/>
              </a:rPr>
              <a:t>Symetric</a:t>
            </a:r>
            <a:r>
              <a:rPr lang="fr-FR" dirty="0">
                <a:latin typeface="Tahoma" pitchFamily="34" charset="0"/>
              </a:rPr>
              <a:t> </a:t>
            </a:r>
            <a:r>
              <a:rPr lang="fr-FR" dirty="0" err="1">
                <a:latin typeface="Tahoma" pitchFamily="34" charset="0"/>
              </a:rPr>
              <a:t>Encryption</a:t>
            </a:r>
            <a:endParaRPr lang="fr-FR" dirty="0"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580000"/>
              </a:buClr>
              <a:buFont typeface="Arial" charset="0"/>
              <a:buChar char="–"/>
            </a:pPr>
            <a:r>
              <a:rPr lang="fr-FR" sz="1600" dirty="0">
                <a:latin typeface="Tahoma" pitchFamily="34" charset="0"/>
              </a:rPr>
              <a:t>A unique key </a:t>
            </a:r>
            <a:r>
              <a:rPr lang="fr-FR" sz="1600" dirty="0" err="1">
                <a:latin typeface="Tahoma" pitchFamily="34" charset="0"/>
              </a:rPr>
              <a:t>is</a:t>
            </a:r>
            <a:r>
              <a:rPr lang="fr-FR" sz="1600" dirty="0">
                <a:latin typeface="Tahoma" pitchFamily="34" charset="0"/>
              </a:rPr>
              <a:t> </a:t>
            </a:r>
            <a:r>
              <a:rPr lang="fr-FR" sz="1600" dirty="0" err="1">
                <a:latin typeface="Tahoma" pitchFamily="34" charset="0"/>
              </a:rPr>
              <a:t>shared</a:t>
            </a:r>
            <a:r>
              <a:rPr lang="fr-FR" sz="1600" dirty="0">
                <a:latin typeface="Tahoma" pitchFamily="34" charset="0"/>
              </a:rPr>
              <a:t> and </a:t>
            </a:r>
            <a:r>
              <a:rPr lang="fr-FR" sz="1600" dirty="0" err="1">
                <a:latin typeface="Tahoma" pitchFamily="34" charset="0"/>
              </a:rPr>
              <a:t>used</a:t>
            </a:r>
            <a:r>
              <a:rPr lang="fr-FR" sz="1600" dirty="0">
                <a:latin typeface="Tahoma" pitchFamily="34" charset="0"/>
              </a:rPr>
              <a:t> for </a:t>
            </a:r>
            <a:r>
              <a:rPr lang="fr-FR" sz="1600" dirty="0" err="1">
                <a:latin typeface="Tahoma" pitchFamily="34" charset="0"/>
              </a:rPr>
              <a:t>encryption</a:t>
            </a:r>
            <a:r>
              <a:rPr lang="fr-FR" sz="1600" dirty="0">
                <a:latin typeface="Tahoma" pitchFamily="34" charset="0"/>
              </a:rPr>
              <a:t> and </a:t>
            </a:r>
            <a:r>
              <a:rPr lang="fr-FR" sz="1600" dirty="0" err="1">
                <a:latin typeface="Tahoma" pitchFamily="34" charset="0"/>
              </a:rPr>
              <a:t>decryption</a:t>
            </a:r>
            <a:endParaRPr lang="fr-FR" sz="1600" dirty="0"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580000"/>
              </a:buClr>
              <a:buFont typeface="Arial" charset="0"/>
              <a:buChar char="–"/>
            </a:pPr>
            <a:r>
              <a:rPr lang="fr-FR" sz="1600" dirty="0" err="1">
                <a:latin typeface="Tahoma" pitchFamily="34" charset="0"/>
              </a:rPr>
              <a:t>Algorithms</a:t>
            </a:r>
            <a:endParaRPr lang="fr-FR" sz="1600" dirty="0">
              <a:latin typeface="Tahoma" pitchFamily="34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fr-FR" sz="1400" dirty="0">
                <a:latin typeface="Tahoma" pitchFamily="34" charset="0"/>
              </a:rPr>
              <a:t>RC4, DES, 3-DES, AES</a:t>
            </a:r>
          </a:p>
          <a:p>
            <a:pPr marL="742950" lvl="1" indent="-285750">
              <a:spcBef>
                <a:spcPct val="20000"/>
              </a:spcBef>
              <a:buClr>
                <a:srgbClr val="580000"/>
              </a:buClr>
              <a:buFont typeface="Arial" charset="0"/>
              <a:buChar char="–"/>
            </a:pPr>
            <a:r>
              <a:rPr lang="fr-FR" sz="1600" dirty="0">
                <a:latin typeface="Tahoma" pitchFamily="34" charset="0"/>
              </a:rPr>
              <a:t>Quick</a:t>
            </a:r>
          </a:p>
          <a:p>
            <a:pPr marL="742950" lvl="1" indent="-285750">
              <a:spcBef>
                <a:spcPct val="20000"/>
              </a:spcBef>
              <a:buClr>
                <a:srgbClr val="580000"/>
              </a:buClr>
              <a:buFont typeface="Arial" charset="0"/>
              <a:buChar char="–"/>
            </a:pPr>
            <a:r>
              <a:rPr lang="fr-FR" sz="1600" dirty="0">
                <a:latin typeface="Tahoma" pitchFamily="34" charset="0"/>
              </a:rPr>
              <a:t>Not </a:t>
            </a:r>
            <a:r>
              <a:rPr lang="fr-FR" sz="1600" dirty="0" err="1">
                <a:latin typeface="Tahoma" pitchFamily="34" charset="0"/>
              </a:rPr>
              <a:t>Scalable</a:t>
            </a:r>
            <a:r>
              <a:rPr lang="fr-FR" sz="1600" dirty="0">
                <a:latin typeface="Tahoma" pitchFamily="34" charset="0"/>
              </a:rPr>
              <a:t> 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3706813" y="3324225"/>
            <a:ext cx="12192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28677" name="Picture 5" descr="cle-icone-4387-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50369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2627314" y="3220641"/>
            <a:ext cx="935037" cy="377428"/>
          </a:xfrm>
          <a:prstGeom prst="roundRect">
            <a:avLst>
              <a:gd name="adj" fmla="val 34699"/>
            </a:avLst>
          </a:prstGeom>
          <a:solidFill>
            <a:schemeClr val="bg1"/>
          </a:solidFill>
          <a:ln w="28575" algn="ctr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798764" y="3271838"/>
            <a:ext cx="5977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Tahoma" pitchFamily="34" charset="0"/>
              </a:rPr>
              <a:t>ABC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5002214" y="3220641"/>
            <a:ext cx="935037" cy="377428"/>
          </a:xfrm>
          <a:prstGeom prst="roundRect">
            <a:avLst>
              <a:gd name="adj" fmla="val 34699"/>
            </a:avLst>
          </a:prstGeom>
          <a:solidFill>
            <a:schemeClr val="bg1"/>
          </a:solidFill>
          <a:ln w="28575" algn="ctr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170488" y="3274219"/>
            <a:ext cx="556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Tahoma" pitchFamily="34" charset="0"/>
              </a:rPr>
              <a:t>#!$</a:t>
            </a: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6153150" y="3323035"/>
            <a:ext cx="12192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28683" name="Picture 11" descr="cle-icone-4387-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2949179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7518400" y="3219450"/>
            <a:ext cx="935038" cy="377429"/>
          </a:xfrm>
          <a:prstGeom prst="roundRect">
            <a:avLst>
              <a:gd name="adj" fmla="val 34699"/>
            </a:avLst>
          </a:prstGeom>
          <a:solidFill>
            <a:schemeClr val="bg1"/>
          </a:solidFill>
          <a:ln w="28575" algn="ctr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7689850" y="3270647"/>
            <a:ext cx="5977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Tahoma" pitchFamily="34" charset="0"/>
              </a:rPr>
              <a:t>ABC</a:t>
            </a: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4635501" y="3112294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093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Encryption Algorithms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400" dirty="0" err="1" smtClean="0"/>
              <a:t>Asymetric</a:t>
            </a:r>
            <a:r>
              <a:rPr lang="fr-FR" sz="1400" dirty="0" smtClean="0"/>
              <a:t> </a:t>
            </a:r>
            <a:r>
              <a:rPr lang="fr-FR" sz="1400" dirty="0" err="1" smtClean="0"/>
              <a:t>Encryption</a:t>
            </a:r>
            <a:endParaRPr lang="fr-FR" sz="1400" dirty="0" smtClean="0"/>
          </a:p>
          <a:p>
            <a:pPr lvl="1"/>
            <a:r>
              <a:rPr lang="fr-FR" sz="1400" dirty="0" err="1" smtClean="0"/>
              <a:t>Two</a:t>
            </a:r>
            <a:r>
              <a:rPr lang="fr-FR" sz="1400" dirty="0" smtClean="0"/>
              <a:t> </a:t>
            </a:r>
            <a:r>
              <a:rPr lang="fr-FR" sz="1400" dirty="0" err="1" smtClean="0"/>
              <a:t>different</a:t>
            </a:r>
            <a:r>
              <a:rPr lang="fr-FR" sz="1400" dirty="0" smtClean="0"/>
              <a:t> keys</a:t>
            </a:r>
          </a:p>
          <a:p>
            <a:pPr lvl="2"/>
            <a:r>
              <a:rPr lang="fr-FR" sz="1400" dirty="0" smtClean="0"/>
              <a:t>Public and </a:t>
            </a:r>
            <a:r>
              <a:rPr lang="fr-FR" sz="1400" dirty="0" err="1" smtClean="0"/>
              <a:t>private</a:t>
            </a:r>
            <a:endParaRPr lang="fr-FR" sz="1400" dirty="0" smtClean="0"/>
          </a:p>
          <a:p>
            <a:pPr lvl="2"/>
            <a:r>
              <a:rPr lang="fr-FR" sz="1400" dirty="0" err="1" smtClean="0"/>
              <a:t>Private</a:t>
            </a:r>
            <a:r>
              <a:rPr lang="fr-FR" sz="1400" dirty="0" smtClean="0"/>
              <a:t> key </a:t>
            </a:r>
            <a:r>
              <a:rPr lang="fr-FR" sz="1400" dirty="0" err="1" smtClean="0"/>
              <a:t>cannot</a:t>
            </a:r>
            <a:r>
              <a:rPr lang="fr-FR" sz="1400" dirty="0" smtClean="0"/>
              <a:t>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calculated</a:t>
            </a:r>
            <a:r>
              <a:rPr lang="fr-FR" sz="1400" dirty="0" smtClean="0"/>
              <a:t> </a:t>
            </a:r>
            <a:r>
              <a:rPr lang="fr-FR" sz="1400" dirty="0" err="1" smtClean="0"/>
              <a:t>from</a:t>
            </a:r>
            <a:r>
              <a:rPr lang="fr-FR" sz="1400" dirty="0" smtClean="0"/>
              <a:t> public</a:t>
            </a:r>
          </a:p>
          <a:p>
            <a:pPr lvl="1"/>
            <a:r>
              <a:rPr lang="fr-FR" sz="1400" dirty="0" smtClean="0"/>
              <a:t>One key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used</a:t>
            </a:r>
            <a:r>
              <a:rPr lang="fr-FR" sz="1400" dirty="0" smtClean="0"/>
              <a:t> for </a:t>
            </a:r>
            <a:r>
              <a:rPr lang="fr-FR" sz="1400" dirty="0" err="1" smtClean="0"/>
              <a:t>encryption</a:t>
            </a:r>
            <a:r>
              <a:rPr lang="fr-FR" sz="1400" dirty="0" smtClean="0"/>
              <a:t>, </a:t>
            </a:r>
            <a:r>
              <a:rPr lang="fr-FR" sz="1400" dirty="0" err="1" smtClean="0"/>
              <a:t>another</a:t>
            </a:r>
            <a:r>
              <a:rPr lang="fr-FR" sz="1400" dirty="0" smtClean="0"/>
              <a:t> for </a:t>
            </a:r>
            <a:r>
              <a:rPr lang="fr-FR" sz="1400" dirty="0" err="1" smtClean="0"/>
              <a:t>decryption</a:t>
            </a:r>
            <a:endParaRPr lang="fr-FR" sz="1400" dirty="0" smtClean="0"/>
          </a:p>
          <a:p>
            <a:pPr lvl="1"/>
            <a:r>
              <a:rPr lang="fr-FR" sz="1400" dirty="0" err="1" smtClean="0"/>
              <a:t>Algorithms</a:t>
            </a:r>
            <a:endParaRPr lang="fr-FR" sz="1400" dirty="0" smtClean="0"/>
          </a:p>
          <a:p>
            <a:pPr lvl="2"/>
            <a:r>
              <a:rPr lang="fr-FR" sz="1400" dirty="0" smtClean="0"/>
              <a:t>RSA, PGP</a:t>
            </a:r>
          </a:p>
          <a:p>
            <a:pPr lvl="1"/>
            <a:r>
              <a:rPr lang="fr-FR" sz="1400" dirty="0" smtClean="0"/>
              <a:t>Digital signature</a:t>
            </a:r>
          </a:p>
          <a:p>
            <a:pPr lvl="2"/>
            <a:r>
              <a:rPr lang="fr-FR" sz="1400" dirty="0" err="1" smtClean="0"/>
              <a:t>Encrypted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private</a:t>
            </a:r>
            <a:endParaRPr lang="fr-FR" sz="1400" dirty="0" smtClean="0"/>
          </a:p>
          <a:p>
            <a:pPr lvl="2"/>
            <a:r>
              <a:rPr lang="fr-FR" sz="1400" dirty="0" err="1" smtClean="0"/>
              <a:t>Decrypted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public</a:t>
            </a:r>
          </a:p>
          <a:p>
            <a:pPr lvl="1"/>
            <a:r>
              <a:rPr lang="fr-FR" sz="1400" dirty="0" err="1" smtClean="0"/>
              <a:t>Confidentiality</a:t>
            </a:r>
            <a:endParaRPr lang="fr-FR" sz="1400" dirty="0" smtClean="0"/>
          </a:p>
          <a:p>
            <a:pPr lvl="2"/>
            <a:r>
              <a:rPr lang="fr-FR" sz="1400" dirty="0" err="1" smtClean="0"/>
              <a:t>Encrypted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public</a:t>
            </a:r>
          </a:p>
          <a:p>
            <a:pPr lvl="2"/>
            <a:r>
              <a:rPr lang="fr-FR" sz="1400" dirty="0" err="1" smtClean="0"/>
              <a:t>Decrypted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private</a:t>
            </a:r>
            <a:endParaRPr lang="fr-FR" sz="1400" dirty="0" smtClean="0"/>
          </a:p>
          <a:p>
            <a:pPr lvl="1"/>
            <a:r>
              <a:rPr lang="fr-FR" sz="1400" dirty="0" smtClean="0"/>
              <a:t>Slow</a:t>
            </a:r>
          </a:p>
          <a:p>
            <a:pPr lvl="1"/>
            <a:r>
              <a:rPr lang="fr-FR" sz="1400" dirty="0" err="1" smtClean="0"/>
              <a:t>Scalable</a:t>
            </a:r>
            <a:endParaRPr lang="fr-FR" sz="1400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95289" y="844154"/>
            <a:ext cx="8353425" cy="8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580000"/>
              </a:buClr>
              <a:buFont typeface="Wingdings" pitchFamily="2" charset="2"/>
              <a:buChar char="§"/>
            </a:pPr>
            <a:endParaRPr lang="fr-FR" sz="1600" dirty="0">
              <a:latin typeface="Tahoma" pitchFamily="34" charset="0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3779912" y="2484852"/>
            <a:ext cx="12192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29701" name="Picture 5" descr="cle-icone-4387-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239903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2780952" y="2355726"/>
            <a:ext cx="935038" cy="377428"/>
          </a:xfrm>
          <a:prstGeom prst="roundRect">
            <a:avLst>
              <a:gd name="adj" fmla="val 34699"/>
            </a:avLst>
          </a:prstGeom>
          <a:solidFill>
            <a:schemeClr val="bg1"/>
          </a:solidFill>
          <a:ln w="28575" algn="ctr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974209" y="2385911"/>
            <a:ext cx="5977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latin typeface="Tahoma" pitchFamily="34" charset="0"/>
              </a:rPr>
              <a:t>ABC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5155686" y="2381863"/>
            <a:ext cx="935038" cy="377428"/>
          </a:xfrm>
          <a:prstGeom prst="roundRect">
            <a:avLst>
              <a:gd name="adj" fmla="val 34699"/>
            </a:avLst>
          </a:prstGeom>
          <a:solidFill>
            <a:schemeClr val="bg1"/>
          </a:solidFill>
          <a:ln w="28575" algn="ctr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344923" y="2379087"/>
            <a:ext cx="556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latin typeface="Tahoma" pitchFamily="34" charset="0"/>
              </a:rPr>
              <a:t>#!$</a:t>
            </a: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6207126" y="2516559"/>
            <a:ext cx="12192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29707" name="Picture 11" descr="cle-icone-4387-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39903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7504579" y="2369178"/>
            <a:ext cx="935037" cy="377429"/>
          </a:xfrm>
          <a:prstGeom prst="roundRect">
            <a:avLst>
              <a:gd name="adj" fmla="val 34699"/>
            </a:avLst>
          </a:prstGeom>
          <a:solidFill>
            <a:schemeClr val="bg1"/>
          </a:solidFill>
          <a:ln w="28575" algn="ctr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7673201" y="2395810"/>
            <a:ext cx="5977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latin typeface="Tahoma" pitchFamily="34" charset="0"/>
              </a:rPr>
              <a:t>ABC</a:t>
            </a:r>
          </a:p>
        </p:txBody>
      </p:sp>
      <p:pic>
        <p:nvPicPr>
          <p:cNvPr id="29710" name="Picture 14" descr="cadenas-serrures-cadenas-securite-icone-8238-1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509" y="2102916"/>
            <a:ext cx="390525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086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HTTP Basics</a:t>
            </a:r>
            <a:endParaRPr lang="en-US" dirty="0"/>
          </a:p>
        </p:txBody>
      </p:sp>
      <p:sp>
        <p:nvSpPr>
          <p:cNvPr id="3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238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Diffie-Hellman</a:t>
            </a:r>
            <a:endParaRPr lang="fr-FR" dirty="0" smtClean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95289" y="844154"/>
            <a:ext cx="8353425" cy="59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580000"/>
              </a:buClr>
              <a:buFont typeface="Wingdings" pitchFamily="2" charset="2"/>
              <a:buChar char="§"/>
            </a:pPr>
            <a:r>
              <a:rPr lang="fr-FR" dirty="0" err="1">
                <a:latin typeface="Tahoma" pitchFamily="34" charset="0"/>
              </a:rPr>
              <a:t>Specified</a:t>
            </a:r>
            <a:r>
              <a:rPr lang="fr-FR" dirty="0">
                <a:latin typeface="Tahoma" pitchFamily="34" charset="0"/>
              </a:rPr>
              <a:t> in 1976</a:t>
            </a:r>
          </a:p>
          <a:p>
            <a:pPr marL="342900" indent="-342900">
              <a:spcBef>
                <a:spcPct val="20000"/>
              </a:spcBef>
              <a:buClr>
                <a:srgbClr val="580000"/>
              </a:buClr>
              <a:buFont typeface="Wingdings" pitchFamily="2" charset="2"/>
              <a:buChar char="§"/>
            </a:pPr>
            <a:r>
              <a:rPr lang="fr-FR" dirty="0" err="1">
                <a:latin typeface="Tahoma" pitchFamily="34" charset="0"/>
              </a:rPr>
              <a:t>Generate</a:t>
            </a:r>
            <a:r>
              <a:rPr lang="fr-FR" dirty="0">
                <a:latin typeface="Tahoma" pitchFamily="34" charset="0"/>
              </a:rPr>
              <a:t> </a:t>
            </a:r>
            <a:r>
              <a:rPr lang="fr-FR" dirty="0" err="1">
                <a:latin typeface="Tahoma" pitchFamily="34" charset="0"/>
              </a:rPr>
              <a:t>shared</a:t>
            </a:r>
            <a:r>
              <a:rPr lang="fr-FR" dirty="0">
                <a:latin typeface="Tahoma" pitchFamily="34" charset="0"/>
              </a:rPr>
              <a:t> key </a:t>
            </a:r>
            <a:r>
              <a:rPr lang="fr-FR" dirty="0" err="1">
                <a:latin typeface="Tahoma" pitchFamily="34" charset="0"/>
              </a:rPr>
              <a:t>from</a:t>
            </a:r>
            <a:r>
              <a:rPr lang="fr-FR" dirty="0">
                <a:latin typeface="Tahoma" pitchFamily="34" charset="0"/>
              </a:rPr>
              <a:t> public/</a:t>
            </a:r>
            <a:r>
              <a:rPr lang="fr-FR" dirty="0" err="1">
                <a:latin typeface="Tahoma" pitchFamily="34" charset="0"/>
              </a:rPr>
              <a:t>private</a:t>
            </a:r>
            <a:r>
              <a:rPr lang="fr-FR" dirty="0">
                <a:latin typeface="Tahoma" pitchFamily="34" charset="0"/>
              </a:rPr>
              <a:t> key pair</a:t>
            </a:r>
          </a:p>
        </p:txBody>
      </p:sp>
      <p:pic>
        <p:nvPicPr>
          <p:cNvPr id="30724" name="Picture 5" descr="cle-icone-4387-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9" y="2139554"/>
            <a:ext cx="433387" cy="325040"/>
          </a:xfrm>
          <a:prstGeom prst="rect">
            <a:avLst/>
          </a:prstGeom>
          <a:noFill/>
          <a:ln w="2857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15" descr="woman-pink-ginger-user-white-icone-7819-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1707356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6" name="Group 20"/>
          <p:cNvGrpSpPr>
            <a:grpSpLocks/>
          </p:cNvGrpSpPr>
          <p:nvPr/>
        </p:nvGrpSpPr>
        <p:grpSpPr bwMode="auto">
          <a:xfrm>
            <a:off x="2555875" y="2139554"/>
            <a:ext cx="444500" cy="325040"/>
            <a:chOff x="1791" y="2387"/>
            <a:chExt cx="280" cy="273"/>
          </a:xfrm>
        </p:grpSpPr>
        <p:pic>
          <p:nvPicPr>
            <p:cNvPr id="30763" name="Picture 19" descr="cle-icone-4387-1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2387"/>
              <a:ext cx="273" cy="273"/>
            </a:xfrm>
            <a:prstGeom prst="rect">
              <a:avLst/>
            </a:prstGeom>
            <a:noFill/>
            <a:ln w="28575">
              <a:solidFill>
                <a:srgbClr val="D6009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4" name="Picture 14" descr="cadenas-serrures-cadenas-securite-icone-8238-12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2391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27" name="Picture 21" descr="blue-ginger-white-male-user-icone-8529-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1713310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22" descr="cle-icone-4387-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139554"/>
            <a:ext cx="433388" cy="32504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29" name="Group 26"/>
          <p:cNvGrpSpPr>
            <a:grpSpLocks/>
          </p:cNvGrpSpPr>
          <p:nvPr/>
        </p:nvGrpSpPr>
        <p:grpSpPr bwMode="auto">
          <a:xfrm>
            <a:off x="5580063" y="2139554"/>
            <a:ext cx="444500" cy="325040"/>
            <a:chOff x="3606" y="2069"/>
            <a:chExt cx="280" cy="273"/>
          </a:xfrm>
        </p:grpSpPr>
        <p:pic>
          <p:nvPicPr>
            <p:cNvPr id="30761" name="Picture 24" descr="cle-icone-4387-1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2069"/>
              <a:ext cx="273" cy="273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2" name="Picture 25" descr="cadenas-serrures-cadenas-securite-icone-8238-12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2073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30" name="Picture 27" descr="cle-icone-4387-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571750"/>
            <a:ext cx="433388" cy="325041"/>
          </a:xfrm>
          <a:prstGeom prst="rect">
            <a:avLst/>
          </a:prstGeom>
          <a:noFill/>
          <a:ln w="2857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31" name="Group 28"/>
          <p:cNvGrpSpPr>
            <a:grpSpLocks/>
          </p:cNvGrpSpPr>
          <p:nvPr/>
        </p:nvGrpSpPr>
        <p:grpSpPr bwMode="auto">
          <a:xfrm>
            <a:off x="5580063" y="2571750"/>
            <a:ext cx="444500" cy="325041"/>
            <a:chOff x="3606" y="2069"/>
            <a:chExt cx="280" cy="273"/>
          </a:xfrm>
        </p:grpSpPr>
        <p:pic>
          <p:nvPicPr>
            <p:cNvPr id="30759" name="Picture 29" descr="cle-icone-4387-1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2069"/>
              <a:ext cx="273" cy="273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0" name="Picture 30" descr="cadenas-serrures-cadenas-securite-icone-8238-12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2073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32" name="Picture 31" descr="cle-icone-4387-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9" y="2571750"/>
            <a:ext cx="433387" cy="325041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33" name="Group 32"/>
          <p:cNvGrpSpPr>
            <a:grpSpLocks/>
          </p:cNvGrpSpPr>
          <p:nvPr/>
        </p:nvGrpSpPr>
        <p:grpSpPr bwMode="auto">
          <a:xfrm>
            <a:off x="2555875" y="2571750"/>
            <a:ext cx="444500" cy="325041"/>
            <a:chOff x="1791" y="2387"/>
            <a:chExt cx="280" cy="273"/>
          </a:xfrm>
        </p:grpSpPr>
        <p:pic>
          <p:nvPicPr>
            <p:cNvPr id="30757" name="Picture 33" descr="cle-icone-4387-1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2387"/>
              <a:ext cx="273" cy="273"/>
            </a:xfrm>
            <a:prstGeom prst="rect">
              <a:avLst/>
            </a:prstGeom>
            <a:noFill/>
            <a:ln w="28575">
              <a:solidFill>
                <a:srgbClr val="D6009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8" name="Picture 34" descr="cadenas-serrures-cadenas-securite-icone-8238-12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2391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34" name="AutoShape 35"/>
          <p:cNvSpPr>
            <a:spLocks noChangeArrowheads="1"/>
          </p:cNvSpPr>
          <p:nvPr/>
        </p:nvSpPr>
        <p:spPr bwMode="auto">
          <a:xfrm>
            <a:off x="2482850" y="3918347"/>
            <a:ext cx="12192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30735" name="Picture 36" descr="cle-icone-4387-1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3544491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6" name="AutoShape 37"/>
          <p:cNvSpPr>
            <a:spLocks noChangeArrowheads="1"/>
          </p:cNvSpPr>
          <p:nvPr/>
        </p:nvSpPr>
        <p:spPr bwMode="auto">
          <a:xfrm>
            <a:off x="1403350" y="3814762"/>
            <a:ext cx="935038" cy="377429"/>
          </a:xfrm>
          <a:prstGeom prst="roundRect">
            <a:avLst>
              <a:gd name="adj" fmla="val 34699"/>
            </a:avLst>
          </a:prstGeom>
          <a:solidFill>
            <a:schemeClr val="bg1"/>
          </a:solidFill>
          <a:ln w="28575" algn="ctr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Text Box 38"/>
          <p:cNvSpPr txBox="1">
            <a:spLocks noChangeArrowheads="1"/>
          </p:cNvSpPr>
          <p:nvPr/>
        </p:nvSpPr>
        <p:spPr bwMode="auto">
          <a:xfrm>
            <a:off x="1574800" y="3844592"/>
            <a:ext cx="5977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latin typeface="Tahoma" pitchFamily="34" charset="0"/>
              </a:rPr>
              <a:t>ABC</a:t>
            </a:r>
          </a:p>
        </p:txBody>
      </p:sp>
      <p:sp>
        <p:nvSpPr>
          <p:cNvPr id="30738" name="AutoShape 39"/>
          <p:cNvSpPr>
            <a:spLocks noChangeArrowheads="1"/>
          </p:cNvSpPr>
          <p:nvPr/>
        </p:nvSpPr>
        <p:spPr bwMode="auto">
          <a:xfrm>
            <a:off x="3778250" y="3814762"/>
            <a:ext cx="935038" cy="377429"/>
          </a:xfrm>
          <a:prstGeom prst="roundRect">
            <a:avLst>
              <a:gd name="adj" fmla="val 34699"/>
            </a:avLst>
          </a:prstGeom>
          <a:solidFill>
            <a:schemeClr val="bg1"/>
          </a:solidFill>
          <a:ln w="28575" algn="ctr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Text Box 40"/>
          <p:cNvSpPr txBox="1">
            <a:spLocks noChangeArrowheads="1"/>
          </p:cNvSpPr>
          <p:nvPr/>
        </p:nvSpPr>
        <p:spPr bwMode="auto">
          <a:xfrm>
            <a:off x="3967487" y="3821668"/>
            <a:ext cx="556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latin typeface="Tahoma" pitchFamily="34" charset="0"/>
              </a:rPr>
              <a:t>#!$</a:t>
            </a:r>
          </a:p>
        </p:txBody>
      </p:sp>
      <p:sp>
        <p:nvSpPr>
          <p:cNvPr id="30740" name="AutoShape 41"/>
          <p:cNvSpPr>
            <a:spLocks noChangeArrowheads="1"/>
          </p:cNvSpPr>
          <p:nvPr/>
        </p:nvSpPr>
        <p:spPr bwMode="auto">
          <a:xfrm>
            <a:off x="4929188" y="3917156"/>
            <a:ext cx="12192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30741" name="Picture 42" descr="cle-icone-4387-1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3543300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2" name="AutoShape 43"/>
          <p:cNvSpPr>
            <a:spLocks noChangeArrowheads="1"/>
          </p:cNvSpPr>
          <p:nvPr/>
        </p:nvSpPr>
        <p:spPr bwMode="auto">
          <a:xfrm>
            <a:off x="6294439" y="3813573"/>
            <a:ext cx="935037" cy="377428"/>
          </a:xfrm>
          <a:prstGeom prst="roundRect">
            <a:avLst>
              <a:gd name="adj" fmla="val 34699"/>
            </a:avLst>
          </a:prstGeom>
          <a:solidFill>
            <a:schemeClr val="bg1"/>
          </a:solidFill>
          <a:ln w="28575" algn="ctr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Text Box 44"/>
          <p:cNvSpPr txBox="1">
            <a:spLocks noChangeArrowheads="1"/>
          </p:cNvSpPr>
          <p:nvPr/>
        </p:nvSpPr>
        <p:spPr bwMode="auto">
          <a:xfrm>
            <a:off x="6477321" y="3817591"/>
            <a:ext cx="5977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latin typeface="Tahoma" pitchFamily="34" charset="0"/>
              </a:rPr>
              <a:t>ABC</a:t>
            </a:r>
          </a:p>
        </p:txBody>
      </p:sp>
      <p:sp>
        <p:nvSpPr>
          <p:cNvPr id="30744" name="Line 45"/>
          <p:cNvSpPr>
            <a:spLocks noChangeShapeType="1"/>
          </p:cNvSpPr>
          <p:nvPr/>
        </p:nvSpPr>
        <p:spPr bwMode="auto">
          <a:xfrm>
            <a:off x="3411539" y="3706416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45" name="Group 49"/>
          <p:cNvGrpSpPr>
            <a:grpSpLocks/>
          </p:cNvGrpSpPr>
          <p:nvPr/>
        </p:nvGrpSpPr>
        <p:grpSpPr bwMode="auto">
          <a:xfrm>
            <a:off x="3635375" y="2301478"/>
            <a:ext cx="1296988" cy="432197"/>
            <a:chOff x="2290" y="1933"/>
            <a:chExt cx="817" cy="363"/>
          </a:xfrm>
        </p:grpSpPr>
        <p:sp>
          <p:nvSpPr>
            <p:cNvPr id="30754" name="Line 46"/>
            <p:cNvSpPr>
              <a:spLocks noChangeShapeType="1"/>
            </p:cNvSpPr>
            <p:nvPr/>
          </p:nvSpPr>
          <p:spPr bwMode="auto">
            <a:xfrm flipH="1">
              <a:off x="2880" y="1933"/>
              <a:ext cx="22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Line 47"/>
            <p:cNvSpPr>
              <a:spLocks noChangeShapeType="1"/>
            </p:cNvSpPr>
            <p:nvPr/>
          </p:nvSpPr>
          <p:spPr bwMode="auto">
            <a:xfrm flipH="1">
              <a:off x="2517" y="1933"/>
              <a:ext cx="363" cy="36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6" name="Line 48"/>
            <p:cNvSpPr>
              <a:spLocks noChangeShapeType="1"/>
            </p:cNvSpPr>
            <p:nvPr/>
          </p:nvSpPr>
          <p:spPr bwMode="auto">
            <a:xfrm flipH="1">
              <a:off x="2290" y="2296"/>
              <a:ext cx="22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46" name="Group 50"/>
          <p:cNvGrpSpPr>
            <a:grpSpLocks/>
          </p:cNvGrpSpPr>
          <p:nvPr/>
        </p:nvGrpSpPr>
        <p:grpSpPr bwMode="auto">
          <a:xfrm flipH="1">
            <a:off x="3635375" y="2301478"/>
            <a:ext cx="1296988" cy="432197"/>
            <a:chOff x="2290" y="1933"/>
            <a:chExt cx="817" cy="363"/>
          </a:xfrm>
        </p:grpSpPr>
        <p:sp>
          <p:nvSpPr>
            <p:cNvPr id="30751" name="Line 51"/>
            <p:cNvSpPr>
              <a:spLocks noChangeShapeType="1"/>
            </p:cNvSpPr>
            <p:nvPr/>
          </p:nvSpPr>
          <p:spPr bwMode="auto">
            <a:xfrm flipH="1">
              <a:off x="2880" y="1933"/>
              <a:ext cx="227" cy="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Line 52"/>
            <p:cNvSpPr>
              <a:spLocks noChangeShapeType="1"/>
            </p:cNvSpPr>
            <p:nvPr/>
          </p:nvSpPr>
          <p:spPr bwMode="auto">
            <a:xfrm flipH="1">
              <a:off x="2517" y="1933"/>
              <a:ext cx="363" cy="363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Line 53"/>
            <p:cNvSpPr>
              <a:spLocks noChangeShapeType="1"/>
            </p:cNvSpPr>
            <p:nvPr/>
          </p:nvSpPr>
          <p:spPr bwMode="auto">
            <a:xfrm flipH="1">
              <a:off x="2290" y="2296"/>
              <a:ext cx="227" cy="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47" name="Picture 54" descr="engine-kbackgammon-icone-6556-1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6" y="2787253"/>
            <a:ext cx="538163" cy="40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8" name="Picture 55" descr="engine-kbackgammon-icone-6556-1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1" y="2762251"/>
            <a:ext cx="538163" cy="40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9" name="Line 56"/>
          <p:cNvSpPr>
            <a:spLocks noChangeShapeType="1"/>
          </p:cNvSpPr>
          <p:nvPr/>
        </p:nvSpPr>
        <p:spPr bwMode="auto">
          <a:xfrm>
            <a:off x="3059113" y="3219451"/>
            <a:ext cx="0" cy="27027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0" name="Line 57"/>
          <p:cNvSpPr>
            <a:spLocks noChangeShapeType="1"/>
          </p:cNvSpPr>
          <p:nvPr/>
        </p:nvSpPr>
        <p:spPr bwMode="auto">
          <a:xfrm>
            <a:off x="5508625" y="3219451"/>
            <a:ext cx="0" cy="27027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06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82"/>
          <p:cNvSpPr>
            <a:spLocks noChangeArrowheads="1"/>
          </p:cNvSpPr>
          <p:nvPr/>
        </p:nvSpPr>
        <p:spPr bwMode="auto">
          <a:xfrm>
            <a:off x="3995739" y="2625329"/>
            <a:ext cx="4465637" cy="1621631"/>
          </a:xfrm>
          <a:prstGeom prst="roundRect">
            <a:avLst>
              <a:gd name="adj" fmla="val 6616"/>
            </a:avLst>
          </a:prstGeom>
          <a:solidFill>
            <a:schemeClr val="bg1"/>
          </a:solidFill>
          <a:ln w="28575" algn="ctr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AutoShape 79"/>
          <p:cNvSpPr>
            <a:spLocks noChangeArrowheads="1"/>
          </p:cNvSpPr>
          <p:nvPr/>
        </p:nvSpPr>
        <p:spPr bwMode="auto">
          <a:xfrm>
            <a:off x="468313" y="1869281"/>
            <a:ext cx="2232025" cy="2862263"/>
          </a:xfrm>
          <a:prstGeom prst="roundRect">
            <a:avLst>
              <a:gd name="adj" fmla="val 6616"/>
            </a:avLst>
          </a:prstGeom>
          <a:solidFill>
            <a:schemeClr val="bg1"/>
          </a:solidFill>
          <a:ln w="28575" algn="ctr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AutoShape 81"/>
          <p:cNvSpPr>
            <a:spLocks noChangeArrowheads="1"/>
          </p:cNvSpPr>
          <p:nvPr/>
        </p:nvSpPr>
        <p:spPr bwMode="auto">
          <a:xfrm>
            <a:off x="468313" y="1707357"/>
            <a:ext cx="647700" cy="265510"/>
          </a:xfrm>
          <a:prstGeom prst="roundRect">
            <a:avLst>
              <a:gd name="adj" fmla="val 20449"/>
            </a:avLst>
          </a:prstGeom>
          <a:solidFill>
            <a:schemeClr val="bg1"/>
          </a:solidFill>
          <a:ln w="28575" algn="ctr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AutoShape 22"/>
          <p:cNvSpPr>
            <a:spLocks noChangeArrowheads="1"/>
          </p:cNvSpPr>
          <p:nvPr/>
        </p:nvSpPr>
        <p:spPr bwMode="auto">
          <a:xfrm rot="5400000">
            <a:off x="1090415" y="3752255"/>
            <a:ext cx="432197" cy="228600"/>
          </a:xfrm>
          <a:prstGeom prst="rightArrow">
            <a:avLst>
              <a:gd name="adj1" fmla="val 50000"/>
              <a:gd name="adj2" fmla="val 63021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endParaRPr lang="en-GB" sz="240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RSA</a:t>
            </a:r>
            <a:endParaRPr lang="fr-FR" dirty="0" smtClean="0"/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auto">
          <a:xfrm>
            <a:off x="395289" y="844154"/>
            <a:ext cx="8353425" cy="8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580000"/>
              </a:buClr>
              <a:buFont typeface="Wingdings" pitchFamily="2" charset="2"/>
              <a:buChar char="§"/>
            </a:pPr>
            <a:r>
              <a:rPr lang="fr-FR" sz="1600" dirty="0" err="1">
                <a:latin typeface="Tahoma" pitchFamily="34" charset="0"/>
              </a:rPr>
              <a:t>Provides</a:t>
            </a:r>
            <a:r>
              <a:rPr lang="fr-FR" sz="1600" dirty="0">
                <a:latin typeface="Tahoma" pitchFamily="34" charset="0"/>
              </a:rPr>
              <a:t> authentication &amp; </a:t>
            </a:r>
            <a:r>
              <a:rPr lang="fr-FR" sz="1600" dirty="0" err="1">
                <a:latin typeface="Tahoma" pitchFamily="34" charset="0"/>
              </a:rPr>
              <a:t>integrity</a:t>
            </a:r>
            <a:r>
              <a:rPr lang="fr-FR" sz="1600" dirty="0">
                <a:latin typeface="Tahoma" pitchFamily="34" charset="0"/>
              </a:rPr>
              <a:t> </a:t>
            </a:r>
            <a:r>
              <a:rPr lang="fr-FR" sz="1600" dirty="0" err="1">
                <a:latin typeface="Tahoma" pitchFamily="34" charset="0"/>
              </a:rPr>
              <a:t>checking</a:t>
            </a:r>
            <a:endParaRPr lang="fr-FR" sz="1600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580000"/>
              </a:buClr>
              <a:buFont typeface="Wingdings" pitchFamily="2" charset="2"/>
              <a:buChar char="§"/>
            </a:pPr>
            <a:r>
              <a:rPr lang="fr-FR" sz="1600" dirty="0" smtClean="0">
                <a:latin typeface="Tahoma" pitchFamily="34" charset="0"/>
              </a:rPr>
              <a:t>Public key </a:t>
            </a:r>
            <a:r>
              <a:rPr lang="fr-FR" sz="1600" dirty="0" err="1">
                <a:latin typeface="Tahoma" pitchFamily="34" charset="0"/>
              </a:rPr>
              <a:t>used</a:t>
            </a:r>
            <a:r>
              <a:rPr lang="fr-FR" sz="1600" dirty="0">
                <a:latin typeface="Tahoma" pitchFamily="34" charset="0"/>
              </a:rPr>
              <a:t> for </a:t>
            </a:r>
            <a:r>
              <a:rPr lang="fr-FR" sz="1600" dirty="0" err="1">
                <a:latin typeface="Tahoma" pitchFamily="34" charset="0"/>
              </a:rPr>
              <a:t>encryption</a:t>
            </a:r>
            <a:endParaRPr lang="fr-FR" sz="1600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580000"/>
              </a:buClr>
              <a:buFont typeface="Wingdings" pitchFamily="2" charset="2"/>
              <a:buChar char="§"/>
            </a:pPr>
            <a:r>
              <a:rPr lang="fr-FR" sz="1600" dirty="0" err="1">
                <a:latin typeface="Tahoma" pitchFamily="34" charset="0"/>
              </a:rPr>
              <a:t>Private</a:t>
            </a:r>
            <a:r>
              <a:rPr lang="fr-FR" sz="1600" dirty="0">
                <a:latin typeface="Tahoma" pitchFamily="34" charset="0"/>
              </a:rPr>
              <a:t> key </a:t>
            </a:r>
            <a:r>
              <a:rPr lang="fr-FR" sz="1600" dirty="0" err="1">
                <a:latin typeface="Tahoma" pitchFamily="34" charset="0"/>
              </a:rPr>
              <a:t>used</a:t>
            </a:r>
            <a:r>
              <a:rPr lang="fr-FR" sz="1600" dirty="0">
                <a:latin typeface="Tahoma" pitchFamily="34" charset="0"/>
              </a:rPr>
              <a:t> for </a:t>
            </a:r>
            <a:r>
              <a:rPr lang="fr-FR" sz="1600" dirty="0" err="1">
                <a:latin typeface="Tahoma" pitchFamily="34" charset="0"/>
              </a:rPr>
              <a:t>decryption</a:t>
            </a:r>
            <a:endParaRPr lang="fr-FR" sz="1600" dirty="0">
              <a:latin typeface="Tahoma" pitchFamily="34" charset="0"/>
            </a:endParaRPr>
          </a:p>
        </p:txBody>
      </p:sp>
      <p:grpSp>
        <p:nvGrpSpPr>
          <p:cNvPr id="31752" name="Group 50"/>
          <p:cNvGrpSpPr>
            <a:grpSpLocks/>
          </p:cNvGrpSpPr>
          <p:nvPr/>
        </p:nvGrpSpPr>
        <p:grpSpPr bwMode="auto">
          <a:xfrm>
            <a:off x="1116014" y="3543300"/>
            <a:ext cx="503237" cy="323850"/>
            <a:chOff x="612" y="2976"/>
            <a:chExt cx="280" cy="273"/>
          </a:xfrm>
        </p:grpSpPr>
        <p:pic>
          <p:nvPicPr>
            <p:cNvPr id="31783" name="Picture 12" descr="cle-icone-4387-1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976"/>
              <a:ext cx="273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84" name="Picture 13" descr="cadenas-serrures-cadenas-securite-icone-8238-1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98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53" name="AutoShape 24"/>
          <p:cNvSpPr>
            <a:spLocks noChangeArrowheads="1"/>
          </p:cNvSpPr>
          <p:nvPr/>
        </p:nvSpPr>
        <p:spPr bwMode="auto">
          <a:xfrm>
            <a:off x="587376" y="2084785"/>
            <a:ext cx="1439863" cy="372665"/>
          </a:xfrm>
          <a:prstGeom prst="roundRect">
            <a:avLst>
              <a:gd name="adj" fmla="val 34699"/>
            </a:avLst>
          </a:prstGeom>
          <a:solidFill>
            <a:schemeClr val="bg1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Text Box 25"/>
          <p:cNvSpPr txBox="1">
            <a:spLocks noChangeArrowheads="1"/>
          </p:cNvSpPr>
          <p:nvPr/>
        </p:nvSpPr>
        <p:spPr bwMode="auto">
          <a:xfrm>
            <a:off x="781051" y="2084785"/>
            <a:ext cx="10615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latin typeface="Tahoma" pitchFamily="34" charset="0"/>
              </a:rPr>
              <a:t>Message</a:t>
            </a:r>
          </a:p>
        </p:txBody>
      </p:sp>
      <p:sp>
        <p:nvSpPr>
          <p:cNvPr id="31755" name="AutoShape 46"/>
          <p:cNvSpPr>
            <a:spLocks noChangeArrowheads="1"/>
          </p:cNvSpPr>
          <p:nvPr/>
        </p:nvSpPr>
        <p:spPr bwMode="auto">
          <a:xfrm>
            <a:off x="587376" y="3213497"/>
            <a:ext cx="1439863" cy="277416"/>
          </a:xfrm>
          <a:prstGeom prst="roundRect">
            <a:avLst>
              <a:gd name="adj" fmla="val 22032"/>
            </a:avLst>
          </a:prstGeom>
          <a:pattFill prst="dkUpDiag">
            <a:fgClr>
              <a:srgbClr val="FAF0E6"/>
            </a:fgClr>
            <a:bgClr>
              <a:schemeClr val="bg1"/>
            </a:bgClr>
          </a:patt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Text Box 49"/>
          <p:cNvSpPr txBox="1">
            <a:spLocks noChangeArrowheads="1"/>
          </p:cNvSpPr>
          <p:nvPr/>
        </p:nvSpPr>
        <p:spPr bwMode="auto">
          <a:xfrm>
            <a:off x="899672" y="3155069"/>
            <a:ext cx="8242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latin typeface="Tahoma" pitchFamily="34" charset="0"/>
              </a:rPr>
              <a:t>Digest</a:t>
            </a:r>
          </a:p>
        </p:txBody>
      </p:sp>
      <p:sp>
        <p:nvSpPr>
          <p:cNvPr id="31757" name="AutoShape 55"/>
          <p:cNvSpPr>
            <a:spLocks noChangeArrowheads="1"/>
          </p:cNvSpPr>
          <p:nvPr/>
        </p:nvSpPr>
        <p:spPr bwMode="auto">
          <a:xfrm>
            <a:off x="585788" y="4139804"/>
            <a:ext cx="1439862" cy="372665"/>
          </a:xfrm>
          <a:prstGeom prst="roundRect">
            <a:avLst>
              <a:gd name="adj" fmla="val 34699"/>
            </a:avLst>
          </a:prstGeom>
          <a:solidFill>
            <a:schemeClr val="bg1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Text Box 56"/>
          <p:cNvSpPr txBox="1">
            <a:spLocks noChangeArrowheads="1"/>
          </p:cNvSpPr>
          <p:nvPr/>
        </p:nvSpPr>
        <p:spPr bwMode="auto">
          <a:xfrm>
            <a:off x="757404" y="4143137"/>
            <a:ext cx="11533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latin typeface="Tahoma" pitchFamily="34" charset="0"/>
              </a:rPr>
              <a:t>Signature</a:t>
            </a:r>
          </a:p>
        </p:txBody>
      </p:sp>
      <p:pic>
        <p:nvPicPr>
          <p:cNvPr id="31759" name="Picture 54" descr="signature-icone-3654-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299348"/>
            <a:ext cx="433388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AutoShape 57"/>
          <p:cNvSpPr>
            <a:spLocks noChangeArrowheads="1"/>
          </p:cNvSpPr>
          <p:nvPr/>
        </p:nvSpPr>
        <p:spPr bwMode="auto">
          <a:xfrm rot="5400000">
            <a:off x="1085652" y="2834283"/>
            <a:ext cx="432197" cy="228600"/>
          </a:xfrm>
          <a:prstGeom prst="rightArrow">
            <a:avLst>
              <a:gd name="adj1" fmla="val 50000"/>
              <a:gd name="adj2" fmla="val 63021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endParaRPr lang="en-GB" sz="2400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31761" name="Picture 45" descr="engine-kbackgammon-icone-8807-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240863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2" name="Text Box 58"/>
          <p:cNvSpPr txBox="1">
            <a:spLocks noChangeArrowheads="1"/>
          </p:cNvSpPr>
          <p:nvPr/>
        </p:nvSpPr>
        <p:spPr bwMode="auto">
          <a:xfrm>
            <a:off x="1560513" y="2570560"/>
            <a:ext cx="736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>
                <a:latin typeface="Courier New" pitchFamily="49" charset="0"/>
              </a:rPr>
              <a:t>Hash</a:t>
            </a:r>
          </a:p>
        </p:txBody>
      </p:sp>
      <p:sp>
        <p:nvSpPr>
          <p:cNvPr id="31763" name="Text Box 59"/>
          <p:cNvSpPr txBox="1">
            <a:spLocks noChangeArrowheads="1"/>
          </p:cNvSpPr>
          <p:nvPr/>
        </p:nvSpPr>
        <p:spPr bwMode="auto">
          <a:xfrm>
            <a:off x="1560514" y="3596879"/>
            <a:ext cx="11496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>
                <a:latin typeface="Courier New" pitchFamily="49" charset="0"/>
              </a:rPr>
              <a:t>Encrypt</a:t>
            </a:r>
          </a:p>
        </p:txBody>
      </p:sp>
      <p:sp>
        <p:nvSpPr>
          <p:cNvPr id="31764" name="AutoShape 60"/>
          <p:cNvSpPr>
            <a:spLocks noChangeArrowheads="1"/>
          </p:cNvSpPr>
          <p:nvPr/>
        </p:nvSpPr>
        <p:spPr bwMode="auto">
          <a:xfrm>
            <a:off x="4103688" y="2788444"/>
            <a:ext cx="1439862" cy="372666"/>
          </a:xfrm>
          <a:prstGeom prst="roundRect">
            <a:avLst>
              <a:gd name="adj" fmla="val 34699"/>
            </a:avLst>
          </a:prstGeom>
          <a:solidFill>
            <a:schemeClr val="bg1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Text Box 61"/>
          <p:cNvSpPr txBox="1">
            <a:spLocks noChangeArrowheads="1"/>
          </p:cNvSpPr>
          <p:nvPr/>
        </p:nvSpPr>
        <p:spPr bwMode="auto">
          <a:xfrm>
            <a:off x="4297363" y="2839641"/>
            <a:ext cx="10615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latin typeface="Tahoma" pitchFamily="34" charset="0"/>
              </a:rPr>
              <a:t>Message</a:t>
            </a:r>
          </a:p>
        </p:txBody>
      </p:sp>
      <p:sp>
        <p:nvSpPr>
          <p:cNvPr id="31766" name="AutoShape 62"/>
          <p:cNvSpPr>
            <a:spLocks noChangeArrowheads="1"/>
          </p:cNvSpPr>
          <p:nvPr/>
        </p:nvSpPr>
        <p:spPr bwMode="auto">
          <a:xfrm>
            <a:off x="4103688" y="3955256"/>
            <a:ext cx="1439862" cy="291704"/>
          </a:xfrm>
          <a:prstGeom prst="roundRect">
            <a:avLst>
              <a:gd name="adj" fmla="val 22032"/>
            </a:avLst>
          </a:prstGeom>
          <a:pattFill prst="dkUpDiag">
            <a:fgClr>
              <a:srgbClr val="FAF0E6"/>
            </a:fgClr>
            <a:bgClr>
              <a:schemeClr val="bg1"/>
            </a:bgClr>
          </a:patt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Text Box 63"/>
          <p:cNvSpPr txBox="1">
            <a:spLocks noChangeArrowheads="1"/>
          </p:cNvSpPr>
          <p:nvPr/>
        </p:nvSpPr>
        <p:spPr bwMode="auto">
          <a:xfrm>
            <a:off x="4414838" y="3917157"/>
            <a:ext cx="8242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latin typeface="Tahoma" pitchFamily="34" charset="0"/>
              </a:rPr>
              <a:t>Digest</a:t>
            </a:r>
          </a:p>
        </p:txBody>
      </p:sp>
      <p:sp>
        <p:nvSpPr>
          <p:cNvPr id="31768" name="AutoShape 64"/>
          <p:cNvSpPr>
            <a:spLocks noChangeArrowheads="1"/>
          </p:cNvSpPr>
          <p:nvPr/>
        </p:nvSpPr>
        <p:spPr bwMode="auto">
          <a:xfrm rot="5400000">
            <a:off x="4601965" y="3537943"/>
            <a:ext cx="432197" cy="228600"/>
          </a:xfrm>
          <a:prstGeom prst="rightArrow">
            <a:avLst>
              <a:gd name="adj1" fmla="val 50000"/>
              <a:gd name="adj2" fmla="val 63021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endParaRPr lang="en-GB" sz="2400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31769" name="Picture 65" descr="engine-kbackgammon-icone-8807-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3112294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0" name="Text Box 66"/>
          <p:cNvSpPr txBox="1">
            <a:spLocks noChangeArrowheads="1"/>
          </p:cNvSpPr>
          <p:nvPr/>
        </p:nvSpPr>
        <p:spPr bwMode="auto">
          <a:xfrm>
            <a:off x="5076825" y="3274219"/>
            <a:ext cx="736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>
                <a:latin typeface="Courier New" pitchFamily="49" charset="0"/>
              </a:rPr>
              <a:t>Hash</a:t>
            </a:r>
          </a:p>
        </p:txBody>
      </p:sp>
      <p:sp>
        <p:nvSpPr>
          <p:cNvPr id="31771" name="AutoShape 67"/>
          <p:cNvSpPr>
            <a:spLocks noChangeArrowheads="1"/>
          </p:cNvSpPr>
          <p:nvPr/>
        </p:nvSpPr>
        <p:spPr bwMode="auto">
          <a:xfrm>
            <a:off x="6308726" y="2790825"/>
            <a:ext cx="1439863" cy="372666"/>
          </a:xfrm>
          <a:prstGeom prst="roundRect">
            <a:avLst>
              <a:gd name="adj" fmla="val 34699"/>
            </a:avLst>
          </a:prstGeom>
          <a:solidFill>
            <a:schemeClr val="bg1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Text Box 68"/>
          <p:cNvSpPr txBox="1">
            <a:spLocks noChangeArrowheads="1"/>
          </p:cNvSpPr>
          <p:nvPr/>
        </p:nvSpPr>
        <p:spPr bwMode="auto">
          <a:xfrm>
            <a:off x="6456364" y="2842022"/>
            <a:ext cx="11533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latin typeface="Tahoma" pitchFamily="34" charset="0"/>
              </a:rPr>
              <a:t>Signature</a:t>
            </a:r>
          </a:p>
        </p:txBody>
      </p:sp>
      <p:pic>
        <p:nvPicPr>
          <p:cNvPr id="31773" name="Picture 69" descr="signature-icone-3654-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9" y="2950369"/>
            <a:ext cx="433387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4" name="AutoShape 72"/>
          <p:cNvSpPr>
            <a:spLocks noChangeArrowheads="1"/>
          </p:cNvSpPr>
          <p:nvPr/>
        </p:nvSpPr>
        <p:spPr bwMode="auto">
          <a:xfrm rot="5400000">
            <a:off x="6783189" y="3456980"/>
            <a:ext cx="594122" cy="228600"/>
          </a:xfrm>
          <a:prstGeom prst="rightArrow">
            <a:avLst>
              <a:gd name="adj1" fmla="val 50000"/>
              <a:gd name="adj2" fmla="val 86632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endParaRPr lang="en-GB" sz="2400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31775" name="Picture 74" descr="cle-icone-4387-1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3167063"/>
            <a:ext cx="4905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6" name="AutoShape 76"/>
          <p:cNvSpPr>
            <a:spLocks noChangeArrowheads="1"/>
          </p:cNvSpPr>
          <p:nvPr/>
        </p:nvSpPr>
        <p:spPr bwMode="auto">
          <a:xfrm>
            <a:off x="6384926" y="3961210"/>
            <a:ext cx="1439863" cy="285750"/>
          </a:xfrm>
          <a:prstGeom prst="roundRect">
            <a:avLst>
              <a:gd name="adj" fmla="val 22032"/>
            </a:avLst>
          </a:prstGeom>
          <a:pattFill prst="dkUpDiag">
            <a:fgClr>
              <a:srgbClr val="FAF0E6"/>
            </a:fgClr>
            <a:bgClr>
              <a:schemeClr val="bg1"/>
            </a:bgClr>
          </a:patt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Text Box 77"/>
          <p:cNvSpPr txBox="1">
            <a:spLocks noChangeArrowheads="1"/>
          </p:cNvSpPr>
          <p:nvPr/>
        </p:nvSpPr>
        <p:spPr bwMode="auto">
          <a:xfrm>
            <a:off x="6696076" y="3923110"/>
            <a:ext cx="8242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latin typeface="Tahoma" pitchFamily="34" charset="0"/>
              </a:rPr>
              <a:t>Digest</a:t>
            </a:r>
          </a:p>
        </p:txBody>
      </p:sp>
      <p:sp>
        <p:nvSpPr>
          <p:cNvPr id="31778" name="Text Box 78"/>
          <p:cNvSpPr txBox="1">
            <a:spLocks noChangeArrowheads="1"/>
          </p:cNvSpPr>
          <p:nvPr/>
        </p:nvSpPr>
        <p:spPr bwMode="auto">
          <a:xfrm>
            <a:off x="7248526" y="3274219"/>
            <a:ext cx="11496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>
                <a:latin typeface="Courier New" pitchFamily="49" charset="0"/>
              </a:rPr>
              <a:t>Decrypt</a:t>
            </a:r>
          </a:p>
        </p:txBody>
      </p:sp>
      <p:sp>
        <p:nvSpPr>
          <p:cNvPr id="31779" name="Text Box 80"/>
          <p:cNvSpPr txBox="1">
            <a:spLocks noChangeArrowheads="1"/>
          </p:cNvSpPr>
          <p:nvPr/>
        </p:nvSpPr>
        <p:spPr bwMode="auto">
          <a:xfrm>
            <a:off x="468313" y="1655446"/>
            <a:ext cx="6222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latin typeface="Tahoma" pitchFamily="34" charset="0"/>
              </a:rPr>
              <a:t>Sign</a:t>
            </a:r>
          </a:p>
        </p:txBody>
      </p:sp>
      <p:sp>
        <p:nvSpPr>
          <p:cNvPr id="31780" name="AutoShape 83"/>
          <p:cNvSpPr>
            <a:spLocks noChangeArrowheads="1"/>
          </p:cNvSpPr>
          <p:nvPr/>
        </p:nvSpPr>
        <p:spPr bwMode="auto">
          <a:xfrm>
            <a:off x="3995738" y="2463404"/>
            <a:ext cx="792162" cy="265509"/>
          </a:xfrm>
          <a:prstGeom prst="roundRect">
            <a:avLst>
              <a:gd name="adj" fmla="val 20449"/>
            </a:avLst>
          </a:prstGeom>
          <a:solidFill>
            <a:schemeClr val="bg1"/>
          </a:solidFill>
          <a:ln w="28575" algn="ctr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1" name="Text Box 84"/>
          <p:cNvSpPr txBox="1">
            <a:spLocks noChangeArrowheads="1"/>
          </p:cNvSpPr>
          <p:nvPr/>
        </p:nvSpPr>
        <p:spPr bwMode="auto">
          <a:xfrm>
            <a:off x="3995739" y="2433628"/>
            <a:ext cx="7568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latin typeface="Tahoma" pitchFamily="34" charset="0"/>
              </a:rPr>
              <a:t>Verify</a:t>
            </a:r>
          </a:p>
        </p:txBody>
      </p:sp>
      <p:sp>
        <p:nvSpPr>
          <p:cNvPr id="31782" name="Line 85"/>
          <p:cNvSpPr>
            <a:spLocks noChangeShapeType="1"/>
          </p:cNvSpPr>
          <p:nvPr/>
        </p:nvSpPr>
        <p:spPr bwMode="auto">
          <a:xfrm>
            <a:off x="5724525" y="4083844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03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42"/>
          <p:cNvSpPr>
            <a:spLocks noChangeShapeType="1"/>
          </p:cNvSpPr>
          <p:nvPr/>
        </p:nvSpPr>
        <p:spPr bwMode="auto">
          <a:xfrm>
            <a:off x="7164388" y="2570560"/>
            <a:ext cx="0" cy="64889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Server Certificates</a:t>
            </a:r>
            <a:endParaRPr lang="fr-FR" dirty="0" smtClean="0"/>
          </a:p>
        </p:txBody>
      </p:sp>
      <p:pic>
        <p:nvPicPr>
          <p:cNvPr id="32772" name="Picture 5" descr="web_ser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1" y="1058466"/>
            <a:ext cx="792163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cle-icone-4387-1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56123"/>
            <a:ext cx="433388" cy="32504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774" name="Group 14"/>
          <p:cNvGrpSpPr>
            <a:grpSpLocks/>
          </p:cNvGrpSpPr>
          <p:nvPr/>
        </p:nvGrpSpPr>
        <p:grpSpPr bwMode="auto">
          <a:xfrm>
            <a:off x="539750" y="897731"/>
            <a:ext cx="444500" cy="325041"/>
            <a:chOff x="249" y="845"/>
            <a:chExt cx="280" cy="273"/>
          </a:xfrm>
        </p:grpSpPr>
        <p:pic>
          <p:nvPicPr>
            <p:cNvPr id="32805" name="Picture 8" descr="cle-icone-4387-1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845"/>
              <a:ext cx="273" cy="273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06" name="Picture 9" descr="cadenas-serrures-cadenas-securite-icone-8238-12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849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75" name="Picture 4" descr="lock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1" y="1059657"/>
            <a:ext cx="792163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0" descr="cle-icone-4387-1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356123"/>
            <a:ext cx="433388" cy="32504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777" name="Group 15"/>
          <p:cNvGrpSpPr>
            <a:grpSpLocks/>
          </p:cNvGrpSpPr>
          <p:nvPr/>
        </p:nvGrpSpPr>
        <p:grpSpPr bwMode="auto">
          <a:xfrm>
            <a:off x="7740650" y="897731"/>
            <a:ext cx="444500" cy="325041"/>
            <a:chOff x="3515" y="1797"/>
            <a:chExt cx="280" cy="273"/>
          </a:xfrm>
        </p:grpSpPr>
        <p:pic>
          <p:nvPicPr>
            <p:cNvPr id="32803" name="Picture 12" descr="cle-icone-4387-1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1797"/>
              <a:ext cx="273" cy="273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04" name="Picture 13" descr="cadenas-serrures-cadenas-securite-icone-8238-12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1801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8" name="AutoShape 16"/>
          <p:cNvSpPr>
            <a:spLocks noChangeArrowheads="1"/>
          </p:cNvSpPr>
          <p:nvPr/>
        </p:nvSpPr>
        <p:spPr bwMode="auto">
          <a:xfrm>
            <a:off x="1476375" y="2084785"/>
            <a:ext cx="1512888" cy="539353"/>
          </a:xfrm>
          <a:prstGeom prst="roundRect">
            <a:avLst>
              <a:gd name="adj" fmla="val 6616"/>
            </a:avLst>
          </a:prstGeom>
          <a:solidFill>
            <a:schemeClr val="bg1"/>
          </a:solidFill>
          <a:ln w="28575" algn="ctr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AutoShape 18"/>
          <p:cNvSpPr>
            <a:spLocks noChangeArrowheads="1"/>
          </p:cNvSpPr>
          <p:nvPr/>
        </p:nvSpPr>
        <p:spPr bwMode="auto">
          <a:xfrm>
            <a:off x="1476375" y="1922860"/>
            <a:ext cx="647700" cy="265509"/>
          </a:xfrm>
          <a:prstGeom prst="roundRect">
            <a:avLst>
              <a:gd name="adj" fmla="val 20449"/>
            </a:avLst>
          </a:prstGeom>
          <a:solidFill>
            <a:schemeClr val="bg1"/>
          </a:solidFill>
          <a:ln w="28575" algn="ctr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Text Box 19"/>
          <p:cNvSpPr txBox="1">
            <a:spLocks noChangeArrowheads="1"/>
          </p:cNvSpPr>
          <p:nvPr/>
        </p:nvSpPr>
        <p:spPr bwMode="auto">
          <a:xfrm>
            <a:off x="1476376" y="1900119"/>
            <a:ext cx="593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latin typeface="Tahoma" pitchFamily="34" charset="0"/>
              </a:rPr>
              <a:t>CSR</a:t>
            </a:r>
          </a:p>
        </p:txBody>
      </p:sp>
      <p:pic>
        <p:nvPicPr>
          <p:cNvPr id="32781" name="Picture 20" descr="cle-icone-4387-1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387204"/>
            <a:ext cx="215900" cy="161925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2" name="Text Box 21"/>
          <p:cNvSpPr txBox="1">
            <a:spLocks noChangeArrowheads="1"/>
          </p:cNvSpPr>
          <p:nvPr/>
        </p:nvSpPr>
        <p:spPr bwMode="auto">
          <a:xfrm>
            <a:off x="1476375" y="2154377"/>
            <a:ext cx="14264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Tahoma" pitchFamily="34" charset="0"/>
              </a:rPr>
              <a:t>CN=www.server.fr</a:t>
            </a:r>
          </a:p>
        </p:txBody>
      </p:sp>
      <p:sp>
        <p:nvSpPr>
          <p:cNvPr id="32783" name="Text Box 22"/>
          <p:cNvSpPr txBox="1">
            <a:spLocks noChangeArrowheads="1"/>
          </p:cNvSpPr>
          <p:nvPr/>
        </p:nvSpPr>
        <p:spPr bwMode="auto">
          <a:xfrm>
            <a:off x="1909763" y="2364581"/>
            <a:ext cx="8647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>
                <a:latin typeface="Tahoma" pitchFamily="34" charset="0"/>
              </a:rPr>
              <a:t>Public key</a:t>
            </a:r>
          </a:p>
        </p:txBody>
      </p:sp>
      <p:sp>
        <p:nvSpPr>
          <p:cNvPr id="32784" name="AutoShape 23"/>
          <p:cNvSpPr>
            <a:spLocks noChangeArrowheads="1"/>
          </p:cNvSpPr>
          <p:nvPr/>
        </p:nvSpPr>
        <p:spPr bwMode="auto">
          <a:xfrm>
            <a:off x="3205164" y="2154378"/>
            <a:ext cx="3240087" cy="581678"/>
          </a:xfrm>
          <a:prstGeom prst="rightArrow">
            <a:avLst>
              <a:gd name="adj1" fmla="val 50000"/>
              <a:gd name="adj2" fmla="val 50580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dirty="0">
                <a:latin typeface="Tahoma" pitchFamily="34" charset="0"/>
              </a:rPr>
              <a:t>Certificate Signing Request</a:t>
            </a:r>
            <a:endParaRPr lang="en-GB" sz="1400" b="1" dirty="0">
              <a:latin typeface="Tahoma" pitchFamily="34" charset="0"/>
            </a:endParaRPr>
          </a:p>
        </p:txBody>
      </p:sp>
      <p:pic>
        <p:nvPicPr>
          <p:cNvPr id="32785" name="Picture 26" descr="cle-icone-4387-1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2731294"/>
            <a:ext cx="433388" cy="325041"/>
          </a:xfrm>
          <a:prstGeom prst="rect">
            <a:avLst/>
          </a:prstGeom>
          <a:solidFill>
            <a:schemeClr val="bg1"/>
          </a:solidFill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32786" name="Picture 27" descr="cadenas-serrures-cadenas-securite-icone-8238-1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2736056"/>
            <a:ext cx="2286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7" name="AutoShape 35"/>
          <p:cNvSpPr>
            <a:spLocks noChangeArrowheads="1"/>
          </p:cNvSpPr>
          <p:nvPr/>
        </p:nvSpPr>
        <p:spPr bwMode="auto">
          <a:xfrm>
            <a:off x="6877050" y="2246710"/>
            <a:ext cx="647700" cy="265509"/>
          </a:xfrm>
          <a:prstGeom prst="roundRect">
            <a:avLst>
              <a:gd name="adj" fmla="val 20449"/>
            </a:avLst>
          </a:prstGeom>
          <a:solidFill>
            <a:schemeClr val="bg1"/>
          </a:solidFill>
          <a:ln w="28575" algn="ctr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Text Box 36"/>
          <p:cNvSpPr txBox="1">
            <a:spLocks noChangeArrowheads="1"/>
          </p:cNvSpPr>
          <p:nvPr/>
        </p:nvSpPr>
        <p:spPr bwMode="auto">
          <a:xfrm>
            <a:off x="6905626" y="2215658"/>
            <a:ext cx="593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latin typeface="Tahoma" pitchFamily="34" charset="0"/>
              </a:rPr>
              <a:t>CSR</a:t>
            </a:r>
          </a:p>
        </p:txBody>
      </p:sp>
      <p:sp>
        <p:nvSpPr>
          <p:cNvPr id="32789" name="AutoShape 38"/>
          <p:cNvSpPr>
            <a:spLocks noChangeArrowheads="1"/>
          </p:cNvSpPr>
          <p:nvPr/>
        </p:nvSpPr>
        <p:spPr bwMode="auto">
          <a:xfrm>
            <a:off x="3133726" y="3433763"/>
            <a:ext cx="3311525" cy="444103"/>
          </a:xfrm>
          <a:prstGeom prst="leftArrow">
            <a:avLst>
              <a:gd name="adj1" fmla="val 58556"/>
              <a:gd name="adj2" fmla="val 54786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dirty="0">
                <a:latin typeface="Tahoma" pitchFamily="34" charset="0"/>
              </a:rPr>
              <a:t>Certificate</a:t>
            </a:r>
            <a:endParaRPr lang="en-GB" sz="1400" b="1" dirty="0">
              <a:latin typeface="Tahoma" pitchFamily="34" charset="0"/>
            </a:endParaRPr>
          </a:p>
        </p:txBody>
      </p:sp>
      <p:sp>
        <p:nvSpPr>
          <p:cNvPr id="32790" name="AutoShape 39"/>
          <p:cNvSpPr>
            <a:spLocks noChangeArrowheads="1"/>
          </p:cNvSpPr>
          <p:nvPr/>
        </p:nvSpPr>
        <p:spPr bwMode="auto">
          <a:xfrm>
            <a:off x="1547814" y="3488532"/>
            <a:ext cx="1296987" cy="265510"/>
          </a:xfrm>
          <a:prstGeom prst="roundRect">
            <a:avLst>
              <a:gd name="adj" fmla="val 20449"/>
            </a:avLst>
          </a:prstGeom>
          <a:solidFill>
            <a:schemeClr val="bg1"/>
          </a:solidFill>
          <a:ln w="28575" algn="ctr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Text Box 41"/>
          <p:cNvSpPr txBox="1">
            <a:spLocks noChangeArrowheads="1"/>
          </p:cNvSpPr>
          <p:nvPr/>
        </p:nvSpPr>
        <p:spPr bwMode="auto">
          <a:xfrm>
            <a:off x="7453314" y="2786063"/>
            <a:ext cx="8739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>
                <a:latin typeface="Courier New" pitchFamily="49" charset="0"/>
              </a:rPr>
              <a:t>Signs</a:t>
            </a:r>
          </a:p>
        </p:txBody>
      </p:sp>
      <p:sp>
        <p:nvSpPr>
          <p:cNvPr id="32792" name="Text Box 45"/>
          <p:cNvSpPr txBox="1">
            <a:spLocks noChangeArrowheads="1"/>
          </p:cNvSpPr>
          <p:nvPr/>
        </p:nvSpPr>
        <p:spPr bwMode="auto">
          <a:xfrm>
            <a:off x="2051051" y="1163241"/>
            <a:ext cx="1359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solidFill>
                  <a:srgbClr val="0033CC"/>
                </a:solidFill>
                <a:latin typeface="Tahoma" pitchFamily="34" charset="0"/>
              </a:rPr>
              <a:t>Web Server</a:t>
            </a:r>
          </a:p>
        </p:txBody>
      </p:sp>
      <p:sp>
        <p:nvSpPr>
          <p:cNvPr id="32793" name="Text Box 46"/>
          <p:cNvSpPr txBox="1">
            <a:spLocks noChangeArrowheads="1"/>
          </p:cNvSpPr>
          <p:nvPr/>
        </p:nvSpPr>
        <p:spPr bwMode="auto">
          <a:xfrm>
            <a:off x="5508625" y="1059656"/>
            <a:ext cx="12831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solidFill>
                  <a:srgbClr val="CC0000"/>
                </a:solidFill>
                <a:latin typeface="Tahoma" pitchFamily="34" charset="0"/>
              </a:rPr>
              <a:t>Certificate </a:t>
            </a:r>
          </a:p>
          <a:p>
            <a:pPr eaLnBrk="1" hangingPunct="1"/>
            <a:r>
              <a:rPr lang="fr-FR" dirty="0">
                <a:solidFill>
                  <a:srgbClr val="CC0000"/>
                </a:solidFill>
                <a:latin typeface="Tahoma" pitchFamily="34" charset="0"/>
              </a:rPr>
              <a:t>Authority</a:t>
            </a:r>
          </a:p>
        </p:txBody>
      </p:sp>
      <p:pic>
        <p:nvPicPr>
          <p:cNvPr id="32794" name="Picture 47" descr="signature-icone-3654-4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4" y="3598069"/>
            <a:ext cx="433387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5" name="Text Box 40"/>
          <p:cNvSpPr txBox="1">
            <a:spLocks noChangeArrowheads="1"/>
          </p:cNvSpPr>
          <p:nvPr/>
        </p:nvSpPr>
        <p:spPr bwMode="auto">
          <a:xfrm>
            <a:off x="1547814" y="3443050"/>
            <a:ext cx="12110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latin typeface="Tahoma" pitchFamily="34" charset="0"/>
              </a:rPr>
              <a:t>Certificate</a:t>
            </a:r>
          </a:p>
        </p:txBody>
      </p:sp>
      <p:sp>
        <p:nvSpPr>
          <p:cNvPr id="32796" name="AutoShape 51"/>
          <p:cNvSpPr>
            <a:spLocks noChangeArrowheads="1"/>
          </p:cNvSpPr>
          <p:nvPr/>
        </p:nvSpPr>
        <p:spPr bwMode="auto">
          <a:xfrm>
            <a:off x="6588125" y="3433763"/>
            <a:ext cx="1512888" cy="713185"/>
          </a:xfrm>
          <a:prstGeom prst="roundRect">
            <a:avLst>
              <a:gd name="adj" fmla="val 6616"/>
            </a:avLst>
          </a:prstGeom>
          <a:solidFill>
            <a:schemeClr val="bg1"/>
          </a:solidFill>
          <a:ln w="28575" algn="ctr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7" name="AutoShape 52"/>
          <p:cNvSpPr>
            <a:spLocks noChangeArrowheads="1"/>
          </p:cNvSpPr>
          <p:nvPr/>
        </p:nvSpPr>
        <p:spPr bwMode="auto">
          <a:xfrm>
            <a:off x="6588126" y="3262313"/>
            <a:ext cx="1223963" cy="265510"/>
          </a:xfrm>
          <a:prstGeom prst="roundRect">
            <a:avLst>
              <a:gd name="adj" fmla="val 20449"/>
            </a:avLst>
          </a:prstGeom>
          <a:solidFill>
            <a:schemeClr val="bg1"/>
          </a:solidFill>
          <a:ln w="28575" algn="ctr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Text Box 53"/>
          <p:cNvSpPr txBox="1">
            <a:spLocks noChangeArrowheads="1"/>
          </p:cNvSpPr>
          <p:nvPr/>
        </p:nvSpPr>
        <p:spPr bwMode="auto">
          <a:xfrm>
            <a:off x="6588125" y="3228737"/>
            <a:ext cx="12110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latin typeface="Tahoma" pitchFamily="34" charset="0"/>
              </a:rPr>
              <a:t>Certificate</a:t>
            </a:r>
          </a:p>
        </p:txBody>
      </p:sp>
      <p:pic>
        <p:nvPicPr>
          <p:cNvPr id="32799" name="Picture 54" descr="cle-icone-4387-1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23110"/>
            <a:ext cx="215900" cy="161925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00" name="Text Box 55"/>
          <p:cNvSpPr txBox="1">
            <a:spLocks noChangeArrowheads="1"/>
          </p:cNvSpPr>
          <p:nvPr/>
        </p:nvSpPr>
        <p:spPr bwMode="auto">
          <a:xfrm>
            <a:off x="6588125" y="3531394"/>
            <a:ext cx="134524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100" dirty="0">
                <a:latin typeface="Tahoma" pitchFamily="34" charset="0"/>
              </a:rPr>
              <a:t>CN=www.server.fr</a:t>
            </a:r>
          </a:p>
          <a:p>
            <a:pPr eaLnBrk="1" hangingPunct="1"/>
            <a:r>
              <a:rPr lang="fr-FR" sz="1100" dirty="0">
                <a:latin typeface="Tahoma" pitchFamily="34" charset="0"/>
              </a:rPr>
              <a:t>issuer=&lt;CA&gt;</a:t>
            </a:r>
          </a:p>
        </p:txBody>
      </p:sp>
      <p:sp>
        <p:nvSpPr>
          <p:cNvPr id="32801" name="Text Box 56"/>
          <p:cNvSpPr txBox="1">
            <a:spLocks noChangeArrowheads="1"/>
          </p:cNvSpPr>
          <p:nvPr/>
        </p:nvSpPr>
        <p:spPr bwMode="auto">
          <a:xfrm>
            <a:off x="7021514" y="3877866"/>
            <a:ext cx="8647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Tahoma" pitchFamily="34" charset="0"/>
              </a:rPr>
              <a:t>Public key</a:t>
            </a:r>
          </a:p>
        </p:txBody>
      </p:sp>
      <p:pic>
        <p:nvPicPr>
          <p:cNvPr id="32802" name="Picture 57" descr="signature-icone-3654-4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3975498"/>
            <a:ext cx="433388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540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7164388" y="2570560"/>
            <a:ext cx="0" cy="648890"/>
          </a:xfrm>
          <a:prstGeom prst="line">
            <a:avLst/>
          </a:prstGeom>
          <a:noFill/>
          <a:ln w="28575">
            <a:solidFill>
              <a:srgbClr val="5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Client Certificates</a:t>
            </a:r>
            <a:endParaRPr lang="fr-FR" dirty="0" smtClean="0"/>
          </a:p>
        </p:txBody>
      </p:sp>
      <p:pic>
        <p:nvPicPr>
          <p:cNvPr id="33796" name="Picture 9" descr="lock_ser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1" y="1059657"/>
            <a:ext cx="792163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0" descr="cle-icone-4387-1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356123"/>
            <a:ext cx="433388" cy="32504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798" name="Group 11"/>
          <p:cNvGrpSpPr>
            <a:grpSpLocks/>
          </p:cNvGrpSpPr>
          <p:nvPr/>
        </p:nvGrpSpPr>
        <p:grpSpPr bwMode="auto">
          <a:xfrm>
            <a:off x="7740650" y="897731"/>
            <a:ext cx="444500" cy="325041"/>
            <a:chOff x="3515" y="1797"/>
            <a:chExt cx="280" cy="273"/>
          </a:xfrm>
        </p:grpSpPr>
        <p:pic>
          <p:nvPicPr>
            <p:cNvPr id="33829" name="Picture 12" descr="cle-icone-4387-1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1797"/>
              <a:ext cx="273" cy="273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30" name="Picture 13" descr="cadenas-serrures-cadenas-securite-icone-8238-12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1801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9" name="AutoShape 14"/>
          <p:cNvSpPr>
            <a:spLocks noChangeArrowheads="1"/>
          </p:cNvSpPr>
          <p:nvPr/>
        </p:nvSpPr>
        <p:spPr bwMode="auto">
          <a:xfrm>
            <a:off x="1476375" y="2084785"/>
            <a:ext cx="1512888" cy="539353"/>
          </a:xfrm>
          <a:prstGeom prst="roundRect">
            <a:avLst>
              <a:gd name="adj" fmla="val 6616"/>
            </a:avLst>
          </a:prstGeom>
          <a:solidFill>
            <a:schemeClr val="bg1"/>
          </a:solidFill>
          <a:ln w="28575" algn="ctr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AutoShape 15"/>
          <p:cNvSpPr>
            <a:spLocks noChangeArrowheads="1"/>
          </p:cNvSpPr>
          <p:nvPr/>
        </p:nvSpPr>
        <p:spPr bwMode="auto">
          <a:xfrm>
            <a:off x="1476375" y="1922860"/>
            <a:ext cx="647700" cy="265509"/>
          </a:xfrm>
          <a:prstGeom prst="roundRect">
            <a:avLst>
              <a:gd name="adj" fmla="val 20449"/>
            </a:avLst>
          </a:prstGeom>
          <a:solidFill>
            <a:schemeClr val="bg1"/>
          </a:solidFill>
          <a:ln w="28575" algn="ctr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Text Box 16"/>
          <p:cNvSpPr txBox="1">
            <a:spLocks noChangeArrowheads="1"/>
          </p:cNvSpPr>
          <p:nvPr/>
        </p:nvSpPr>
        <p:spPr bwMode="auto">
          <a:xfrm>
            <a:off x="1476376" y="1870948"/>
            <a:ext cx="593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Tahoma" pitchFamily="34" charset="0"/>
              </a:rPr>
              <a:t>CSR</a:t>
            </a:r>
          </a:p>
        </p:txBody>
      </p:sp>
      <p:pic>
        <p:nvPicPr>
          <p:cNvPr id="33802" name="Picture 17" descr="cle-icone-4387-1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387204"/>
            <a:ext cx="215900" cy="16192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3" name="Text Box 18"/>
          <p:cNvSpPr txBox="1">
            <a:spLocks noChangeArrowheads="1"/>
          </p:cNvSpPr>
          <p:nvPr/>
        </p:nvSpPr>
        <p:spPr bwMode="auto">
          <a:xfrm>
            <a:off x="1488744" y="2154377"/>
            <a:ext cx="13500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 smtClean="0">
                <a:latin typeface="Tahoma" pitchFamily="34" charset="0"/>
              </a:rPr>
              <a:t>CN=Jean Dupont</a:t>
            </a:r>
            <a:endParaRPr lang="fr-FR" sz="1200" dirty="0">
              <a:latin typeface="Tahoma" pitchFamily="34" charset="0"/>
            </a:endParaRPr>
          </a:p>
        </p:txBody>
      </p:sp>
      <p:sp>
        <p:nvSpPr>
          <p:cNvPr id="33804" name="Text Box 19"/>
          <p:cNvSpPr txBox="1">
            <a:spLocks noChangeArrowheads="1"/>
          </p:cNvSpPr>
          <p:nvPr/>
        </p:nvSpPr>
        <p:spPr bwMode="auto">
          <a:xfrm>
            <a:off x="1909763" y="2364581"/>
            <a:ext cx="8647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>
                <a:latin typeface="Tahoma" pitchFamily="34" charset="0"/>
              </a:rPr>
              <a:t>Public key</a:t>
            </a:r>
          </a:p>
        </p:txBody>
      </p:sp>
      <p:sp>
        <p:nvSpPr>
          <p:cNvPr id="33805" name="AutoShape 20"/>
          <p:cNvSpPr>
            <a:spLocks noChangeArrowheads="1"/>
          </p:cNvSpPr>
          <p:nvPr/>
        </p:nvSpPr>
        <p:spPr bwMode="auto">
          <a:xfrm>
            <a:off x="3205164" y="2084786"/>
            <a:ext cx="3240087" cy="646508"/>
          </a:xfrm>
          <a:prstGeom prst="rightArrow">
            <a:avLst>
              <a:gd name="adj1" fmla="val 50000"/>
              <a:gd name="adj2" fmla="val 50580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Certificate Signing Request</a:t>
            </a:r>
            <a:endParaRPr lang="en-GB" sz="1400" b="1">
              <a:latin typeface="Tahoma" pitchFamily="34" charset="0"/>
            </a:endParaRPr>
          </a:p>
        </p:txBody>
      </p:sp>
      <p:pic>
        <p:nvPicPr>
          <p:cNvPr id="33806" name="Picture 21" descr="cle-icone-4387-1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2731294"/>
            <a:ext cx="433388" cy="325041"/>
          </a:xfrm>
          <a:prstGeom prst="rect">
            <a:avLst/>
          </a:prstGeom>
          <a:solidFill>
            <a:schemeClr val="bg1"/>
          </a:solidFill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33807" name="Picture 22" descr="cadenas-serrures-cadenas-securite-icone-8238-1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2736056"/>
            <a:ext cx="2286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8" name="AutoShape 23"/>
          <p:cNvSpPr>
            <a:spLocks noChangeArrowheads="1"/>
          </p:cNvSpPr>
          <p:nvPr/>
        </p:nvSpPr>
        <p:spPr bwMode="auto">
          <a:xfrm>
            <a:off x="6588125" y="3424238"/>
            <a:ext cx="1512888" cy="713185"/>
          </a:xfrm>
          <a:prstGeom prst="roundRect">
            <a:avLst>
              <a:gd name="adj" fmla="val 6616"/>
            </a:avLst>
          </a:prstGeom>
          <a:solidFill>
            <a:schemeClr val="bg1"/>
          </a:solidFill>
          <a:ln w="28575" algn="ctr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AutoShape 24"/>
          <p:cNvSpPr>
            <a:spLocks noChangeArrowheads="1"/>
          </p:cNvSpPr>
          <p:nvPr/>
        </p:nvSpPr>
        <p:spPr bwMode="auto">
          <a:xfrm>
            <a:off x="6588126" y="3262313"/>
            <a:ext cx="1223963" cy="265510"/>
          </a:xfrm>
          <a:prstGeom prst="roundRect">
            <a:avLst>
              <a:gd name="adj" fmla="val 20449"/>
            </a:avLst>
          </a:prstGeom>
          <a:solidFill>
            <a:schemeClr val="bg1"/>
          </a:solidFill>
          <a:ln w="28575" algn="ctr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Text Box 25"/>
          <p:cNvSpPr txBox="1">
            <a:spLocks noChangeArrowheads="1"/>
          </p:cNvSpPr>
          <p:nvPr/>
        </p:nvSpPr>
        <p:spPr bwMode="auto">
          <a:xfrm>
            <a:off x="6594588" y="3210402"/>
            <a:ext cx="12110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latin typeface="Tahoma" pitchFamily="34" charset="0"/>
              </a:rPr>
              <a:t>Certificate</a:t>
            </a:r>
          </a:p>
        </p:txBody>
      </p:sp>
      <p:pic>
        <p:nvPicPr>
          <p:cNvPr id="33811" name="Picture 26" descr="cle-icone-4387-1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5402"/>
            <a:ext cx="215900" cy="16192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12" name="Text Box 27"/>
          <p:cNvSpPr txBox="1">
            <a:spLocks noChangeArrowheads="1"/>
          </p:cNvSpPr>
          <p:nvPr/>
        </p:nvSpPr>
        <p:spPr bwMode="auto">
          <a:xfrm>
            <a:off x="6588125" y="3531394"/>
            <a:ext cx="1350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 smtClean="0">
                <a:latin typeface="Tahoma" pitchFamily="34" charset="0"/>
              </a:rPr>
              <a:t>CN=Jean Dupont</a:t>
            </a:r>
            <a:endParaRPr lang="fr-FR" sz="1200" dirty="0">
              <a:latin typeface="Tahoma" pitchFamily="34" charset="0"/>
            </a:endParaRPr>
          </a:p>
          <a:p>
            <a:pPr eaLnBrk="1" hangingPunct="1"/>
            <a:r>
              <a:rPr lang="fr-FR" sz="1200" dirty="0">
                <a:latin typeface="Tahoma" pitchFamily="34" charset="0"/>
              </a:rPr>
              <a:t>issuer=&lt;CA&gt;</a:t>
            </a:r>
          </a:p>
        </p:txBody>
      </p:sp>
      <p:sp>
        <p:nvSpPr>
          <p:cNvPr id="33813" name="Text Box 28"/>
          <p:cNvSpPr txBox="1">
            <a:spLocks noChangeArrowheads="1"/>
          </p:cNvSpPr>
          <p:nvPr/>
        </p:nvSpPr>
        <p:spPr bwMode="auto">
          <a:xfrm>
            <a:off x="7021514" y="3877866"/>
            <a:ext cx="8647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>
                <a:latin typeface="Tahoma" pitchFamily="34" charset="0"/>
              </a:rPr>
              <a:t>Public key</a:t>
            </a:r>
          </a:p>
        </p:txBody>
      </p:sp>
      <p:pic>
        <p:nvPicPr>
          <p:cNvPr id="33814" name="Picture 29" descr="signature-icone-3654-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3975498"/>
            <a:ext cx="433388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5" name="AutoShape 30"/>
          <p:cNvSpPr>
            <a:spLocks noChangeArrowheads="1"/>
          </p:cNvSpPr>
          <p:nvPr/>
        </p:nvSpPr>
        <p:spPr bwMode="auto">
          <a:xfrm>
            <a:off x="6877050" y="2246710"/>
            <a:ext cx="647700" cy="265509"/>
          </a:xfrm>
          <a:prstGeom prst="roundRect">
            <a:avLst>
              <a:gd name="adj" fmla="val 20449"/>
            </a:avLst>
          </a:prstGeom>
          <a:solidFill>
            <a:schemeClr val="bg1"/>
          </a:solidFill>
          <a:ln w="28575" algn="ctr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Text Box 31"/>
          <p:cNvSpPr txBox="1">
            <a:spLocks noChangeArrowheads="1"/>
          </p:cNvSpPr>
          <p:nvPr/>
        </p:nvSpPr>
        <p:spPr bwMode="auto">
          <a:xfrm>
            <a:off x="6905626" y="2201228"/>
            <a:ext cx="593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latin typeface="Tahoma" pitchFamily="34" charset="0"/>
              </a:rPr>
              <a:t>CSR</a:t>
            </a:r>
          </a:p>
        </p:txBody>
      </p:sp>
      <p:sp>
        <p:nvSpPr>
          <p:cNvPr id="33817" name="AutoShape 32"/>
          <p:cNvSpPr>
            <a:spLocks noChangeArrowheads="1"/>
          </p:cNvSpPr>
          <p:nvPr/>
        </p:nvSpPr>
        <p:spPr bwMode="auto">
          <a:xfrm>
            <a:off x="3133726" y="3433763"/>
            <a:ext cx="3311525" cy="378619"/>
          </a:xfrm>
          <a:prstGeom prst="leftArrow">
            <a:avLst>
              <a:gd name="adj1" fmla="val 58556"/>
              <a:gd name="adj2" fmla="val 54786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Certificate</a:t>
            </a:r>
            <a:endParaRPr lang="en-GB" sz="1400" b="1">
              <a:latin typeface="Tahoma" pitchFamily="34" charset="0"/>
            </a:endParaRPr>
          </a:p>
        </p:txBody>
      </p:sp>
      <p:sp>
        <p:nvSpPr>
          <p:cNvPr id="33818" name="AutoShape 33"/>
          <p:cNvSpPr>
            <a:spLocks noChangeArrowheads="1"/>
          </p:cNvSpPr>
          <p:nvPr/>
        </p:nvSpPr>
        <p:spPr bwMode="auto">
          <a:xfrm>
            <a:off x="1547814" y="3488532"/>
            <a:ext cx="1296987" cy="265510"/>
          </a:xfrm>
          <a:prstGeom prst="roundRect">
            <a:avLst>
              <a:gd name="adj" fmla="val 20449"/>
            </a:avLst>
          </a:prstGeom>
          <a:solidFill>
            <a:schemeClr val="bg1"/>
          </a:solidFill>
          <a:ln w="28575" algn="ctr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Text Box 34"/>
          <p:cNvSpPr txBox="1">
            <a:spLocks noChangeArrowheads="1"/>
          </p:cNvSpPr>
          <p:nvPr/>
        </p:nvSpPr>
        <p:spPr bwMode="auto">
          <a:xfrm>
            <a:off x="7453314" y="2786063"/>
            <a:ext cx="8739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>
                <a:latin typeface="Courier New" pitchFamily="49" charset="0"/>
              </a:rPr>
              <a:t>Signs</a:t>
            </a:r>
          </a:p>
        </p:txBody>
      </p:sp>
      <p:sp>
        <p:nvSpPr>
          <p:cNvPr id="33820" name="Text Box 36"/>
          <p:cNvSpPr txBox="1">
            <a:spLocks noChangeArrowheads="1"/>
          </p:cNvSpPr>
          <p:nvPr/>
        </p:nvSpPr>
        <p:spPr bwMode="auto">
          <a:xfrm>
            <a:off x="5508625" y="1059656"/>
            <a:ext cx="12831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solidFill>
                  <a:srgbClr val="CC0000"/>
                </a:solidFill>
                <a:latin typeface="Tahoma" pitchFamily="34" charset="0"/>
              </a:rPr>
              <a:t>Certificate </a:t>
            </a:r>
          </a:p>
          <a:p>
            <a:pPr eaLnBrk="1" hangingPunct="1"/>
            <a:r>
              <a:rPr lang="fr-FR" dirty="0">
                <a:solidFill>
                  <a:srgbClr val="CC0000"/>
                </a:solidFill>
                <a:latin typeface="Tahoma" pitchFamily="34" charset="0"/>
              </a:rPr>
              <a:t>Authority</a:t>
            </a:r>
          </a:p>
        </p:txBody>
      </p:sp>
      <p:pic>
        <p:nvPicPr>
          <p:cNvPr id="33821" name="Picture 37" descr="signature-icone-3654-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4" y="3598069"/>
            <a:ext cx="433387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2" name="Text Box 38"/>
          <p:cNvSpPr txBox="1">
            <a:spLocks noChangeArrowheads="1"/>
          </p:cNvSpPr>
          <p:nvPr/>
        </p:nvSpPr>
        <p:spPr bwMode="auto">
          <a:xfrm>
            <a:off x="1537688" y="3448940"/>
            <a:ext cx="12110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latin typeface="Tahoma" pitchFamily="34" charset="0"/>
              </a:rPr>
              <a:t>Certificate</a:t>
            </a:r>
          </a:p>
        </p:txBody>
      </p:sp>
      <p:pic>
        <p:nvPicPr>
          <p:cNvPr id="33823" name="Picture 39" descr="apple-informatique-ordinateur-portable-macbook-macbook-pro-pro-icone-6676-1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32273"/>
            <a:ext cx="936625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4" name="Picture 40" descr="cle-icone-4387-1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4" y="1409700"/>
            <a:ext cx="433387" cy="325041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825" name="Group 41"/>
          <p:cNvGrpSpPr>
            <a:grpSpLocks/>
          </p:cNvGrpSpPr>
          <p:nvPr/>
        </p:nvGrpSpPr>
        <p:grpSpPr bwMode="auto">
          <a:xfrm>
            <a:off x="684213" y="951310"/>
            <a:ext cx="444500" cy="325040"/>
            <a:chOff x="295" y="595"/>
            <a:chExt cx="280" cy="273"/>
          </a:xfrm>
        </p:grpSpPr>
        <p:pic>
          <p:nvPicPr>
            <p:cNvPr id="33827" name="Picture 42" descr="cle-icone-4387-1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595"/>
              <a:ext cx="273" cy="273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28" name="Picture 43" descr="cadenas-serrures-cadenas-securite-icone-8238-12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599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26" name="Text Box 44"/>
          <p:cNvSpPr txBox="1">
            <a:spLocks noChangeArrowheads="1"/>
          </p:cNvSpPr>
          <p:nvPr/>
        </p:nvSpPr>
        <p:spPr bwMode="auto">
          <a:xfrm>
            <a:off x="2339976" y="1216819"/>
            <a:ext cx="643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solidFill>
                  <a:schemeClr val="bg2"/>
                </a:solidFill>
                <a:latin typeface="Tahoma" pitchFamily="34" charset="0"/>
              </a:rPr>
              <a:t>User</a:t>
            </a:r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14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fr-FR"/>
              <a:t>SSL (Secure Socket Layer)</a:t>
            </a:r>
          </a:p>
        </p:txBody>
      </p:sp>
      <p:sp>
        <p:nvSpPr>
          <p:cNvPr id="6789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fr-FR" dirty="0"/>
              <a:t>SSL stands for Secure Sockets Layer, SSL is a protocol developed by Netscape for transmitting private documents via the Internet. </a:t>
            </a:r>
            <a:endParaRPr lang="en-US" altLang="fr-FR" dirty="0" smtClean="0"/>
          </a:p>
          <a:p>
            <a:pPr>
              <a:lnSpc>
                <a:spcPct val="110000"/>
              </a:lnSpc>
            </a:pPr>
            <a:endParaRPr lang="en-US" altLang="fr-FR" dirty="0"/>
          </a:p>
          <a:p>
            <a:pPr>
              <a:lnSpc>
                <a:spcPct val="110000"/>
              </a:lnSpc>
            </a:pPr>
            <a:r>
              <a:rPr lang="en-US" altLang="fr-FR" dirty="0"/>
              <a:t>SSL works by using a private key to encrypt data that is transferred over the SSL connection.</a:t>
            </a:r>
          </a:p>
          <a:p>
            <a:pPr>
              <a:lnSpc>
                <a:spcPct val="110000"/>
              </a:lnSpc>
            </a:pPr>
            <a:endParaRPr lang="en-US" altLang="fr-FR" dirty="0" smtClean="0"/>
          </a:p>
          <a:p>
            <a:pPr>
              <a:lnSpc>
                <a:spcPct val="110000"/>
              </a:lnSpc>
            </a:pPr>
            <a:r>
              <a:rPr lang="en-US" altLang="fr-FR" dirty="0" smtClean="0"/>
              <a:t>SSL </a:t>
            </a:r>
            <a:r>
              <a:rPr lang="en-US" altLang="fr-FR" dirty="0"/>
              <a:t>Protocol is application protocol independent. </a:t>
            </a:r>
          </a:p>
          <a:p>
            <a:pPr>
              <a:lnSpc>
                <a:spcPct val="110000"/>
              </a:lnSpc>
            </a:pPr>
            <a:endParaRPr lang="en-US" altLang="fr-FR" dirty="0"/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92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SSL Transaction</a:t>
            </a:r>
            <a:endParaRPr lang="fr-FR" dirty="0" smtClean="0"/>
          </a:p>
        </p:txBody>
      </p:sp>
      <p:pic>
        <p:nvPicPr>
          <p:cNvPr id="34819" name="Picture 4" descr="apple-informatique-ordinateur-portable-macbook-macbook-pro-pro-icone-6676-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1" y="1004888"/>
            <a:ext cx="936625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web_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1" y="1059657"/>
            <a:ext cx="792163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AutoShape 6"/>
          <p:cNvSpPr>
            <a:spLocks noChangeArrowheads="1"/>
          </p:cNvSpPr>
          <p:nvPr/>
        </p:nvSpPr>
        <p:spPr bwMode="auto">
          <a:xfrm>
            <a:off x="2049464" y="1500188"/>
            <a:ext cx="5260975" cy="266700"/>
          </a:xfrm>
          <a:prstGeom prst="roundRect">
            <a:avLst>
              <a:gd name="adj" fmla="val 34699"/>
            </a:avLst>
          </a:prstGeom>
          <a:solidFill>
            <a:schemeClr val="bg1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4402134" y="1454110"/>
            <a:ext cx="5793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latin typeface="Tahoma" pitchFamily="34" charset="0"/>
              </a:rPr>
              <a:t>TCP</a:t>
            </a:r>
          </a:p>
        </p:txBody>
      </p:sp>
      <p:sp>
        <p:nvSpPr>
          <p:cNvPr id="34823" name="AutoShape 8"/>
          <p:cNvSpPr>
            <a:spLocks noChangeArrowheads="1"/>
          </p:cNvSpPr>
          <p:nvPr/>
        </p:nvSpPr>
        <p:spPr bwMode="auto">
          <a:xfrm>
            <a:off x="2049464" y="1172766"/>
            <a:ext cx="5260975" cy="270272"/>
          </a:xfrm>
          <a:prstGeom prst="roundRect">
            <a:avLst>
              <a:gd name="adj" fmla="val 34699"/>
            </a:avLst>
          </a:prstGeom>
          <a:solidFill>
            <a:schemeClr val="bg1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4414830" y="1130856"/>
            <a:ext cx="5539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latin typeface="Tahoma" pitchFamily="34" charset="0"/>
              </a:rPr>
              <a:t>SSL</a:t>
            </a:r>
          </a:p>
        </p:txBody>
      </p:sp>
      <p:sp>
        <p:nvSpPr>
          <p:cNvPr id="34825" name="AutoShape 10"/>
          <p:cNvSpPr>
            <a:spLocks noChangeArrowheads="1"/>
          </p:cNvSpPr>
          <p:nvPr/>
        </p:nvSpPr>
        <p:spPr bwMode="auto">
          <a:xfrm>
            <a:off x="2049464" y="848916"/>
            <a:ext cx="5260975" cy="264319"/>
          </a:xfrm>
          <a:prstGeom prst="roundRect">
            <a:avLst>
              <a:gd name="adj" fmla="val 34699"/>
            </a:avLst>
          </a:prstGeom>
          <a:solidFill>
            <a:schemeClr val="bg1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Text Box 11"/>
          <p:cNvSpPr txBox="1">
            <a:spLocks noChangeArrowheads="1"/>
          </p:cNvSpPr>
          <p:nvPr/>
        </p:nvSpPr>
        <p:spPr bwMode="auto">
          <a:xfrm>
            <a:off x="4314825" y="808251"/>
            <a:ext cx="7248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latin typeface="Tahoma" pitchFamily="34" charset="0"/>
              </a:rPr>
              <a:t>HTTP</a:t>
            </a:r>
          </a:p>
        </p:txBody>
      </p:sp>
      <p:pic>
        <p:nvPicPr>
          <p:cNvPr id="34827" name="Picture 13" descr="forgot-your-password-secure-lock-icone-7807-1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006079"/>
            <a:ext cx="719138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4" descr="forgot-your-password-secure-lock-icone-7807-1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006079"/>
            <a:ext cx="719137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9" name="Rectangle 15"/>
          <p:cNvSpPr>
            <a:spLocks noChangeArrowheads="1"/>
          </p:cNvSpPr>
          <p:nvPr/>
        </p:nvSpPr>
        <p:spPr bwMode="auto">
          <a:xfrm>
            <a:off x="2122489" y="2193131"/>
            <a:ext cx="5113337" cy="2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81000" indent="-381000">
              <a:spcBef>
                <a:spcPct val="20000"/>
              </a:spcBef>
              <a:buClr>
                <a:srgbClr val="580000"/>
              </a:buClr>
              <a:buFont typeface="Arial" charset="0"/>
              <a:buAutoNum type="arabicPeriod"/>
            </a:pPr>
            <a:r>
              <a:rPr lang="fr-FR" dirty="0">
                <a:latin typeface="Tahoma" pitchFamily="34" charset="0"/>
              </a:rPr>
              <a:t>Handshake</a:t>
            </a:r>
          </a:p>
          <a:p>
            <a:pPr marL="800100" lvl="1" indent="-342900">
              <a:spcBef>
                <a:spcPct val="20000"/>
              </a:spcBef>
              <a:buClr>
                <a:srgbClr val="580000"/>
              </a:buClr>
              <a:buFont typeface="Arial" charset="0"/>
              <a:buChar char="–"/>
            </a:pPr>
            <a:r>
              <a:rPr lang="fr-FR" sz="1600" dirty="0">
                <a:latin typeface="Tahoma" pitchFamily="34" charset="0"/>
              </a:rPr>
              <a:t>Protocol, </a:t>
            </a:r>
            <a:r>
              <a:rPr lang="fr-FR" sz="1600" dirty="0" err="1">
                <a:latin typeface="Tahoma" pitchFamily="34" charset="0"/>
              </a:rPr>
              <a:t>cipher</a:t>
            </a:r>
            <a:r>
              <a:rPr lang="fr-FR" sz="1600" dirty="0">
                <a:latin typeface="Tahoma" pitchFamily="34" charset="0"/>
              </a:rPr>
              <a:t> and compression </a:t>
            </a:r>
            <a:r>
              <a:rPr lang="fr-FR" sz="1600" dirty="0" err="1">
                <a:latin typeface="Tahoma" pitchFamily="34" charset="0"/>
              </a:rPr>
              <a:t>negotiation</a:t>
            </a:r>
            <a:endParaRPr lang="fr-FR" sz="1600" dirty="0">
              <a:latin typeface="Tahoma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580000"/>
              </a:buClr>
              <a:buFont typeface="Arial" charset="0"/>
              <a:buChar char="–"/>
            </a:pPr>
            <a:r>
              <a:rPr lang="fr-FR" sz="1600" dirty="0">
                <a:latin typeface="Tahoma" pitchFamily="34" charset="0"/>
              </a:rPr>
              <a:t>Server </a:t>
            </a:r>
            <a:r>
              <a:rPr lang="fr-FR" sz="1600" dirty="0" err="1">
                <a:latin typeface="Tahoma" pitchFamily="34" charset="0"/>
              </a:rPr>
              <a:t>certificate</a:t>
            </a:r>
            <a:r>
              <a:rPr lang="fr-FR" sz="1600" dirty="0">
                <a:latin typeface="Tahoma" pitchFamily="34" charset="0"/>
              </a:rPr>
              <a:t> validation</a:t>
            </a:r>
          </a:p>
          <a:p>
            <a:pPr marL="800100" lvl="1" indent="-342900">
              <a:spcBef>
                <a:spcPct val="20000"/>
              </a:spcBef>
              <a:buClr>
                <a:srgbClr val="580000"/>
              </a:buClr>
              <a:buFont typeface="Arial" charset="0"/>
              <a:buChar char="–"/>
            </a:pPr>
            <a:r>
              <a:rPr lang="fr-FR" sz="1600" dirty="0" err="1">
                <a:latin typeface="Tahoma" pitchFamily="34" charset="0"/>
              </a:rPr>
              <a:t>Shared</a:t>
            </a:r>
            <a:r>
              <a:rPr lang="fr-FR" sz="1600" dirty="0">
                <a:latin typeface="Tahoma" pitchFamily="34" charset="0"/>
              </a:rPr>
              <a:t> key </a:t>
            </a:r>
            <a:r>
              <a:rPr lang="fr-FR" sz="1600" dirty="0" err="1">
                <a:latin typeface="Tahoma" pitchFamily="34" charset="0"/>
              </a:rPr>
              <a:t>generation</a:t>
            </a:r>
            <a:endParaRPr lang="fr-FR" sz="1600" dirty="0">
              <a:latin typeface="Tahoma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580000"/>
              </a:buClr>
              <a:buFont typeface="Arial" charset="0"/>
              <a:buChar char="–"/>
            </a:pPr>
            <a:r>
              <a:rPr lang="fr-FR" sz="1600" dirty="0">
                <a:latin typeface="Tahoma" pitchFamily="34" charset="0"/>
              </a:rPr>
              <a:t>Uses </a:t>
            </a:r>
            <a:r>
              <a:rPr lang="fr-FR" sz="1600" dirty="0" err="1" smtClean="0">
                <a:latin typeface="Tahoma" pitchFamily="34" charset="0"/>
              </a:rPr>
              <a:t>asymmetric</a:t>
            </a:r>
            <a:r>
              <a:rPr lang="fr-FR" sz="1600" dirty="0" smtClean="0">
                <a:latin typeface="Tahoma" pitchFamily="34" charset="0"/>
              </a:rPr>
              <a:t> </a:t>
            </a:r>
            <a:r>
              <a:rPr lang="fr-FR" sz="1600" dirty="0" err="1">
                <a:latin typeface="Tahoma" pitchFamily="34" charset="0"/>
              </a:rPr>
              <a:t>encryption</a:t>
            </a:r>
            <a:endParaRPr lang="fr-FR" sz="1600" dirty="0">
              <a:latin typeface="Tahoma" pitchFamily="34" charset="0"/>
            </a:endParaRPr>
          </a:p>
          <a:p>
            <a:pPr marL="381000" indent="-381000">
              <a:spcBef>
                <a:spcPct val="20000"/>
              </a:spcBef>
              <a:buClr>
                <a:srgbClr val="580000"/>
              </a:buClr>
              <a:buFont typeface="Arial" charset="0"/>
              <a:buAutoNum type="arabicPeriod"/>
            </a:pPr>
            <a:r>
              <a:rPr lang="fr-FR" dirty="0" err="1">
                <a:latin typeface="Tahoma" pitchFamily="34" charset="0"/>
              </a:rPr>
              <a:t>Secured</a:t>
            </a:r>
            <a:r>
              <a:rPr lang="fr-FR" dirty="0">
                <a:latin typeface="Tahoma" pitchFamily="34" charset="0"/>
              </a:rPr>
              <a:t> transaction</a:t>
            </a:r>
          </a:p>
          <a:p>
            <a:pPr marL="800100" lvl="1" indent="-342900">
              <a:spcBef>
                <a:spcPct val="20000"/>
              </a:spcBef>
              <a:buClr>
                <a:srgbClr val="580000"/>
              </a:buClr>
              <a:buFont typeface="Arial" charset="0"/>
              <a:buChar char="–"/>
            </a:pPr>
            <a:r>
              <a:rPr lang="fr-FR" sz="1600" dirty="0">
                <a:latin typeface="Tahoma" pitchFamily="34" charset="0"/>
              </a:rPr>
              <a:t>Data transmission over </a:t>
            </a:r>
            <a:r>
              <a:rPr lang="fr-FR" sz="1600" dirty="0" err="1">
                <a:latin typeface="Tahoma" pitchFamily="34" charset="0"/>
              </a:rPr>
              <a:t>encrypted</a:t>
            </a:r>
            <a:r>
              <a:rPr lang="fr-FR" sz="1600" dirty="0">
                <a:latin typeface="Tahoma" pitchFamily="34" charset="0"/>
              </a:rPr>
              <a:t> </a:t>
            </a:r>
            <a:r>
              <a:rPr lang="fr-FR" sz="1600" dirty="0" err="1">
                <a:latin typeface="Tahoma" pitchFamily="34" charset="0"/>
              </a:rPr>
              <a:t>channel</a:t>
            </a:r>
            <a:endParaRPr lang="fr-FR" sz="1600" dirty="0">
              <a:latin typeface="Tahoma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580000"/>
              </a:buClr>
              <a:buFont typeface="Arial" charset="0"/>
              <a:buChar char="–"/>
            </a:pPr>
            <a:r>
              <a:rPr lang="fr-FR" sz="1600" dirty="0">
                <a:latin typeface="Tahoma" pitchFamily="34" charset="0"/>
              </a:rPr>
              <a:t>Uses </a:t>
            </a:r>
            <a:r>
              <a:rPr lang="fr-FR" sz="1600" dirty="0" err="1" smtClean="0">
                <a:latin typeface="Tahoma" pitchFamily="34" charset="0"/>
              </a:rPr>
              <a:t>symmetric</a:t>
            </a:r>
            <a:r>
              <a:rPr lang="fr-FR" sz="1600" dirty="0" smtClean="0">
                <a:latin typeface="Tahoma" pitchFamily="34" charset="0"/>
              </a:rPr>
              <a:t> </a:t>
            </a:r>
            <a:r>
              <a:rPr lang="fr-FR" sz="1600" dirty="0" err="1">
                <a:latin typeface="Tahoma" pitchFamily="34" charset="0"/>
              </a:rPr>
              <a:t>encryption</a:t>
            </a:r>
            <a:endParaRPr lang="fr-FR" sz="1600" dirty="0">
              <a:latin typeface="Tahoma" pitchFamily="34" charset="0"/>
            </a:endParaRPr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392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Simple TLS Handshake</a:t>
            </a:r>
            <a:endParaRPr lang="fr-FR" dirty="0" smtClean="0"/>
          </a:p>
        </p:txBody>
      </p:sp>
      <p:grpSp>
        <p:nvGrpSpPr>
          <p:cNvPr id="2" name="Groupe 1"/>
          <p:cNvGrpSpPr/>
          <p:nvPr/>
        </p:nvGrpSpPr>
        <p:grpSpPr>
          <a:xfrm>
            <a:off x="468313" y="1221581"/>
            <a:ext cx="7632700" cy="3401617"/>
            <a:chOff x="468313" y="981075"/>
            <a:chExt cx="8077200" cy="5183190"/>
          </a:xfrm>
        </p:grpSpPr>
        <p:sp>
          <p:nvSpPr>
            <p:cNvPr id="35843" name="AutoShape 11"/>
            <p:cNvSpPr>
              <a:spLocks noChangeArrowheads="1"/>
            </p:cNvSpPr>
            <p:nvPr/>
          </p:nvSpPr>
          <p:spPr bwMode="auto">
            <a:xfrm>
              <a:off x="3128963" y="1628775"/>
              <a:ext cx="2881312" cy="935038"/>
            </a:xfrm>
            <a:prstGeom prst="roundRect">
              <a:avLst>
                <a:gd name="adj" fmla="val 8162"/>
              </a:avLst>
            </a:prstGeom>
            <a:solidFill>
              <a:schemeClr val="bg1"/>
            </a:solidFill>
            <a:ln w="28575" algn="ctr">
              <a:solidFill>
                <a:srgbClr val="F0CEC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4" name="Text Box 12"/>
            <p:cNvSpPr txBox="1">
              <a:spLocks noChangeArrowheads="1"/>
            </p:cNvSpPr>
            <p:nvPr/>
          </p:nvSpPr>
          <p:spPr bwMode="auto">
            <a:xfrm>
              <a:off x="3490913" y="1556975"/>
              <a:ext cx="2030413" cy="1078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dirty="0" smtClean="0">
                  <a:latin typeface="Tahoma" pitchFamily="34" charset="0"/>
                </a:rPr>
                <a:t>Highest TLS version supported</a:t>
              </a:r>
            </a:p>
            <a:p>
              <a:pPr eaLnBrk="1" hangingPunct="1"/>
              <a:r>
                <a:rPr lang="en-GB" sz="800" dirty="0" smtClean="0">
                  <a:latin typeface="Tahoma" pitchFamily="34" charset="0"/>
                </a:rPr>
                <a:t>Random number</a:t>
              </a:r>
            </a:p>
            <a:p>
              <a:pPr eaLnBrk="1" hangingPunct="1"/>
              <a:r>
                <a:rPr lang="en-GB" sz="800" dirty="0" smtClean="0">
                  <a:latin typeface="Tahoma" pitchFamily="34" charset="0"/>
                </a:rPr>
                <a:t>Suggested cipher suites</a:t>
              </a:r>
            </a:p>
            <a:p>
              <a:pPr eaLnBrk="1" hangingPunct="1"/>
              <a:r>
                <a:rPr lang="en-GB" sz="800" dirty="0" smtClean="0">
                  <a:latin typeface="Tahoma" pitchFamily="34" charset="0"/>
                </a:rPr>
                <a:t>Suggested compression methods</a:t>
              </a:r>
            </a:p>
            <a:p>
              <a:pPr eaLnBrk="1" hangingPunct="1"/>
              <a:r>
                <a:rPr lang="en-GB" sz="800" i="1" dirty="0" smtClean="0">
                  <a:latin typeface="Tahoma" pitchFamily="34" charset="0"/>
                </a:rPr>
                <a:t>SessionID</a:t>
              </a:r>
              <a:endParaRPr lang="en-GB" sz="800" i="1" dirty="0">
                <a:latin typeface="Tahoma" pitchFamily="34" charset="0"/>
              </a:endParaRPr>
            </a:p>
          </p:txBody>
        </p:sp>
        <p:sp>
          <p:nvSpPr>
            <p:cNvPr id="35845" name="AutoShape 13"/>
            <p:cNvSpPr>
              <a:spLocks noChangeArrowheads="1"/>
            </p:cNvSpPr>
            <p:nvPr/>
          </p:nvSpPr>
          <p:spPr bwMode="auto">
            <a:xfrm>
              <a:off x="2195513" y="1196974"/>
              <a:ext cx="4608512" cy="561836"/>
            </a:xfrm>
            <a:prstGeom prst="rightArrow">
              <a:avLst>
                <a:gd name="adj1" fmla="val 50000"/>
                <a:gd name="adj2" fmla="val 85432"/>
              </a:avLst>
            </a:prstGeom>
            <a:solidFill>
              <a:srgbClr val="EFE7E5"/>
            </a:solidFill>
            <a:ln w="19050" algn="ctr">
              <a:solidFill>
                <a:srgbClr val="58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 dirty="0">
                  <a:latin typeface="Tahoma" pitchFamily="34" charset="0"/>
                </a:rPr>
                <a:t>CLIENT HELLO</a:t>
              </a:r>
              <a:endParaRPr lang="en-GB" sz="1200" b="1" dirty="0">
                <a:latin typeface="Tahoma" pitchFamily="34" charset="0"/>
              </a:endParaRPr>
            </a:p>
          </p:txBody>
        </p:sp>
        <p:pic>
          <p:nvPicPr>
            <p:cNvPr id="35846" name="Picture 4" descr="apple-informatique-ordinateur-portable-macbook-macbook-pro-pro-icone-6676-1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1089025"/>
              <a:ext cx="936625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7" name="Picture 6" descr="web_ser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1089025"/>
              <a:ext cx="792162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AutoShape 15"/>
            <p:cNvSpPr>
              <a:spLocks noChangeArrowheads="1"/>
            </p:cNvSpPr>
            <p:nvPr/>
          </p:nvSpPr>
          <p:spPr bwMode="auto">
            <a:xfrm>
              <a:off x="3130550" y="2779713"/>
              <a:ext cx="2881313" cy="936625"/>
            </a:xfrm>
            <a:prstGeom prst="roundRect">
              <a:avLst>
                <a:gd name="adj" fmla="val 8162"/>
              </a:avLst>
            </a:prstGeom>
            <a:solidFill>
              <a:schemeClr val="bg1"/>
            </a:solidFill>
            <a:ln w="28575" algn="ctr">
              <a:solidFill>
                <a:srgbClr val="F0CEC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Text Box 16"/>
            <p:cNvSpPr txBox="1">
              <a:spLocks noChangeArrowheads="1"/>
            </p:cNvSpPr>
            <p:nvPr/>
          </p:nvSpPr>
          <p:spPr bwMode="auto">
            <a:xfrm>
              <a:off x="3490913" y="2788319"/>
              <a:ext cx="2030411" cy="1078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dirty="0">
                  <a:latin typeface="Tahoma" pitchFamily="34" charset="0"/>
                </a:rPr>
                <a:t>Selected TLS version</a:t>
              </a:r>
            </a:p>
            <a:p>
              <a:pPr eaLnBrk="1" hangingPunct="1"/>
              <a:r>
                <a:rPr lang="en-GB" sz="800" dirty="0">
                  <a:latin typeface="Tahoma" pitchFamily="34" charset="0"/>
                </a:rPr>
                <a:t>Random number</a:t>
              </a:r>
            </a:p>
            <a:p>
              <a:pPr eaLnBrk="1" hangingPunct="1"/>
              <a:r>
                <a:rPr lang="en-GB" sz="800" dirty="0">
                  <a:latin typeface="Tahoma" pitchFamily="34" charset="0"/>
                </a:rPr>
                <a:t>Selected cipher suite</a:t>
              </a:r>
            </a:p>
            <a:p>
              <a:pPr eaLnBrk="1" hangingPunct="1"/>
              <a:r>
                <a:rPr lang="en-GB" sz="800" dirty="0">
                  <a:latin typeface="Tahoma" pitchFamily="34" charset="0"/>
                </a:rPr>
                <a:t>Selected compression methods</a:t>
              </a:r>
            </a:p>
            <a:p>
              <a:pPr eaLnBrk="1" hangingPunct="1"/>
              <a:r>
                <a:rPr lang="en-GB" sz="800" i="1" dirty="0">
                  <a:latin typeface="Tahoma" pitchFamily="34" charset="0"/>
                </a:rPr>
                <a:t>SessionID</a:t>
              </a:r>
            </a:p>
          </p:txBody>
        </p:sp>
        <p:sp>
          <p:nvSpPr>
            <p:cNvPr id="35850" name="AutoShape 14"/>
            <p:cNvSpPr>
              <a:spLocks noChangeArrowheads="1"/>
            </p:cNvSpPr>
            <p:nvPr/>
          </p:nvSpPr>
          <p:spPr bwMode="auto">
            <a:xfrm>
              <a:off x="2195513" y="2455429"/>
              <a:ext cx="4608512" cy="473233"/>
            </a:xfrm>
            <a:prstGeom prst="leftArrow">
              <a:avLst>
                <a:gd name="adj1" fmla="val 58556"/>
                <a:gd name="adj2" fmla="val 106808"/>
              </a:avLst>
            </a:prstGeom>
            <a:solidFill>
              <a:srgbClr val="EFE7E5"/>
            </a:solidFill>
            <a:ln w="19050" algn="ctr">
              <a:solidFill>
                <a:srgbClr val="58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 dirty="0">
                  <a:latin typeface="Tahoma" pitchFamily="34" charset="0"/>
                </a:rPr>
                <a:t>SERVER HELLO</a:t>
              </a:r>
              <a:endParaRPr lang="en-GB" sz="1200" b="1" dirty="0">
                <a:latin typeface="Tahoma" pitchFamily="34" charset="0"/>
              </a:endParaRPr>
            </a:p>
          </p:txBody>
        </p:sp>
        <p:sp>
          <p:nvSpPr>
            <p:cNvPr id="35851" name="AutoShape 30"/>
            <p:cNvSpPr>
              <a:spLocks noChangeArrowheads="1"/>
            </p:cNvSpPr>
            <p:nvPr/>
          </p:nvSpPr>
          <p:spPr bwMode="auto">
            <a:xfrm>
              <a:off x="2268538" y="5723333"/>
              <a:ext cx="4608512" cy="440932"/>
            </a:xfrm>
            <a:prstGeom prst="leftArrow">
              <a:avLst>
                <a:gd name="adj1" fmla="val 58556"/>
                <a:gd name="adj2" fmla="val 106808"/>
              </a:avLst>
            </a:prstGeom>
            <a:solidFill>
              <a:srgbClr val="EFE7E5"/>
            </a:solidFill>
            <a:ln w="19050" algn="ctr">
              <a:solidFill>
                <a:srgbClr val="58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 dirty="0">
                  <a:latin typeface="Tahoma" pitchFamily="34" charset="0"/>
                </a:rPr>
                <a:t>SERVER HELLO DONE</a:t>
              </a:r>
              <a:endParaRPr lang="en-GB" sz="1200" b="1" dirty="0">
                <a:latin typeface="Tahoma" pitchFamily="34" charset="0"/>
              </a:endParaRPr>
            </a:p>
          </p:txBody>
        </p:sp>
        <p:pic>
          <p:nvPicPr>
            <p:cNvPr id="35852" name="Picture 31" descr="cle-icone-4387-12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013" y="1593850"/>
              <a:ext cx="433387" cy="433388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853" name="Group 32"/>
            <p:cNvGrpSpPr>
              <a:grpSpLocks/>
            </p:cNvGrpSpPr>
            <p:nvPr/>
          </p:nvGrpSpPr>
          <p:grpSpPr bwMode="auto">
            <a:xfrm>
              <a:off x="8101013" y="981075"/>
              <a:ext cx="444500" cy="433388"/>
              <a:chOff x="249" y="845"/>
              <a:chExt cx="280" cy="273"/>
            </a:xfrm>
          </p:grpSpPr>
          <p:pic>
            <p:nvPicPr>
              <p:cNvPr id="35874" name="Picture 33" descr="cle-icone-4387-12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845"/>
                <a:ext cx="273" cy="273"/>
              </a:xfrm>
              <a:prstGeom prst="rect">
                <a:avLst/>
              </a:prstGeom>
              <a:noFill/>
              <a:ln w="28575">
                <a:solidFill>
                  <a:srgbClr val="00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875" name="Picture 34" descr="cadenas-serrures-cadenas-securite-icone-8238-12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" y="849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5854" name="Picture 35" descr="cle-icone-4387-12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1592263"/>
              <a:ext cx="433387" cy="433387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855" name="Group 43"/>
            <p:cNvGrpSpPr>
              <a:grpSpLocks/>
            </p:cNvGrpSpPr>
            <p:nvPr/>
          </p:nvGrpSpPr>
          <p:grpSpPr bwMode="auto">
            <a:xfrm>
              <a:off x="468313" y="981075"/>
              <a:ext cx="444500" cy="433388"/>
              <a:chOff x="295" y="595"/>
              <a:chExt cx="280" cy="273"/>
            </a:xfrm>
          </p:grpSpPr>
          <p:pic>
            <p:nvPicPr>
              <p:cNvPr id="35872" name="Picture 37" descr="cle-icone-4387-12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595"/>
                <a:ext cx="273" cy="27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873" name="Picture 38" descr="cadenas-serrures-cadenas-securite-icone-8238-12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599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856" name="AutoShape 53"/>
            <p:cNvSpPr>
              <a:spLocks noChangeArrowheads="1"/>
            </p:cNvSpPr>
            <p:nvPr/>
          </p:nvSpPr>
          <p:spPr bwMode="auto">
            <a:xfrm>
              <a:off x="468313" y="3679825"/>
              <a:ext cx="1296987" cy="354013"/>
            </a:xfrm>
            <a:prstGeom prst="roundRect">
              <a:avLst>
                <a:gd name="adj" fmla="val 20449"/>
              </a:avLst>
            </a:prstGeom>
            <a:solidFill>
              <a:schemeClr val="bg1"/>
            </a:solidFill>
            <a:ln w="28575" algn="ctr">
              <a:solidFill>
                <a:srgbClr val="F0CEC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857" name="Picture 54" descr="signature-icone-3654-4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551" y="3921899"/>
              <a:ext cx="433387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8" name="Text Box 55"/>
            <p:cNvSpPr txBox="1">
              <a:spLocks noChangeArrowheads="1"/>
            </p:cNvSpPr>
            <p:nvPr/>
          </p:nvSpPr>
          <p:spPr bwMode="auto">
            <a:xfrm>
              <a:off x="468313" y="3585572"/>
              <a:ext cx="1281563" cy="562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dirty="0" smtClean="0">
                  <a:latin typeface="Tahoma" pitchFamily="34" charset="0"/>
                </a:rPr>
                <a:t>Certificate</a:t>
              </a:r>
              <a:endParaRPr lang="fr-FR" dirty="0">
                <a:latin typeface="Tahoma" pitchFamily="34" charset="0"/>
              </a:endParaRPr>
            </a:p>
          </p:txBody>
        </p:sp>
        <p:sp>
          <p:nvSpPr>
            <p:cNvPr id="35859" name="AutoShape 57"/>
            <p:cNvSpPr>
              <a:spLocks noChangeArrowheads="1"/>
            </p:cNvSpPr>
            <p:nvPr/>
          </p:nvSpPr>
          <p:spPr bwMode="auto">
            <a:xfrm>
              <a:off x="468313" y="5048250"/>
              <a:ext cx="1296987" cy="354013"/>
            </a:xfrm>
            <a:prstGeom prst="roundRect">
              <a:avLst>
                <a:gd name="adj" fmla="val 20449"/>
              </a:avLst>
            </a:prstGeom>
            <a:solidFill>
              <a:schemeClr val="bg1"/>
            </a:solidFill>
            <a:ln w="28575" algn="ctr">
              <a:solidFill>
                <a:srgbClr val="F0CEC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860" name="Picture 58" descr="signature-icone-3654-4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553" y="5289944"/>
              <a:ext cx="433387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1" name="Text Box 59"/>
            <p:cNvSpPr txBox="1">
              <a:spLocks noChangeArrowheads="1"/>
            </p:cNvSpPr>
            <p:nvPr/>
          </p:nvSpPr>
          <p:spPr bwMode="auto">
            <a:xfrm>
              <a:off x="468313" y="4943871"/>
              <a:ext cx="1281563" cy="562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dirty="0">
                  <a:latin typeface="Tahoma" pitchFamily="34" charset="0"/>
                </a:rPr>
                <a:t>Certificate</a:t>
              </a:r>
            </a:p>
          </p:txBody>
        </p:sp>
        <p:pic>
          <p:nvPicPr>
            <p:cNvPr id="35862" name="Picture 52" descr="acept-check-correct-green-ok-yes-icone-7859-12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4760913"/>
              <a:ext cx="4318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3" name="Line 60"/>
            <p:cNvSpPr>
              <a:spLocks noChangeShapeType="1"/>
            </p:cNvSpPr>
            <p:nvPr/>
          </p:nvSpPr>
          <p:spPr bwMode="auto">
            <a:xfrm>
              <a:off x="1116013" y="4111625"/>
              <a:ext cx="0" cy="865188"/>
            </a:xfrm>
            <a:prstGeom prst="line">
              <a:avLst/>
            </a:prstGeom>
            <a:noFill/>
            <a:ln w="28575">
              <a:solidFill>
                <a:srgbClr val="58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864" name="Picture 56" descr="cle-icone-4387-12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4327525"/>
              <a:ext cx="433387" cy="4333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</p:pic>
        <p:sp>
          <p:nvSpPr>
            <p:cNvPr id="35865" name="Text Box 61"/>
            <p:cNvSpPr txBox="1">
              <a:spLocks noChangeArrowheads="1"/>
            </p:cNvSpPr>
            <p:nvPr/>
          </p:nvSpPr>
          <p:spPr bwMode="auto">
            <a:xfrm>
              <a:off x="1331913" y="4410075"/>
              <a:ext cx="1104667" cy="468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400" b="1" dirty="0" err="1">
                  <a:latin typeface="Courier New" pitchFamily="49" charset="0"/>
                </a:rPr>
                <a:t>Verifies</a:t>
              </a:r>
              <a:endParaRPr lang="fr-FR" sz="1400" b="1" dirty="0">
                <a:latin typeface="Courier New" pitchFamily="49" charset="0"/>
              </a:endParaRPr>
            </a:p>
          </p:txBody>
        </p:sp>
        <p:sp>
          <p:nvSpPr>
            <p:cNvPr id="35866" name="AutoShape 62"/>
            <p:cNvSpPr>
              <a:spLocks noChangeArrowheads="1"/>
            </p:cNvSpPr>
            <p:nvPr/>
          </p:nvSpPr>
          <p:spPr bwMode="auto">
            <a:xfrm>
              <a:off x="3863636" y="4089332"/>
              <a:ext cx="1512888" cy="863600"/>
            </a:xfrm>
            <a:prstGeom prst="roundRect">
              <a:avLst>
                <a:gd name="adj" fmla="val 6616"/>
              </a:avLst>
            </a:prstGeom>
            <a:solidFill>
              <a:schemeClr val="bg1"/>
            </a:solidFill>
            <a:ln w="28575" algn="ctr">
              <a:solidFill>
                <a:srgbClr val="F0CEC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867" name="Picture 65" descr="cle-icone-4387-12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563" y="4479926"/>
              <a:ext cx="215900" cy="215901"/>
            </a:xfrm>
            <a:prstGeom prst="rect">
              <a:avLst/>
            </a:prstGeom>
            <a:noFill/>
            <a:ln w="1905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68" name="Text Box 66"/>
            <p:cNvSpPr txBox="1">
              <a:spLocks noChangeArrowheads="1"/>
            </p:cNvSpPr>
            <p:nvPr/>
          </p:nvSpPr>
          <p:spPr bwMode="auto">
            <a:xfrm>
              <a:off x="3848100" y="4005263"/>
              <a:ext cx="1091096" cy="515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800" dirty="0">
                  <a:latin typeface="Tahoma" pitchFamily="34" charset="0"/>
                </a:rPr>
                <a:t>CN=www.server.fr</a:t>
              </a:r>
            </a:p>
            <a:p>
              <a:pPr eaLnBrk="1" hangingPunct="1"/>
              <a:r>
                <a:rPr lang="fr-FR" sz="800" dirty="0">
                  <a:latin typeface="Tahoma" pitchFamily="34" charset="0"/>
                </a:rPr>
                <a:t>issuer=&lt;CA&gt;</a:t>
              </a:r>
            </a:p>
          </p:txBody>
        </p:sp>
        <p:sp>
          <p:nvSpPr>
            <p:cNvPr id="35869" name="Text Box 67"/>
            <p:cNvSpPr txBox="1">
              <a:spLocks noChangeArrowheads="1"/>
            </p:cNvSpPr>
            <p:nvPr/>
          </p:nvSpPr>
          <p:spPr bwMode="auto">
            <a:xfrm>
              <a:off x="4281488" y="4449763"/>
              <a:ext cx="677185" cy="328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800" dirty="0">
                  <a:latin typeface="Tahoma" pitchFamily="34" charset="0"/>
                </a:rPr>
                <a:t>Public key</a:t>
              </a:r>
            </a:p>
          </p:txBody>
        </p:sp>
        <p:pic>
          <p:nvPicPr>
            <p:cNvPr id="35870" name="Picture 68" descr="signature-icone-3654-4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597400"/>
              <a:ext cx="433388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1" name="AutoShape 17"/>
            <p:cNvSpPr>
              <a:spLocks noChangeArrowheads="1"/>
            </p:cNvSpPr>
            <p:nvPr/>
          </p:nvSpPr>
          <p:spPr bwMode="auto">
            <a:xfrm>
              <a:off x="2195513" y="3716338"/>
              <a:ext cx="4608512" cy="449522"/>
            </a:xfrm>
            <a:prstGeom prst="leftArrow">
              <a:avLst>
                <a:gd name="adj1" fmla="val 58556"/>
                <a:gd name="adj2" fmla="val 106808"/>
              </a:avLst>
            </a:prstGeom>
            <a:solidFill>
              <a:srgbClr val="EFE7E5"/>
            </a:solidFill>
            <a:ln w="19050" algn="ctr">
              <a:solidFill>
                <a:srgbClr val="58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 dirty="0">
                  <a:latin typeface="Tahoma" pitchFamily="34" charset="0"/>
                </a:rPr>
                <a:t>CERTIFICATE</a:t>
              </a:r>
              <a:endParaRPr lang="en-GB" sz="1200" b="1" dirty="0">
                <a:latin typeface="Tahoma" pitchFamily="34" charset="0"/>
              </a:endParaRPr>
            </a:p>
          </p:txBody>
        </p:sp>
      </p:grpSp>
      <p:sp>
        <p:nvSpPr>
          <p:cNvPr id="3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287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Simple TLS Handshake</a:t>
            </a:r>
            <a:endParaRPr lang="fr-FR" dirty="0" smtClean="0"/>
          </a:p>
        </p:txBody>
      </p:sp>
      <p:grpSp>
        <p:nvGrpSpPr>
          <p:cNvPr id="2" name="Groupe 1"/>
          <p:cNvGrpSpPr/>
          <p:nvPr/>
        </p:nvGrpSpPr>
        <p:grpSpPr>
          <a:xfrm>
            <a:off x="684213" y="1329333"/>
            <a:ext cx="7632700" cy="3350603"/>
            <a:chOff x="684213" y="944563"/>
            <a:chExt cx="7861300" cy="5323222"/>
          </a:xfrm>
        </p:grpSpPr>
        <p:pic>
          <p:nvPicPr>
            <p:cNvPr id="36867" name="Picture 6" descr="apple-informatique-ordinateur-portable-macbook-macbook-pro-pro-icone-6676-1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888" y="1052513"/>
              <a:ext cx="936625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68" name="Picture 7" descr="web_ser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1052513"/>
              <a:ext cx="792162" cy="79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69" name="Picture 18" descr="cle-icone-4387-12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013" y="1557338"/>
              <a:ext cx="433387" cy="433387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870" name="Group 19"/>
            <p:cNvGrpSpPr>
              <a:grpSpLocks/>
            </p:cNvGrpSpPr>
            <p:nvPr/>
          </p:nvGrpSpPr>
          <p:grpSpPr bwMode="auto">
            <a:xfrm>
              <a:off x="8101013" y="944563"/>
              <a:ext cx="444500" cy="433387"/>
              <a:chOff x="249" y="845"/>
              <a:chExt cx="280" cy="273"/>
            </a:xfrm>
          </p:grpSpPr>
          <p:pic>
            <p:nvPicPr>
              <p:cNvPr id="36905" name="Picture 20" descr="cle-icone-4387-12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845"/>
                <a:ext cx="273" cy="273"/>
              </a:xfrm>
              <a:prstGeom prst="rect">
                <a:avLst/>
              </a:prstGeom>
              <a:noFill/>
              <a:ln w="28575">
                <a:solidFill>
                  <a:srgbClr val="00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06" name="Picture 21" descr="cadenas-serrures-cadenas-securite-icone-8238-12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" y="849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6871" name="Picture 22" descr="cle-icone-4387-12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1555750"/>
              <a:ext cx="433387" cy="433388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872" name="Group 23"/>
            <p:cNvGrpSpPr>
              <a:grpSpLocks/>
            </p:cNvGrpSpPr>
            <p:nvPr/>
          </p:nvGrpSpPr>
          <p:grpSpPr bwMode="auto">
            <a:xfrm>
              <a:off x="684213" y="944563"/>
              <a:ext cx="444500" cy="433387"/>
              <a:chOff x="295" y="595"/>
              <a:chExt cx="280" cy="273"/>
            </a:xfrm>
          </p:grpSpPr>
          <p:pic>
            <p:nvPicPr>
              <p:cNvPr id="36903" name="Picture 24" descr="cle-icone-4387-12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595"/>
                <a:ext cx="273" cy="27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04" name="Picture 25" descr="cadenas-serrures-cadenas-securite-icone-8238-12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599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873" name="AutoShape 26"/>
            <p:cNvSpPr>
              <a:spLocks noChangeArrowheads="1"/>
            </p:cNvSpPr>
            <p:nvPr/>
          </p:nvSpPr>
          <p:spPr bwMode="auto">
            <a:xfrm>
              <a:off x="3932384" y="2467562"/>
              <a:ext cx="1512887" cy="574674"/>
            </a:xfrm>
            <a:prstGeom prst="roundRect">
              <a:avLst>
                <a:gd name="adj" fmla="val 6616"/>
              </a:avLst>
            </a:prstGeom>
            <a:solidFill>
              <a:schemeClr val="bg1"/>
            </a:solidFill>
            <a:ln w="28575" algn="ctr">
              <a:solidFill>
                <a:srgbClr val="F0CEC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874" name="Picture 27" descr="cle-icone-4387-12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324" y="2562225"/>
              <a:ext cx="215900" cy="3421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36875" name="Text Box 28"/>
            <p:cNvSpPr txBox="1">
              <a:spLocks noChangeArrowheads="1"/>
            </p:cNvSpPr>
            <p:nvPr/>
          </p:nvSpPr>
          <p:spPr bwMode="auto">
            <a:xfrm>
              <a:off x="4299618" y="2490787"/>
              <a:ext cx="890623" cy="440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 dirty="0">
                  <a:latin typeface="Tahoma" pitchFamily="34" charset="0"/>
                </a:rPr>
                <a:t>Public key</a:t>
              </a:r>
            </a:p>
          </p:txBody>
        </p:sp>
        <p:sp>
          <p:nvSpPr>
            <p:cNvPr id="36876" name="AutoShape 29"/>
            <p:cNvSpPr>
              <a:spLocks noChangeArrowheads="1"/>
            </p:cNvSpPr>
            <p:nvPr/>
          </p:nvSpPr>
          <p:spPr bwMode="auto">
            <a:xfrm>
              <a:off x="2333951" y="1953158"/>
              <a:ext cx="4608513" cy="660501"/>
            </a:xfrm>
            <a:prstGeom prst="rightArrow">
              <a:avLst>
                <a:gd name="adj1" fmla="val 50000"/>
                <a:gd name="adj2" fmla="val 85432"/>
              </a:avLst>
            </a:prstGeom>
            <a:solidFill>
              <a:srgbClr val="EFE7E5"/>
            </a:solidFill>
            <a:ln w="19050" algn="ctr">
              <a:solidFill>
                <a:srgbClr val="58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 dirty="0">
                  <a:latin typeface="Tahoma" pitchFamily="34" charset="0"/>
                </a:rPr>
                <a:t>CLIENT KEY EXCHANGE</a:t>
              </a:r>
              <a:endParaRPr lang="en-GB" sz="1200" b="1" dirty="0">
                <a:latin typeface="Tahoma" pitchFamily="34" charset="0"/>
              </a:endParaRPr>
            </a:p>
          </p:txBody>
        </p:sp>
        <p:grpSp>
          <p:nvGrpSpPr>
            <p:cNvPr id="36877" name="Group 30"/>
            <p:cNvGrpSpPr>
              <a:grpSpLocks/>
            </p:cNvGrpSpPr>
            <p:nvPr/>
          </p:nvGrpSpPr>
          <p:grpSpPr bwMode="auto">
            <a:xfrm>
              <a:off x="755650" y="2346325"/>
              <a:ext cx="444500" cy="433388"/>
              <a:chOff x="295" y="595"/>
              <a:chExt cx="280" cy="273"/>
            </a:xfrm>
          </p:grpSpPr>
          <p:pic>
            <p:nvPicPr>
              <p:cNvPr id="36901" name="Picture 31" descr="cle-icone-4387-12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595"/>
                <a:ext cx="273" cy="27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02" name="Picture 32" descr="cadenas-serrures-cadenas-securite-icone-8238-12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599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6878" name="Group 33"/>
            <p:cNvGrpSpPr>
              <a:grpSpLocks/>
            </p:cNvGrpSpPr>
            <p:nvPr/>
          </p:nvGrpSpPr>
          <p:grpSpPr bwMode="auto">
            <a:xfrm>
              <a:off x="8027988" y="2346325"/>
              <a:ext cx="444500" cy="433388"/>
              <a:chOff x="249" y="845"/>
              <a:chExt cx="280" cy="273"/>
            </a:xfrm>
          </p:grpSpPr>
          <p:pic>
            <p:nvPicPr>
              <p:cNvPr id="36899" name="Picture 34" descr="cle-icone-4387-12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845"/>
                <a:ext cx="273" cy="273"/>
              </a:xfrm>
              <a:prstGeom prst="rect">
                <a:avLst/>
              </a:prstGeom>
              <a:noFill/>
              <a:ln w="28575">
                <a:solidFill>
                  <a:srgbClr val="00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00" name="Picture 35" descr="cadenas-serrures-cadenas-securite-icone-8238-12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" y="849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6879" name="Picture 36" descr="cle-icone-4387-12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346325"/>
              <a:ext cx="433387" cy="433388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0" name="Picture 37" descr="cle-icone-4387-12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2346325"/>
              <a:ext cx="433387" cy="433388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1" name="Picture 39" descr="cle-icone-4387-12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338" y="3500438"/>
              <a:ext cx="625475" cy="62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2" name="Picture 40" descr="engine-kbackgammon-icone-6556-12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2635250"/>
              <a:ext cx="538163" cy="53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3" name="Line 41"/>
            <p:cNvSpPr>
              <a:spLocks noChangeShapeType="1"/>
            </p:cNvSpPr>
            <p:nvPr/>
          </p:nvSpPr>
          <p:spPr bwMode="auto">
            <a:xfrm>
              <a:off x="1235075" y="3211513"/>
              <a:ext cx="0" cy="2174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6884" name="Picture 43" descr="engine-kbackgammon-icone-6556-12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7625" y="2562225"/>
              <a:ext cx="538163" cy="53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5" name="AutoShape 45"/>
            <p:cNvSpPr>
              <a:spLocks noChangeArrowheads="1"/>
            </p:cNvSpPr>
            <p:nvPr/>
          </p:nvSpPr>
          <p:spPr bwMode="auto">
            <a:xfrm>
              <a:off x="2339975" y="2904330"/>
              <a:ext cx="4608513" cy="579439"/>
            </a:xfrm>
            <a:prstGeom prst="rightArrow">
              <a:avLst>
                <a:gd name="adj1" fmla="val 50000"/>
                <a:gd name="adj2" fmla="val 85432"/>
              </a:avLst>
            </a:prstGeom>
            <a:solidFill>
              <a:srgbClr val="EFE7E5"/>
            </a:solidFill>
            <a:ln w="19050" algn="ctr">
              <a:solidFill>
                <a:srgbClr val="58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 dirty="0">
                  <a:latin typeface="Tahoma" pitchFamily="34" charset="0"/>
                </a:rPr>
                <a:t>CHANGE CIPHER SPEC</a:t>
              </a:r>
              <a:endParaRPr lang="en-GB" sz="1200" b="1" dirty="0">
                <a:latin typeface="Tahoma" pitchFamily="34" charset="0"/>
              </a:endParaRPr>
            </a:p>
          </p:txBody>
        </p:sp>
        <p:pic>
          <p:nvPicPr>
            <p:cNvPr id="36886" name="Picture 47" descr="cle-icone-4387-12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13" y="3429000"/>
              <a:ext cx="625475" cy="62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7" name="Line 48"/>
            <p:cNvSpPr>
              <a:spLocks noChangeShapeType="1"/>
            </p:cNvSpPr>
            <p:nvPr/>
          </p:nvSpPr>
          <p:spPr bwMode="auto">
            <a:xfrm>
              <a:off x="7931150" y="3140075"/>
              <a:ext cx="0" cy="217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AutoShape 54"/>
            <p:cNvSpPr>
              <a:spLocks noChangeArrowheads="1"/>
            </p:cNvSpPr>
            <p:nvPr/>
          </p:nvSpPr>
          <p:spPr bwMode="auto">
            <a:xfrm>
              <a:off x="3851274" y="4054476"/>
              <a:ext cx="1512887" cy="574674"/>
            </a:xfrm>
            <a:prstGeom prst="roundRect">
              <a:avLst>
                <a:gd name="adj" fmla="val 6616"/>
              </a:avLst>
            </a:prstGeom>
            <a:solidFill>
              <a:schemeClr val="bg1"/>
            </a:solidFill>
            <a:ln w="28575" algn="ctr">
              <a:solidFill>
                <a:srgbClr val="F0CEC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AutoShape 46"/>
            <p:cNvSpPr>
              <a:spLocks noChangeArrowheads="1"/>
            </p:cNvSpPr>
            <p:nvPr/>
          </p:nvSpPr>
          <p:spPr bwMode="auto">
            <a:xfrm>
              <a:off x="2339975" y="3500438"/>
              <a:ext cx="4608513" cy="576261"/>
            </a:xfrm>
            <a:prstGeom prst="rightArrow">
              <a:avLst>
                <a:gd name="adj1" fmla="val 50000"/>
                <a:gd name="adj2" fmla="val 85432"/>
              </a:avLst>
            </a:prstGeom>
            <a:solidFill>
              <a:srgbClr val="EFE7E5"/>
            </a:solidFill>
            <a:ln w="19050" algn="ctr">
              <a:solidFill>
                <a:srgbClr val="58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 dirty="0">
                  <a:latin typeface="Tahoma" pitchFamily="34" charset="0"/>
                </a:rPr>
                <a:t>FINISH</a:t>
              </a:r>
              <a:endParaRPr lang="en-GB" sz="1200" b="1" dirty="0">
                <a:latin typeface="Tahoma" pitchFamily="34" charset="0"/>
              </a:endParaRPr>
            </a:p>
          </p:txBody>
        </p:sp>
        <p:pic>
          <p:nvPicPr>
            <p:cNvPr id="36890" name="Picture 53" descr="signature-icone-3654-4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4221163"/>
              <a:ext cx="433388" cy="43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1" name="Text Box 55"/>
            <p:cNvSpPr txBox="1">
              <a:spLocks noChangeArrowheads="1"/>
            </p:cNvSpPr>
            <p:nvPr/>
          </p:nvSpPr>
          <p:spPr bwMode="auto">
            <a:xfrm>
              <a:off x="4063286" y="4023979"/>
              <a:ext cx="773004" cy="635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000" dirty="0" err="1">
                  <a:latin typeface="Tahoma" pitchFamily="34" charset="0"/>
                </a:rPr>
                <a:t>Signed</a:t>
              </a:r>
              <a:endParaRPr lang="fr-FR" sz="1000" dirty="0">
                <a:latin typeface="Tahoma" pitchFamily="34" charset="0"/>
              </a:endParaRPr>
            </a:p>
            <a:p>
              <a:pPr eaLnBrk="1" hangingPunct="1"/>
              <a:r>
                <a:rPr lang="fr-FR" sz="1000" dirty="0" err="1">
                  <a:latin typeface="Tahoma" pitchFamily="34" charset="0"/>
                </a:rPr>
                <a:t>Encrypted</a:t>
              </a:r>
              <a:endParaRPr lang="fr-FR" sz="1000" dirty="0">
                <a:latin typeface="Tahoma" pitchFamily="34" charset="0"/>
              </a:endParaRPr>
            </a:p>
          </p:txBody>
        </p:sp>
        <p:pic>
          <p:nvPicPr>
            <p:cNvPr id="36892" name="Picture 52" descr="cle-icone-4387-12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4076700"/>
              <a:ext cx="2873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3" name="AutoShape 61"/>
            <p:cNvSpPr>
              <a:spLocks noChangeArrowheads="1"/>
            </p:cNvSpPr>
            <p:nvPr/>
          </p:nvSpPr>
          <p:spPr bwMode="auto">
            <a:xfrm>
              <a:off x="2339975" y="4652963"/>
              <a:ext cx="4608513" cy="431801"/>
            </a:xfrm>
            <a:prstGeom prst="leftArrow">
              <a:avLst>
                <a:gd name="adj1" fmla="val 58556"/>
                <a:gd name="adj2" fmla="val 106808"/>
              </a:avLst>
            </a:prstGeom>
            <a:solidFill>
              <a:srgbClr val="EFE7E5"/>
            </a:solidFill>
            <a:ln w="19050" algn="ctr">
              <a:solidFill>
                <a:srgbClr val="58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 dirty="0">
                  <a:latin typeface="Tahoma" pitchFamily="34" charset="0"/>
                </a:rPr>
                <a:t>CHANGE CIPHER SPEC</a:t>
              </a:r>
              <a:endParaRPr lang="en-GB" sz="1200" b="1" dirty="0">
                <a:latin typeface="Tahoma" pitchFamily="34" charset="0"/>
              </a:endParaRPr>
            </a:p>
          </p:txBody>
        </p:sp>
        <p:sp>
          <p:nvSpPr>
            <p:cNvPr id="36894" name="AutoShape 63"/>
            <p:cNvSpPr>
              <a:spLocks noChangeArrowheads="1"/>
            </p:cNvSpPr>
            <p:nvPr/>
          </p:nvSpPr>
          <p:spPr bwMode="auto">
            <a:xfrm>
              <a:off x="3724299" y="5590382"/>
              <a:ext cx="1512887" cy="574674"/>
            </a:xfrm>
            <a:prstGeom prst="roundRect">
              <a:avLst>
                <a:gd name="adj" fmla="val 6616"/>
              </a:avLst>
            </a:prstGeom>
            <a:solidFill>
              <a:schemeClr val="bg1"/>
            </a:solidFill>
            <a:ln w="28575" algn="ctr">
              <a:solidFill>
                <a:srgbClr val="F0CEC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895" name="Picture 64" descr="signature-icone-3654-4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418" y="5834397"/>
              <a:ext cx="433387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6" name="Text Box 65"/>
            <p:cNvSpPr txBox="1">
              <a:spLocks noChangeArrowheads="1"/>
            </p:cNvSpPr>
            <p:nvPr/>
          </p:nvSpPr>
          <p:spPr bwMode="auto">
            <a:xfrm>
              <a:off x="3871227" y="5590382"/>
              <a:ext cx="773004" cy="635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000" dirty="0" err="1">
                  <a:latin typeface="Tahoma" pitchFamily="34" charset="0"/>
                </a:rPr>
                <a:t>Signed</a:t>
              </a:r>
              <a:endParaRPr lang="fr-FR" sz="1000" dirty="0">
                <a:latin typeface="Tahoma" pitchFamily="34" charset="0"/>
              </a:endParaRPr>
            </a:p>
            <a:p>
              <a:pPr eaLnBrk="1" hangingPunct="1"/>
              <a:r>
                <a:rPr lang="fr-FR" sz="1000" dirty="0" err="1">
                  <a:latin typeface="Tahoma" pitchFamily="34" charset="0"/>
                </a:rPr>
                <a:t>Encrypted</a:t>
              </a:r>
              <a:endParaRPr lang="fr-FR" sz="1000" dirty="0">
                <a:latin typeface="Tahoma" pitchFamily="34" charset="0"/>
              </a:endParaRPr>
            </a:p>
          </p:txBody>
        </p:sp>
        <p:pic>
          <p:nvPicPr>
            <p:cNvPr id="36897" name="Picture 66" descr="cle-icone-4387-12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288" y="5783826"/>
              <a:ext cx="287337" cy="267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8" name="AutoShape 62"/>
            <p:cNvSpPr>
              <a:spLocks noChangeArrowheads="1"/>
            </p:cNvSpPr>
            <p:nvPr/>
          </p:nvSpPr>
          <p:spPr bwMode="auto">
            <a:xfrm>
              <a:off x="2303461" y="5121334"/>
              <a:ext cx="4608513" cy="538896"/>
            </a:xfrm>
            <a:prstGeom prst="leftArrow">
              <a:avLst>
                <a:gd name="adj1" fmla="val 58556"/>
                <a:gd name="adj2" fmla="val 106808"/>
              </a:avLst>
            </a:prstGeom>
            <a:solidFill>
              <a:srgbClr val="EFE7E5"/>
            </a:solidFill>
            <a:ln w="19050" algn="ctr">
              <a:solidFill>
                <a:srgbClr val="58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 dirty="0">
                  <a:latin typeface="Tahoma" pitchFamily="34" charset="0"/>
                </a:rPr>
                <a:t>FINISH</a:t>
              </a:r>
              <a:endParaRPr lang="en-GB" sz="1200" b="1" dirty="0">
                <a:latin typeface="Tahoma" pitchFamily="34" charset="0"/>
              </a:endParaRPr>
            </a:p>
          </p:txBody>
        </p:sp>
      </p:grpSp>
      <p:sp>
        <p:nvSpPr>
          <p:cNvPr id="3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44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Client-Authenticated TLS Handshake</a:t>
            </a:r>
            <a:endParaRPr lang="fr-FR" dirty="0" smtClean="0"/>
          </a:p>
        </p:txBody>
      </p:sp>
      <p:grpSp>
        <p:nvGrpSpPr>
          <p:cNvPr id="3" name="Groupe 2"/>
          <p:cNvGrpSpPr/>
          <p:nvPr/>
        </p:nvGrpSpPr>
        <p:grpSpPr>
          <a:xfrm>
            <a:off x="612776" y="987575"/>
            <a:ext cx="7991672" cy="3798738"/>
            <a:chOff x="612775" y="770087"/>
            <a:chExt cx="7993063" cy="5611663"/>
          </a:xfrm>
        </p:grpSpPr>
        <p:sp>
          <p:nvSpPr>
            <p:cNvPr id="37891" name="AutoShape 5"/>
            <p:cNvSpPr>
              <a:spLocks noChangeArrowheads="1"/>
            </p:cNvSpPr>
            <p:nvPr/>
          </p:nvSpPr>
          <p:spPr bwMode="auto">
            <a:xfrm>
              <a:off x="2195513" y="770087"/>
              <a:ext cx="4608512" cy="498328"/>
            </a:xfrm>
            <a:prstGeom prst="rightArrow">
              <a:avLst>
                <a:gd name="adj1" fmla="val 50000"/>
                <a:gd name="adj2" fmla="val 102821"/>
              </a:avLst>
            </a:prstGeom>
            <a:solidFill>
              <a:srgbClr val="EFE7E5"/>
            </a:solidFill>
            <a:ln w="12700" algn="ctr">
              <a:solidFill>
                <a:srgbClr val="58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</a:rPr>
                <a:t>CLIENT HELLO</a:t>
              </a:r>
              <a:endParaRPr lang="en-GB" sz="1000" dirty="0">
                <a:latin typeface="Tahoma" pitchFamily="34" charset="0"/>
              </a:endParaRPr>
            </a:p>
          </p:txBody>
        </p:sp>
        <p:sp>
          <p:nvSpPr>
            <p:cNvPr id="37892" name="AutoShape 10"/>
            <p:cNvSpPr>
              <a:spLocks noChangeArrowheads="1"/>
            </p:cNvSpPr>
            <p:nvPr/>
          </p:nvSpPr>
          <p:spPr bwMode="auto">
            <a:xfrm>
              <a:off x="2195513" y="1209675"/>
              <a:ext cx="4608512" cy="347663"/>
            </a:xfrm>
            <a:prstGeom prst="leftArrow">
              <a:avLst>
                <a:gd name="adj1" fmla="val 58556"/>
                <a:gd name="adj2" fmla="val 133217"/>
              </a:avLst>
            </a:prstGeom>
            <a:solidFill>
              <a:srgbClr val="EFE7E5"/>
            </a:solidFill>
            <a:ln w="12700" algn="ctr">
              <a:solidFill>
                <a:srgbClr val="58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</a:rPr>
                <a:t>SERVER HELLO</a:t>
              </a:r>
              <a:endParaRPr lang="en-GB" sz="1000" dirty="0">
                <a:latin typeface="Tahoma" pitchFamily="34" charset="0"/>
              </a:endParaRPr>
            </a:p>
          </p:txBody>
        </p:sp>
        <p:sp>
          <p:nvSpPr>
            <p:cNvPr id="37893" name="AutoShape 16"/>
            <p:cNvSpPr>
              <a:spLocks noChangeArrowheads="1"/>
            </p:cNvSpPr>
            <p:nvPr/>
          </p:nvSpPr>
          <p:spPr bwMode="auto">
            <a:xfrm>
              <a:off x="2195513" y="1557338"/>
              <a:ext cx="4608512" cy="360362"/>
            </a:xfrm>
            <a:prstGeom prst="leftArrow">
              <a:avLst>
                <a:gd name="adj1" fmla="val 58556"/>
                <a:gd name="adj2" fmla="val 133217"/>
              </a:avLst>
            </a:prstGeom>
            <a:solidFill>
              <a:srgbClr val="EFE7E5"/>
            </a:solidFill>
            <a:ln w="12700" algn="ctr">
              <a:solidFill>
                <a:srgbClr val="58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</a:rPr>
                <a:t>CERTIFICATE</a:t>
              </a:r>
              <a:endParaRPr lang="en-GB" sz="1000" dirty="0">
                <a:latin typeface="Tahoma" pitchFamily="34" charset="0"/>
              </a:endParaRPr>
            </a:p>
          </p:txBody>
        </p:sp>
        <p:sp>
          <p:nvSpPr>
            <p:cNvPr id="37894" name="AutoShape 17"/>
            <p:cNvSpPr>
              <a:spLocks noChangeArrowheads="1"/>
            </p:cNvSpPr>
            <p:nvPr/>
          </p:nvSpPr>
          <p:spPr bwMode="auto">
            <a:xfrm>
              <a:off x="2195513" y="2492375"/>
              <a:ext cx="4608512" cy="428625"/>
            </a:xfrm>
            <a:prstGeom prst="leftArrow">
              <a:avLst>
                <a:gd name="adj1" fmla="val 58556"/>
                <a:gd name="adj2" fmla="val 133217"/>
              </a:avLst>
            </a:prstGeom>
            <a:solidFill>
              <a:srgbClr val="EFE7E5"/>
            </a:solidFill>
            <a:ln w="12700" algn="ctr">
              <a:solidFill>
                <a:srgbClr val="58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</a:rPr>
                <a:t>SERVER HELLO DONE</a:t>
              </a:r>
              <a:endParaRPr lang="en-GB" sz="1000" dirty="0">
                <a:latin typeface="Tahoma" pitchFamily="34" charset="0"/>
              </a:endParaRPr>
            </a:p>
          </p:txBody>
        </p:sp>
        <p:pic>
          <p:nvPicPr>
            <p:cNvPr id="37895" name="Picture 7" descr="web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950" y="836613"/>
              <a:ext cx="495300" cy="43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6" name="Picture 18" descr="cle-icone-4387-1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738" y="971550"/>
              <a:ext cx="271462" cy="238125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897" name="Group 19"/>
            <p:cNvGrpSpPr>
              <a:grpSpLocks/>
            </p:cNvGrpSpPr>
            <p:nvPr/>
          </p:nvGrpSpPr>
          <p:grpSpPr bwMode="auto">
            <a:xfrm>
              <a:off x="8039100" y="971550"/>
              <a:ext cx="277813" cy="238125"/>
              <a:chOff x="249" y="845"/>
              <a:chExt cx="280" cy="273"/>
            </a:xfrm>
          </p:grpSpPr>
          <p:pic>
            <p:nvPicPr>
              <p:cNvPr id="37931" name="Picture 20" descr="cle-icone-4387-1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845"/>
                <a:ext cx="273" cy="273"/>
              </a:xfrm>
              <a:prstGeom prst="rect">
                <a:avLst/>
              </a:prstGeom>
              <a:noFill/>
              <a:ln w="28575">
                <a:solidFill>
                  <a:srgbClr val="00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932" name="Picture 21" descr="cadenas-serrures-cadenas-securite-icone-8238-12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" y="849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898" name="Picture 6" descr="apple-informatique-ordinateur-portable-macbook-macbook-pro-pro-icone-6676-12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738" y="836613"/>
              <a:ext cx="579437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9" name="Picture 22" descr="cle-icone-4387-12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38" y="989013"/>
              <a:ext cx="268287" cy="254000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900" name="Group 23"/>
            <p:cNvGrpSpPr>
              <a:grpSpLocks/>
            </p:cNvGrpSpPr>
            <p:nvPr/>
          </p:nvGrpSpPr>
          <p:grpSpPr bwMode="auto">
            <a:xfrm>
              <a:off x="612775" y="989013"/>
              <a:ext cx="274638" cy="254000"/>
              <a:chOff x="295" y="595"/>
              <a:chExt cx="280" cy="273"/>
            </a:xfrm>
          </p:grpSpPr>
          <p:pic>
            <p:nvPicPr>
              <p:cNvPr id="37929" name="Picture 24" descr="cle-icone-4387-12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595"/>
                <a:ext cx="273" cy="27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930" name="Picture 25" descr="cadenas-serrures-cadenas-securite-icone-8238-12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599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901" name="AutoShape 26"/>
            <p:cNvSpPr>
              <a:spLocks noChangeArrowheads="1"/>
            </p:cNvSpPr>
            <p:nvPr/>
          </p:nvSpPr>
          <p:spPr bwMode="auto">
            <a:xfrm>
              <a:off x="612775" y="1590675"/>
              <a:ext cx="1296988" cy="354013"/>
            </a:xfrm>
            <a:prstGeom prst="roundRect">
              <a:avLst>
                <a:gd name="adj" fmla="val 20449"/>
              </a:avLst>
            </a:prstGeom>
            <a:solidFill>
              <a:schemeClr val="bg1"/>
            </a:solidFill>
            <a:ln w="28575" algn="ctr">
              <a:solidFill>
                <a:srgbClr val="F0CEC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02" name="Picture 27" descr="signature-icone-3654-4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1736725"/>
              <a:ext cx="433388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3" name="Text Box 28"/>
            <p:cNvSpPr txBox="1">
              <a:spLocks noChangeArrowheads="1"/>
            </p:cNvSpPr>
            <p:nvPr/>
          </p:nvSpPr>
          <p:spPr bwMode="auto">
            <a:xfrm>
              <a:off x="635799" y="1494885"/>
              <a:ext cx="1211248" cy="545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dirty="0">
                  <a:latin typeface="Tahoma" pitchFamily="34" charset="0"/>
                </a:rPr>
                <a:t>Certificate</a:t>
              </a:r>
            </a:p>
          </p:txBody>
        </p:sp>
        <p:pic>
          <p:nvPicPr>
            <p:cNvPr id="37904" name="Picture 32" descr="acept-check-correct-green-ok-yes-icone-7859-12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1268413"/>
              <a:ext cx="4318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5" name="AutoShape 36"/>
            <p:cNvSpPr>
              <a:spLocks noChangeArrowheads="1"/>
            </p:cNvSpPr>
            <p:nvPr/>
          </p:nvSpPr>
          <p:spPr bwMode="auto">
            <a:xfrm>
              <a:off x="2195513" y="1953419"/>
              <a:ext cx="4608512" cy="538956"/>
            </a:xfrm>
            <a:prstGeom prst="leftArrow">
              <a:avLst>
                <a:gd name="adj1" fmla="val 58556"/>
                <a:gd name="adj2" fmla="val 106808"/>
              </a:avLst>
            </a:prstGeom>
            <a:solidFill>
              <a:srgbClr val="EFE7E5"/>
            </a:solidFill>
            <a:ln w="19050" algn="ctr">
              <a:solidFill>
                <a:srgbClr val="58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 dirty="0">
                  <a:latin typeface="Tahoma" pitchFamily="34" charset="0"/>
                </a:rPr>
                <a:t>CERTIFICATE REQUEST</a:t>
              </a:r>
              <a:endParaRPr lang="en-GB" sz="1200" b="1" dirty="0">
                <a:latin typeface="Tahoma" pitchFamily="34" charset="0"/>
              </a:endParaRPr>
            </a:p>
          </p:txBody>
        </p:sp>
        <p:sp>
          <p:nvSpPr>
            <p:cNvPr id="37906" name="AutoShape 42"/>
            <p:cNvSpPr>
              <a:spLocks noChangeArrowheads="1"/>
            </p:cNvSpPr>
            <p:nvPr/>
          </p:nvSpPr>
          <p:spPr bwMode="auto">
            <a:xfrm>
              <a:off x="3703638" y="3068638"/>
              <a:ext cx="1512887" cy="950912"/>
            </a:xfrm>
            <a:prstGeom prst="roundRect">
              <a:avLst>
                <a:gd name="adj" fmla="val 6616"/>
              </a:avLst>
            </a:prstGeom>
            <a:solidFill>
              <a:schemeClr val="bg1"/>
            </a:solidFill>
            <a:ln w="28575" algn="ctr">
              <a:solidFill>
                <a:srgbClr val="F0CEC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07" name="Picture 43" descr="cle-icone-4387-12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38" y="3699092"/>
              <a:ext cx="288706" cy="288708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08" name="Text Box 44"/>
            <p:cNvSpPr txBox="1">
              <a:spLocks noChangeArrowheads="1"/>
            </p:cNvSpPr>
            <p:nvPr/>
          </p:nvSpPr>
          <p:spPr bwMode="auto">
            <a:xfrm>
              <a:off x="3703638" y="3211513"/>
              <a:ext cx="947860" cy="591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000" dirty="0" smtClean="0">
                  <a:latin typeface="Tahoma" pitchFamily="34" charset="0"/>
                </a:rPr>
                <a:t>CN=Client</a:t>
              </a:r>
              <a:endParaRPr lang="fr-FR" sz="1000" dirty="0">
                <a:latin typeface="Tahoma" pitchFamily="34" charset="0"/>
              </a:endParaRPr>
            </a:p>
            <a:p>
              <a:pPr eaLnBrk="1" hangingPunct="1"/>
              <a:r>
                <a:rPr lang="fr-FR" sz="1000" dirty="0">
                  <a:latin typeface="Tahoma" pitchFamily="34" charset="0"/>
                </a:rPr>
                <a:t>issuer=&lt;CA&gt;</a:t>
              </a:r>
            </a:p>
          </p:txBody>
        </p:sp>
        <p:sp>
          <p:nvSpPr>
            <p:cNvPr id="37909" name="Text Box 45"/>
            <p:cNvSpPr txBox="1">
              <a:spLocks noChangeArrowheads="1"/>
            </p:cNvSpPr>
            <p:nvPr/>
          </p:nvSpPr>
          <p:spPr bwMode="auto">
            <a:xfrm>
              <a:off x="4137025" y="3673476"/>
              <a:ext cx="750657" cy="363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000" dirty="0">
                  <a:latin typeface="Tahoma" pitchFamily="34" charset="0"/>
                </a:rPr>
                <a:t>Public key</a:t>
              </a:r>
            </a:p>
          </p:txBody>
        </p:sp>
        <p:pic>
          <p:nvPicPr>
            <p:cNvPr id="37910" name="Picture 46" descr="signature-icone-3654-4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2213" y="3803650"/>
              <a:ext cx="433387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1" name="AutoShape 37"/>
            <p:cNvSpPr>
              <a:spLocks noChangeArrowheads="1"/>
            </p:cNvSpPr>
            <p:nvPr/>
          </p:nvSpPr>
          <p:spPr bwMode="auto">
            <a:xfrm>
              <a:off x="2195513" y="2924175"/>
              <a:ext cx="4608512" cy="431800"/>
            </a:xfrm>
            <a:prstGeom prst="rightArrow">
              <a:avLst>
                <a:gd name="adj1" fmla="val 50000"/>
                <a:gd name="adj2" fmla="val 85432"/>
              </a:avLst>
            </a:prstGeom>
            <a:solidFill>
              <a:srgbClr val="EFE7E5"/>
            </a:solidFill>
            <a:ln w="19050" algn="ctr">
              <a:solidFill>
                <a:srgbClr val="58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Tahoma" pitchFamily="34" charset="0"/>
                </a:rPr>
                <a:t>CERTIFICATE</a:t>
              </a:r>
              <a:endParaRPr lang="en-GB" sz="1200" b="1">
                <a:latin typeface="Tahoma" pitchFamily="34" charset="0"/>
              </a:endParaRPr>
            </a:p>
          </p:txBody>
        </p:sp>
        <p:sp>
          <p:nvSpPr>
            <p:cNvPr id="37912" name="AutoShape 47"/>
            <p:cNvSpPr>
              <a:spLocks noChangeArrowheads="1"/>
            </p:cNvSpPr>
            <p:nvPr/>
          </p:nvSpPr>
          <p:spPr bwMode="auto">
            <a:xfrm>
              <a:off x="7092950" y="2921000"/>
              <a:ext cx="1296988" cy="354013"/>
            </a:xfrm>
            <a:prstGeom prst="roundRect">
              <a:avLst>
                <a:gd name="adj" fmla="val 20449"/>
              </a:avLst>
            </a:prstGeom>
            <a:solidFill>
              <a:schemeClr val="bg1"/>
            </a:solidFill>
            <a:ln w="28575" algn="ctr">
              <a:solidFill>
                <a:srgbClr val="F0CEC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13" name="Picture 48" descr="signature-icone-3654-4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50" y="3067050"/>
              <a:ext cx="433388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4" name="Text Box 49"/>
            <p:cNvSpPr txBox="1">
              <a:spLocks noChangeArrowheads="1"/>
            </p:cNvSpPr>
            <p:nvPr/>
          </p:nvSpPr>
          <p:spPr bwMode="auto">
            <a:xfrm>
              <a:off x="7092950" y="2825210"/>
              <a:ext cx="1211248" cy="545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dirty="0">
                  <a:latin typeface="Tahoma" pitchFamily="34" charset="0"/>
                </a:rPr>
                <a:t>Certificate</a:t>
              </a:r>
            </a:p>
          </p:txBody>
        </p:sp>
        <p:pic>
          <p:nvPicPr>
            <p:cNvPr id="37915" name="Picture 50" descr="acept-check-correct-green-ok-yes-icone-7859-12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50" y="2598738"/>
              <a:ext cx="4318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6" name="AutoShape 52"/>
            <p:cNvSpPr>
              <a:spLocks noChangeArrowheads="1"/>
            </p:cNvSpPr>
            <p:nvPr/>
          </p:nvSpPr>
          <p:spPr bwMode="auto">
            <a:xfrm>
              <a:off x="3708400" y="4292600"/>
              <a:ext cx="1512888" cy="504825"/>
            </a:xfrm>
            <a:prstGeom prst="roundRect">
              <a:avLst>
                <a:gd name="adj" fmla="val 6616"/>
              </a:avLst>
            </a:prstGeom>
            <a:solidFill>
              <a:schemeClr val="bg1"/>
            </a:solidFill>
            <a:ln w="28575" algn="ctr">
              <a:solidFill>
                <a:srgbClr val="F0CEC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AutoShape 51"/>
            <p:cNvSpPr>
              <a:spLocks noChangeArrowheads="1"/>
            </p:cNvSpPr>
            <p:nvPr/>
          </p:nvSpPr>
          <p:spPr bwMode="auto">
            <a:xfrm>
              <a:off x="2195513" y="4065728"/>
              <a:ext cx="4608512" cy="515796"/>
            </a:xfrm>
            <a:prstGeom prst="rightArrow">
              <a:avLst>
                <a:gd name="adj1" fmla="val 50000"/>
                <a:gd name="adj2" fmla="val 85432"/>
              </a:avLst>
            </a:prstGeom>
            <a:solidFill>
              <a:srgbClr val="EFE7E5"/>
            </a:solidFill>
            <a:ln w="19050" algn="ctr">
              <a:solidFill>
                <a:srgbClr val="58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 dirty="0">
                  <a:latin typeface="Tahoma" pitchFamily="34" charset="0"/>
                </a:rPr>
                <a:t>CERTIFICATE VERIFY</a:t>
              </a:r>
              <a:endParaRPr lang="en-GB" sz="1200" b="1" dirty="0">
                <a:latin typeface="Tahoma" pitchFamily="34" charset="0"/>
              </a:endParaRPr>
            </a:p>
          </p:txBody>
        </p:sp>
        <p:pic>
          <p:nvPicPr>
            <p:cNvPr id="37918" name="Picture 54" descr="cle-icone-4387-12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938" y="4652963"/>
              <a:ext cx="211137" cy="21748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7919" name="Picture 55" descr="cadenas-serrures-cadenas-securite-icone-8238-12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713" y="4656138"/>
              <a:ext cx="111125" cy="10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20" name="Text Box 56"/>
            <p:cNvSpPr txBox="1">
              <a:spLocks noChangeArrowheads="1"/>
            </p:cNvSpPr>
            <p:nvPr/>
          </p:nvSpPr>
          <p:spPr bwMode="auto">
            <a:xfrm>
              <a:off x="3779838" y="4388230"/>
              <a:ext cx="1497787" cy="409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 dirty="0" err="1">
                  <a:latin typeface="Tahoma" pitchFamily="34" charset="0"/>
                </a:rPr>
                <a:t>Encrypted</a:t>
              </a:r>
              <a:r>
                <a:rPr lang="fr-FR" sz="1200" dirty="0">
                  <a:latin typeface="Tahoma" pitchFamily="34" charset="0"/>
                </a:rPr>
                <a:t> Message</a:t>
              </a:r>
            </a:p>
          </p:txBody>
        </p:sp>
        <p:sp>
          <p:nvSpPr>
            <p:cNvPr id="37921" name="AutoShape 57"/>
            <p:cNvSpPr>
              <a:spLocks noChangeArrowheads="1"/>
            </p:cNvSpPr>
            <p:nvPr/>
          </p:nvSpPr>
          <p:spPr bwMode="auto">
            <a:xfrm>
              <a:off x="2195513" y="4761705"/>
              <a:ext cx="4608512" cy="540544"/>
            </a:xfrm>
            <a:prstGeom prst="rightArrow">
              <a:avLst>
                <a:gd name="adj1" fmla="val 50000"/>
                <a:gd name="adj2" fmla="val 101474"/>
              </a:avLst>
            </a:prstGeom>
            <a:solidFill>
              <a:srgbClr val="EFE7E5"/>
            </a:solidFill>
            <a:ln w="12700" algn="ctr">
              <a:solidFill>
                <a:srgbClr val="58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</a:rPr>
                <a:t>CHANGE CIPHER SPEC</a:t>
              </a:r>
              <a:endParaRPr lang="en-GB" sz="1000" dirty="0">
                <a:latin typeface="Tahoma" pitchFamily="34" charset="0"/>
              </a:endParaRPr>
            </a:p>
          </p:txBody>
        </p:sp>
        <p:sp>
          <p:nvSpPr>
            <p:cNvPr id="37922" name="AutoShape 58"/>
            <p:cNvSpPr>
              <a:spLocks noChangeArrowheads="1"/>
            </p:cNvSpPr>
            <p:nvPr/>
          </p:nvSpPr>
          <p:spPr bwMode="auto">
            <a:xfrm>
              <a:off x="2195513" y="5237768"/>
              <a:ext cx="4608512" cy="424845"/>
            </a:xfrm>
            <a:prstGeom prst="rightArrow">
              <a:avLst>
                <a:gd name="adj1" fmla="val 50000"/>
                <a:gd name="adj2" fmla="val 102367"/>
              </a:avLst>
            </a:prstGeom>
            <a:solidFill>
              <a:srgbClr val="EFE7E5"/>
            </a:solidFill>
            <a:ln w="12700" algn="ctr">
              <a:solidFill>
                <a:srgbClr val="58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</a:rPr>
                <a:t>FINISH</a:t>
              </a:r>
              <a:endParaRPr lang="en-GB" sz="1000" dirty="0">
                <a:latin typeface="Tahoma" pitchFamily="34" charset="0"/>
              </a:endParaRPr>
            </a:p>
          </p:txBody>
        </p:sp>
        <p:sp>
          <p:nvSpPr>
            <p:cNvPr id="37923" name="AutoShape 61"/>
            <p:cNvSpPr>
              <a:spLocks noChangeArrowheads="1"/>
            </p:cNvSpPr>
            <p:nvPr/>
          </p:nvSpPr>
          <p:spPr bwMode="auto">
            <a:xfrm>
              <a:off x="2195513" y="5661023"/>
              <a:ext cx="4608512" cy="431800"/>
            </a:xfrm>
            <a:prstGeom prst="leftArrow">
              <a:avLst>
                <a:gd name="adj1" fmla="val 58556"/>
                <a:gd name="adj2" fmla="val 133217"/>
              </a:avLst>
            </a:prstGeom>
            <a:solidFill>
              <a:srgbClr val="EFE7E5"/>
            </a:solidFill>
            <a:ln w="12700" algn="ctr">
              <a:solidFill>
                <a:srgbClr val="58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</a:rPr>
                <a:t>CHANGE CIPHER SPEC</a:t>
              </a:r>
              <a:endParaRPr lang="en-GB" sz="1000" dirty="0">
                <a:latin typeface="Tahoma" pitchFamily="34" charset="0"/>
              </a:endParaRPr>
            </a:p>
          </p:txBody>
        </p:sp>
        <p:sp>
          <p:nvSpPr>
            <p:cNvPr id="37924" name="AutoShape 62"/>
            <p:cNvSpPr>
              <a:spLocks noChangeArrowheads="1"/>
            </p:cNvSpPr>
            <p:nvPr/>
          </p:nvSpPr>
          <p:spPr bwMode="auto">
            <a:xfrm>
              <a:off x="2195513" y="5982382"/>
              <a:ext cx="4608512" cy="399368"/>
            </a:xfrm>
            <a:prstGeom prst="leftArrow">
              <a:avLst>
                <a:gd name="adj1" fmla="val 58556"/>
                <a:gd name="adj2" fmla="val 133217"/>
              </a:avLst>
            </a:prstGeom>
            <a:solidFill>
              <a:srgbClr val="EFE7E5"/>
            </a:solidFill>
            <a:ln w="12700" algn="ctr">
              <a:solidFill>
                <a:srgbClr val="58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</a:rPr>
                <a:t>FINISH</a:t>
              </a:r>
              <a:endParaRPr lang="en-GB" sz="1000" dirty="0">
                <a:latin typeface="Tahoma" pitchFamily="34" charset="0"/>
              </a:endParaRPr>
            </a:p>
          </p:txBody>
        </p:sp>
        <p:sp>
          <p:nvSpPr>
            <p:cNvPr id="37925" name="AutoShape 63"/>
            <p:cNvSpPr>
              <a:spLocks noChangeArrowheads="1"/>
            </p:cNvSpPr>
            <p:nvPr/>
          </p:nvSpPr>
          <p:spPr bwMode="auto">
            <a:xfrm>
              <a:off x="7092950" y="4076700"/>
              <a:ext cx="1366838" cy="504825"/>
            </a:xfrm>
            <a:prstGeom prst="roundRect">
              <a:avLst>
                <a:gd name="adj" fmla="val 6616"/>
              </a:avLst>
            </a:prstGeom>
            <a:solidFill>
              <a:schemeClr val="bg1"/>
            </a:solidFill>
            <a:ln w="28575" algn="ctr">
              <a:solidFill>
                <a:srgbClr val="F0CEC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6" name="Text Box 64"/>
            <p:cNvSpPr txBox="1">
              <a:spLocks noChangeArrowheads="1"/>
            </p:cNvSpPr>
            <p:nvPr/>
          </p:nvSpPr>
          <p:spPr bwMode="auto">
            <a:xfrm>
              <a:off x="7147890" y="4065728"/>
              <a:ext cx="1061694" cy="545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dirty="0">
                  <a:latin typeface="Tahoma" pitchFamily="34" charset="0"/>
                </a:rPr>
                <a:t>Message</a:t>
              </a:r>
            </a:p>
          </p:txBody>
        </p:sp>
        <p:pic>
          <p:nvPicPr>
            <p:cNvPr id="37927" name="Picture 65" descr="cle-icone-4387-12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550" y="3789363"/>
              <a:ext cx="360363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7928" name="Picture 66" descr="acept-check-correct-green-ok-yes-icone-7859-12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50" y="3716338"/>
              <a:ext cx="4318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62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Regular Expressions</a:t>
            </a:r>
            <a:endParaRPr lang="en-US" dirty="0"/>
          </a:p>
        </p:txBody>
      </p:sp>
      <p:sp>
        <p:nvSpPr>
          <p:cNvPr id="3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380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4"/>
          <p:cNvSpPr>
            <a:spLocks noChangeArrowheads="1"/>
          </p:cNvSpPr>
          <p:nvPr/>
        </p:nvSpPr>
        <p:spPr bwMode="auto">
          <a:xfrm>
            <a:off x="1103101" y="3524250"/>
            <a:ext cx="7129462" cy="1207294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AutoShape 12"/>
          <p:cNvSpPr>
            <a:spLocks noChangeArrowheads="1"/>
          </p:cNvSpPr>
          <p:nvPr/>
        </p:nvSpPr>
        <p:spPr bwMode="auto">
          <a:xfrm>
            <a:off x="1042988" y="1600200"/>
            <a:ext cx="7129462" cy="1619250"/>
          </a:xfrm>
          <a:prstGeom prst="roundRect">
            <a:avLst>
              <a:gd name="adj" fmla="val 8162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HTTP Transactions</a:t>
            </a:r>
            <a:endParaRPr lang="fr-FR" dirty="0" smtClean="0"/>
          </a:p>
        </p:txBody>
      </p:sp>
      <p:pic>
        <p:nvPicPr>
          <p:cNvPr id="5125" name="Picture 4" descr="apple-informatique-ordinateur-portable-macbook-macbook-pro-pro-icone-6676-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4" y="897732"/>
            <a:ext cx="936625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web_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1" y="951310"/>
            <a:ext cx="969963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51310"/>
            <a:ext cx="6057900" cy="171450"/>
          </a:xfrm>
          <a:prstGeom prst="rect">
            <a:avLst/>
          </a:prstGeom>
          <a:noFill/>
          <a:ln w="28575">
            <a:solidFill>
              <a:srgbClr val="58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403648" y="1684781"/>
            <a:ext cx="571502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latin typeface="Tahoma" pitchFamily="34" charset="0"/>
              </a:rPr>
              <a:t>GET /#hl=</a:t>
            </a:r>
            <a:r>
              <a:rPr lang="en-GB" sz="800" b="1" dirty="0" err="1">
                <a:latin typeface="Tahoma" pitchFamily="34" charset="0"/>
              </a:rPr>
              <a:t>fr&amp;source</a:t>
            </a:r>
            <a:r>
              <a:rPr lang="en-GB" sz="800" b="1" dirty="0">
                <a:latin typeface="Tahoma" pitchFamily="34" charset="0"/>
              </a:rPr>
              <a:t>=</a:t>
            </a:r>
            <a:r>
              <a:rPr lang="en-GB" sz="800" b="1" dirty="0" err="1">
                <a:latin typeface="Tahoma" pitchFamily="34" charset="0"/>
              </a:rPr>
              <a:t>hp&amp;q</a:t>
            </a:r>
            <a:r>
              <a:rPr lang="en-GB" sz="800" b="1" dirty="0">
                <a:latin typeface="Tahoma" pitchFamily="34" charset="0"/>
              </a:rPr>
              <a:t>=</a:t>
            </a:r>
            <a:r>
              <a:rPr lang="en-GB" sz="800" b="1" dirty="0" err="1">
                <a:latin typeface="Tahoma" pitchFamily="34" charset="0"/>
              </a:rPr>
              <a:t>denyall&amp;aq</a:t>
            </a:r>
            <a:r>
              <a:rPr lang="en-GB" sz="800" b="1" dirty="0">
                <a:latin typeface="Tahoma" pitchFamily="34" charset="0"/>
              </a:rPr>
              <a:t>=</a:t>
            </a:r>
            <a:r>
              <a:rPr lang="en-GB" sz="800" b="1" dirty="0" err="1">
                <a:latin typeface="Tahoma" pitchFamily="34" charset="0"/>
              </a:rPr>
              <a:t>f&amp;aqi</a:t>
            </a:r>
            <a:r>
              <a:rPr lang="en-GB" sz="800" b="1" dirty="0">
                <a:latin typeface="Tahoma" pitchFamily="34" charset="0"/>
              </a:rPr>
              <a:t>=g3&amp;aql=&amp;</a:t>
            </a:r>
            <a:r>
              <a:rPr lang="en-GB" sz="800" b="1" dirty="0" err="1">
                <a:latin typeface="Tahoma" pitchFamily="34" charset="0"/>
              </a:rPr>
              <a:t>oq</a:t>
            </a:r>
            <a:r>
              <a:rPr lang="en-GB" sz="800" b="1" dirty="0">
                <a:latin typeface="Tahoma" pitchFamily="34" charset="0"/>
              </a:rPr>
              <a:t>=&amp;</a:t>
            </a:r>
            <a:r>
              <a:rPr lang="en-GB" sz="800" b="1" dirty="0" err="1">
                <a:latin typeface="Tahoma" pitchFamily="34" charset="0"/>
              </a:rPr>
              <a:t>gs_rfai</a:t>
            </a:r>
            <a:r>
              <a:rPr lang="en-GB" sz="800" b="1" dirty="0">
                <a:latin typeface="Tahoma" pitchFamily="34" charset="0"/>
              </a:rPr>
              <a:t>=&amp;</a:t>
            </a:r>
            <a:r>
              <a:rPr lang="en-GB" sz="800" b="1" dirty="0" err="1">
                <a:latin typeface="Tahoma" pitchFamily="34" charset="0"/>
              </a:rPr>
              <a:t>fp</a:t>
            </a:r>
            <a:r>
              <a:rPr lang="en-GB" sz="800" b="1" dirty="0">
                <a:latin typeface="Tahoma" pitchFamily="34" charset="0"/>
              </a:rPr>
              <a:t>=caf23e23f4a7bc33 HTTP/1.1</a:t>
            </a:r>
          </a:p>
          <a:p>
            <a:pPr eaLnBrk="1" hangingPunct="1"/>
            <a:endParaRPr lang="en-GB" sz="800" dirty="0">
              <a:latin typeface="Courier New" pitchFamily="49" charset="0"/>
            </a:endParaRPr>
          </a:p>
          <a:p>
            <a:pPr eaLnBrk="1" hangingPunct="1"/>
            <a:r>
              <a:rPr lang="en-GB" sz="800" dirty="0">
                <a:latin typeface="Courier New" pitchFamily="49" charset="0"/>
              </a:rPr>
              <a:t>Host: www.google.com</a:t>
            </a:r>
          </a:p>
          <a:p>
            <a:pPr eaLnBrk="1" hangingPunct="1"/>
            <a:r>
              <a:rPr lang="en-GB" sz="800" dirty="0">
                <a:latin typeface="Courier New" pitchFamily="49" charset="0"/>
              </a:rPr>
              <a:t>User-Agent: Mozilla/5.0 (Windows; U; Windows NT 5.1; </a:t>
            </a:r>
            <a:r>
              <a:rPr lang="en-GB" sz="800" dirty="0" err="1">
                <a:latin typeface="Courier New" pitchFamily="49" charset="0"/>
              </a:rPr>
              <a:t>fr</a:t>
            </a:r>
            <a:r>
              <a:rPr lang="en-GB" sz="800" dirty="0">
                <a:latin typeface="Courier New" pitchFamily="49" charset="0"/>
              </a:rPr>
              <a:t>; rv:1.8.0.1) </a:t>
            </a:r>
          </a:p>
          <a:p>
            <a:pPr eaLnBrk="1" hangingPunct="1"/>
            <a:r>
              <a:rPr lang="en-GB" sz="800" dirty="0">
                <a:latin typeface="Courier New" pitchFamily="49" charset="0"/>
              </a:rPr>
              <a:t>Accept: text/</a:t>
            </a:r>
            <a:r>
              <a:rPr lang="en-GB" sz="800" dirty="0" err="1">
                <a:latin typeface="Courier New" pitchFamily="49" charset="0"/>
              </a:rPr>
              <a:t>xml,application</a:t>
            </a:r>
            <a:r>
              <a:rPr lang="en-GB" sz="800" dirty="0">
                <a:latin typeface="Courier New" pitchFamily="49" charset="0"/>
              </a:rPr>
              <a:t>/</a:t>
            </a:r>
            <a:r>
              <a:rPr lang="en-GB" sz="800" dirty="0" err="1">
                <a:latin typeface="Courier New" pitchFamily="49" charset="0"/>
              </a:rPr>
              <a:t>xml,application</a:t>
            </a:r>
            <a:r>
              <a:rPr lang="en-GB" sz="800" dirty="0">
                <a:latin typeface="Courier New" pitchFamily="49" charset="0"/>
              </a:rPr>
              <a:t>/</a:t>
            </a:r>
            <a:r>
              <a:rPr lang="en-GB" sz="800" dirty="0" err="1">
                <a:latin typeface="Courier New" pitchFamily="49" charset="0"/>
              </a:rPr>
              <a:t>xhtml+xml,text</a:t>
            </a:r>
            <a:r>
              <a:rPr lang="en-GB" sz="800" dirty="0">
                <a:latin typeface="Courier New" pitchFamily="49" charset="0"/>
              </a:rPr>
              <a:t>/</a:t>
            </a:r>
            <a:r>
              <a:rPr lang="en-GB" sz="800" dirty="0" err="1">
                <a:latin typeface="Courier New" pitchFamily="49" charset="0"/>
              </a:rPr>
              <a:t>html;q</a:t>
            </a:r>
            <a:r>
              <a:rPr lang="en-GB" sz="800" dirty="0">
                <a:latin typeface="Courier New" pitchFamily="49" charset="0"/>
              </a:rPr>
              <a:t>=0.9,text/plain</a:t>
            </a:r>
          </a:p>
          <a:p>
            <a:pPr eaLnBrk="1" hangingPunct="1"/>
            <a:r>
              <a:rPr lang="en-GB" sz="800" dirty="0">
                <a:latin typeface="Courier New" pitchFamily="49" charset="0"/>
              </a:rPr>
              <a:t>Accept-Language: </a:t>
            </a:r>
            <a:r>
              <a:rPr lang="en-GB" sz="800" dirty="0" err="1">
                <a:latin typeface="Courier New" pitchFamily="49" charset="0"/>
              </a:rPr>
              <a:t>fr,fr-fr;q</a:t>
            </a:r>
            <a:r>
              <a:rPr lang="en-GB" sz="800" dirty="0">
                <a:latin typeface="Courier New" pitchFamily="49" charset="0"/>
              </a:rPr>
              <a:t>=0.8,en-us;q=0.5,en;q=0.3</a:t>
            </a:r>
          </a:p>
          <a:p>
            <a:pPr eaLnBrk="1" hangingPunct="1"/>
            <a:r>
              <a:rPr lang="en-GB" sz="800" dirty="0">
                <a:latin typeface="Courier New" pitchFamily="49" charset="0"/>
              </a:rPr>
              <a:t>Accept-Encoding: </a:t>
            </a:r>
            <a:r>
              <a:rPr lang="en-GB" sz="800" dirty="0" err="1">
                <a:latin typeface="Courier New" pitchFamily="49" charset="0"/>
              </a:rPr>
              <a:t>gzip,deflate</a:t>
            </a:r>
            <a:endParaRPr lang="en-GB" sz="800" dirty="0">
              <a:latin typeface="Courier New" pitchFamily="49" charset="0"/>
            </a:endParaRPr>
          </a:p>
          <a:p>
            <a:pPr eaLnBrk="1" hangingPunct="1"/>
            <a:r>
              <a:rPr lang="en-GB" sz="800" dirty="0">
                <a:latin typeface="Courier New" pitchFamily="49" charset="0"/>
              </a:rPr>
              <a:t>Accept-Charset: ISO-8859-1,utf-8;q=0.7,*;q=0.7</a:t>
            </a:r>
          </a:p>
          <a:p>
            <a:pPr eaLnBrk="1" hangingPunct="1"/>
            <a:r>
              <a:rPr lang="en-GB" sz="800" dirty="0">
                <a:latin typeface="Courier New" pitchFamily="49" charset="0"/>
              </a:rPr>
              <a:t>Keep-Alive: 300</a:t>
            </a:r>
          </a:p>
          <a:p>
            <a:pPr eaLnBrk="1" hangingPunct="1"/>
            <a:r>
              <a:rPr lang="en-GB" sz="800" dirty="0">
                <a:latin typeface="Courier New" pitchFamily="49" charset="0"/>
              </a:rPr>
              <a:t>Connection: keep-alive</a:t>
            </a:r>
          </a:p>
          <a:p>
            <a:pPr eaLnBrk="1" hangingPunct="1"/>
            <a:r>
              <a:rPr lang="en-GB" sz="800" dirty="0">
                <a:latin typeface="Courier New" pitchFamily="49" charset="0"/>
              </a:rPr>
              <a:t>Cookie: PREF=ID=8fc582e8c3bfcf1b:TM=1143210404:LM=1143383630:GM=1:S=CqNudsv2iTH-sjhq</a:t>
            </a:r>
          </a:p>
          <a:p>
            <a:pPr eaLnBrk="1" hangingPunct="1"/>
            <a:r>
              <a:rPr lang="en-GB" sz="800" dirty="0">
                <a:latin typeface="Courier New" pitchFamily="49" charset="0"/>
              </a:rPr>
              <a:t>Cache-Control: max-age=0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428175" y="3589288"/>
            <a:ext cx="60134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latin typeface="Tahoma" pitchFamily="34" charset="0"/>
              </a:rPr>
              <a:t>HTTP/1.x 200 OK</a:t>
            </a:r>
          </a:p>
          <a:p>
            <a:pPr eaLnBrk="1" hangingPunct="1"/>
            <a:endParaRPr lang="en-GB" sz="800" b="1" dirty="0">
              <a:latin typeface="Tahoma" pitchFamily="34" charset="0"/>
            </a:endParaRPr>
          </a:p>
          <a:p>
            <a:pPr eaLnBrk="1" hangingPunct="1"/>
            <a:r>
              <a:rPr lang="en-GB" sz="800" dirty="0">
                <a:latin typeface="Courier New" pitchFamily="49" charset="0"/>
              </a:rPr>
              <a:t>Cache-Control: private</a:t>
            </a:r>
          </a:p>
          <a:p>
            <a:pPr eaLnBrk="1" hangingPunct="1"/>
            <a:r>
              <a:rPr lang="en-GB" sz="800" dirty="0">
                <a:latin typeface="Courier New" pitchFamily="49" charset="0"/>
              </a:rPr>
              <a:t>Content-Type: text/html</a:t>
            </a:r>
          </a:p>
          <a:p>
            <a:pPr eaLnBrk="1" hangingPunct="1"/>
            <a:r>
              <a:rPr lang="en-GB" sz="800" dirty="0">
                <a:latin typeface="Courier New" pitchFamily="49" charset="0"/>
              </a:rPr>
              <a:t>Content-Encoding: </a:t>
            </a:r>
            <a:r>
              <a:rPr lang="en-GB" sz="800" dirty="0" err="1">
                <a:latin typeface="Courier New" pitchFamily="49" charset="0"/>
              </a:rPr>
              <a:t>gzip</a:t>
            </a:r>
            <a:endParaRPr lang="en-GB" sz="800" dirty="0">
              <a:latin typeface="Courier New" pitchFamily="49" charset="0"/>
            </a:endParaRPr>
          </a:p>
          <a:p>
            <a:pPr eaLnBrk="1" hangingPunct="1"/>
            <a:r>
              <a:rPr lang="en-GB" sz="800" dirty="0">
                <a:latin typeface="Courier New" pitchFamily="49" charset="0"/>
              </a:rPr>
              <a:t>Server: GWS/2.1</a:t>
            </a:r>
          </a:p>
          <a:p>
            <a:pPr eaLnBrk="1" hangingPunct="1"/>
            <a:r>
              <a:rPr lang="en-GB" sz="800" dirty="0">
                <a:latin typeface="Courier New" pitchFamily="49" charset="0"/>
              </a:rPr>
              <a:t>Content-Length: 1705</a:t>
            </a:r>
          </a:p>
          <a:p>
            <a:pPr eaLnBrk="1" hangingPunct="1"/>
            <a:r>
              <a:rPr lang="en-GB" sz="800" dirty="0">
                <a:latin typeface="Courier New" pitchFamily="49" charset="0"/>
              </a:rPr>
              <a:t>Date: Tue, 04 Apr 2006 09:30:34 GMT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2195513" y="1383507"/>
            <a:ext cx="4608512" cy="384572"/>
          </a:xfrm>
          <a:prstGeom prst="rightArrow">
            <a:avLst>
              <a:gd name="adj1" fmla="val 50000"/>
              <a:gd name="adj2" fmla="val 71942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Tahoma" pitchFamily="34" charset="0"/>
              </a:rPr>
              <a:t>HTTP REQUEST</a:t>
            </a:r>
            <a:endParaRPr lang="en-GB" sz="1600" b="1">
              <a:latin typeface="Tahoma" pitchFamily="34" charset="0"/>
            </a:endParaRP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2338389" y="3274219"/>
            <a:ext cx="4465637" cy="378619"/>
          </a:xfrm>
          <a:prstGeom prst="leftArrow">
            <a:avLst>
              <a:gd name="adj1" fmla="val 58556"/>
              <a:gd name="adj2" fmla="val 73880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Tahoma" pitchFamily="34" charset="0"/>
              </a:rPr>
              <a:t>HTTP RESPONSE</a:t>
            </a:r>
            <a:endParaRPr lang="en-GB" sz="1600" b="1">
              <a:latin typeface="Tahoma" pitchFamily="34" charset="0"/>
            </a:endParaRPr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10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Notion of Regex</a:t>
            </a:r>
            <a:endParaRPr lang="en-US" dirty="0" smtClean="0"/>
          </a:p>
        </p:txBody>
      </p:sp>
      <p:sp>
        <p:nvSpPr>
          <p:cNvPr id="3993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Sequence of chars defining a set of char strings. Sometimes also called a pattern.</a:t>
            </a:r>
          </a:p>
          <a:p>
            <a:endParaRPr lang="en-US" smtClean="0"/>
          </a:p>
          <a:p>
            <a:r>
              <a:rPr lang="en-US" smtClean="0"/>
              <a:t>Main use in applied computing: looking for strings (generated by some processing, for example log files) matching a pattern (ie. belonging to the set defined by the regex)</a:t>
            </a:r>
          </a:p>
          <a:p>
            <a:endParaRPr lang="en-US" smtClean="0"/>
          </a:p>
          <a:p>
            <a:r>
              <a:rPr lang="en-US" smtClean="0"/>
              <a:t>Very common on Unix: grep, sed, Emacs, Perl, Python, PHP...</a:t>
            </a:r>
            <a:endParaRPr lang="en-US" dirty="0" smtClean="0"/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812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Useful Tools for Testing</a:t>
            </a:r>
            <a:endParaRPr lang="en-US" dirty="0" smtClean="0"/>
          </a:p>
        </p:txBody>
      </p:sp>
      <p:sp>
        <p:nvSpPr>
          <p:cNvPr id="4096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Well known on Windows and free of charge: Regex Coach </a:t>
            </a:r>
            <a:r>
              <a:rPr lang="en-US" smtClean="0">
                <a:hlinkClick r:id="rId3"/>
              </a:rPr>
              <a:t>http://weitz.de/regex-coach/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>A similar but more powerful (on some features) commercial tool: Regex Buddy </a:t>
            </a:r>
            <a:r>
              <a:rPr lang="en-US" smtClean="0">
                <a:hlinkClick r:id="rId4"/>
              </a:rPr>
              <a:t>http://www.regexbuddy.com/</a:t>
            </a:r>
            <a:r>
              <a:rPr lang="en-US" smtClean="0"/>
              <a:t> </a:t>
            </a:r>
          </a:p>
          <a:p>
            <a:endParaRPr lang="en-US" smtClean="0"/>
          </a:p>
          <a:p>
            <a:r>
              <a:rPr lang="en-US" smtClean="0"/>
              <a:t>On Unix: grep or Perl.</a:t>
            </a:r>
          </a:p>
          <a:p>
            <a:endParaRPr lang="en-US" smtClean="0"/>
          </a:p>
          <a:p>
            <a:r>
              <a:rPr lang="en-US" smtClean="0"/>
              <a:t>Emacs:re-builder (standard) and Regex Tool (</a:t>
            </a:r>
            <a:r>
              <a:rPr lang="en-US" smtClean="0">
                <a:hlinkClick r:id="rId5"/>
              </a:rPr>
              <a:t>http://www.newartisans.com/blog_files/regex.tool.for.emacs.php</a:t>
            </a:r>
            <a:r>
              <a:rPr lang="en-US" smtClean="0"/>
              <a:t>).</a:t>
            </a:r>
          </a:p>
          <a:p>
            <a:endParaRPr lang="en-US" smtClean="0"/>
          </a:p>
          <a:p>
            <a:r>
              <a:rPr lang="en-US" smtClean="0"/>
              <a:t>O’Reilly book (about 550 pages!) : </a:t>
            </a:r>
            <a:r>
              <a:rPr lang="en-US" smtClean="0">
                <a:hlinkClick r:id="rId6"/>
              </a:rPr>
              <a:t>http://www.oreilly.com/catalog/regex3/index.html</a:t>
            </a:r>
            <a:endParaRPr lang="en-US" smtClean="0"/>
          </a:p>
          <a:p>
            <a:endParaRPr lang="en-US" dirty="0" smtClean="0"/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835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 Special Chars</a:t>
            </a:r>
            <a:endParaRPr lang="en-US" dirty="0" smtClean="0"/>
          </a:p>
        </p:txBody>
      </p:sp>
      <p:sp>
        <p:nvSpPr>
          <p:cNvPr id="4301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 smtClean="0"/>
              <a:t>hello		the string hello</a:t>
            </a:r>
          </a:p>
          <a:p>
            <a:r>
              <a:rPr lang="en-US" sz="1200" dirty="0" smtClean="0"/>
              <a:t>. 		any char</a:t>
            </a:r>
          </a:p>
          <a:p>
            <a:r>
              <a:rPr lang="en-US" sz="1200" dirty="0" smtClean="0"/>
              <a:t>*		repeating from 0 to n times</a:t>
            </a:r>
          </a:p>
          <a:p>
            <a:r>
              <a:rPr lang="en-US" sz="1200" dirty="0" smtClean="0"/>
              <a:t>+ 		repeating from 1 to n times</a:t>
            </a:r>
          </a:p>
          <a:p>
            <a:r>
              <a:rPr lang="en-US" sz="1200" dirty="0" smtClean="0"/>
              <a:t>? 		makes the preceding element optional</a:t>
            </a:r>
          </a:p>
          <a:p>
            <a:r>
              <a:rPr lang="en-US" sz="1200" dirty="0" smtClean="0"/>
              <a:t>\. \* \+ \? 	the chars ., *, +, ?</a:t>
            </a:r>
          </a:p>
          <a:p>
            <a:pPr lvl="4"/>
            <a:r>
              <a:rPr lang="en-US" sz="1200" dirty="0" smtClean="0"/>
              <a:t>(similar for the following special chars)</a:t>
            </a:r>
          </a:p>
          <a:p>
            <a:r>
              <a:rPr lang="en-US" sz="1200" dirty="0" smtClean="0"/>
              <a:t>{</a:t>
            </a:r>
            <a:r>
              <a:rPr lang="en-US" sz="1200" dirty="0" err="1" smtClean="0"/>
              <a:t>m,n</a:t>
            </a:r>
            <a:r>
              <a:rPr lang="en-US" sz="1200" dirty="0" smtClean="0"/>
              <a:t>} 	repeating from m to n times</a:t>
            </a:r>
          </a:p>
          <a:p>
            <a:r>
              <a:rPr lang="en-US" sz="1200" dirty="0" smtClean="0"/>
              <a:t>{m} 		repeating exactly m times</a:t>
            </a:r>
          </a:p>
          <a:p>
            <a:r>
              <a:rPr lang="en-US" sz="1200" dirty="0" smtClean="0"/>
              <a:t>ˆ 		beginning of string</a:t>
            </a:r>
          </a:p>
          <a:p>
            <a:r>
              <a:rPr lang="en-US" sz="1200" dirty="0" smtClean="0"/>
              <a:t>$ 		end of string</a:t>
            </a:r>
          </a:p>
          <a:p>
            <a:r>
              <a:rPr lang="en-US" sz="1200" dirty="0" smtClean="0"/>
              <a:t>\&lt; \&gt; 	end of word and beginning of word</a:t>
            </a:r>
          </a:p>
          <a:p>
            <a:r>
              <a:rPr lang="en-US" sz="1200" dirty="0" smtClean="0"/>
              <a:t>[0-9] 		set of chars 0, 1, ..., 9</a:t>
            </a:r>
          </a:p>
          <a:p>
            <a:pPr lvl="4"/>
            <a:r>
              <a:rPr lang="en-US" sz="1200" dirty="0" smtClean="0"/>
              <a:t>(special chars in a set do not require \)</a:t>
            </a:r>
          </a:p>
          <a:p>
            <a:r>
              <a:rPr lang="en-US" sz="1200" dirty="0" smtClean="0"/>
              <a:t>[^0-9] 	any char except 0, 1, ..., 9 (complement)</a:t>
            </a:r>
          </a:p>
          <a:p>
            <a:r>
              <a:rPr lang="en-US" sz="1200" dirty="0" smtClean="0"/>
              <a:t>( ) 		grouping to apply an operator to several chars</a:t>
            </a:r>
          </a:p>
          <a:p>
            <a:r>
              <a:rPr lang="en-US" sz="1200" dirty="0" smtClean="0"/>
              <a:t>| 		alternative (“or”)</a:t>
            </a:r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910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Examples</a:t>
            </a:r>
            <a:endParaRPr lang="en-US" dirty="0" smtClean="0"/>
          </a:p>
        </p:txBody>
      </p:sp>
      <p:sp>
        <p:nvSpPr>
          <p:cNvPr id="4403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“Hello” followed by optional “world”:</a:t>
            </a:r>
          </a:p>
          <a:p>
            <a:pPr lvl="1"/>
            <a:r>
              <a:rPr lang="en-US" smtClean="0"/>
              <a:t>^Hello( world)?$</a:t>
            </a:r>
          </a:p>
          <a:p>
            <a:endParaRPr lang="en-US" smtClean="0"/>
          </a:p>
          <a:p>
            <a:r>
              <a:rPr lang="en-US" smtClean="0"/>
              <a:t>Positive integer:</a:t>
            </a:r>
          </a:p>
          <a:p>
            <a:pPr lvl="1"/>
            <a:r>
              <a:rPr lang="en-US" smtClean="0"/>
              <a:t>^[1-9][0-9]*$</a:t>
            </a:r>
          </a:p>
          <a:p>
            <a:endParaRPr lang="en-US" smtClean="0"/>
          </a:p>
          <a:p>
            <a:r>
              <a:rPr lang="en-US" smtClean="0"/>
              <a:t>String made of “^” and “$” repeated: </a:t>
            </a:r>
          </a:p>
          <a:p>
            <a:pPr lvl="1"/>
            <a:r>
              <a:rPr lang="en-US" smtClean="0"/>
              <a:t>^[$^]+$</a:t>
            </a:r>
            <a:endParaRPr lang="en-US" dirty="0" smtClean="0"/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44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 ?</a:t>
            </a:r>
            <a:endParaRPr lang="en-US" dirty="0"/>
          </a:p>
        </p:txBody>
      </p:sp>
      <p:sp>
        <p:nvSpPr>
          <p:cNvPr id="3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1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9"/>
          <p:cNvSpPr>
            <a:spLocks noChangeArrowheads="1"/>
          </p:cNvSpPr>
          <p:nvPr/>
        </p:nvSpPr>
        <p:spPr bwMode="auto">
          <a:xfrm>
            <a:off x="468314" y="1437085"/>
            <a:ext cx="8135937" cy="3078956"/>
          </a:xfrm>
          <a:prstGeom prst="roundRect">
            <a:avLst>
              <a:gd name="adj" fmla="val 3838"/>
            </a:avLst>
          </a:prstGeom>
          <a:solidFill>
            <a:srgbClr val="EFE7E5"/>
          </a:solidFill>
          <a:ln w="28575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AutoShape 48"/>
          <p:cNvSpPr>
            <a:spLocks noChangeArrowheads="1"/>
          </p:cNvSpPr>
          <p:nvPr/>
        </p:nvSpPr>
        <p:spPr bwMode="auto">
          <a:xfrm>
            <a:off x="1042988" y="1275160"/>
            <a:ext cx="6985000" cy="215503"/>
          </a:xfrm>
          <a:prstGeom prst="roundRect">
            <a:avLst>
              <a:gd name="adj" fmla="val 42542"/>
            </a:avLst>
          </a:prstGeom>
          <a:solidFill>
            <a:srgbClr val="EFE7E5"/>
          </a:solidFill>
          <a:ln w="28575" algn="ctr">
            <a:solidFill>
              <a:srgbClr val="58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7"/>
          <p:cNvSpPr txBox="1">
            <a:spLocks noChangeArrowheads="1"/>
          </p:cNvSpPr>
          <p:nvPr/>
        </p:nvSpPr>
        <p:spPr bwMode="auto">
          <a:xfrm>
            <a:off x="1048746" y="1244411"/>
            <a:ext cx="70647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ourier New" pitchFamily="49" charset="0"/>
              </a:rPr>
              <a:t>http://login:password@server:8080/directory/script.htm?variable=value#frag</a:t>
            </a:r>
          </a:p>
        </p:txBody>
      </p:sp>
      <p:sp>
        <p:nvSpPr>
          <p:cNvPr id="6149" name="AutoShape 34"/>
          <p:cNvSpPr>
            <a:spLocks noChangeArrowheads="1"/>
          </p:cNvSpPr>
          <p:nvPr/>
        </p:nvSpPr>
        <p:spPr bwMode="auto">
          <a:xfrm>
            <a:off x="7416800" y="2895600"/>
            <a:ext cx="647700" cy="1619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28575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2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50" name="AutoShape 33"/>
          <p:cNvSpPr>
            <a:spLocks noChangeArrowheads="1"/>
          </p:cNvSpPr>
          <p:nvPr/>
        </p:nvSpPr>
        <p:spPr bwMode="auto">
          <a:xfrm>
            <a:off x="5975350" y="2895600"/>
            <a:ext cx="1441450" cy="161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8575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2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51" name="AutoShape 32"/>
          <p:cNvSpPr>
            <a:spLocks noChangeArrowheads="1"/>
          </p:cNvSpPr>
          <p:nvPr/>
        </p:nvSpPr>
        <p:spPr bwMode="auto">
          <a:xfrm>
            <a:off x="3959226" y="2895600"/>
            <a:ext cx="2016125" cy="1619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28575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2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52" name="AutoShape 31"/>
          <p:cNvSpPr>
            <a:spLocks noChangeArrowheads="1"/>
          </p:cNvSpPr>
          <p:nvPr/>
        </p:nvSpPr>
        <p:spPr bwMode="auto">
          <a:xfrm>
            <a:off x="2808289" y="2895600"/>
            <a:ext cx="1150937" cy="161925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28575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2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53" name="AutoShape 29"/>
          <p:cNvSpPr>
            <a:spLocks noChangeArrowheads="1"/>
          </p:cNvSpPr>
          <p:nvPr/>
        </p:nvSpPr>
        <p:spPr bwMode="auto">
          <a:xfrm>
            <a:off x="1368425" y="2895600"/>
            <a:ext cx="1439863" cy="161925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28575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2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54" name="AutoShape 30"/>
          <p:cNvSpPr>
            <a:spLocks noChangeArrowheads="1"/>
          </p:cNvSpPr>
          <p:nvPr/>
        </p:nvSpPr>
        <p:spPr bwMode="auto">
          <a:xfrm>
            <a:off x="647700" y="2895600"/>
            <a:ext cx="719138" cy="161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2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URL</a:t>
            </a:r>
            <a:endParaRPr lang="fr-FR" dirty="0" smtClean="0"/>
          </a:p>
        </p:txBody>
      </p:sp>
      <p:sp>
        <p:nvSpPr>
          <p:cNvPr id="6156" name="Text Box 4"/>
          <p:cNvSpPr txBox="1">
            <a:spLocks noChangeArrowheads="1"/>
          </p:cNvSpPr>
          <p:nvPr/>
        </p:nvSpPr>
        <p:spPr bwMode="auto">
          <a:xfrm>
            <a:off x="576264" y="1616869"/>
            <a:ext cx="33543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Tahoma" pitchFamily="34" charset="0"/>
              </a:rPr>
              <a:t>Username and password (</a:t>
            </a:r>
            <a:r>
              <a:rPr lang="en-US" sz="1600" i="1">
                <a:latin typeface="Tahoma" pitchFamily="34" charset="0"/>
              </a:rPr>
              <a:t>optional</a:t>
            </a:r>
            <a:r>
              <a:rPr lang="en-US" sz="1600">
                <a:latin typeface="Tahoma" pitchFamily="34" charset="0"/>
              </a:rPr>
              <a:t>)</a:t>
            </a:r>
          </a:p>
        </p:txBody>
      </p:sp>
      <p:sp>
        <p:nvSpPr>
          <p:cNvPr id="6157" name="Text Box 5"/>
          <p:cNvSpPr txBox="1">
            <a:spLocks noChangeArrowheads="1"/>
          </p:cNvSpPr>
          <p:nvPr/>
        </p:nvSpPr>
        <p:spPr bwMode="auto">
          <a:xfrm>
            <a:off x="1800225" y="3862387"/>
            <a:ext cx="38331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Tahoma" pitchFamily="34" charset="0"/>
              </a:rPr>
              <a:t>Network location / Host : port (</a:t>
            </a:r>
            <a:r>
              <a:rPr lang="en-US" sz="1600" i="1">
                <a:latin typeface="Tahoma" pitchFamily="34" charset="0"/>
              </a:rPr>
              <a:t>optional</a:t>
            </a:r>
            <a:r>
              <a:rPr lang="en-US" sz="1600">
                <a:latin typeface="Tahoma" pitchFamily="34" charset="0"/>
              </a:rPr>
              <a:t>)</a:t>
            </a:r>
          </a:p>
        </p:txBody>
      </p:sp>
      <p:sp>
        <p:nvSpPr>
          <p:cNvPr id="6158" name="Text Box 6"/>
          <p:cNvSpPr txBox="1">
            <a:spLocks noChangeArrowheads="1"/>
          </p:cNvSpPr>
          <p:nvPr/>
        </p:nvSpPr>
        <p:spPr bwMode="auto">
          <a:xfrm>
            <a:off x="3995739" y="1819275"/>
            <a:ext cx="16131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Tahoma" pitchFamily="34" charset="0"/>
              </a:rPr>
              <a:t>Path / Resource</a:t>
            </a:r>
          </a:p>
        </p:txBody>
      </p:sp>
      <p:sp>
        <p:nvSpPr>
          <p:cNvPr id="6159" name="Text Box 7"/>
          <p:cNvSpPr txBox="1">
            <a:spLocks noChangeArrowheads="1"/>
          </p:cNvSpPr>
          <p:nvPr/>
        </p:nvSpPr>
        <p:spPr bwMode="auto">
          <a:xfrm>
            <a:off x="5695950" y="3544491"/>
            <a:ext cx="22429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Tahoma" pitchFamily="34" charset="0"/>
              </a:rPr>
              <a:t>Query string (</a:t>
            </a:r>
            <a:r>
              <a:rPr lang="en-US" sz="1600" i="1" dirty="0">
                <a:latin typeface="Tahoma" pitchFamily="34" charset="0"/>
              </a:rPr>
              <a:t>optional</a:t>
            </a:r>
            <a:r>
              <a:rPr lang="en-US" sz="1600" dirty="0">
                <a:latin typeface="Tahoma" pitchFamily="34" charset="0"/>
              </a:rPr>
              <a:t>)</a:t>
            </a:r>
          </a:p>
        </p:txBody>
      </p:sp>
      <p:sp>
        <p:nvSpPr>
          <p:cNvPr id="6160" name="Text Box 8"/>
          <p:cNvSpPr txBox="1">
            <a:spLocks noChangeArrowheads="1"/>
          </p:cNvSpPr>
          <p:nvPr/>
        </p:nvSpPr>
        <p:spPr bwMode="auto">
          <a:xfrm>
            <a:off x="6588125" y="1875235"/>
            <a:ext cx="19893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Tahoma" pitchFamily="34" charset="0"/>
              </a:rPr>
              <a:t>Fragment (</a:t>
            </a:r>
            <a:r>
              <a:rPr lang="en-US" sz="1600" i="1">
                <a:latin typeface="Tahoma" pitchFamily="34" charset="0"/>
              </a:rPr>
              <a:t>optional</a:t>
            </a:r>
            <a:r>
              <a:rPr lang="en-US" sz="1600">
                <a:latin typeface="Tahoma" pitchFamily="34" charset="0"/>
              </a:rPr>
              <a:t>)</a:t>
            </a:r>
          </a:p>
        </p:txBody>
      </p:sp>
      <p:sp>
        <p:nvSpPr>
          <p:cNvPr id="6161" name="Text Box 11"/>
          <p:cNvSpPr txBox="1">
            <a:spLocks noChangeArrowheads="1"/>
          </p:cNvSpPr>
          <p:nvPr/>
        </p:nvSpPr>
        <p:spPr bwMode="auto">
          <a:xfrm>
            <a:off x="468314" y="4200941"/>
            <a:ext cx="18351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Tahoma" pitchFamily="34" charset="0"/>
              </a:rPr>
              <a:t>Schema / Protocol</a:t>
            </a:r>
          </a:p>
        </p:txBody>
      </p:sp>
      <p:sp>
        <p:nvSpPr>
          <p:cNvPr id="6162" name="Text Box 9"/>
          <p:cNvSpPr txBox="1">
            <a:spLocks noChangeArrowheads="1"/>
          </p:cNvSpPr>
          <p:nvPr/>
        </p:nvSpPr>
        <p:spPr bwMode="auto">
          <a:xfrm>
            <a:off x="590551" y="2835295"/>
            <a:ext cx="75296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/>
                </a:solidFill>
                <a:latin typeface="Courier New" pitchFamily="49" charset="0"/>
              </a:rPr>
              <a:t>http:// </a:t>
            </a:r>
            <a:r>
              <a:rPr lang="en-US" sz="1200" dirty="0" err="1">
                <a:solidFill>
                  <a:schemeClr val="bg1"/>
                </a:solidFill>
                <a:latin typeface="Courier New" pitchFamily="49" charset="0"/>
              </a:rPr>
              <a:t>login:password</a:t>
            </a:r>
            <a:r>
              <a:rPr lang="en-US" sz="1200" dirty="0">
                <a:solidFill>
                  <a:schemeClr val="bg1"/>
                </a:solidFill>
                <a:latin typeface="Courier New" pitchFamily="49" charset="0"/>
              </a:rPr>
              <a:t>@ server:8080 /directory/script.htm</a:t>
            </a:r>
            <a:r>
              <a:rPr lang="en-US" sz="1200" dirty="0">
                <a:latin typeface="Courier New" pitchFamily="49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ourier New" pitchFamily="49" charset="0"/>
              </a:rPr>
              <a:t>?variable=value</a:t>
            </a:r>
            <a:r>
              <a:rPr lang="en-US" sz="1200" dirty="0">
                <a:latin typeface="Courier New" pitchFamily="49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ourier New" pitchFamily="49" charset="0"/>
              </a:rPr>
              <a:t>#frag</a:t>
            </a:r>
          </a:p>
        </p:txBody>
      </p:sp>
      <p:sp>
        <p:nvSpPr>
          <p:cNvPr id="6163" name="Line 39"/>
          <p:cNvSpPr>
            <a:spLocks noChangeShapeType="1"/>
          </p:cNvSpPr>
          <p:nvPr/>
        </p:nvSpPr>
        <p:spPr bwMode="auto">
          <a:xfrm>
            <a:off x="1008063" y="3112294"/>
            <a:ext cx="0" cy="1133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Line 40"/>
          <p:cNvSpPr>
            <a:spLocks noChangeShapeType="1"/>
          </p:cNvSpPr>
          <p:nvPr/>
        </p:nvSpPr>
        <p:spPr bwMode="auto">
          <a:xfrm flipV="1">
            <a:off x="2016125" y="1924051"/>
            <a:ext cx="0" cy="91797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Line 41"/>
          <p:cNvSpPr>
            <a:spLocks noChangeShapeType="1"/>
          </p:cNvSpPr>
          <p:nvPr/>
        </p:nvSpPr>
        <p:spPr bwMode="auto">
          <a:xfrm>
            <a:off x="3384550" y="3112294"/>
            <a:ext cx="0" cy="75604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Line 42"/>
          <p:cNvSpPr>
            <a:spLocks noChangeShapeType="1"/>
          </p:cNvSpPr>
          <p:nvPr/>
        </p:nvSpPr>
        <p:spPr bwMode="auto">
          <a:xfrm flipV="1">
            <a:off x="4824413" y="2085976"/>
            <a:ext cx="0" cy="75604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Line 43"/>
          <p:cNvSpPr>
            <a:spLocks noChangeShapeType="1"/>
          </p:cNvSpPr>
          <p:nvPr/>
        </p:nvSpPr>
        <p:spPr bwMode="auto">
          <a:xfrm>
            <a:off x="6767513" y="3112294"/>
            <a:ext cx="0" cy="485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Line 44"/>
          <p:cNvSpPr>
            <a:spLocks noChangeShapeType="1"/>
          </p:cNvSpPr>
          <p:nvPr/>
        </p:nvSpPr>
        <p:spPr bwMode="auto">
          <a:xfrm flipV="1">
            <a:off x="7775575" y="2301479"/>
            <a:ext cx="0" cy="54173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Forme automatique 5"/>
          <p:cNvSpPr>
            <a:spLocks noChangeArrowheads="1"/>
          </p:cNvSpPr>
          <p:nvPr/>
        </p:nvSpPr>
        <p:spPr bwMode="auto">
          <a:xfrm>
            <a:off x="947739" y="791259"/>
            <a:ext cx="7246937" cy="4086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prstShdw prst="shdw17" dist="17961" dir="2700000">
              <a:srgbClr val="580000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70" name="Zone de texte 4"/>
          <p:cNvSpPr txBox="1">
            <a:spLocks noChangeArrowheads="1"/>
          </p:cNvSpPr>
          <p:nvPr/>
        </p:nvSpPr>
        <p:spPr bwMode="auto">
          <a:xfrm>
            <a:off x="3203576" y="826294"/>
            <a:ext cx="26844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>
                <a:latin typeface="Tahoma" pitchFamily="34" charset="0"/>
              </a:rPr>
              <a:t>U</a:t>
            </a:r>
            <a:r>
              <a:rPr lang="en-US" sz="1600" dirty="0">
                <a:latin typeface="Tahoma" pitchFamily="34" charset="0"/>
              </a:rPr>
              <a:t>niform </a:t>
            </a:r>
            <a:r>
              <a:rPr lang="en-US" sz="1600" b="1" dirty="0">
                <a:latin typeface="Tahoma" pitchFamily="34" charset="0"/>
              </a:rPr>
              <a:t>R</a:t>
            </a:r>
            <a:r>
              <a:rPr lang="en-US" sz="1600" dirty="0">
                <a:latin typeface="Tahoma" pitchFamily="34" charset="0"/>
              </a:rPr>
              <a:t>esource </a:t>
            </a:r>
            <a:r>
              <a:rPr lang="en-US" sz="1600" b="1" dirty="0" smtClean="0">
                <a:latin typeface="Tahoma" pitchFamily="34" charset="0"/>
              </a:rPr>
              <a:t>L</a:t>
            </a:r>
            <a:r>
              <a:rPr lang="en-US" sz="1600" dirty="0" smtClean="0">
                <a:latin typeface="Tahoma" pitchFamily="34" charset="0"/>
              </a:rPr>
              <a:t>ocator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5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7"/>
          <p:cNvSpPr>
            <a:spLocks noChangeArrowheads="1"/>
          </p:cNvSpPr>
          <p:nvPr/>
        </p:nvSpPr>
        <p:spPr bwMode="auto">
          <a:xfrm>
            <a:off x="1620838" y="2032397"/>
            <a:ext cx="6767512" cy="2132767"/>
          </a:xfrm>
          <a:prstGeom prst="roundRect">
            <a:avLst>
              <a:gd name="adj" fmla="val 6620"/>
            </a:avLst>
          </a:prstGeom>
          <a:solidFill>
            <a:schemeClr val="bg1"/>
          </a:solidFill>
          <a:ln w="28575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HTTP Request Syntax</a:t>
            </a:r>
            <a:endParaRPr lang="fr-FR" dirty="0" smtClean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620838" y="2380060"/>
            <a:ext cx="669607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dirty="0">
                <a:latin typeface="Courier New" pitchFamily="49" charset="0"/>
              </a:rPr>
              <a:t>Host: www.google.com</a:t>
            </a:r>
          </a:p>
          <a:p>
            <a:pPr eaLnBrk="1" hangingPunct="1"/>
            <a:r>
              <a:rPr lang="en-GB" sz="1000" dirty="0">
                <a:latin typeface="Courier New" pitchFamily="49" charset="0"/>
              </a:rPr>
              <a:t>User-Agent: Mozilla/5.0 (Windows; U; Windows NT 5.1; </a:t>
            </a:r>
            <a:r>
              <a:rPr lang="en-GB" sz="1000" dirty="0" err="1">
                <a:latin typeface="Courier New" pitchFamily="49" charset="0"/>
              </a:rPr>
              <a:t>fr</a:t>
            </a:r>
            <a:r>
              <a:rPr lang="en-GB" sz="1000" dirty="0">
                <a:latin typeface="Courier New" pitchFamily="49" charset="0"/>
              </a:rPr>
              <a:t>; rv:1.8.0.1) Firefox/1.5.0.1</a:t>
            </a:r>
          </a:p>
          <a:p>
            <a:pPr eaLnBrk="1" hangingPunct="1"/>
            <a:r>
              <a:rPr lang="en-GB" sz="1000" dirty="0">
                <a:latin typeface="Courier New" pitchFamily="49" charset="0"/>
              </a:rPr>
              <a:t>Accept: text/</a:t>
            </a:r>
            <a:r>
              <a:rPr lang="en-GB" sz="1000" dirty="0" err="1">
                <a:latin typeface="Courier New" pitchFamily="49" charset="0"/>
              </a:rPr>
              <a:t>xml,application</a:t>
            </a:r>
            <a:r>
              <a:rPr lang="en-GB" sz="1000" dirty="0">
                <a:latin typeface="Courier New" pitchFamily="49" charset="0"/>
              </a:rPr>
              <a:t>/xml, text/</a:t>
            </a:r>
            <a:r>
              <a:rPr lang="en-GB" sz="1000" dirty="0" err="1">
                <a:latin typeface="Courier New" pitchFamily="49" charset="0"/>
              </a:rPr>
              <a:t>html;q</a:t>
            </a:r>
            <a:r>
              <a:rPr lang="en-GB" sz="1000" dirty="0">
                <a:latin typeface="Courier New" pitchFamily="49" charset="0"/>
              </a:rPr>
              <a:t>=0.9,text/</a:t>
            </a:r>
            <a:r>
              <a:rPr lang="en-GB" sz="1000" dirty="0" err="1">
                <a:latin typeface="Courier New" pitchFamily="49" charset="0"/>
              </a:rPr>
              <a:t>plain;q</a:t>
            </a:r>
            <a:r>
              <a:rPr lang="en-GB" sz="1000" dirty="0">
                <a:latin typeface="Courier New" pitchFamily="49" charset="0"/>
              </a:rPr>
              <a:t>=0.8,image/</a:t>
            </a:r>
            <a:r>
              <a:rPr lang="en-GB" sz="1000" dirty="0" err="1">
                <a:latin typeface="Courier New" pitchFamily="49" charset="0"/>
              </a:rPr>
              <a:t>png</a:t>
            </a:r>
            <a:r>
              <a:rPr lang="en-GB" sz="1000" dirty="0">
                <a:latin typeface="Courier New" pitchFamily="49" charset="0"/>
              </a:rPr>
              <a:t>,*/*;q=0.5</a:t>
            </a:r>
          </a:p>
          <a:p>
            <a:pPr eaLnBrk="1" hangingPunct="1"/>
            <a:r>
              <a:rPr lang="en-GB" sz="1000" dirty="0">
                <a:latin typeface="Courier New" pitchFamily="49" charset="0"/>
              </a:rPr>
              <a:t>Accept-Language: </a:t>
            </a:r>
            <a:r>
              <a:rPr lang="en-GB" sz="1000" dirty="0" err="1">
                <a:latin typeface="Courier New" pitchFamily="49" charset="0"/>
              </a:rPr>
              <a:t>fr,fr-fr;q</a:t>
            </a:r>
            <a:r>
              <a:rPr lang="en-GB" sz="1000" dirty="0">
                <a:latin typeface="Courier New" pitchFamily="49" charset="0"/>
              </a:rPr>
              <a:t>=0.8,en-us;q=0.5,en;q=0.3</a:t>
            </a:r>
          </a:p>
          <a:p>
            <a:pPr eaLnBrk="1" hangingPunct="1"/>
            <a:r>
              <a:rPr lang="en-GB" sz="1000" dirty="0">
                <a:latin typeface="Courier New" pitchFamily="49" charset="0"/>
              </a:rPr>
              <a:t>Accept-Encoding: </a:t>
            </a:r>
            <a:r>
              <a:rPr lang="en-GB" sz="1000" dirty="0" err="1">
                <a:latin typeface="Courier New" pitchFamily="49" charset="0"/>
              </a:rPr>
              <a:t>gzip,deflate</a:t>
            </a:r>
            <a:endParaRPr lang="en-GB" sz="1000" dirty="0">
              <a:latin typeface="Courier New" pitchFamily="49" charset="0"/>
            </a:endParaRPr>
          </a:p>
          <a:p>
            <a:pPr eaLnBrk="1" hangingPunct="1"/>
            <a:r>
              <a:rPr lang="en-GB" sz="1000" dirty="0">
                <a:latin typeface="Courier New" pitchFamily="49" charset="0"/>
              </a:rPr>
              <a:t>Accept-Charset: ISO-8859-1,utf-8;q=0.7,*;q=0.7</a:t>
            </a:r>
          </a:p>
          <a:p>
            <a:pPr eaLnBrk="1" hangingPunct="1"/>
            <a:r>
              <a:rPr lang="en-GB" sz="1000" dirty="0">
                <a:latin typeface="Courier New" pitchFamily="49" charset="0"/>
              </a:rPr>
              <a:t>Keep-Alive: 300</a:t>
            </a:r>
          </a:p>
          <a:p>
            <a:pPr eaLnBrk="1" hangingPunct="1"/>
            <a:r>
              <a:rPr lang="en-GB" sz="1000" dirty="0">
                <a:latin typeface="Courier New" pitchFamily="49" charset="0"/>
              </a:rPr>
              <a:t>Connection: keep-alive</a:t>
            </a:r>
          </a:p>
          <a:p>
            <a:pPr eaLnBrk="1" hangingPunct="1"/>
            <a:r>
              <a:rPr lang="en-GB" sz="1000" dirty="0">
                <a:latin typeface="Courier New" pitchFamily="49" charset="0"/>
              </a:rPr>
              <a:t>Cookie: PREF=ID=8fc582e8c3bfcf1b:TM=1143210404</a:t>
            </a:r>
          </a:p>
          <a:p>
            <a:pPr eaLnBrk="1" hangingPunct="1"/>
            <a:r>
              <a:rPr lang="en-GB" sz="1000" dirty="0">
                <a:latin typeface="Courier New" pitchFamily="49" charset="0"/>
              </a:rPr>
              <a:t>Cache-Control: max-age=0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620839" y="2105025"/>
            <a:ext cx="65547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 b="1">
                <a:solidFill>
                  <a:srgbClr val="580000"/>
                </a:solidFill>
                <a:latin typeface="Courier New" pitchFamily="49" charset="0"/>
              </a:rPr>
              <a:t>GET /firefox?client=firefox-a&amp;rls=org.mozilla:fr:official HTTP/1.1</a:t>
            </a:r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 flipH="1">
            <a:off x="395288" y="2356247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395289" y="2085975"/>
            <a:ext cx="12025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</a:rPr>
              <a:t>Request Line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395289" y="2356247"/>
            <a:ext cx="8338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</a:rPr>
              <a:t>Headers</a:t>
            </a:r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539750" y="1006079"/>
            <a:ext cx="0" cy="1025128"/>
          </a:xfrm>
          <a:prstGeom prst="line">
            <a:avLst/>
          </a:prstGeom>
          <a:noFill/>
          <a:ln w="38100">
            <a:solidFill>
              <a:srgbClr val="5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789385"/>
            <a:ext cx="3819525" cy="135731"/>
          </a:xfrm>
          <a:prstGeom prst="rect">
            <a:avLst/>
          </a:prstGeom>
          <a:noFill/>
          <a:ln w="28575" algn="ctr">
            <a:solidFill>
              <a:srgbClr val="58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9" name="Line 17"/>
          <p:cNvSpPr>
            <a:spLocks noChangeShapeType="1"/>
          </p:cNvSpPr>
          <p:nvPr/>
        </p:nvSpPr>
        <p:spPr bwMode="auto">
          <a:xfrm flipV="1">
            <a:off x="1835150" y="1437085"/>
            <a:ext cx="0" cy="648890"/>
          </a:xfrm>
          <a:prstGeom prst="line">
            <a:avLst/>
          </a:prstGeom>
          <a:noFill/>
          <a:ln w="9525">
            <a:solidFill>
              <a:srgbClr val="5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Line 18"/>
          <p:cNvSpPr>
            <a:spLocks noChangeShapeType="1"/>
          </p:cNvSpPr>
          <p:nvPr/>
        </p:nvSpPr>
        <p:spPr bwMode="auto">
          <a:xfrm>
            <a:off x="1835151" y="1437085"/>
            <a:ext cx="504825" cy="0"/>
          </a:xfrm>
          <a:prstGeom prst="line">
            <a:avLst/>
          </a:prstGeom>
          <a:noFill/>
          <a:ln w="9525">
            <a:solidFill>
              <a:srgbClr val="5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2339976" y="1329929"/>
            <a:ext cx="7729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</a:rPr>
              <a:t>Method</a:t>
            </a:r>
          </a:p>
        </p:txBody>
      </p:sp>
      <p:sp>
        <p:nvSpPr>
          <p:cNvPr id="7182" name="Line 20"/>
          <p:cNvSpPr>
            <a:spLocks noChangeShapeType="1"/>
          </p:cNvSpPr>
          <p:nvPr/>
        </p:nvSpPr>
        <p:spPr bwMode="auto">
          <a:xfrm flipV="1">
            <a:off x="2555875" y="1815703"/>
            <a:ext cx="0" cy="270272"/>
          </a:xfrm>
          <a:prstGeom prst="line">
            <a:avLst/>
          </a:prstGeom>
          <a:noFill/>
          <a:ln w="9525">
            <a:solidFill>
              <a:srgbClr val="5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21"/>
          <p:cNvSpPr>
            <a:spLocks noChangeShapeType="1"/>
          </p:cNvSpPr>
          <p:nvPr/>
        </p:nvSpPr>
        <p:spPr bwMode="auto">
          <a:xfrm>
            <a:off x="2555876" y="1815704"/>
            <a:ext cx="504825" cy="0"/>
          </a:xfrm>
          <a:prstGeom prst="line">
            <a:avLst/>
          </a:prstGeom>
          <a:noFill/>
          <a:ln w="9525">
            <a:solidFill>
              <a:srgbClr val="5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Text Box 22"/>
          <p:cNvSpPr txBox="1">
            <a:spLocks noChangeArrowheads="1"/>
          </p:cNvSpPr>
          <p:nvPr/>
        </p:nvSpPr>
        <p:spPr bwMode="auto">
          <a:xfrm>
            <a:off x="3059113" y="1695450"/>
            <a:ext cx="19923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</a:rPr>
              <a:t>Location of resource</a:t>
            </a:r>
          </a:p>
        </p:txBody>
      </p:sp>
      <p:sp>
        <p:nvSpPr>
          <p:cNvPr id="7185" name="Line 23"/>
          <p:cNvSpPr>
            <a:spLocks noChangeShapeType="1"/>
          </p:cNvSpPr>
          <p:nvPr/>
        </p:nvSpPr>
        <p:spPr bwMode="auto">
          <a:xfrm flipV="1">
            <a:off x="7212013" y="1815703"/>
            <a:ext cx="0" cy="270272"/>
          </a:xfrm>
          <a:prstGeom prst="line">
            <a:avLst/>
          </a:prstGeom>
          <a:noFill/>
          <a:ln w="9525">
            <a:solidFill>
              <a:srgbClr val="5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Line 24"/>
          <p:cNvSpPr>
            <a:spLocks noChangeShapeType="1"/>
          </p:cNvSpPr>
          <p:nvPr/>
        </p:nvSpPr>
        <p:spPr bwMode="auto">
          <a:xfrm>
            <a:off x="7212014" y="1815704"/>
            <a:ext cx="504825" cy="0"/>
          </a:xfrm>
          <a:prstGeom prst="line">
            <a:avLst/>
          </a:prstGeom>
          <a:noFill/>
          <a:ln w="9525">
            <a:solidFill>
              <a:srgbClr val="5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Text Box 25"/>
          <p:cNvSpPr txBox="1">
            <a:spLocks noChangeArrowheads="1"/>
          </p:cNvSpPr>
          <p:nvPr/>
        </p:nvSpPr>
        <p:spPr bwMode="auto">
          <a:xfrm>
            <a:off x="7740650" y="1695450"/>
            <a:ext cx="8249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</a:rPr>
              <a:t>Protocol</a:t>
            </a:r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6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HTTP Methods</a:t>
            </a:r>
            <a:endParaRPr lang="fr-FR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GET</a:t>
            </a:r>
          </a:p>
          <a:p>
            <a:pPr lvl="1"/>
            <a:r>
              <a:rPr lang="fr-FR" smtClean="0"/>
              <a:t>Method used to receive the content located at a specific URL. (Static)</a:t>
            </a:r>
          </a:p>
          <a:p>
            <a:pPr lvl="2"/>
            <a:r>
              <a:rPr lang="fr-FR" smtClean="0"/>
              <a:t>http://server/path/to/page.html</a:t>
            </a:r>
          </a:p>
          <a:p>
            <a:pPr lvl="1"/>
            <a:r>
              <a:rPr lang="fr-FR" smtClean="0"/>
              <a:t>Variables can be used with name/value pair in the URL. (Dynamic)</a:t>
            </a:r>
          </a:p>
          <a:p>
            <a:pPr lvl="2"/>
            <a:r>
              <a:rPr lang="fr-FR" smtClean="0"/>
              <a:t>http://server/path/to/page.php?param1=value1&amp;param2=value2</a:t>
            </a:r>
          </a:p>
          <a:p>
            <a:pPr lvl="2"/>
            <a:endParaRPr lang="fr-FR" smtClean="0"/>
          </a:p>
          <a:p>
            <a:r>
              <a:rPr lang="fr-FR" smtClean="0"/>
              <a:t>HEAD</a:t>
            </a:r>
          </a:p>
          <a:p>
            <a:pPr lvl="1"/>
            <a:r>
              <a:rPr lang="fr-FR" smtClean="0"/>
              <a:t>Method similar to GET except the server doesn’t send the content</a:t>
            </a:r>
            <a:endParaRPr lang="fr-FR" dirty="0" smtClean="0"/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677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HTTP Methods</a:t>
            </a:r>
            <a:endParaRPr lang="fr-FR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35050"/>
            <a:ext cx="7707313" cy="701675"/>
          </a:xfrm>
          <a:prstGeom prst="rect">
            <a:avLst/>
          </a:prstGeom>
        </p:spPr>
        <p:txBody>
          <a:bodyPr/>
          <a:lstStyle/>
          <a:p>
            <a:pPr marL="457200" lvl="1" indent="0" eaLnBrk="1" hangingPunct="1">
              <a:buNone/>
            </a:pPr>
            <a:r>
              <a:rPr lang="fr-F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1/ </a:t>
            </a:r>
            <a:r>
              <a:rPr lang="fr-F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Posted</a:t>
            </a:r>
            <a:r>
              <a:rPr lang="fr-F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Data (URL </a:t>
            </a:r>
            <a:r>
              <a:rPr lang="fr-F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Encoded</a:t>
            </a:r>
            <a:r>
              <a:rPr lang="fr-F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9220" name="AutoShape 24"/>
          <p:cNvSpPr>
            <a:spLocks noChangeArrowheads="1"/>
          </p:cNvSpPr>
          <p:nvPr/>
        </p:nvSpPr>
        <p:spPr bwMode="auto">
          <a:xfrm>
            <a:off x="1620839" y="1323170"/>
            <a:ext cx="6767512" cy="1350168"/>
          </a:xfrm>
          <a:prstGeom prst="roundRect">
            <a:avLst>
              <a:gd name="adj" fmla="val 6620"/>
            </a:avLst>
          </a:prstGeom>
          <a:solidFill>
            <a:schemeClr val="bg1"/>
          </a:solidFill>
          <a:ln w="28575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00"/>
          </a:p>
        </p:txBody>
      </p:sp>
      <p:sp>
        <p:nvSpPr>
          <p:cNvPr id="9221" name="Text Box 25"/>
          <p:cNvSpPr txBox="1">
            <a:spLocks noChangeArrowheads="1"/>
          </p:cNvSpPr>
          <p:nvPr/>
        </p:nvSpPr>
        <p:spPr bwMode="auto">
          <a:xfrm>
            <a:off x="1656556" y="1645926"/>
            <a:ext cx="66960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600" dirty="0">
                <a:latin typeface="Courier New" pitchFamily="49" charset="0"/>
              </a:rPr>
              <a:t>Host: www.google.com</a:t>
            </a:r>
          </a:p>
          <a:p>
            <a:pPr eaLnBrk="1" hangingPunct="1"/>
            <a:r>
              <a:rPr lang="en-GB" sz="600" dirty="0">
                <a:latin typeface="Courier New" pitchFamily="49" charset="0"/>
              </a:rPr>
              <a:t>User-Agent: Mozilla/5.0 (Windows; U; Windows NT 5.1; </a:t>
            </a:r>
            <a:r>
              <a:rPr lang="en-GB" sz="600" dirty="0" err="1">
                <a:latin typeface="Courier New" pitchFamily="49" charset="0"/>
              </a:rPr>
              <a:t>fr</a:t>
            </a:r>
            <a:r>
              <a:rPr lang="en-GB" sz="600" dirty="0">
                <a:latin typeface="Courier New" pitchFamily="49" charset="0"/>
              </a:rPr>
              <a:t>; rv:1.8.0.1) Firefox/1.5.0.1</a:t>
            </a:r>
          </a:p>
          <a:p>
            <a:pPr eaLnBrk="1" hangingPunct="1"/>
            <a:r>
              <a:rPr lang="en-GB" sz="600" dirty="0">
                <a:latin typeface="Courier New" pitchFamily="49" charset="0"/>
              </a:rPr>
              <a:t>Accept: text/</a:t>
            </a:r>
            <a:r>
              <a:rPr lang="en-GB" sz="600" dirty="0" err="1">
                <a:latin typeface="Courier New" pitchFamily="49" charset="0"/>
              </a:rPr>
              <a:t>xml,application</a:t>
            </a:r>
            <a:r>
              <a:rPr lang="en-GB" sz="600" dirty="0">
                <a:latin typeface="Courier New" pitchFamily="49" charset="0"/>
              </a:rPr>
              <a:t>/xml, text/</a:t>
            </a:r>
            <a:r>
              <a:rPr lang="en-GB" sz="600" dirty="0" err="1">
                <a:latin typeface="Courier New" pitchFamily="49" charset="0"/>
              </a:rPr>
              <a:t>html;q</a:t>
            </a:r>
            <a:r>
              <a:rPr lang="en-GB" sz="600" dirty="0">
                <a:latin typeface="Courier New" pitchFamily="49" charset="0"/>
              </a:rPr>
              <a:t>=0.9,text/</a:t>
            </a:r>
            <a:r>
              <a:rPr lang="en-GB" sz="600" dirty="0" err="1">
                <a:latin typeface="Courier New" pitchFamily="49" charset="0"/>
              </a:rPr>
              <a:t>plain;q</a:t>
            </a:r>
            <a:r>
              <a:rPr lang="en-GB" sz="600" dirty="0">
                <a:latin typeface="Courier New" pitchFamily="49" charset="0"/>
              </a:rPr>
              <a:t>=0.8,image/</a:t>
            </a:r>
            <a:r>
              <a:rPr lang="en-GB" sz="600" dirty="0" err="1">
                <a:latin typeface="Courier New" pitchFamily="49" charset="0"/>
              </a:rPr>
              <a:t>png</a:t>
            </a:r>
            <a:r>
              <a:rPr lang="en-GB" sz="600" dirty="0">
                <a:latin typeface="Courier New" pitchFamily="49" charset="0"/>
              </a:rPr>
              <a:t>,*/*;q=0.5</a:t>
            </a:r>
          </a:p>
          <a:p>
            <a:pPr eaLnBrk="1" hangingPunct="1"/>
            <a:r>
              <a:rPr lang="en-GB" sz="600" dirty="0">
                <a:latin typeface="Courier New" pitchFamily="49" charset="0"/>
              </a:rPr>
              <a:t>Accept-Language: </a:t>
            </a:r>
            <a:r>
              <a:rPr lang="en-GB" sz="600" dirty="0" err="1">
                <a:latin typeface="Courier New" pitchFamily="49" charset="0"/>
              </a:rPr>
              <a:t>fr,fr-fr;q</a:t>
            </a:r>
            <a:r>
              <a:rPr lang="en-GB" sz="600" dirty="0">
                <a:latin typeface="Courier New" pitchFamily="49" charset="0"/>
              </a:rPr>
              <a:t>=0.8,en-us;q=0.5,en;q=0.3</a:t>
            </a:r>
          </a:p>
          <a:p>
            <a:pPr eaLnBrk="1" hangingPunct="1"/>
            <a:r>
              <a:rPr lang="en-GB" sz="600" dirty="0">
                <a:latin typeface="Courier New" pitchFamily="49" charset="0"/>
              </a:rPr>
              <a:t>Accept-Encoding: </a:t>
            </a:r>
            <a:r>
              <a:rPr lang="en-GB" sz="600" dirty="0" err="1">
                <a:latin typeface="Courier New" pitchFamily="49" charset="0"/>
              </a:rPr>
              <a:t>gzip,deflate</a:t>
            </a:r>
            <a:endParaRPr lang="en-GB" sz="600" dirty="0">
              <a:latin typeface="Courier New" pitchFamily="49" charset="0"/>
            </a:endParaRPr>
          </a:p>
          <a:p>
            <a:pPr eaLnBrk="1" hangingPunct="1"/>
            <a:r>
              <a:rPr lang="en-GB" sz="600" dirty="0">
                <a:latin typeface="Courier New" pitchFamily="49" charset="0"/>
              </a:rPr>
              <a:t>Accept-Charset: ISO-8859-1,utf-8;q=0.7,*;q=0.7</a:t>
            </a:r>
          </a:p>
          <a:p>
            <a:pPr eaLnBrk="1" hangingPunct="1"/>
            <a:r>
              <a:rPr lang="en-GB" sz="600" dirty="0">
                <a:latin typeface="Courier New" pitchFamily="49" charset="0"/>
              </a:rPr>
              <a:t>Content-Length: 27 </a:t>
            </a:r>
          </a:p>
        </p:txBody>
      </p:sp>
      <p:sp>
        <p:nvSpPr>
          <p:cNvPr id="9222" name="Text Box 26"/>
          <p:cNvSpPr txBox="1">
            <a:spLocks noChangeArrowheads="1"/>
          </p:cNvSpPr>
          <p:nvPr/>
        </p:nvSpPr>
        <p:spPr bwMode="auto">
          <a:xfrm>
            <a:off x="1620838" y="1329314"/>
            <a:ext cx="65547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 dirty="0">
                <a:latin typeface="Courier New" pitchFamily="49" charset="0"/>
              </a:rPr>
              <a:t>POST /path/to/</a:t>
            </a:r>
            <a:r>
              <a:rPr lang="en-GB" sz="1200" dirty="0" err="1">
                <a:latin typeface="Courier New" pitchFamily="49" charset="0"/>
              </a:rPr>
              <a:t>page.php</a:t>
            </a:r>
            <a:r>
              <a:rPr lang="en-GB" sz="1200" dirty="0">
                <a:latin typeface="Courier New" pitchFamily="49" charset="0"/>
              </a:rPr>
              <a:t> HTTP/1.1</a:t>
            </a:r>
          </a:p>
        </p:txBody>
      </p:sp>
      <p:sp>
        <p:nvSpPr>
          <p:cNvPr id="9223" name="Line 27"/>
          <p:cNvSpPr>
            <a:spLocks noChangeShapeType="1"/>
          </p:cNvSpPr>
          <p:nvPr/>
        </p:nvSpPr>
        <p:spPr bwMode="auto">
          <a:xfrm flipH="1">
            <a:off x="395289" y="1614945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28"/>
          <p:cNvSpPr txBox="1">
            <a:spLocks noChangeArrowheads="1"/>
          </p:cNvSpPr>
          <p:nvPr/>
        </p:nvSpPr>
        <p:spPr bwMode="auto">
          <a:xfrm>
            <a:off x="395289" y="1329314"/>
            <a:ext cx="12025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Tahoma" pitchFamily="34" charset="0"/>
              </a:rPr>
              <a:t>Request Line</a:t>
            </a:r>
          </a:p>
        </p:txBody>
      </p:sp>
      <p:sp>
        <p:nvSpPr>
          <p:cNvPr id="9225" name="Text Box 29"/>
          <p:cNvSpPr txBox="1">
            <a:spLocks noChangeArrowheads="1"/>
          </p:cNvSpPr>
          <p:nvPr/>
        </p:nvSpPr>
        <p:spPr bwMode="auto">
          <a:xfrm>
            <a:off x="395289" y="1774321"/>
            <a:ext cx="8338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Tahoma" pitchFamily="34" charset="0"/>
              </a:rPr>
              <a:t>Headers</a:t>
            </a:r>
          </a:p>
        </p:txBody>
      </p:sp>
      <p:sp>
        <p:nvSpPr>
          <p:cNvPr id="9226" name="Line 30"/>
          <p:cNvSpPr>
            <a:spLocks noChangeShapeType="1"/>
          </p:cNvSpPr>
          <p:nvPr/>
        </p:nvSpPr>
        <p:spPr bwMode="auto">
          <a:xfrm flipH="1">
            <a:off x="395289" y="2355726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31"/>
          <p:cNvSpPr txBox="1">
            <a:spLocks noChangeArrowheads="1"/>
          </p:cNvSpPr>
          <p:nvPr/>
        </p:nvSpPr>
        <p:spPr bwMode="auto">
          <a:xfrm>
            <a:off x="400952" y="2384590"/>
            <a:ext cx="5549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Tahoma" pitchFamily="34" charset="0"/>
              </a:rPr>
              <a:t>Data</a:t>
            </a:r>
          </a:p>
        </p:txBody>
      </p:sp>
      <p:sp>
        <p:nvSpPr>
          <p:cNvPr id="9228" name="Rectangle 32"/>
          <p:cNvSpPr>
            <a:spLocks noChangeArrowheads="1"/>
          </p:cNvSpPr>
          <p:nvPr/>
        </p:nvSpPr>
        <p:spPr bwMode="auto">
          <a:xfrm>
            <a:off x="1631400" y="2355726"/>
            <a:ext cx="34988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200" b="1" dirty="0">
                <a:solidFill>
                  <a:srgbClr val="580000"/>
                </a:solidFill>
                <a:latin typeface="Courier New" pitchFamily="49" charset="0"/>
              </a:rPr>
              <a:t>param1=value1&amp;param2=value2</a:t>
            </a:r>
          </a:p>
        </p:txBody>
      </p:sp>
      <p:sp>
        <p:nvSpPr>
          <p:cNvPr id="9229" name="Rectangle 33"/>
          <p:cNvSpPr>
            <a:spLocks noChangeArrowheads="1"/>
          </p:cNvSpPr>
          <p:nvPr/>
        </p:nvSpPr>
        <p:spPr bwMode="auto">
          <a:xfrm>
            <a:off x="395289" y="2715766"/>
            <a:ext cx="4124325" cy="2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</a:rPr>
              <a:t>2/ </a:t>
            </a:r>
            <a:r>
              <a:rPr lang="fr-FR" sz="1400" b="1" dirty="0" err="1" smtClean="0">
                <a:latin typeface="Tahoma" pitchFamily="34" charset="0"/>
              </a:rPr>
              <a:t>Posted</a:t>
            </a:r>
            <a:r>
              <a:rPr lang="fr-FR" sz="1400" b="1" dirty="0" smtClean="0">
                <a:latin typeface="Tahoma" pitchFamily="34" charset="0"/>
              </a:rPr>
              <a:t> </a:t>
            </a:r>
            <a:r>
              <a:rPr lang="fr-FR" sz="1400" b="1" dirty="0">
                <a:latin typeface="Tahoma" pitchFamily="34" charset="0"/>
              </a:rPr>
              <a:t>Data + Arguments</a:t>
            </a:r>
          </a:p>
        </p:txBody>
      </p:sp>
      <p:sp>
        <p:nvSpPr>
          <p:cNvPr id="9230" name="AutoShape 34"/>
          <p:cNvSpPr>
            <a:spLocks noChangeArrowheads="1"/>
          </p:cNvSpPr>
          <p:nvPr/>
        </p:nvSpPr>
        <p:spPr bwMode="auto">
          <a:xfrm>
            <a:off x="1620839" y="2986038"/>
            <a:ext cx="6767512" cy="1460352"/>
          </a:xfrm>
          <a:prstGeom prst="roundRect">
            <a:avLst>
              <a:gd name="adj" fmla="val 6620"/>
            </a:avLst>
          </a:prstGeom>
          <a:solidFill>
            <a:schemeClr val="bg1"/>
          </a:solidFill>
          <a:ln w="28575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00"/>
          </a:p>
        </p:txBody>
      </p:sp>
      <p:sp>
        <p:nvSpPr>
          <p:cNvPr id="9231" name="Text Box 35"/>
          <p:cNvSpPr txBox="1">
            <a:spLocks noChangeArrowheads="1"/>
          </p:cNvSpPr>
          <p:nvPr/>
        </p:nvSpPr>
        <p:spPr bwMode="auto">
          <a:xfrm>
            <a:off x="1619250" y="3406187"/>
            <a:ext cx="66960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600" dirty="0">
                <a:latin typeface="Courier New" pitchFamily="49" charset="0"/>
              </a:rPr>
              <a:t>Host: www.google.com</a:t>
            </a:r>
          </a:p>
          <a:p>
            <a:pPr eaLnBrk="1" hangingPunct="1"/>
            <a:r>
              <a:rPr lang="en-GB" sz="600" dirty="0">
                <a:latin typeface="Courier New" pitchFamily="49" charset="0"/>
              </a:rPr>
              <a:t>User-Agent: Mozilla/5.0 (Windows; U; Windows NT 5.1; </a:t>
            </a:r>
            <a:r>
              <a:rPr lang="en-GB" sz="600" dirty="0" err="1">
                <a:latin typeface="Courier New" pitchFamily="49" charset="0"/>
              </a:rPr>
              <a:t>fr</a:t>
            </a:r>
            <a:r>
              <a:rPr lang="en-GB" sz="600" dirty="0">
                <a:latin typeface="Courier New" pitchFamily="49" charset="0"/>
              </a:rPr>
              <a:t>; rv:1.8.0.1) Firefox/1.5.0.1</a:t>
            </a:r>
          </a:p>
          <a:p>
            <a:pPr eaLnBrk="1" hangingPunct="1"/>
            <a:r>
              <a:rPr lang="en-GB" sz="600" dirty="0">
                <a:latin typeface="Courier New" pitchFamily="49" charset="0"/>
              </a:rPr>
              <a:t>Accept: text/</a:t>
            </a:r>
            <a:r>
              <a:rPr lang="en-GB" sz="600" dirty="0" err="1">
                <a:latin typeface="Courier New" pitchFamily="49" charset="0"/>
              </a:rPr>
              <a:t>xml,application</a:t>
            </a:r>
            <a:r>
              <a:rPr lang="en-GB" sz="600" dirty="0">
                <a:latin typeface="Courier New" pitchFamily="49" charset="0"/>
              </a:rPr>
              <a:t>/xml, text/</a:t>
            </a:r>
            <a:r>
              <a:rPr lang="en-GB" sz="600" dirty="0" err="1">
                <a:latin typeface="Courier New" pitchFamily="49" charset="0"/>
              </a:rPr>
              <a:t>html;q</a:t>
            </a:r>
            <a:r>
              <a:rPr lang="en-GB" sz="600" dirty="0">
                <a:latin typeface="Courier New" pitchFamily="49" charset="0"/>
              </a:rPr>
              <a:t>=0.9,text/</a:t>
            </a:r>
            <a:r>
              <a:rPr lang="en-GB" sz="600" dirty="0" err="1">
                <a:latin typeface="Courier New" pitchFamily="49" charset="0"/>
              </a:rPr>
              <a:t>plain;q</a:t>
            </a:r>
            <a:r>
              <a:rPr lang="en-GB" sz="600" dirty="0">
                <a:latin typeface="Courier New" pitchFamily="49" charset="0"/>
              </a:rPr>
              <a:t>=0.8,image/</a:t>
            </a:r>
            <a:r>
              <a:rPr lang="en-GB" sz="600" dirty="0" err="1">
                <a:latin typeface="Courier New" pitchFamily="49" charset="0"/>
              </a:rPr>
              <a:t>png</a:t>
            </a:r>
            <a:r>
              <a:rPr lang="en-GB" sz="600" dirty="0">
                <a:latin typeface="Courier New" pitchFamily="49" charset="0"/>
              </a:rPr>
              <a:t>,*/*;q=0.5</a:t>
            </a:r>
          </a:p>
          <a:p>
            <a:pPr eaLnBrk="1" hangingPunct="1"/>
            <a:r>
              <a:rPr lang="en-GB" sz="600" dirty="0">
                <a:latin typeface="Courier New" pitchFamily="49" charset="0"/>
              </a:rPr>
              <a:t>Accept-Language: </a:t>
            </a:r>
            <a:r>
              <a:rPr lang="en-GB" sz="600" dirty="0" err="1">
                <a:latin typeface="Courier New" pitchFamily="49" charset="0"/>
              </a:rPr>
              <a:t>fr,fr-fr;q</a:t>
            </a:r>
            <a:r>
              <a:rPr lang="en-GB" sz="600" dirty="0">
                <a:latin typeface="Courier New" pitchFamily="49" charset="0"/>
              </a:rPr>
              <a:t>=0.8,en-us;q=0.5,en;q=0.3</a:t>
            </a:r>
          </a:p>
          <a:p>
            <a:pPr eaLnBrk="1" hangingPunct="1"/>
            <a:r>
              <a:rPr lang="en-GB" sz="600" dirty="0">
                <a:latin typeface="Courier New" pitchFamily="49" charset="0"/>
              </a:rPr>
              <a:t>Accept-Encoding: </a:t>
            </a:r>
            <a:r>
              <a:rPr lang="en-GB" sz="600" dirty="0" err="1">
                <a:latin typeface="Courier New" pitchFamily="49" charset="0"/>
              </a:rPr>
              <a:t>gzip,deflate</a:t>
            </a:r>
            <a:endParaRPr lang="en-GB" sz="600" dirty="0">
              <a:latin typeface="Courier New" pitchFamily="49" charset="0"/>
            </a:endParaRPr>
          </a:p>
          <a:p>
            <a:pPr eaLnBrk="1" hangingPunct="1"/>
            <a:r>
              <a:rPr lang="en-GB" sz="600" dirty="0">
                <a:latin typeface="Courier New" pitchFamily="49" charset="0"/>
              </a:rPr>
              <a:t>Accept-Charset: ISO-8859-1,utf-8;q=0.7,*;q=0.7</a:t>
            </a:r>
          </a:p>
          <a:p>
            <a:pPr eaLnBrk="1" hangingPunct="1"/>
            <a:r>
              <a:rPr lang="en-GB" sz="600" dirty="0">
                <a:latin typeface="Courier New" pitchFamily="49" charset="0"/>
              </a:rPr>
              <a:t>Content-Length: 27 </a:t>
            </a:r>
          </a:p>
        </p:txBody>
      </p:sp>
      <p:sp>
        <p:nvSpPr>
          <p:cNvPr id="9232" name="Text Box 36"/>
          <p:cNvSpPr txBox="1">
            <a:spLocks noChangeArrowheads="1"/>
          </p:cNvSpPr>
          <p:nvPr/>
        </p:nvSpPr>
        <p:spPr bwMode="auto">
          <a:xfrm>
            <a:off x="1619250" y="3091194"/>
            <a:ext cx="65547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 dirty="0">
                <a:latin typeface="Courier New" pitchFamily="49" charset="0"/>
              </a:rPr>
              <a:t>POST /path/to/page.php?</a:t>
            </a:r>
            <a:r>
              <a:rPr lang="en-GB" sz="1200" b="1" dirty="0">
                <a:solidFill>
                  <a:srgbClr val="580000"/>
                </a:solidFill>
                <a:latin typeface="Courier New" pitchFamily="49" charset="0"/>
              </a:rPr>
              <a:t>param3=value3</a:t>
            </a:r>
            <a:r>
              <a:rPr lang="en-GB" sz="1200" dirty="0">
                <a:latin typeface="Courier New" pitchFamily="49" charset="0"/>
              </a:rPr>
              <a:t> HTTP/1.1</a:t>
            </a:r>
          </a:p>
        </p:txBody>
      </p:sp>
      <p:sp>
        <p:nvSpPr>
          <p:cNvPr id="9233" name="Line 37"/>
          <p:cNvSpPr>
            <a:spLocks noChangeShapeType="1"/>
          </p:cNvSpPr>
          <p:nvPr/>
        </p:nvSpPr>
        <p:spPr bwMode="auto">
          <a:xfrm flipH="1">
            <a:off x="395288" y="3383583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Text Box 38"/>
          <p:cNvSpPr txBox="1">
            <a:spLocks noChangeArrowheads="1"/>
          </p:cNvSpPr>
          <p:nvPr/>
        </p:nvSpPr>
        <p:spPr bwMode="auto">
          <a:xfrm>
            <a:off x="416741" y="3075806"/>
            <a:ext cx="12025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Tahoma" pitchFamily="34" charset="0"/>
              </a:rPr>
              <a:t>Request Line</a:t>
            </a:r>
          </a:p>
        </p:txBody>
      </p:sp>
      <p:sp>
        <p:nvSpPr>
          <p:cNvPr id="9235" name="Text Box 39"/>
          <p:cNvSpPr txBox="1">
            <a:spLocks noChangeArrowheads="1"/>
          </p:cNvSpPr>
          <p:nvPr/>
        </p:nvSpPr>
        <p:spPr bwMode="auto">
          <a:xfrm>
            <a:off x="400952" y="3453060"/>
            <a:ext cx="8338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Tahoma" pitchFamily="34" charset="0"/>
              </a:rPr>
              <a:t>Headers</a:t>
            </a:r>
          </a:p>
        </p:txBody>
      </p:sp>
      <p:sp>
        <p:nvSpPr>
          <p:cNvPr id="9236" name="Line 40"/>
          <p:cNvSpPr>
            <a:spLocks noChangeShapeType="1"/>
          </p:cNvSpPr>
          <p:nvPr/>
        </p:nvSpPr>
        <p:spPr bwMode="auto">
          <a:xfrm flipH="1">
            <a:off x="395288" y="4138612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Text Box 41"/>
          <p:cNvSpPr txBox="1">
            <a:spLocks noChangeArrowheads="1"/>
          </p:cNvSpPr>
          <p:nvPr/>
        </p:nvSpPr>
        <p:spPr bwMode="auto">
          <a:xfrm>
            <a:off x="395288" y="4138613"/>
            <a:ext cx="5549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</a:rPr>
              <a:t>Data</a:t>
            </a:r>
          </a:p>
        </p:txBody>
      </p:sp>
      <p:sp>
        <p:nvSpPr>
          <p:cNvPr id="9238" name="Rectangle 42"/>
          <p:cNvSpPr>
            <a:spLocks noChangeArrowheads="1"/>
          </p:cNvSpPr>
          <p:nvPr/>
        </p:nvSpPr>
        <p:spPr bwMode="auto">
          <a:xfrm>
            <a:off x="1619250" y="4193381"/>
            <a:ext cx="34988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200" b="1" dirty="0">
                <a:solidFill>
                  <a:srgbClr val="580000"/>
                </a:solidFill>
                <a:latin typeface="Courier New" pitchFamily="49" charset="0"/>
              </a:rPr>
              <a:t>param1=value1&amp;param2=value2</a:t>
            </a:r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713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HTTP Methods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112838"/>
            <a:ext cx="8229600" cy="54133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fr-FR" sz="1800" b="1" dirty="0" smtClean="0">
                <a:latin typeface="Courier New" pitchFamily="49" charset="0"/>
              </a:rPr>
              <a:t>POST</a:t>
            </a:r>
          </a:p>
          <a:p>
            <a:pPr lvl="1">
              <a:buFont typeface="Arial" pitchFamily="34" charset="0"/>
              <a:buChar char="•"/>
            </a:pPr>
            <a:r>
              <a:rPr lang="fr-FR" sz="1600" b="1" dirty="0" smtClean="0"/>
              <a:t>File </a:t>
            </a:r>
            <a:r>
              <a:rPr lang="fr-FR" sz="1600" b="1" dirty="0" err="1" smtClean="0"/>
              <a:t>upload</a:t>
            </a:r>
            <a:r>
              <a:rPr lang="fr-FR" sz="1600" b="1" dirty="0" smtClean="0"/>
              <a:t> (</a:t>
            </a:r>
            <a:r>
              <a:rPr lang="fr-FR" sz="1600" b="1" dirty="0" err="1" smtClean="0"/>
              <a:t>Form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multipart</a:t>
            </a:r>
            <a:r>
              <a:rPr lang="fr-FR" sz="1600" b="1" dirty="0" smtClean="0"/>
              <a:t>)</a:t>
            </a:r>
          </a:p>
        </p:txBody>
      </p:sp>
      <p:sp>
        <p:nvSpPr>
          <p:cNvPr id="10244" name="AutoShape 23"/>
          <p:cNvSpPr>
            <a:spLocks noChangeArrowheads="1"/>
          </p:cNvSpPr>
          <p:nvPr/>
        </p:nvSpPr>
        <p:spPr bwMode="auto">
          <a:xfrm>
            <a:off x="1620838" y="1653778"/>
            <a:ext cx="6767512" cy="2286123"/>
          </a:xfrm>
          <a:prstGeom prst="roundRect">
            <a:avLst>
              <a:gd name="adj" fmla="val 5269"/>
            </a:avLst>
          </a:prstGeom>
          <a:solidFill>
            <a:schemeClr val="bg1"/>
          </a:solidFill>
          <a:ln w="28575">
            <a:solidFill>
              <a:srgbClr val="F0CEC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00"/>
          </a:p>
        </p:txBody>
      </p: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1620838" y="1977628"/>
            <a:ext cx="669607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600" dirty="0">
                <a:latin typeface="Courier New" pitchFamily="49" charset="0"/>
              </a:rPr>
              <a:t>Host: www.google.com</a:t>
            </a:r>
          </a:p>
          <a:p>
            <a:pPr eaLnBrk="1" hangingPunct="1"/>
            <a:r>
              <a:rPr lang="en-GB" sz="600" dirty="0">
                <a:latin typeface="Courier New" pitchFamily="49" charset="0"/>
              </a:rPr>
              <a:t>User-Agent: Mozilla/5.0 (Windows; U; Windows NT 5.1; </a:t>
            </a:r>
            <a:r>
              <a:rPr lang="en-GB" sz="600" dirty="0" err="1">
                <a:latin typeface="Courier New" pitchFamily="49" charset="0"/>
              </a:rPr>
              <a:t>fr</a:t>
            </a:r>
            <a:r>
              <a:rPr lang="en-GB" sz="600" dirty="0">
                <a:latin typeface="Courier New" pitchFamily="49" charset="0"/>
              </a:rPr>
              <a:t>; rv:1.8.0.1) Firefox/1.5.0.1</a:t>
            </a:r>
          </a:p>
          <a:p>
            <a:pPr eaLnBrk="1" hangingPunct="1"/>
            <a:r>
              <a:rPr lang="en-GB" sz="600" dirty="0">
                <a:latin typeface="Courier New" pitchFamily="49" charset="0"/>
              </a:rPr>
              <a:t>Accept: text/</a:t>
            </a:r>
            <a:r>
              <a:rPr lang="en-GB" sz="600" dirty="0" err="1">
                <a:latin typeface="Courier New" pitchFamily="49" charset="0"/>
              </a:rPr>
              <a:t>xml,application</a:t>
            </a:r>
            <a:r>
              <a:rPr lang="en-GB" sz="600" dirty="0">
                <a:latin typeface="Courier New" pitchFamily="49" charset="0"/>
              </a:rPr>
              <a:t>/xml, text/</a:t>
            </a:r>
            <a:r>
              <a:rPr lang="en-GB" sz="600" dirty="0" err="1">
                <a:latin typeface="Courier New" pitchFamily="49" charset="0"/>
              </a:rPr>
              <a:t>html;q</a:t>
            </a:r>
            <a:r>
              <a:rPr lang="en-GB" sz="600" dirty="0">
                <a:latin typeface="Courier New" pitchFamily="49" charset="0"/>
              </a:rPr>
              <a:t>=0.9,text/</a:t>
            </a:r>
            <a:r>
              <a:rPr lang="en-GB" sz="600" dirty="0" err="1">
                <a:latin typeface="Courier New" pitchFamily="49" charset="0"/>
              </a:rPr>
              <a:t>plain;q</a:t>
            </a:r>
            <a:r>
              <a:rPr lang="en-GB" sz="600" dirty="0">
                <a:latin typeface="Courier New" pitchFamily="49" charset="0"/>
              </a:rPr>
              <a:t>=0.8,image/</a:t>
            </a:r>
            <a:r>
              <a:rPr lang="en-GB" sz="600" dirty="0" err="1">
                <a:latin typeface="Courier New" pitchFamily="49" charset="0"/>
              </a:rPr>
              <a:t>png</a:t>
            </a:r>
            <a:r>
              <a:rPr lang="en-GB" sz="600" dirty="0">
                <a:latin typeface="Courier New" pitchFamily="49" charset="0"/>
              </a:rPr>
              <a:t>,*/*;q=0.5</a:t>
            </a:r>
          </a:p>
          <a:p>
            <a:pPr eaLnBrk="1" hangingPunct="1"/>
            <a:r>
              <a:rPr lang="en-GB" sz="600" dirty="0">
                <a:latin typeface="Courier New" pitchFamily="49" charset="0"/>
              </a:rPr>
              <a:t>Accept-Language: </a:t>
            </a:r>
            <a:r>
              <a:rPr lang="en-GB" sz="600" dirty="0" err="1">
                <a:latin typeface="Courier New" pitchFamily="49" charset="0"/>
              </a:rPr>
              <a:t>fr,fr-fr;q</a:t>
            </a:r>
            <a:r>
              <a:rPr lang="en-GB" sz="600" dirty="0">
                <a:latin typeface="Courier New" pitchFamily="49" charset="0"/>
              </a:rPr>
              <a:t>=0.8,en-us;q=0.5,en;q=0.3</a:t>
            </a:r>
          </a:p>
          <a:p>
            <a:pPr eaLnBrk="1" hangingPunct="1"/>
            <a:r>
              <a:rPr lang="en-GB" sz="600" dirty="0">
                <a:latin typeface="Courier New" pitchFamily="49" charset="0"/>
              </a:rPr>
              <a:t>Accept-Encoding: </a:t>
            </a:r>
            <a:r>
              <a:rPr lang="en-GB" sz="600" dirty="0" err="1">
                <a:latin typeface="Courier New" pitchFamily="49" charset="0"/>
              </a:rPr>
              <a:t>gzip,deflate</a:t>
            </a:r>
            <a:endParaRPr lang="en-GB" sz="600" dirty="0">
              <a:latin typeface="Courier New" pitchFamily="49" charset="0"/>
            </a:endParaRPr>
          </a:p>
          <a:p>
            <a:pPr eaLnBrk="1" hangingPunct="1"/>
            <a:r>
              <a:rPr lang="en-GB" sz="600" dirty="0">
                <a:latin typeface="Courier New" pitchFamily="49" charset="0"/>
              </a:rPr>
              <a:t>Accept-Charset: ISO-8859-1,utf-8;q=0.7,*;q=0.7</a:t>
            </a:r>
          </a:p>
          <a:p>
            <a:pPr eaLnBrk="1" hangingPunct="1"/>
            <a:r>
              <a:rPr lang="en-GB" sz="800" b="1" dirty="0">
                <a:solidFill>
                  <a:srgbClr val="580000"/>
                </a:solidFill>
                <a:latin typeface="Courier New" pitchFamily="49" charset="0"/>
              </a:rPr>
              <a:t>Content-Type: multipart/form-data; boundary=---------------------------41184676334</a:t>
            </a:r>
          </a:p>
          <a:p>
            <a:pPr eaLnBrk="1" hangingPunct="1"/>
            <a:r>
              <a:rPr lang="en-GB" sz="600" dirty="0">
                <a:latin typeface="Courier New" pitchFamily="49" charset="0"/>
              </a:rPr>
              <a:t>Content-Length: 322 </a:t>
            </a:r>
          </a:p>
        </p:txBody>
      </p:sp>
      <p:sp>
        <p:nvSpPr>
          <p:cNvPr id="10246" name="Text Box 25"/>
          <p:cNvSpPr txBox="1">
            <a:spLocks noChangeArrowheads="1"/>
          </p:cNvSpPr>
          <p:nvPr/>
        </p:nvSpPr>
        <p:spPr bwMode="auto">
          <a:xfrm>
            <a:off x="1620839" y="1726406"/>
            <a:ext cx="65547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Courier New" pitchFamily="49" charset="0"/>
              </a:rPr>
              <a:t>POST /path/to/page.php HTTP/1.1</a:t>
            </a:r>
          </a:p>
        </p:txBody>
      </p:sp>
      <p:sp>
        <p:nvSpPr>
          <p:cNvPr id="10247" name="Line 26"/>
          <p:cNvSpPr>
            <a:spLocks noChangeShapeType="1"/>
          </p:cNvSpPr>
          <p:nvPr/>
        </p:nvSpPr>
        <p:spPr bwMode="auto">
          <a:xfrm flipH="1">
            <a:off x="395288" y="1977629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27"/>
          <p:cNvSpPr txBox="1">
            <a:spLocks noChangeArrowheads="1"/>
          </p:cNvSpPr>
          <p:nvPr/>
        </p:nvSpPr>
        <p:spPr bwMode="auto">
          <a:xfrm>
            <a:off x="395289" y="1707356"/>
            <a:ext cx="12025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</a:rPr>
              <a:t>Request Line</a:t>
            </a:r>
          </a:p>
        </p:txBody>
      </p:sp>
      <p:sp>
        <p:nvSpPr>
          <p:cNvPr id="10249" name="Text Box 28"/>
          <p:cNvSpPr txBox="1">
            <a:spLocks noChangeArrowheads="1"/>
          </p:cNvSpPr>
          <p:nvPr/>
        </p:nvSpPr>
        <p:spPr bwMode="auto">
          <a:xfrm>
            <a:off x="395289" y="1977628"/>
            <a:ext cx="8338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</a:rPr>
              <a:t>Headers</a:t>
            </a:r>
          </a:p>
        </p:txBody>
      </p:sp>
      <p:sp>
        <p:nvSpPr>
          <p:cNvPr id="10250" name="Line 29"/>
          <p:cNvSpPr>
            <a:spLocks noChangeShapeType="1"/>
          </p:cNvSpPr>
          <p:nvPr/>
        </p:nvSpPr>
        <p:spPr bwMode="auto">
          <a:xfrm flipH="1">
            <a:off x="395288" y="2571750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 Box 30"/>
          <p:cNvSpPr txBox="1">
            <a:spLocks noChangeArrowheads="1"/>
          </p:cNvSpPr>
          <p:nvPr/>
        </p:nvSpPr>
        <p:spPr bwMode="auto">
          <a:xfrm>
            <a:off x="395288" y="2626519"/>
            <a:ext cx="5549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</a:rPr>
              <a:t>Data</a:t>
            </a:r>
          </a:p>
        </p:txBody>
      </p:sp>
      <p:sp>
        <p:nvSpPr>
          <p:cNvPr id="10252" name="Rectangle 31"/>
          <p:cNvSpPr>
            <a:spLocks noChangeArrowheads="1"/>
          </p:cNvSpPr>
          <p:nvPr/>
        </p:nvSpPr>
        <p:spPr bwMode="auto">
          <a:xfrm>
            <a:off x="1619250" y="2680097"/>
            <a:ext cx="66246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800" b="1" dirty="0">
                <a:solidFill>
                  <a:srgbClr val="580000"/>
                </a:solidFill>
                <a:latin typeface="Courier New" pitchFamily="49" charset="0"/>
              </a:rPr>
              <a:t>-----------------------------41184676334</a:t>
            </a:r>
          </a:p>
          <a:p>
            <a:r>
              <a:rPr lang="en-US" sz="800" b="1" dirty="0">
                <a:solidFill>
                  <a:srgbClr val="580000"/>
                </a:solidFill>
                <a:latin typeface="Courier New" pitchFamily="49" charset="0"/>
              </a:rPr>
              <a:t>Content-Disposition: form-data; name="</a:t>
            </a:r>
            <a:r>
              <a:rPr lang="en-US" sz="800" b="1" dirty="0" err="1">
                <a:solidFill>
                  <a:srgbClr val="580000"/>
                </a:solidFill>
                <a:latin typeface="Courier New" pitchFamily="49" charset="0"/>
              </a:rPr>
              <a:t>file_to_upload</a:t>
            </a:r>
            <a:r>
              <a:rPr lang="en-US" sz="800" b="1" dirty="0">
                <a:solidFill>
                  <a:srgbClr val="580000"/>
                </a:solidFill>
                <a:latin typeface="Courier New" pitchFamily="49" charset="0"/>
              </a:rPr>
              <a:t>"; filename=“doc.txt"</a:t>
            </a:r>
          </a:p>
          <a:p>
            <a:r>
              <a:rPr lang="en-US" sz="800" b="1" dirty="0">
                <a:solidFill>
                  <a:srgbClr val="580000"/>
                </a:solidFill>
                <a:latin typeface="Courier New" pitchFamily="49" charset="0"/>
              </a:rPr>
              <a:t>Content-Type: text/plain</a:t>
            </a:r>
          </a:p>
          <a:p>
            <a:r>
              <a:rPr lang="en-US" sz="800" b="1" dirty="0">
                <a:solidFill>
                  <a:srgbClr val="580000"/>
                </a:solidFill>
                <a:latin typeface="Courier New" pitchFamily="49" charset="0"/>
              </a:rPr>
              <a:t>Company Presentation</a:t>
            </a:r>
          </a:p>
          <a:p>
            <a:r>
              <a:rPr lang="en-US" sz="800" b="1" dirty="0" err="1">
                <a:solidFill>
                  <a:srgbClr val="580000"/>
                </a:solidFill>
                <a:latin typeface="Courier New" pitchFamily="49" charset="0"/>
              </a:rPr>
              <a:t>Saas</a:t>
            </a:r>
            <a:r>
              <a:rPr lang="en-US" sz="800" b="1" dirty="0">
                <a:solidFill>
                  <a:srgbClr val="580000"/>
                </a:solidFill>
                <a:latin typeface="Courier New" pitchFamily="49" charset="0"/>
              </a:rPr>
              <a:t> model </a:t>
            </a:r>
            <a:r>
              <a:rPr lang="en-US" sz="800" b="1" dirty="0" err="1">
                <a:solidFill>
                  <a:srgbClr val="580000"/>
                </a:solidFill>
                <a:latin typeface="Courier New" pitchFamily="49" charset="0"/>
              </a:rPr>
              <a:t>wp</a:t>
            </a:r>
            <a:endParaRPr lang="en-US" sz="800" b="1" dirty="0">
              <a:solidFill>
                <a:srgbClr val="580000"/>
              </a:solidFill>
              <a:latin typeface="Courier New" pitchFamily="49" charset="0"/>
            </a:endParaRPr>
          </a:p>
          <a:p>
            <a:r>
              <a:rPr lang="en-US" sz="800" b="1" dirty="0">
                <a:solidFill>
                  <a:srgbClr val="580000"/>
                </a:solidFill>
                <a:latin typeface="Courier New" pitchFamily="49" charset="0"/>
              </a:rPr>
              <a:t>Startup again</a:t>
            </a:r>
          </a:p>
          <a:p>
            <a:r>
              <a:rPr lang="en-US" sz="800" b="1" dirty="0">
                <a:solidFill>
                  <a:srgbClr val="580000"/>
                </a:solidFill>
                <a:latin typeface="Courier New" pitchFamily="49" charset="0"/>
              </a:rPr>
              <a:t>See Coralie maintenance increase by 100.</a:t>
            </a:r>
          </a:p>
          <a:p>
            <a:r>
              <a:rPr lang="en-US" sz="800" b="1" dirty="0">
                <a:solidFill>
                  <a:srgbClr val="580000"/>
                </a:solidFill>
                <a:latin typeface="Courier New" pitchFamily="49" charset="0"/>
              </a:rPr>
              <a:t>make changes in the contract</a:t>
            </a:r>
          </a:p>
          <a:p>
            <a:r>
              <a:rPr lang="en-US" sz="800" b="1" dirty="0">
                <a:solidFill>
                  <a:srgbClr val="580000"/>
                </a:solidFill>
                <a:latin typeface="Courier New" pitchFamily="49" charset="0"/>
              </a:rPr>
              <a:t>-----------------------------41184676334--</a:t>
            </a:r>
            <a:endParaRPr lang="fr-FR" sz="800" b="1" dirty="0">
              <a:solidFill>
                <a:srgbClr val="580000"/>
              </a:solidFill>
              <a:latin typeface="Courier New" pitchFamily="49" charset="0"/>
            </a:endParaRPr>
          </a:p>
        </p:txBody>
      </p:sp>
      <p:sp>
        <p:nvSpPr>
          <p:cNvPr id="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68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  <p:tag name="ISPRING_RESOURCE_PATHS_HASH_2" val="13e935a1f3c99d688aabbdfa6a3c4c2d1c5fcd2"/>
  <p:tag name="RS_CLASSIFICATION_RESETFORMATTING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a4ebddf-9689-4a34-b49f-69dd95ae7532"/>
  <p:tag name="RS_CLASSIFICATIONID" val="0"/>
  <p:tag name="RS_CLASSIFICATION" val="UNRESTRIC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aff59341-1cb4-4a71-9e64-89b0e16d328b"/>
  <p:tag name="RS_CLASSIFICATIONID" val="0"/>
  <p:tag name="RS_CLASSIFICATION" val="UNRESTRIC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7b8ac6b-e0d4-49e0-b84c-54b66935b55e"/>
  <p:tag name="RS_CLASSIFICATIONID" val="0"/>
  <p:tag name="RS_CLASSIFICATION" val="UNRESTRIC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a702a354-8f94-4ffa-8a64-66a63c052d42"/>
  <p:tag name="RS_CLASSIFICATIONID" val="0"/>
  <p:tag name="RS_CLASSIFICATION" val="UNRESTRICTE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b0d282f-93cc-4e81-97c9-c13b86269be2"/>
  <p:tag name="RS_CLASSIFICATIONID" val="0"/>
  <p:tag name="RS_CLASSIFICATION" val="UNRESTRICTE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4bf6a61b-ff97-4c66-8c87-a63084dd38c3"/>
  <p:tag name="RS_CLASSIFICATIONID" val="0"/>
  <p:tag name="RS_CLASSIFICATION" val="UNRESTRICTE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580bf24-f4b6-461a-a356-c1cc503bba9a"/>
  <p:tag name="RS_CLASSIFICATIONID" val="0"/>
  <p:tag name="RS_CLASSIFICATION" val="UNRESTRICTE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928500c-76e5-4e78-9a76-3ebe4463c9ce"/>
  <p:tag name="RS_CLASSIFICATIONID" val="0"/>
  <p:tag name="RS_CLASSIFICATION" val="UNRESTRICTE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5c3853f-c0ec-4095-9bad-a734424e86cf"/>
  <p:tag name="RS_CLASSIFICATIONID" val="0"/>
  <p:tag name="RS_CLASSIFICATION" val="UNRESTRICTE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2d4195c-f05b-4c7a-aead-f9ddc74b43e4"/>
  <p:tag name="RS_CLASSIFICATIONID" val="0"/>
  <p:tag name="RS_CLASSIFICATION" val="UNRESTRICT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421f0bbe-2051-4b68-867d-2da5653cd751"/>
  <p:tag name="RS_CLASSIFICATIONID" val="0"/>
  <p:tag name="RS_CLASSIFICATION" val="UNRESTRICTE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0b2aea6-90c3-4a75-92b8-128b0cb07998"/>
  <p:tag name="RS_CLASSIFICATIONID" val="0"/>
  <p:tag name="RS_CLASSIFICATION" val="UNRESTRICTE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28a538e2-c123-4946-9415-f5ad6616f3b4"/>
  <p:tag name="RS_CLASSIFICATIONID" val="0"/>
  <p:tag name="RS_CLASSIFICATION" val="UNRESTRICTE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68f62a2c-ac4e-422d-b88d-78526c790e59"/>
  <p:tag name="RS_CLASSIFICATIONID" val="0"/>
  <p:tag name="RS_CLASSIFICATION" val="UNRESTRICTE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6f5f918-3d54-4829-8208-84bf1f7e6d17"/>
  <p:tag name="RS_CLASSIFICATIONID" val="0"/>
  <p:tag name="RS_CLASSIFICATION" val="UNRESTRICTE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549d69f-6440-4f27-afa5-ce2c8a3dabbe"/>
  <p:tag name="RS_CLASSIFICATIONID" val="0"/>
  <p:tag name="RS_CLASSIFICATION" val="UNRESTRICTE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ad6e46b-1d9b-49cf-9355-c2ba1af84791"/>
  <p:tag name="RS_CLASSIFICATIONID" val="0"/>
  <p:tag name="RS_CLASSIFICATION" val="UNRESTRICTE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1733340-ef69-4f0d-b94b-971cf09a9d45"/>
  <p:tag name="RS_CLASSIFICATIONID" val="0"/>
  <p:tag name="RS_CLASSIFICATION" val="UNRESTRICTE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ad1d389d-7b17-4c44-ad0a-dc5cbf0f05bf"/>
  <p:tag name="RS_CLASSIFICATIONID" val="0"/>
  <p:tag name="RS_CLASSIFICATION" val="UNRESTRICTE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2e12dbaa-5f35-4c3d-a424-6c3d0e0e8925"/>
  <p:tag name="RS_CLASSIFICATIONID" val="0"/>
  <p:tag name="RS_CLASSIFICATION" val="UNRESTRICTE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2b9cc04-1f6a-4fbf-a4c6-6e492b12759a"/>
  <p:tag name="RS_CLASSIFICATIONID" val="0"/>
  <p:tag name="RS_CLASSIFICATION" val="UNRESTRICTE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fec2476-26d2-41dd-906e-32611e793670"/>
  <p:tag name="RS_CLASSIFICATIONID" val="0"/>
  <p:tag name="RS_CLASSIFICATION" val="UNRESTRICTE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7511e4f-ec8d-43e0-aa22-8b530daf1b95"/>
  <p:tag name="RS_CLASSIFICATIONID" val="0"/>
  <p:tag name="RS_CLASSIFICATION" val="UNRESTRICTE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0b11d7c-d489-43fb-9c5f-c2762e4a4d26"/>
  <p:tag name="RS_CLASSIFICATIONID" val="0"/>
  <p:tag name="RS_CLASSIFICATION" val="UNRESTRICTE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b41631e-8eff-4fa4-9b91-978a40e8d255"/>
  <p:tag name="RS_CLASSIFICATIONID" val="0"/>
  <p:tag name="RS_CLASSIFICATION" val="UNRESTRICTE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3b655e5-6826-4f04-9c26-cc7d7d161b76"/>
  <p:tag name="RS_CLASSIFICATIONID" val="0"/>
  <p:tag name="RS_CLASSIFICATION" val="UNRESTRICTE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659d717c-99a6-4f0a-9e79-697fb9304980"/>
  <p:tag name="RS_CLASSIFICATIONID" val="0"/>
  <p:tag name="RS_CLASSIFICATION" val="UNRESTRICTE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  <p:tag name="OFFISYNC_SLIDE_GUID" val="e37cb47d-8a73-426f-9a36-e2f70eb2f25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6c6b1ec0-d870-4b03-ba3a-9e4f16453922"/>
  <p:tag name="RS_CLASSIFICATIONID" val="0"/>
  <p:tag name="RS_CLASSIFICATION" val="UNRESTRICTE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2e68ee2f-b803-4e77-beb5-934defb5d578"/>
  <p:tag name="RS_CLASSIFICATIONID" val="0"/>
  <p:tag name="RS_CLASSIFICATION" val="UNRESTRICTE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66767d95-c17f-4c93-b691-3745c25cbae8"/>
  <p:tag name="RS_CLASSIFICATIONID" val="0"/>
  <p:tag name="RS_CLASSIFICATION" val="UNRESTRICTE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8980721-8877-4317-a4b1-7da016c57e16"/>
  <p:tag name="RS_CLASSIFICATIONID" val="0"/>
  <p:tag name="RS_CLASSIFICATION" val="UNRESTRICTE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061c333-6ef9-4aaf-9594-a4912e2c35f2"/>
  <p:tag name="RS_CLASSIFICATIONID" val="0"/>
  <p:tag name="RS_CLASSIFICATION" val="UNRESTRICTE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8a056e5-648e-44a6-826e-d7ba57c34a20"/>
  <p:tag name="RS_CLASSIFICATIONID" val="0"/>
  <p:tag name="RS_CLASSIFICATION" val="UNRESTRICTE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71a7759d-c424-400f-8ffe-d173319735ea"/>
  <p:tag name="RS_CLASSIFICATIONID" val="0"/>
  <p:tag name="RS_CLASSIFICATION" val="UNRESTRICTE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c8aa4be-f936-486f-9bd9-d9f075a497cb"/>
  <p:tag name="RS_CLASSIFICATIONID" val="0"/>
  <p:tag name="RS_CLASSIFICATION" val="UNRESTRICTE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f97b1b3-5b66-4de6-8192-b6196b8c09ff"/>
  <p:tag name="RS_CLASSIFICATIONID" val="0"/>
  <p:tag name="RS_CLASSIFICATION" val="UNRESTRICTE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4c4eb1f0-ba93-4b76-8de0-022e488ddbe9"/>
  <p:tag name="RS_CLASSIFICATIONID" val="0"/>
  <p:tag name="RS_CLASSIFICATION" val="UNRESTRICTE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6a11e56-5025-41bb-a201-ada4e3721b7f"/>
  <p:tag name="RS_CLASSIFICATIONID" val="0"/>
  <p:tag name="RS_CLASSIFICATION" val="UNRESTRICTE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293c415-4057-47c6-bf74-a58a79f3eb40"/>
  <p:tag name="RS_CLASSIFICATIONID" val="0"/>
  <p:tag name="RS_CLASSIFICATION" val="UNRESTRICTE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df234f3-f341-4941-a84e-608e652f2df7"/>
  <p:tag name="RS_CLASSIFICATIONID" val="0"/>
  <p:tag name="RS_CLASSIFICATION" val="UNRESTRICTE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40bd060b-f631-4c8a-9a44-4fef979e74e1"/>
  <p:tag name="RS_CLASSIFICATIONID" val="0"/>
  <p:tag name="RS_CLASSIFICATION" val="UNRESTRICTE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2c57ee46-351c-4c6f-a296-e5a41863eb00"/>
  <p:tag name="RS_CLASSIFICATIONID" val="0"/>
  <p:tag name="RS_CLASSIFICATION" val="UNRESTRICTE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d4f8550-3149-47a4-9283-02db3a353149"/>
  <p:tag name="RS_CLASSIFICATIONID" val="0"/>
  <p:tag name="RS_CLASSIFICATION" val="UNRESTRICTED"/>
</p:tagLst>
</file>

<file path=ppt/theme/theme1.xml><?xml version="1.0" encoding="utf-8"?>
<a:theme xmlns:a="http://schemas.openxmlformats.org/drawingml/2006/main" name="1_DenyAll 2015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nyAll_2017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SCS">
  <a:themeElements>
    <a:clrScheme name="Rohde &amp; Schwarz Colors">
      <a:dk1>
        <a:srgbClr val="000000"/>
      </a:dk1>
      <a:lt1>
        <a:srgbClr val="FFFFFF"/>
      </a:lt1>
      <a:dk2>
        <a:srgbClr val="165F9A"/>
      </a:dk2>
      <a:lt2>
        <a:srgbClr val="F6960F"/>
      </a:lt2>
      <a:accent1>
        <a:srgbClr val="009DEC"/>
      </a:accent1>
      <a:accent2>
        <a:srgbClr val="EF2433"/>
      </a:accent2>
      <a:accent3>
        <a:srgbClr val="009759"/>
      </a:accent3>
      <a:accent4>
        <a:srgbClr val="AEB5BB"/>
      </a:accent4>
      <a:accent5>
        <a:srgbClr val="0091B1"/>
      </a:accent5>
      <a:accent6>
        <a:srgbClr val="5A3275"/>
      </a:accent6>
      <a:hlink>
        <a:srgbClr val="009DEC"/>
      </a:hlink>
      <a:folHlink>
        <a:srgbClr val="933973"/>
      </a:folHlink>
    </a:clrScheme>
    <a:fontScheme name="Rohde &amp; Schwarz Font">
      <a:majorFont>
        <a:latin typeface="Arial Narrow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t"/>
      <a:lstStyle>
        <a:defPPr>
          <a:defRPr sz="15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defRPr sz="15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SCS" id="{B1126869-A558-40E4-AE4E-31D7C7FDE816}" vid="{1514C12D-9C82-47AA-9E42-E64451153575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template</Template>
  <TotalTime>0</TotalTime>
  <Words>2260</Words>
  <Application>Microsoft Office PowerPoint</Application>
  <PresentationFormat>On-screen Show (16:9)</PresentationFormat>
  <Paragraphs>598</Paragraphs>
  <Slides>44</Slides>
  <Notes>2</Notes>
  <HiddenSlides>12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60" baseType="lpstr">
      <vt:lpstr>Aharoni</vt:lpstr>
      <vt:lpstr>Arial</vt:lpstr>
      <vt:lpstr>Arial Black</vt:lpstr>
      <vt:lpstr>Arial Narrow</vt:lpstr>
      <vt:lpstr>Arial Rounded MT Bold</vt:lpstr>
      <vt:lpstr>Arial Unicode MS</vt:lpstr>
      <vt:lpstr>Calibri</vt:lpstr>
      <vt:lpstr>Courier New</vt:lpstr>
      <vt:lpstr>Lato Regular</vt:lpstr>
      <vt:lpstr>Tahoma</vt:lpstr>
      <vt:lpstr>Times New Roman</vt:lpstr>
      <vt:lpstr>Wingdings</vt:lpstr>
      <vt:lpstr>1_DenyAll 2015 White</vt:lpstr>
      <vt:lpstr>DenyAll_2017_template</vt:lpstr>
      <vt:lpstr>2_White</vt:lpstr>
      <vt:lpstr>RSCS</vt:lpstr>
      <vt:lpstr>HTTP Essentials</vt:lpstr>
      <vt:lpstr>Summary</vt:lpstr>
      <vt:lpstr>HTTP Basics</vt:lpstr>
      <vt:lpstr>HTTP Transactions</vt:lpstr>
      <vt:lpstr>URL</vt:lpstr>
      <vt:lpstr>HTTP Request Syntax</vt:lpstr>
      <vt:lpstr>HTTP Methods</vt:lpstr>
      <vt:lpstr>HTTP Methods</vt:lpstr>
      <vt:lpstr>HTTP Methods</vt:lpstr>
      <vt:lpstr>HTTP Methods</vt:lpstr>
      <vt:lpstr>Common HTTP Request Headers</vt:lpstr>
      <vt:lpstr>Common HTTP Request Headers</vt:lpstr>
      <vt:lpstr>Common HTTP Response Headers</vt:lpstr>
      <vt:lpstr>Common HTTP Response Headers</vt:lpstr>
      <vt:lpstr>Main HTTP Response Status</vt:lpstr>
      <vt:lpstr>Important Transactions</vt:lpstr>
      <vt:lpstr>Basic Transaction</vt:lpstr>
      <vt:lpstr>Redirection</vt:lpstr>
      <vt:lpstr>Authentication</vt:lpstr>
      <vt:lpstr>Keep-Alive</vt:lpstr>
      <vt:lpstr>Data Persistency w/Cookies</vt:lpstr>
      <vt:lpstr>HTTP/1.0 Caching</vt:lpstr>
      <vt:lpstr>HTTP/1.0 Caching</vt:lpstr>
      <vt:lpstr>HTTP/1.1 Caching</vt:lpstr>
      <vt:lpstr>Cache-Control Header</vt:lpstr>
      <vt:lpstr>Useful tools</vt:lpstr>
      <vt:lpstr>SSL Concepts</vt:lpstr>
      <vt:lpstr>Encryption Algorithms</vt:lpstr>
      <vt:lpstr>Encryption Algorithms</vt:lpstr>
      <vt:lpstr>Diffie-Hellman</vt:lpstr>
      <vt:lpstr>RSA</vt:lpstr>
      <vt:lpstr>Server Certificates</vt:lpstr>
      <vt:lpstr>Client Certificates</vt:lpstr>
      <vt:lpstr>SSL (Secure Socket Layer)</vt:lpstr>
      <vt:lpstr>SSL Transaction</vt:lpstr>
      <vt:lpstr>Simple TLS Handshake</vt:lpstr>
      <vt:lpstr>Simple TLS Handshake</vt:lpstr>
      <vt:lpstr>Client-Authenticated TLS Handshake</vt:lpstr>
      <vt:lpstr>Regular Expressions</vt:lpstr>
      <vt:lpstr>The Notion of Regex</vt:lpstr>
      <vt:lpstr>Useful Tools for Testing</vt:lpstr>
      <vt:lpstr>Main Special Chars</vt:lpstr>
      <vt:lpstr>Simple Examples</vt:lpstr>
      <vt:lpstr>Questions 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WAF Training</dc:title>
  <dc:creator>Ridha Ben Sik Ali</dc:creator>
  <cp:lastModifiedBy>Mokhtari Ali CSSASM2</cp:lastModifiedBy>
  <cp:revision>88</cp:revision>
  <cp:lastPrinted>2015-09-22T08:21:20Z</cp:lastPrinted>
  <dcterms:created xsi:type="dcterms:W3CDTF">2016-04-08T15:15:53Z</dcterms:created>
  <dcterms:modified xsi:type="dcterms:W3CDTF">2018-07-25T17:00:51Z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11</vt:lpwstr>
  </property>
  <property fmtid="{D5CDD505-2E9C-101B-9397-08002B2CF9AE}" pid="3" name="Jive_VersionGuid">
    <vt:lpwstr>2c719f2973e04ddfbedd4e8588893f5d</vt:lpwstr>
  </property>
  <property fmtid="{D5CDD505-2E9C-101B-9397-08002B2CF9AE}" pid="4" name="Offisync_ServerID">
    <vt:lpwstr>9db12324-d5b8-4504-a262-f75e829d30b8</vt:lpwstr>
  </property>
  <property fmtid="{D5CDD505-2E9C-101B-9397-08002B2CF9AE}" pid="5" name="Jive_LatestUserAccountName">
    <vt:lpwstr>amokhtari</vt:lpwstr>
  </property>
  <property fmtid="{D5CDD505-2E9C-101B-9397-08002B2CF9AE}" pid="6" name="Offisync_UniqueId">
    <vt:lpwstr>2660</vt:lpwstr>
  </property>
  <property fmtid="{D5CDD505-2E9C-101B-9397-08002B2CF9AE}" pid="7" name="Offisync_ProviderInitializationData">
    <vt:lpwstr>https://denyall.jiveon.com</vt:lpwstr>
  </property>
  <property fmtid="{D5CDD505-2E9C-101B-9397-08002B2CF9AE}" pid="8" name="Jive_LatestFileFullName">
    <vt:lpwstr/>
  </property>
  <property fmtid="{D5CDD505-2E9C-101B-9397-08002B2CF9AE}" pid="9" name="Jive_ModifiedButNotPublished">
    <vt:lpwstr/>
  </property>
  <property fmtid="{D5CDD505-2E9C-101B-9397-08002B2CF9AE}" pid="10" name="Jive_PrevVersionNumber">
    <vt:lpwstr/>
  </property>
  <property fmtid="{D5CDD505-2E9C-101B-9397-08002B2CF9AE}" pid="11" name="Jive_VersionGuid_v2.5">
    <vt:lpwstr/>
  </property>
  <property fmtid="{D5CDD505-2E9C-101B-9397-08002B2CF9AE}" pid="12" name="RS_Classification">
    <vt:lpwstr>UNRESTRICTED</vt:lpwstr>
  </property>
  <property fmtid="{D5CDD505-2E9C-101B-9397-08002B2CF9AE}" pid="13" name="RS_ClassificationID">
    <vt:i4>0</vt:i4>
  </property>
</Properties>
</file>