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theme+xml" PartName="/ppt/theme/theme2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theme+xml" PartName="/ppt/theme/theme3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tags+xml" PartName="/ppt/tags/tag2.xml"/>
  <Override ContentType="application/vnd.openxmlformats-officedocument.presentationml.notesSlide+xml" PartName="/ppt/notesSlides/notesSlide1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notesSlide+xml" PartName="/ppt/notesSlides/notesSlide2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notesSlide+xml" PartName="/ppt/notesSlides/notesSlide3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6" r:id="rId2"/>
    <p:sldMasterId id="2147483782" r:id="rId3"/>
    <p:sldMasterId id="2147483852" r:id="rId4"/>
  </p:sldMasterIdLst>
  <p:notesMasterIdLst>
    <p:notesMasterId r:id="rId70"/>
  </p:notesMasterIdLst>
  <p:handoutMasterIdLst>
    <p:handoutMasterId r:id="rId71"/>
  </p:handoutMasterIdLst>
  <p:sldIdLst>
    <p:sldId id="403" r:id="rId5"/>
    <p:sldId id="420" r:id="rId6"/>
    <p:sldId id="423" r:id="rId7"/>
    <p:sldId id="421" r:id="rId8"/>
    <p:sldId id="422" r:id="rId9"/>
    <p:sldId id="489" r:id="rId10"/>
    <p:sldId id="490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79" r:id="rId24"/>
    <p:sldId id="480" r:id="rId25"/>
    <p:sldId id="481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58" r:id="rId34"/>
    <p:sldId id="459" r:id="rId35"/>
    <p:sldId id="471" r:id="rId36"/>
    <p:sldId id="457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88" r:id="rId45"/>
    <p:sldId id="472" r:id="rId46"/>
    <p:sldId id="473" r:id="rId47"/>
    <p:sldId id="475" r:id="rId48"/>
    <p:sldId id="476" r:id="rId49"/>
    <p:sldId id="487" r:id="rId50"/>
    <p:sldId id="460" r:id="rId51"/>
    <p:sldId id="482" r:id="rId52"/>
    <p:sldId id="461" r:id="rId53"/>
    <p:sldId id="462" r:id="rId54"/>
    <p:sldId id="463" r:id="rId55"/>
    <p:sldId id="486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92" r:id="rId64"/>
    <p:sldId id="477" r:id="rId65"/>
    <p:sldId id="483" r:id="rId66"/>
    <p:sldId id="484" r:id="rId67"/>
    <p:sldId id="485" r:id="rId68"/>
    <p:sldId id="491" r:id="rId69"/>
  </p:sldIdLst>
  <p:sldSz cx="9144000" cy="5143500" type="screen16x9"/>
  <p:notesSz cx="9874250" cy="6797675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4" autoAdjust="0"/>
    <p:restoredTop sz="95080" autoAdjust="0"/>
  </p:normalViewPr>
  <p:slideViewPr>
    <p:cSldViewPr>
      <p:cViewPr varScale="1">
        <p:scale>
          <a:sx n="106" d="100"/>
          <a:sy n="106" d="100"/>
        </p:scale>
        <p:origin x="226" y="82"/>
      </p:cViewPr>
      <p:guideLst>
        <p:guide orient="horz" pos="1983"/>
        <p:guide pos="3016"/>
        <p:guide orient="horz" pos="2845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2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65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8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6782124" cy="0"/>
          </a:xfrm>
          <a:prstGeom prst="line">
            <a:avLst/>
          </a:prstGeom>
          <a:ln>
            <a:solidFill>
              <a:srgbClr val="FF44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9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714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1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MM/DD/YYYY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 Footer: &gt;Insert &gt;Header &amp; Footer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76AC-E5DF-427C-ABDC-2F4FBD8E4B6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3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7513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21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648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80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530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1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93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373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41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image" Target="../media/image3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6/4/2018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42" r:id="rId36"/>
    <p:sldLayoutId id="2147483670" r:id="rId37"/>
    <p:sldLayoutId id="2147483706" r:id="rId38"/>
    <p:sldLayoutId id="2147483661" r:id="rId3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6/4/2018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6/4/2018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2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8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0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6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3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0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4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4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2.xml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5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60.xml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6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6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64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65.xml"/><Relationship Id="rId4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DenyAll WAF </a:t>
            </a:r>
            <a:br>
              <a:rPr lang="en-US" smtClean="0"/>
            </a:br>
            <a:r>
              <a:rPr lang="en-US" smtClean="0"/>
              <a:t>Workflow Management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Official Training 2018</a:t>
            </a:r>
            <a:endParaRPr lang="fr-FR" smtClean="0"/>
          </a:p>
          <a:p>
            <a:endParaRPr lang="fr-FR" dirty="0"/>
          </a:p>
        </p:txBody>
      </p:sp>
      <p:sp>
        <p:nvSpPr>
          <p:cNvPr id="1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Between the black ball and </a:t>
            </a:r>
            <a:br>
              <a:rPr lang="en-US" smtClean="0"/>
            </a:br>
            <a:r>
              <a:rPr lang="en-US" smtClean="0"/>
              <a:t>the brick “proxy request”,</a:t>
            </a:r>
            <a:br>
              <a:rPr lang="en-US" smtClean="0"/>
            </a:br>
            <a:r>
              <a:rPr lang="en-US" smtClean="0"/>
              <a:t>we are working on the request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After the brick “proxy request”,</a:t>
            </a:r>
            <a:br>
              <a:rPr lang="en-US" smtClean="0"/>
            </a:br>
            <a:r>
              <a:rPr lang="en-US" smtClean="0"/>
              <a:t>we are working on the response</a:t>
            </a:r>
            <a:br>
              <a:rPr lang="en-US" smtClean="0"/>
            </a:br>
            <a:endParaRPr lang="en-US" smtClean="0"/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0" y="843558"/>
            <a:ext cx="30162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7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brick REQUIRES attributes, and</a:t>
            </a:r>
            <a:br>
              <a:rPr lang="en-US" dirty="0" smtClean="0"/>
            </a:br>
            <a:r>
              <a:rPr lang="en-US" dirty="0" smtClean="0"/>
              <a:t>some of them PROVIDE attributes</a:t>
            </a:r>
          </a:p>
          <a:p>
            <a:endParaRPr lang="en-US" dirty="0" smtClean="0"/>
          </a:p>
          <a:p>
            <a:r>
              <a:rPr lang="en-US" dirty="0" smtClean="0"/>
              <a:t>ICX Security Engine needs every attribute </a:t>
            </a:r>
            <a:br>
              <a:rPr lang="en-US" dirty="0" smtClean="0"/>
            </a:br>
            <a:r>
              <a:rPr lang="en-US" dirty="0" smtClean="0"/>
              <a:t>related to the request and provides ICX </a:t>
            </a:r>
            <a:br>
              <a:rPr lang="en-US" dirty="0" smtClean="0"/>
            </a:br>
            <a:r>
              <a:rPr lang="en-US" dirty="0" smtClean="0"/>
              <a:t>specific attributes</a:t>
            </a:r>
          </a:p>
          <a:p>
            <a:endParaRPr lang="en-US" dirty="0" smtClean="0"/>
          </a:p>
          <a:p>
            <a:r>
              <a:rPr lang="en-US" dirty="0" smtClean="0"/>
              <a:t>In general, brick needs “parameters” (double click)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67" y="1032633"/>
            <a:ext cx="1113944" cy="26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4" y="1863794"/>
            <a:ext cx="1919436" cy="18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763123" y="1285913"/>
            <a:ext cx="48539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075" idx="1"/>
          </p:cNvCxnSpPr>
          <p:nvPr/>
        </p:nvCxnSpPr>
        <p:spPr>
          <a:xfrm flipV="1">
            <a:off x="6415300" y="2768955"/>
            <a:ext cx="576064" cy="174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15863" y="3412213"/>
            <a:ext cx="831527" cy="792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42111" y="1018542"/>
            <a:ext cx="1631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prstClr val="black"/>
                </a:solidFill>
              </a:rPr>
              <a:t>Required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</a:rPr>
              <a:t>attributes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2739" y="1552585"/>
            <a:ext cx="103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prstClr val="black"/>
                </a:solidFill>
              </a:rPr>
              <a:t>Parameters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4129486"/>
            <a:ext cx="1623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prstClr val="black"/>
                </a:solidFill>
              </a:rPr>
              <a:t>Provided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</a:rPr>
              <a:t>attributes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6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decision bricks will return true or false, </a:t>
            </a:r>
            <a:endParaRPr lang="en-US" dirty="0" smtClean="0"/>
          </a:p>
          <a:p>
            <a:pPr marL="180000" lvl="1" indent="0">
              <a:buNone/>
            </a:pPr>
            <a:r>
              <a:rPr lang="en-US" dirty="0" smtClean="0"/>
              <a:t>depending </a:t>
            </a:r>
            <a:r>
              <a:rPr lang="en-US" dirty="0" smtClean="0"/>
              <a:t>on the result of condition(s)</a:t>
            </a:r>
          </a:p>
          <a:p>
            <a:endParaRPr lang="en-US" dirty="0" smtClean="0"/>
          </a:p>
          <a:p>
            <a:r>
              <a:rPr lang="en-US" dirty="0" smtClean="0"/>
              <a:t>if attribute </a:t>
            </a:r>
            <a:r>
              <a:rPr lang="en-US" dirty="0" err="1" smtClean="0"/>
              <a:t>icx.request.blocked</a:t>
            </a:r>
            <a:r>
              <a:rPr lang="en-US" dirty="0" smtClean="0"/>
              <a:t> is true </a:t>
            </a:r>
            <a:endParaRPr lang="en-US" dirty="0" smtClean="0"/>
          </a:p>
          <a:p>
            <a:pPr marL="180000" lvl="1" indent="0">
              <a:buNone/>
            </a:pPr>
            <a:r>
              <a:rPr lang="en-US" dirty="0" smtClean="0"/>
              <a:t>then </a:t>
            </a:r>
            <a:r>
              <a:rPr lang="en-US" dirty="0" smtClean="0"/>
              <a:t>the decision brick will return true</a:t>
            </a:r>
          </a:p>
          <a:p>
            <a:endParaRPr lang="en-US" dirty="0" smtClean="0"/>
          </a:p>
          <a:p>
            <a:r>
              <a:rPr lang="en-US" dirty="0" smtClean="0"/>
              <a:t>conditions may be multiple</a:t>
            </a:r>
          </a:p>
          <a:p>
            <a:endParaRPr lang="en-US" dirty="0" smtClean="0"/>
          </a:p>
          <a:p>
            <a:r>
              <a:rPr lang="en-US" dirty="0" smtClean="0"/>
              <a:t>match all conditions ?</a:t>
            </a:r>
          </a:p>
          <a:p>
            <a:pPr lvl="1"/>
            <a:r>
              <a:rPr lang="en-US" dirty="0" smtClean="0"/>
              <a:t>YES = “AND” will be put between each conditions</a:t>
            </a:r>
          </a:p>
          <a:p>
            <a:pPr lvl="1"/>
            <a:r>
              <a:rPr lang="en-US" dirty="0" smtClean="0"/>
              <a:t>NO = “OR” will be put between each conditions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28" y="1183097"/>
            <a:ext cx="3436256" cy="24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1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First let’s execute brick ICX Security Engine</a:t>
            </a:r>
          </a:p>
          <a:p>
            <a:r>
              <a:rPr lang="en-US" sz="1400" dirty="0" smtClean="0"/>
              <a:t>Then let’s check if some attacks techniques are found in the request</a:t>
            </a:r>
          </a:p>
          <a:p>
            <a:r>
              <a:rPr lang="en-US" sz="1400" dirty="0" smtClean="0"/>
              <a:t>If yes </a:t>
            </a:r>
          </a:p>
          <a:p>
            <a:pPr lvl="1"/>
            <a:r>
              <a:rPr lang="en-US" sz="1400" dirty="0" smtClean="0"/>
              <a:t>Log an alert (security logs)</a:t>
            </a:r>
          </a:p>
          <a:p>
            <a:pPr lvl="1"/>
            <a:r>
              <a:rPr lang="en-US" sz="1400" dirty="0" smtClean="0"/>
              <a:t>And then block the request (DA WAF will generate a 403 response)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>If no</a:t>
            </a:r>
          </a:p>
          <a:p>
            <a:pPr lvl="1"/>
            <a:r>
              <a:rPr lang="en-US" sz="1400" dirty="0" smtClean="0"/>
              <a:t>Proxy the request to the application</a:t>
            </a:r>
          </a:p>
          <a:p>
            <a:pPr lvl="1"/>
            <a:r>
              <a:rPr lang="en-US" sz="1400" dirty="0" smtClean="0"/>
              <a:t>Implicitly, send the response to the client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9542"/>
            <a:ext cx="27305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2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bricks provided in da waf are organized into categories</a:t>
            </a:r>
          </a:p>
          <a:p>
            <a:r>
              <a:rPr lang="en-US" smtClean="0"/>
              <a:t>bricks are not only for security</a:t>
            </a:r>
          </a:p>
          <a:p>
            <a:pPr lvl="1"/>
            <a:r>
              <a:rPr lang="en-US" smtClean="0"/>
              <a:t>Add/set/unset anything in the request</a:t>
            </a:r>
          </a:p>
          <a:p>
            <a:pPr lvl="1"/>
            <a:r>
              <a:rPr lang="en-US" smtClean="0"/>
              <a:t>Add/set/unset anything in the response</a:t>
            </a:r>
          </a:p>
          <a:p>
            <a:pPr lvl="1"/>
            <a:r>
              <a:rPr lang="en-US" smtClean="0"/>
              <a:t>Generate response (HTML/XML/..)</a:t>
            </a:r>
          </a:p>
          <a:p>
            <a:pPr lvl="1"/>
            <a:r>
              <a:rPr lang="en-US" smtClean="0"/>
              <a:t>Dedicated XML bricks</a:t>
            </a:r>
          </a:p>
          <a:p>
            <a:pPr lvl="1"/>
            <a:r>
              <a:rPr lang="en-US" smtClean="0"/>
              <a:t>Volatile data handling (attribute set ..)</a:t>
            </a:r>
          </a:p>
          <a:p>
            <a:pPr lvl="1"/>
            <a:r>
              <a:rPr lang="en-US" smtClean="0"/>
              <a:t>Session data</a:t>
            </a:r>
          </a:p>
          <a:p>
            <a:pPr lvl="1"/>
            <a:r>
              <a:rPr lang="en-US" smtClean="0"/>
              <a:t>Persistent data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23678"/>
            <a:ext cx="2880320" cy="2426726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Workflow Management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1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Workflow creation (Recommended)</a:t>
            </a:r>
          </a:p>
          <a:p>
            <a:endParaRPr lang="fr-FR" smtClean="0"/>
          </a:p>
          <a:p>
            <a:pPr lvl="1"/>
            <a:r>
              <a:rPr lang="fr-FR" smtClean="0"/>
              <a:t>In the </a:t>
            </a:r>
            <a:r>
              <a:rPr lang="en-US" smtClean="0"/>
              <a:t>Applications</a:t>
            </a:r>
            <a:r>
              <a:rPr lang="fr-FR" smtClean="0"/>
              <a:t> tab, select your tunnel, </a:t>
            </a:r>
          </a:p>
          <a:p>
            <a:pPr lvl="1"/>
            <a:r>
              <a:rPr lang="fr-FR" smtClean="0"/>
              <a:t>right click, and click on Modify Policy 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r>
              <a:rPr lang="fr-FR" smtClean="0"/>
              <a:t>When you are in the Policies tab, </a:t>
            </a:r>
          </a:p>
          <a:p>
            <a:pPr lvl="1"/>
            <a:r>
              <a:rPr lang="fr-FR" smtClean="0"/>
              <a:t>click on Save as… so you can edit </a:t>
            </a:r>
          </a:p>
          <a:p>
            <a:pPr lvl="1"/>
            <a:r>
              <a:rPr lang="fr-FR" smtClean="0"/>
              <a:t>the workflow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r>
              <a:rPr lang="fr-FR" smtClean="0"/>
              <a:t>Name it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71550"/>
            <a:ext cx="2043616" cy="17530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33685"/>
            <a:ext cx="1806824" cy="4588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9" y="2997774"/>
            <a:ext cx="2663946" cy="1634516"/>
          </a:xfrm>
          <a:prstGeom prst="rect">
            <a:avLst/>
          </a:prstGeom>
        </p:spPr>
      </p:pic>
      <p:sp>
        <p:nvSpPr>
          <p:cNvPr id="1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5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Workflow creation (2)</a:t>
            </a:r>
          </a:p>
          <a:p>
            <a:endParaRPr lang="fr-FR" smtClean="0"/>
          </a:p>
          <a:p>
            <a:pPr lvl="1"/>
            <a:r>
              <a:rPr lang="fr-FR" smtClean="0"/>
              <a:t>In the </a:t>
            </a:r>
            <a:r>
              <a:rPr lang="en-US" smtClean="0"/>
              <a:t>Policies</a:t>
            </a:r>
            <a:r>
              <a:rPr lang="fr-FR" smtClean="0"/>
              <a:t> tab, Workflows subsection, </a:t>
            </a:r>
          </a:p>
          <a:p>
            <a:pPr lvl="1"/>
            <a:r>
              <a:rPr lang="fr-FR" smtClean="0"/>
              <a:t>click on the small blue circle and then on Add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r>
              <a:rPr lang="fr-FR" smtClean="0"/>
              <a:t>Name it</a:t>
            </a:r>
          </a:p>
          <a:p>
            <a:pPr lvl="1"/>
            <a:r>
              <a:rPr lang="fr-FR" smtClean="0"/>
              <a:t>Let the Template field to &lt;None&gt; if you</a:t>
            </a:r>
          </a:p>
          <a:p>
            <a:pPr lvl="1"/>
            <a:r>
              <a:rPr lang="fr-FR" smtClean="0"/>
              <a:t>want to build your workflow from the</a:t>
            </a:r>
          </a:p>
          <a:p>
            <a:pPr lvl="1"/>
            <a:r>
              <a:rPr lang="fr-FR" smtClean="0"/>
              <a:t>start</a:t>
            </a:r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5" y="1131590"/>
            <a:ext cx="2804403" cy="13031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34723"/>
            <a:ext cx="3199377" cy="2225259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Sub-workflow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be called by a main workflow, or another sub-workflow</a:t>
            </a:r>
          </a:p>
          <a:p>
            <a:pPr lvl="1"/>
            <a:endParaRPr lang="en-US" smtClean="0"/>
          </a:p>
          <a:p>
            <a:r>
              <a:rPr lang="en-US" smtClean="0"/>
              <a:t>Serve to group a logical sequence of nodes together 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15566"/>
            <a:ext cx="2293819" cy="3071126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Sub-workflow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Sub-workflow</a:t>
            </a:r>
          </a:p>
          <a:p>
            <a:pPr lvl="2"/>
            <a:r>
              <a:rPr lang="en-US" smtClean="0"/>
              <a:t>To create a new one, click on the blue</a:t>
            </a:r>
          </a:p>
          <a:p>
            <a:pPr lvl="2"/>
            <a:r>
              <a:rPr lang="en-US" smtClean="0"/>
              <a:t>ball and then on Add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Check the Sub-Workflow button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Name it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Choose a category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fr-FR" smtClean="0"/>
          </a:p>
          <a:p>
            <a:pPr lvl="2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59741"/>
            <a:ext cx="3097497" cy="1872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07" y="2751770"/>
            <a:ext cx="3067179" cy="1863278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7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Concepts</a:t>
            </a:r>
          </a:p>
          <a:p>
            <a:endParaRPr lang="en-US" smtClean="0"/>
          </a:p>
          <a:p>
            <a:r>
              <a:rPr lang="fr-FR" smtClean="0"/>
              <a:t>Workflow Basics</a:t>
            </a:r>
          </a:p>
          <a:p>
            <a:endParaRPr lang="fr-FR" smtClean="0"/>
          </a:p>
          <a:p>
            <a:r>
              <a:rPr lang="fr-FR" smtClean="0"/>
              <a:t>Workflow Management</a:t>
            </a:r>
          </a:p>
          <a:p>
            <a:endParaRPr lang="fr-FR" smtClean="0"/>
          </a:p>
          <a:p>
            <a:r>
              <a:rPr lang="fr-FR" smtClean="0"/>
              <a:t>Security Policy</a:t>
            </a:r>
          </a:p>
          <a:p>
            <a:endParaRPr lang="fr-FR" smtClean="0"/>
          </a:p>
          <a:p>
            <a:r>
              <a:rPr lang="en-US" smtClean="0"/>
              <a:t>Challenge</a:t>
            </a:r>
            <a:endParaRPr lang="en-US" dirty="0" smtClean="0"/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8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Sub-workflow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Interface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fr-FR" smtClean="0"/>
          </a:p>
          <a:p>
            <a:pPr lvl="2"/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80" y="915566"/>
            <a:ext cx="3809244" cy="26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6.4_AddWorkflow_requi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355726"/>
            <a:ext cx="2869968" cy="22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Sub-workflow Management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Required Attributes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Provided Attributes</a:t>
            </a:r>
          </a:p>
          <a:p>
            <a:endParaRPr lang="fr-FR" smtClean="0"/>
          </a:p>
          <a:p>
            <a:pPr lvl="1"/>
            <a:endParaRPr lang="fr-FR" smtClean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43558"/>
            <a:ext cx="3578535" cy="27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71" y="1923678"/>
            <a:ext cx="3247716" cy="25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4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Parameters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35646"/>
            <a:ext cx="6260363" cy="22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3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Workflow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Workflow debug</a:t>
            </a:r>
          </a:p>
          <a:p>
            <a:pPr lvl="1"/>
            <a:r>
              <a:rPr lang="fr-FR" smtClean="0"/>
              <a:t>Possibility to use a User Log brick with</a:t>
            </a:r>
          </a:p>
          <a:p>
            <a:pPr lvl="1"/>
            <a:r>
              <a:rPr lang="fr-FR" smtClean="0"/>
              <a:t>a custom message 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 Real time view in:</a:t>
            </a:r>
          </a:p>
          <a:p>
            <a:pPr lvl="1"/>
            <a:r>
              <a:rPr lang="fr-FR" smtClean="0"/>
              <a:t> Management &gt;&gt; Log Management &gt;&gt;</a:t>
            </a:r>
          </a:p>
          <a:p>
            <a:pPr lvl="1"/>
            <a:r>
              <a:rPr lang="fr-FR" smtClean="0"/>
              <a:t>YourTunnel &gt;&gt; Realtime View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35646"/>
            <a:ext cx="2469094" cy="2659610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8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Security Policy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4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Security Policy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1888"/>
            <a:ext cx="79216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2680"/>
            <a:ext cx="3672408" cy="3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868144" y="1449235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1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default security policy is read only</a:t>
            </a:r>
          </a:p>
          <a:p>
            <a:pPr lvl="1"/>
            <a:r>
              <a:rPr lang="en-US" smtClean="0"/>
              <a:t>You have to create one security policy to be able to use the “Resolve” magic button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7654"/>
            <a:ext cx="4176464" cy="28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596336" y="1946778"/>
            <a:ext cx="792088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1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Attack techniques are checked in every part of the request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865719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79712" y="1491630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42746" y="1488214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3888" y="1488214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11960" y="1488214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36096" y="1488214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72200" y="1488214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08304" y="1491630"/>
            <a:ext cx="576064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5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request can be blocked for many reasons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865719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051720" y="2139702"/>
            <a:ext cx="891026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83968" y="2685096"/>
            <a:ext cx="1152128" cy="27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final decision depend of “accept” decision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865719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354832" y="3074662"/>
            <a:ext cx="975870" cy="20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38954" y="3916727"/>
            <a:ext cx="305259" cy="20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8953" y="1873700"/>
            <a:ext cx="305259" cy="20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38954" y="3074662"/>
            <a:ext cx="305259" cy="20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1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0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ICX Installation 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Open the administration interface and connect yourself to the management appliance</a:t>
            </a:r>
          </a:p>
          <a:p>
            <a:r>
              <a:rPr lang="en-US" smtClean="0"/>
              <a:t>In "Policies" panel, "Security", select "Security Updates"</a:t>
            </a:r>
          </a:p>
          <a:p>
            <a:r>
              <a:rPr lang="en-US" smtClean="0"/>
              <a:t>Use the "Upload" button to upload the security update. The update will be directly installed and set as default</a:t>
            </a:r>
          </a:p>
          <a:p>
            <a:endParaRPr lang="fr-FR" smtClean="0"/>
          </a:p>
          <a:p>
            <a:r>
              <a:rPr lang="en-US" smtClean="0"/>
              <a:t>Warning: Default-policy and Default-policy (Strict) will be automatically updated. All others ICX policies have to be updated manually.</a:t>
            </a:r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6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update procedure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"ICX Configurations" then open the ICX policy to update DenyAll recommends to "Save as" the ICX policy first before applying this update.</a:t>
            </a:r>
          </a:p>
          <a:p>
            <a:r>
              <a:rPr lang="en-US" smtClean="0"/>
              <a:t>Click on "Update". If the update is already applied, the update action will be disabled</a:t>
            </a:r>
          </a:p>
          <a:p>
            <a:r>
              <a:rPr lang="en-US" smtClean="0"/>
              <a:t>Click on "Save" to validate changes</a:t>
            </a:r>
          </a:p>
          <a:p>
            <a:r>
              <a:rPr lang="en-US" smtClean="0"/>
              <a:t>Repeat this operation for all ICX policies to upgrade</a:t>
            </a:r>
          </a:p>
          <a:p>
            <a:r>
              <a:rPr lang="en-US" smtClean="0"/>
              <a:t>Apply changes using the "Apply" button</a:t>
            </a:r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update procedure - Production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4294967295"/>
          </p:nvPr>
        </p:nvSpPr>
        <p:spPr>
          <a:xfrm>
            <a:off x="0" y="1025525"/>
            <a:ext cx="8280400" cy="348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14450" lvl="3" indent="0">
              <a:buNone/>
            </a:pPr>
            <a:endParaRPr lang="en-US" dirty="0" smtClean="0"/>
          </a:p>
          <a:p>
            <a:pPr marL="1657350" lvl="3" indent="-34290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40" y="891235"/>
            <a:ext cx="3019205" cy="381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4775448" cy="23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3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ICX update</a:t>
            </a:r>
          </a:p>
          <a:p>
            <a:pPr lvl="1"/>
            <a:r>
              <a:rPr lang="fr-FR" dirty="0" err="1" smtClean="0"/>
              <a:t>Download</a:t>
            </a:r>
            <a:r>
              <a:rPr lang="fr-FR" dirty="0" smtClean="0"/>
              <a:t> ICX pattern </a:t>
            </a:r>
            <a:r>
              <a:rPr lang="fr-FR" dirty="0" err="1" smtClean="0"/>
              <a:t>security</a:t>
            </a:r>
            <a:r>
              <a:rPr lang="fr-FR" dirty="0" smtClean="0"/>
              <a:t> update for LVS DAWAF v6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Install update </a:t>
            </a:r>
            <a:r>
              <a:rPr lang="fr-FR" dirty="0" err="1" smtClean="0"/>
              <a:t>using</a:t>
            </a:r>
            <a:r>
              <a:rPr lang="fr-FR" dirty="0" smtClean="0"/>
              <a:t> DSU file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Put only the new Rules in “no blocking” mode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748390" cy="384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Useful features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6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add/modify/remove a body variable?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Data Modification category</a:t>
            </a:r>
          </a:p>
          <a:p>
            <a:pPr lvl="2"/>
            <a:r>
              <a:rPr lang="fr-FR" smtClean="0"/>
              <a:t>Body Variable Add</a:t>
            </a:r>
          </a:p>
          <a:p>
            <a:pPr lvl="2"/>
            <a:r>
              <a:rPr lang="fr-FR" smtClean="0"/>
              <a:t>Body Variable Set</a:t>
            </a:r>
          </a:p>
          <a:p>
            <a:pPr lvl="2"/>
            <a:r>
              <a:rPr lang="fr-FR" smtClean="0"/>
              <a:t>Body Variable Unset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Need to be placed before the Proxy Request</a:t>
            </a:r>
          </a:p>
          <a:p>
            <a:pPr lvl="2"/>
            <a:endParaRPr lang="fr-FR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31590"/>
            <a:ext cx="2389746" cy="3241742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add/modify/remove a query variable?</a:t>
            </a:r>
          </a:p>
          <a:p>
            <a:endParaRPr lang="fr-FR" smtClean="0"/>
          </a:p>
          <a:p>
            <a:pPr lvl="1"/>
            <a:r>
              <a:rPr lang="fr-FR" smtClean="0"/>
              <a:t>Data Modification category</a:t>
            </a:r>
          </a:p>
          <a:p>
            <a:pPr lvl="2"/>
            <a:r>
              <a:rPr lang="fr-FR" smtClean="0"/>
              <a:t>Query Variable Add</a:t>
            </a:r>
          </a:p>
          <a:p>
            <a:pPr lvl="2"/>
            <a:r>
              <a:rPr lang="fr-FR" smtClean="0"/>
              <a:t>Query Variable Set</a:t>
            </a:r>
          </a:p>
          <a:p>
            <a:pPr lvl="2"/>
            <a:r>
              <a:rPr lang="fr-FR" smtClean="0"/>
              <a:t>Query Variable Unset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Need to be placed before the Proxy Request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31590"/>
            <a:ext cx="2448272" cy="3392449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2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add/modify/remove a request header?</a:t>
            </a:r>
          </a:p>
          <a:p>
            <a:endParaRPr lang="fr-FR" smtClean="0"/>
          </a:p>
          <a:p>
            <a:pPr lvl="1"/>
            <a:r>
              <a:rPr lang="fr-FR" smtClean="0"/>
              <a:t>Data Modification category </a:t>
            </a:r>
          </a:p>
          <a:p>
            <a:pPr lvl="2"/>
            <a:r>
              <a:rPr lang="fr-FR" smtClean="0"/>
              <a:t>Request Header Add</a:t>
            </a:r>
          </a:p>
          <a:p>
            <a:pPr lvl="2"/>
            <a:r>
              <a:rPr lang="fr-FR" smtClean="0"/>
              <a:t>Request Header Set</a:t>
            </a:r>
          </a:p>
          <a:p>
            <a:pPr lvl="2"/>
            <a:r>
              <a:rPr lang="fr-FR" smtClean="0"/>
              <a:t>Request Header Unset</a:t>
            </a:r>
          </a:p>
          <a:p>
            <a:pPr lvl="2"/>
            <a:endParaRPr lang="fr-FR" smtClean="0"/>
          </a:p>
          <a:p>
            <a:pPr lvl="1"/>
            <a:r>
              <a:rPr lang="fr-FR" smtClean="0"/>
              <a:t>Need to be placed before the Proxy Request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75606"/>
            <a:ext cx="2363658" cy="3374326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7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add/modify/remove a response header?</a:t>
            </a:r>
          </a:p>
          <a:p>
            <a:endParaRPr lang="fr-FR" smtClean="0"/>
          </a:p>
          <a:p>
            <a:pPr lvl="1"/>
            <a:r>
              <a:rPr lang="fr-FR" smtClean="0"/>
              <a:t>Data Modification category</a:t>
            </a:r>
          </a:p>
          <a:p>
            <a:pPr lvl="2"/>
            <a:r>
              <a:rPr lang="fr-FR" smtClean="0"/>
              <a:t>Response Header Add</a:t>
            </a:r>
          </a:p>
          <a:p>
            <a:pPr lvl="2"/>
            <a:r>
              <a:rPr lang="fr-FR" smtClean="0"/>
              <a:t>Response Header Set</a:t>
            </a:r>
          </a:p>
          <a:p>
            <a:pPr lvl="2"/>
            <a:r>
              <a:rPr lang="fr-FR" smtClean="0"/>
              <a:t>Response Header Unset</a:t>
            </a:r>
          </a:p>
          <a:p>
            <a:pPr lvl="2"/>
            <a:endParaRPr lang="fr-FR" smtClean="0"/>
          </a:p>
          <a:p>
            <a:pPr lvl="1"/>
            <a:r>
              <a:rPr lang="fr-FR" smtClean="0"/>
              <a:t>Need to be placed behind the Proxy Request</a:t>
            </a:r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9622"/>
            <a:ext cx="2880320" cy="3241974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modify the hostname in cookies, headers and body?</a:t>
            </a:r>
          </a:p>
          <a:p>
            <a:pPr lvl="1"/>
            <a:r>
              <a:rPr lang="fr-FR" smtClean="0"/>
              <a:t>Data Modification category</a:t>
            </a:r>
          </a:p>
          <a:p>
            <a:pPr lvl="2"/>
            <a:r>
              <a:rPr lang="fr-FR" smtClean="0"/>
              <a:t>HostnameMapping</a:t>
            </a:r>
          </a:p>
          <a:p>
            <a:pPr lvl="3"/>
            <a:r>
              <a:rPr lang="fr-FR" smtClean="0"/>
              <a:t>Three options:</a:t>
            </a:r>
          </a:p>
          <a:p>
            <a:pPr lvl="5"/>
            <a:r>
              <a:rPr lang="fr-FR" smtClean="0"/>
              <a:t>Work on cookies</a:t>
            </a:r>
          </a:p>
          <a:p>
            <a:pPr lvl="5"/>
            <a:r>
              <a:rPr lang="fr-FR" smtClean="0"/>
              <a:t>Work on body</a:t>
            </a:r>
          </a:p>
          <a:p>
            <a:pPr lvl="5"/>
            <a:r>
              <a:rPr lang="fr-FR" smtClean="0"/>
              <a:t>Work on headers</a:t>
            </a:r>
          </a:p>
          <a:p>
            <a:pPr lvl="2"/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9622"/>
            <a:ext cx="3172127" cy="3075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5726"/>
            <a:ext cx="2808312" cy="2241929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Workflow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A workflow is a chain of native bricks or (predefined)</a:t>
            </a:r>
            <a:br>
              <a:rPr lang="en-US" smtClean="0"/>
            </a:br>
            <a:r>
              <a:rPr lang="en-US" smtClean="0"/>
              <a:t>sub workflows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Add / modify / delete / control whatever you want in HTTP Requests and Responses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 single workflow can be used by many tunnels (or not)</a:t>
            </a:r>
            <a:br>
              <a:rPr lang="en-US" smtClean="0"/>
            </a:br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2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How to mitigate the DDoS attacks?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Security category</a:t>
            </a:r>
          </a:p>
          <a:p>
            <a:pPr lvl="2"/>
            <a:r>
              <a:rPr lang="fr-FR" smtClean="0"/>
              <a:t>Request Limiter brick</a:t>
            </a:r>
          </a:p>
          <a:p>
            <a:pPr lvl="2"/>
            <a:endParaRPr lang="fr-FR" smtClean="0"/>
          </a:p>
          <a:p>
            <a:pPr lvl="2"/>
            <a:r>
              <a:rPr lang="fr-FR" smtClean="0"/>
              <a:t>Allow to limit the access to a ressource</a:t>
            </a:r>
          </a:p>
          <a:p>
            <a:pPr lvl="2"/>
            <a:r>
              <a:rPr lang="fr-FR" smtClean="0"/>
              <a:t>or an application per a time scale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63638"/>
            <a:ext cx="3168352" cy="2895581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2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Useful features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Check &amp; display Attribute</a:t>
            </a:r>
          </a:p>
          <a:p>
            <a:pPr lvl="1"/>
            <a:r>
              <a:rPr lang="fr-FR" smtClean="0"/>
              <a:t>String</a:t>
            </a:r>
          </a:p>
          <a:p>
            <a:pPr lvl="2"/>
            <a:r>
              <a:rPr lang="fr-FR" smtClean="0"/>
              <a:t>$ {attribut-name}</a:t>
            </a:r>
          </a:p>
          <a:p>
            <a:pPr lvl="2"/>
            <a:r>
              <a:rPr lang="fr-FR" smtClean="0"/>
              <a:t>$ {http.request.ip-src} </a:t>
            </a:r>
          </a:p>
          <a:p>
            <a:pPr lvl="1"/>
            <a:r>
              <a:rPr lang="fr-FR" smtClean="0"/>
              <a:t>Table</a:t>
            </a:r>
          </a:p>
          <a:p>
            <a:pPr lvl="2"/>
            <a:r>
              <a:rPr lang="fr-FR" smtClean="0"/>
              <a:t>${table["key"]["value"]}</a:t>
            </a:r>
          </a:p>
          <a:p>
            <a:pPr lvl="2"/>
            <a:r>
              <a:rPr lang="fr-FR" smtClean="0"/>
              <a:t>${http.request.headers['User-Agent’]}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91776"/>
            <a:ext cx="2066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2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1)</a:t>
            </a:r>
          </a:p>
          <a:p>
            <a:pPr lvl="1"/>
            <a:r>
              <a:rPr lang="fr-FR" smtClean="0"/>
              <a:t>Add the Appliance name in response headers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Make the Server header as DAWS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Drop the Etag header</a:t>
            </a:r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51" y="627534"/>
            <a:ext cx="301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63838"/>
            <a:ext cx="225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2376264" cy="15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74"/>
            <a:ext cx="2592288" cy="13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0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2)</a:t>
            </a:r>
          </a:p>
          <a:p>
            <a:pPr lvl="1"/>
            <a:r>
              <a:rPr lang="fr-FR" dirty="0" smtClean="0"/>
              <a:t>Automate the redirection </a:t>
            </a:r>
            <a:r>
              <a:rPr lang="fr-FR" dirty="0" err="1" smtClean="0"/>
              <a:t>from</a:t>
            </a:r>
            <a:r>
              <a:rPr lang="fr-FR" dirty="0" smtClean="0"/>
              <a:t> HTTP to HTTPS application</a:t>
            </a:r>
          </a:p>
          <a:p>
            <a:pPr lvl="2"/>
            <a:r>
              <a:rPr lang="fr-FR" dirty="0" smtClean="0"/>
              <a:t>Option 1: https://app.denyall.local/</a:t>
            </a:r>
          </a:p>
          <a:p>
            <a:pPr lvl="2"/>
            <a:r>
              <a:rPr lang="fr-FR" dirty="0" smtClean="0"/>
              <a:t>Option 2: ${</a:t>
            </a:r>
            <a:r>
              <a:rPr lang="fr-FR" dirty="0" err="1" smtClean="0"/>
              <a:t>url_of</a:t>
            </a:r>
            <a:r>
              <a:rPr lang="fr-FR" dirty="0" smtClean="0"/>
              <a:t>(</a:t>
            </a:r>
            <a:r>
              <a:rPr lang="fr-FR" dirty="0" err="1" smtClean="0"/>
              <a:t>http.request.path</a:t>
            </a:r>
            <a:r>
              <a:rPr lang="fr-FR" dirty="0" smtClean="0"/>
              <a:t>, </a:t>
            </a:r>
            <a:r>
              <a:rPr lang="fr-FR" dirty="0" err="1" smtClean="0"/>
              <a:t>http.request.query</a:t>
            </a:r>
            <a:r>
              <a:rPr lang="fr-FR" dirty="0" smtClean="0"/>
              <a:t>, </a:t>
            </a:r>
            <a:r>
              <a:rPr lang="fr-FR" dirty="0" err="1" smtClean="0"/>
              <a:t>http.request.host</a:t>
            </a:r>
            <a:r>
              <a:rPr lang="fr-FR" dirty="0" smtClean="0"/>
              <a:t>, "</a:t>
            </a:r>
            <a:r>
              <a:rPr lang="fr-FR" dirty="0" err="1" smtClean="0"/>
              <a:t>true</a:t>
            </a:r>
            <a:r>
              <a:rPr lang="fr-FR" dirty="0" smtClean="0"/>
              <a:t>")}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Use a </a:t>
            </a:r>
            <a:r>
              <a:rPr lang="fr-FR" dirty="0" err="1" smtClean="0"/>
              <a:t>customized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page </a:t>
            </a:r>
          </a:p>
          <a:p>
            <a:pPr lvl="2"/>
            <a:r>
              <a:rPr lang="fr-FR" dirty="0" smtClean="0"/>
              <a:t>(test </a:t>
            </a:r>
            <a:r>
              <a:rPr lang="fr-FR" dirty="0" err="1" smtClean="0"/>
              <a:t>with</a:t>
            </a:r>
            <a:r>
              <a:rPr lang="fr-FR" dirty="0" smtClean="0"/>
              <a:t> https://x.x.x.x/?a=cmd.exe)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Add</a:t>
            </a:r>
            <a:r>
              <a:rPr lang="fr-FR" dirty="0" smtClean="0"/>
              <a:t> a « </a:t>
            </a:r>
            <a:r>
              <a:rPr lang="fr-FR" dirty="0" err="1" smtClean="0"/>
              <a:t>log.uid</a:t>
            </a:r>
            <a:r>
              <a:rPr lang="fr-FR" dirty="0" smtClean="0"/>
              <a:t> » in the </a:t>
            </a:r>
            <a:r>
              <a:rPr lang="fr-FR" dirty="0" err="1" smtClean="0"/>
              <a:t>error</a:t>
            </a:r>
            <a:r>
              <a:rPr lang="fr-FR" dirty="0" smtClean="0"/>
              <a:t> page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702"/>
            <a:ext cx="1995278" cy="28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545" y="2355726"/>
            <a:ext cx="2486477" cy="1810396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3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3)</a:t>
            </a:r>
          </a:p>
          <a:p>
            <a:pPr lvl="1"/>
            <a:r>
              <a:rPr lang="fr-FR" smtClean="0"/>
              <a:t>Create a sub-workflow:</a:t>
            </a:r>
          </a:p>
          <a:p>
            <a:pPr lvl="2"/>
            <a:r>
              <a:rPr lang="fr-FR" smtClean="0"/>
              <a:t>Allowing interception of:</a:t>
            </a:r>
          </a:p>
          <a:p>
            <a:pPr lvl="3"/>
            <a:r>
              <a:rPr lang="fr-FR" smtClean="0"/>
              <a:t>404 error pages</a:t>
            </a:r>
          </a:p>
          <a:p>
            <a:pPr lvl="3"/>
            <a:r>
              <a:rPr lang="fr-FR" smtClean="0"/>
              <a:t>503 error pages</a:t>
            </a:r>
          </a:p>
          <a:p>
            <a:pPr lvl="3"/>
            <a:endParaRPr lang="fr-FR" smtClean="0"/>
          </a:p>
          <a:p>
            <a:pPr lvl="2"/>
            <a:r>
              <a:rPr lang="fr-FR" smtClean="0"/>
              <a:t>Can be completely disabled from the main workflow</a:t>
            </a:r>
          </a:p>
          <a:p>
            <a:pPr lvl="2"/>
            <a:r>
              <a:rPr lang="fr-FR" smtClean="0"/>
              <a:t>Offering the possibility to disable only 404 error pages interception</a:t>
            </a:r>
          </a:p>
          <a:p>
            <a:pPr lvl="2"/>
            <a:r>
              <a:rPr lang="fr-FR" smtClean="0"/>
              <a:t>Offering the possibility to disable only 503 error pages interception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Integrate it in the main workflow</a:t>
            </a:r>
          </a:p>
          <a:p>
            <a:pPr lvl="2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824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9"/>
          <p:cNvSpPr/>
          <p:nvPr/>
        </p:nvSpPr>
        <p:spPr>
          <a:xfrm>
            <a:off x="4139620" y="2241591"/>
            <a:ext cx="1437572" cy="20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27" y="576531"/>
            <a:ext cx="2249031" cy="14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03" y="2091530"/>
            <a:ext cx="2309418" cy="17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6365"/>
            <a:ext cx="3480048" cy="79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5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3558"/>
            <a:ext cx="3298488" cy="31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15" y="3401084"/>
            <a:ext cx="2142265" cy="15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5904656" cy="86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" y="1850005"/>
            <a:ext cx="5869262" cy="17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4936"/>
            <a:ext cx="1656184" cy="163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3)</a:t>
            </a:r>
          </a:p>
          <a:p>
            <a:pPr lvl="1"/>
            <a:r>
              <a:rPr lang="en-US" smtClean="0"/>
              <a:t>Authorize access only to requests coming from local network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Deny access to /phpmyadmin/ from my IP address in two different ways:</a:t>
            </a:r>
          </a:p>
          <a:p>
            <a:pPr lvl="2"/>
            <a:r>
              <a:rPr lang="en-US" smtClean="0"/>
              <a:t>First in the workflow</a:t>
            </a:r>
          </a:p>
          <a:p>
            <a:pPr lvl="2"/>
            <a:r>
              <a:rPr lang="en-US" smtClean="0"/>
              <a:t>Second from the security policy ICX</a:t>
            </a:r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Security Engines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Reputation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Powered by </a:t>
            </a:r>
            <a:r>
              <a:rPr lang="en-US" sz="1100" dirty="0" err="1" smtClean="0"/>
              <a:t>Webroot’s</a:t>
            </a:r>
            <a:r>
              <a:rPr lang="en-US" sz="1100" dirty="0" smtClean="0"/>
              <a:t> Threat Intelligence platform which monitors approx. 12 million dangerous IP addresses</a:t>
            </a:r>
          </a:p>
          <a:p>
            <a:r>
              <a:rPr lang="en-US" sz="1100" dirty="0" smtClean="0"/>
              <a:t>IP reputation score computed by correlation of multiple, large data sources (+4B IPs, +27B URLs, +20B mobile apps)</a:t>
            </a:r>
          </a:p>
          <a:p>
            <a:r>
              <a:rPr lang="en-US" sz="1100" dirty="0" smtClean="0"/>
              <a:t>Reputation score measures the overall risk associated with an IP source:</a:t>
            </a:r>
          </a:p>
          <a:p>
            <a:pPr lvl="1"/>
            <a:r>
              <a:rPr lang="en-US" sz="1100" dirty="0" smtClean="0"/>
              <a:t>0-20: high risk</a:t>
            </a:r>
          </a:p>
          <a:p>
            <a:pPr lvl="1"/>
            <a:r>
              <a:rPr lang="en-US" sz="1100" dirty="0" smtClean="0"/>
              <a:t>21-40: suspicious</a:t>
            </a:r>
          </a:p>
          <a:p>
            <a:pPr lvl="1"/>
            <a:r>
              <a:rPr lang="en-US" sz="1100" dirty="0" smtClean="0"/>
              <a:t>41-60: moderate risk</a:t>
            </a:r>
          </a:p>
          <a:p>
            <a:pPr lvl="1"/>
            <a:r>
              <a:rPr lang="en-US" sz="1100" dirty="0" smtClean="0"/>
              <a:t>61-80: low risk</a:t>
            </a:r>
          </a:p>
          <a:p>
            <a:pPr lvl="1"/>
            <a:r>
              <a:rPr lang="en-US" sz="1100" dirty="0" smtClean="0"/>
              <a:t>81-100: trustworthy</a:t>
            </a:r>
          </a:p>
          <a:p>
            <a:pPr lvl="1"/>
            <a:endParaRPr lang="en-US" sz="1100" dirty="0" smtClean="0"/>
          </a:p>
          <a:p>
            <a:r>
              <a:rPr lang="en-US" sz="1100" dirty="0" smtClean="0"/>
              <a:t>Categorization helps understand if IP was used in various types of attacks</a:t>
            </a:r>
          </a:p>
          <a:p>
            <a:pPr lvl="1"/>
            <a:r>
              <a:rPr lang="en-US" sz="1100" dirty="0" smtClean="0"/>
              <a:t>Web Attacks</a:t>
            </a:r>
          </a:p>
          <a:p>
            <a:pPr lvl="1"/>
            <a:r>
              <a:rPr lang="en-US" sz="1100" dirty="0" smtClean="0"/>
              <a:t>Denial of Service </a:t>
            </a:r>
          </a:p>
          <a:p>
            <a:pPr lvl="1"/>
            <a:r>
              <a:rPr lang="en-US" sz="1100" dirty="0" smtClean="0"/>
              <a:t>Anonymous Proxies</a:t>
            </a:r>
          </a:p>
          <a:p>
            <a:pPr lvl="1"/>
            <a:r>
              <a:rPr lang="en-US" sz="1100" dirty="0" smtClean="0"/>
              <a:t>Botnets</a:t>
            </a:r>
          </a:p>
          <a:p>
            <a:pPr lvl="1"/>
            <a:r>
              <a:rPr lang="en-US" sz="1100" dirty="0" smtClean="0"/>
              <a:t>Scanners</a:t>
            </a:r>
          </a:p>
          <a:p>
            <a:pPr lvl="1"/>
            <a:r>
              <a:rPr lang="en-US" sz="1100" dirty="0" smtClean="0"/>
              <a:t>Windows Exploits</a:t>
            </a:r>
          </a:p>
          <a:p>
            <a:pPr lvl="1"/>
            <a:r>
              <a:rPr lang="en-US" sz="1100" dirty="0" smtClean="0"/>
              <a:t>Spam sources</a:t>
            </a:r>
          </a:p>
          <a:p>
            <a:pPr lvl="1"/>
            <a:r>
              <a:rPr lang="en-US" sz="1100" dirty="0" smtClean="0"/>
              <a:t>Phishing</a:t>
            </a:r>
          </a:p>
          <a:p>
            <a:pPr lvl="1"/>
            <a:r>
              <a:rPr lang="en-US" sz="1100" dirty="0" smtClean="0"/>
              <a:t>Mobile Threats</a:t>
            </a:r>
            <a:endParaRPr lang="fr-FR" sz="1100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5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4176096" y="1175635"/>
            <a:ext cx="3204216" cy="1354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Reputation</a:t>
            </a:r>
            <a:endParaRPr lang="en-US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43" y="2031845"/>
            <a:ext cx="683921" cy="68392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00273" y="2067694"/>
            <a:ext cx="1943935" cy="3419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 Task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20" y="2188256"/>
            <a:ext cx="341960" cy="341960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467544" y="1175634"/>
            <a:ext cx="1656184" cy="14857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937749"/>
            <a:ext cx="539552" cy="539552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67544" y="151492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BrightCloud API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cteur droit avec flèche 35"/>
          <p:cNvCxnSpPr>
            <a:stCxn id="30" idx="1"/>
          </p:cNvCxnSpPr>
          <p:nvPr/>
        </p:nvCxnSpPr>
        <p:spPr>
          <a:xfrm flipH="1">
            <a:off x="1835696" y="2238674"/>
            <a:ext cx="26645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675318"/>
            <a:ext cx="2042526" cy="18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13" idx="3"/>
            <a:endCxn id="2" idx="1"/>
          </p:cNvCxnSpPr>
          <p:nvPr/>
        </p:nvCxnSpPr>
        <p:spPr>
          <a:xfrm flipV="1">
            <a:off x="7380312" y="1307633"/>
            <a:ext cx="617247" cy="545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3"/>
            <a:endCxn id="23" idx="1"/>
          </p:cNvCxnSpPr>
          <p:nvPr/>
        </p:nvCxnSpPr>
        <p:spPr>
          <a:xfrm>
            <a:off x="7380312" y="1852926"/>
            <a:ext cx="617247" cy="202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3" idx="3"/>
            <a:endCxn id="25" idx="1"/>
          </p:cNvCxnSpPr>
          <p:nvPr/>
        </p:nvCxnSpPr>
        <p:spPr>
          <a:xfrm>
            <a:off x="7380312" y="1852926"/>
            <a:ext cx="617247" cy="100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9" y="933867"/>
            <a:ext cx="628814" cy="74753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03" y="2067694"/>
            <a:ext cx="761691" cy="91339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9" y="1681399"/>
            <a:ext cx="628814" cy="7475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9" y="2487837"/>
            <a:ext cx="628814" cy="747532"/>
          </a:xfrm>
          <a:prstGeom prst="rect">
            <a:avLst/>
          </a:prstGeom>
        </p:spPr>
      </p:pic>
      <p:pic>
        <p:nvPicPr>
          <p:cNvPr id="2052" name="Picture 4" descr="J:\DA_MARCOM\Visuals\icones\Conso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09834"/>
            <a:ext cx="827531" cy="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5482521" y="1347614"/>
            <a:ext cx="146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DenyAll WAF Manager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4083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9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ICX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Pattern matching based Security Engine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Can be used by one or more Workflow (or not)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 request can be blocked by one or more reason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Resolve and Replay magic buttons</a:t>
            </a:r>
          </a:p>
          <a:p>
            <a:pPr lvl="1"/>
            <a:endParaRPr lang="en-US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Reputation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up provider</a:t>
            </a:r>
          </a:p>
          <a:p>
            <a:pPr lvl="1"/>
            <a:r>
              <a:rPr lang="en-US" smtClean="0"/>
              <a:t>By default online (requires connection via Webroot API)</a:t>
            </a:r>
          </a:p>
          <a:p>
            <a:pPr lvl="1"/>
            <a:r>
              <a:rPr lang="en-US" smtClean="0"/>
              <a:t>Offline mode can be setup with manual upload of the DB file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6" b="8616"/>
          <a:stretch/>
        </p:blipFill>
        <p:spPr bwMode="auto">
          <a:xfrm>
            <a:off x="1403648" y="2017222"/>
            <a:ext cx="6269278" cy="271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4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Reputation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Define policy </a:t>
            </a:r>
          </a:p>
          <a:p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925951" y="1419622"/>
            <a:ext cx="329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 IP in reputation DB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9" b="7328"/>
          <a:stretch/>
        </p:blipFill>
        <p:spPr bwMode="auto">
          <a:xfrm>
            <a:off x="760047" y="1894758"/>
            <a:ext cx="3664780" cy="285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18118" y="1419622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threats &amp; score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sdesaintalbin\Documents\DenyAll\Alliances\Techno partners\Webroot\screenshots\DAWAF-workf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66" y="1819733"/>
            <a:ext cx="3339101" cy="293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9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Enable « IP Reputation »</a:t>
            </a:r>
          </a:p>
          <a:p>
            <a:pPr lvl="1"/>
            <a:r>
              <a:rPr lang="en-US" smtClean="0"/>
              <a:t>Set up provider and Update database</a:t>
            </a:r>
          </a:p>
          <a:p>
            <a:pPr lvl="1"/>
            <a:r>
              <a:rPr lang="en-US" smtClean="0"/>
              <a:t>Check </a:t>
            </a:r>
            <a:r>
              <a:rPr lang="fr-FR" smtClean="0"/>
              <a:t>« </a:t>
            </a:r>
            <a:r>
              <a:rPr lang="en-US" smtClean="0"/>
              <a:t>Event logs</a:t>
            </a:r>
            <a:r>
              <a:rPr lang="fr-FR" smtClean="0"/>
              <a:t>»</a:t>
            </a:r>
            <a:endParaRPr lang="en-US" smtClean="0"/>
          </a:p>
          <a:p>
            <a:pPr lvl="1"/>
            <a:r>
              <a:rPr lang="en-US" smtClean="0"/>
              <a:t>Add engine </a:t>
            </a:r>
            <a:r>
              <a:rPr lang="fr-FR" smtClean="0"/>
              <a:t>in https workflow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17" y="378899"/>
            <a:ext cx="2880320" cy="39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43558"/>
            <a:ext cx="221784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211710"/>
            <a:ext cx="3395207" cy="1277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621607"/>
            <a:ext cx="5256584" cy="814050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2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User Reputation Scoring</a:t>
            </a:r>
            <a:endParaRPr lang="fr-FR" dirty="0"/>
          </a:p>
        </p:txBody>
      </p:sp>
      <p:sp>
        <p:nvSpPr>
          <p:cNvPr id="4" name="AutoShape 2" descr="https://daredmine.denyall.local:3000/attachments/download/35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daredmine.denyall.local:3000/attachments/download/355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https://daredmine.denyall.local:3000/attachments/download/355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670"/>
            <a:ext cx="3967609" cy="14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http://en.documentation.denyall.com/download/attachments/11903833/User_Reputation_Scoring_with_ICX.png?version=2&amp;modificationDate=1454339884797&amp;api=v2&amp;effects=border-simple,blur-bord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5566"/>
            <a:ext cx="3937025" cy="377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1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Sitemap &amp; Whitelisting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635896" y="1131590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Swagger</a:t>
            </a:r>
            <a:r>
              <a:rPr lang="fr-FR" sz="1400" dirty="0" smtClean="0"/>
              <a:t>/WADL</a:t>
            </a:r>
            <a:r>
              <a:rPr lang="is-IS" sz="1400" dirty="0" smtClean="0"/>
              <a:t>…</a:t>
            </a:r>
            <a:endParaRPr 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63688" y="2427734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Sitemap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724128" y="2427734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Request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712890" y="3651870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/>
              <a:t>Learning logs</a:t>
            </a:r>
            <a:endParaRPr lang="fr-FR" sz="1400" dirty="0"/>
          </a:p>
        </p:txBody>
      </p:sp>
      <p:cxnSp>
        <p:nvCxnSpPr>
          <p:cNvPr id="6" name="Connecteur en arc 5"/>
          <p:cNvCxnSpPr>
            <a:stCxn id="2" idx="1"/>
            <a:endCxn id="14" idx="0"/>
          </p:cNvCxnSpPr>
          <p:nvPr/>
        </p:nvCxnSpPr>
        <p:spPr>
          <a:xfrm rot="10800000" flipV="1">
            <a:off x="2591780" y="1527634"/>
            <a:ext cx="1044116" cy="900100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stCxn id="15" idx="2"/>
            <a:endCxn id="16" idx="3"/>
          </p:cNvCxnSpPr>
          <p:nvPr/>
        </p:nvCxnSpPr>
        <p:spPr>
          <a:xfrm rot="5400000">
            <a:off x="5546601" y="3042295"/>
            <a:ext cx="828092" cy="1183146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stCxn id="16" idx="1"/>
            <a:endCxn id="14" idx="2"/>
          </p:cNvCxnSpPr>
          <p:nvPr/>
        </p:nvCxnSpPr>
        <p:spPr>
          <a:xfrm rot="10800000">
            <a:off x="2591780" y="3219822"/>
            <a:ext cx="1121110" cy="828092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" idx="3"/>
            <a:endCxn id="15" idx="1"/>
          </p:cNvCxnSpPr>
          <p:nvPr/>
        </p:nvCxnSpPr>
        <p:spPr>
          <a:xfrm>
            <a:off x="3419872" y="2823778"/>
            <a:ext cx="2304256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178043" y="149100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Import</a:t>
            </a:r>
            <a:endParaRPr lang="fr-FR" sz="1400"/>
          </a:p>
        </p:txBody>
      </p:sp>
      <p:sp>
        <p:nvSpPr>
          <p:cNvPr id="28" name="ZoneTexte 27"/>
          <p:cNvSpPr txBox="1"/>
          <p:nvPr/>
        </p:nvSpPr>
        <p:spPr>
          <a:xfrm>
            <a:off x="2102799" y="3786304"/>
            <a:ext cx="977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Whitelist</a:t>
            </a:r>
            <a:endParaRPr lang="fr-FR" sz="1400" dirty="0" smtClean="0"/>
          </a:p>
          <a:p>
            <a:r>
              <a:rPr lang="fr-FR" sz="1400" dirty="0" err="1" smtClean="0"/>
              <a:t>generation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116525" y="3821534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Logging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081689" y="2498669"/>
            <a:ext cx="918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Validation</a:t>
            </a:r>
            <a:endParaRPr lang="fr-FR" sz="1400" dirty="0"/>
          </a:p>
        </p:txBody>
      </p:sp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Sitemap &amp; Whitelisting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0" y="987425"/>
            <a:ext cx="7921625" cy="3529013"/>
          </a:xfrm>
        </p:spPr>
        <p:txBody>
          <a:bodyPr/>
          <a:lstStyle/>
          <a:p>
            <a:r>
              <a:rPr lang="fr-FR" smtClean="0"/>
              <a:t>Import/Export description file</a:t>
            </a:r>
          </a:p>
          <a:p>
            <a:r>
              <a:rPr lang="fr-FR" smtClean="0"/>
              <a:t>Support for path &amp; method</a:t>
            </a:r>
          </a:p>
          <a:p>
            <a:pPr lvl="1"/>
            <a:r>
              <a:rPr lang="fr-FR" smtClean="0"/>
              <a:t>Parameter validation coming in 6.3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2211710"/>
            <a:ext cx="8964488" cy="2395914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2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Sitemap &amp; Whitelisting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39464"/>
            <a:ext cx="4616002" cy="3620518"/>
          </a:xfrm>
          <a:prstGeom prst="rect">
            <a:avLst/>
          </a:prstGeom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3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Scoring list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Interpreting the content, like a web server does, to identify known and unknown (0day) attacks with great accuracy</a:t>
            </a:r>
          </a:p>
          <a:p>
            <a:r>
              <a:rPr lang="en-US" smtClean="0"/>
              <a:t>How it works:</a:t>
            </a:r>
          </a:p>
          <a:p>
            <a:pPr lvl="1"/>
            <a:r>
              <a:rPr lang="en-US" smtClean="0"/>
              <a:t>Weights assigned to each component</a:t>
            </a:r>
          </a:p>
          <a:p>
            <a:pPr lvl="1"/>
            <a:r>
              <a:rPr lang="en-US" smtClean="0"/>
              <a:t>Blocking when threshold reached</a:t>
            </a:r>
          </a:p>
          <a:p>
            <a:pPr lvl="1"/>
            <a:r>
              <a:rPr lang="en-US" smtClean="0"/>
              <a:t>Tested for 2 years, excellent accuracy</a:t>
            </a:r>
          </a:p>
          <a:p>
            <a:pPr lvl="1"/>
            <a:r>
              <a:rPr lang="en-US" smtClean="0"/>
              <a:t>No updates, no learning, customizable</a:t>
            </a:r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355976" y="3075806"/>
            <a:ext cx="4720731" cy="998365"/>
            <a:chOff x="2130526" y="2782255"/>
            <a:chExt cx="6099902" cy="1351904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130526" y="2782255"/>
              <a:ext cx="6099902" cy="58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lvl="1" indent="0" eaLnBrk="1" hangingPunct="1">
                <a:spcBef>
                  <a:spcPct val="20000"/>
                </a:spcBef>
                <a:buClr>
                  <a:srgbClr val="580000"/>
                </a:buClr>
              </a:pPr>
              <a:r>
                <a:rPr lang="en-US" altLang="zh-TW" sz="1100" i="1" dirty="0" smtClean="0">
                  <a:latin typeface="Arial" pitchFamily="34" charset="0"/>
                  <a:ea typeface="PMingLiU" pitchFamily="18" charset="-120"/>
                  <a:cs typeface="Arial" pitchFamily="34" charset="0"/>
                </a:rPr>
                <a:t>/?id=1</a:t>
              </a:r>
              <a:r>
                <a:rPr lang="en-US" altLang="zh-TW" sz="1100" i="1" dirty="0" smtClean="0">
                  <a:solidFill>
                    <a:srgbClr val="FF3300"/>
                  </a:solidFill>
                  <a:latin typeface="Arial" pitchFamily="34" charset="0"/>
                  <a:ea typeface="PMingLiU" pitchFamily="18" charset="-120"/>
                  <a:cs typeface="Arial" pitchFamily="34" charset="0"/>
                </a:rPr>
                <a:t>;select</a:t>
              </a:r>
              <a:r>
                <a:rPr lang="en-US" altLang="zh-TW" sz="1100" i="1" dirty="0" smtClean="0">
                  <a:latin typeface="Arial" pitchFamily="34" charset="0"/>
                  <a:ea typeface="PMingLiU" pitchFamily="18" charset="-120"/>
                  <a:cs typeface="Arial" pitchFamily="34" charset="0"/>
                </a:rPr>
                <a:t>+1&amp;id=2,3+</a:t>
              </a:r>
              <a:r>
                <a:rPr lang="en-US" altLang="zh-TW" sz="1100" i="1" dirty="0" smtClean="0">
                  <a:solidFill>
                    <a:srgbClr val="FF3300"/>
                  </a:solidFill>
                  <a:latin typeface="Arial" pitchFamily="34" charset="0"/>
                  <a:ea typeface="PMingLiU" pitchFamily="18" charset="-120"/>
                  <a:cs typeface="Arial" pitchFamily="34" charset="0"/>
                </a:rPr>
                <a:t>from</a:t>
              </a:r>
              <a:r>
                <a:rPr lang="en-US" altLang="zh-TW" sz="1100" i="1" dirty="0" smtClean="0">
                  <a:latin typeface="Arial" pitchFamily="34" charset="0"/>
                  <a:ea typeface="PMingLiU" pitchFamily="18" charset="-120"/>
                  <a:cs typeface="Arial" pitchFamily="34" charset="0"/>
                </a:rPr>
                <a:t>+users+</a:t>
              </a:r>
              <a:r>
                <a:rPr lang="en-US" altLang="zh-TW" sz="1100" i="1" dirty="0" smtClean="0">
                  <a:solidFill>
                    <a:srgbClr val="FF3300"/>
                  </a:solidFill>
                  <a:latin typeface="Arial" pitchFamily="34" charset="0"/>
                  <a:ea typeface="PMingLiU" pitchFamily="18" charset="-120"/>
                  <a:cs typeface="Arial" pitchFamily="34" charset="0"/>
                </a:rPr>
                <a:t>where</a:t>
              </a:r>
              <a:r>
                <a:rPr lang="en-US" altLang="zh-TW" sz="1100" i="1" dirty="0" smtClean="0">
                  <a:latin typeface="Arial" pitchFamily="34" charset="0"/>
                  <a:ea typeface="PMingLiU" pitchFamily="18" charset="-120"/>
                  <a:cs typeface="Arial" pitchFamily="34" charset="0"/>
                </a:rPr>
                <a:t>+id=1</a:t>
              </a:r>
              <a:r>
                <a:rPr lang="en-US" altLang="zh-TW" sz="1100" i="1" dirty="0" smtClean="0">
                  <a:solidFill>
                    <a:srgbClr val="FF3300"/>
                  </a:solidFill>
                  <a:latin typeface="Arial" pitchFamily="34" charset="0"/>
                  <a:ea typeface="PMingLiU" pitchFamily="18" charset="-120"/>
                  <a:cs typeface="Arial" pitchFamily="34" charset="0"/>
                </a:rPr>
                <a:t>--</a:t>
              </a:r>
              <a:r>
                <a:rPr lang="en-US" altLang="ja-JP" sz="1100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‘or</a:t>
              </a:r>
              <a:r>
                <a:rPr lang="en-US" altLang="ja-JP" sz="1100" i="1" dirty="0" smtClean="0">
                  <a:latin typeface="Arial" pitchFamily="34" charset="0"/>
                  <a:cs typeface="Arial" pitchFamily="34" charset="0"/>
                </a:rPr>
                <a:t> /* comment */ </a:t>
              </a:r>
              <a:r>
                <a:rPr lang="en-US" altLang="ja-JP" sz="1100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1=1 –</a:t>
              </a:r>
              <a:endParaRPr lang="en-US" altLang="zh-TW" sz="1100" i="1" dirty="0" smtClean="0">
                <a:solidFill>
                  <a:srgbClr val="FF3300"/>
                </a:solidFill>
                <a:latin typeface="Arial" pitchFamily="34" charset="0"/>
                <a:ea typeface="PMingLiU" pitchFamily="18" charset="-120"/>
                <a:cs typeface="Arial" pitchFamily="34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2983735" y="3086249"/>
              <a:ext cx="0" cy="205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747198" y="3285678"/>
              <a:ext cx="514879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4299574" y="3086249"/>
              <a:ext cx="0" cy="2055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063036" y="3285678"/>
              <a:ext cx="514879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323260" y="3241306"/>
              <a:ext cx="36076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1931" y="3086247"/>
              <a:ext cx="0" cy="180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025395" y="3285678"/>
              <a:ext cx="514879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625384" y="3241306"/>
              <a:ext cx="36076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389122" y="3086246"/>
              <a:ext cx="0" cy="205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6152584" y="3285678"/>
              <a:ext cx="514879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0,3</a:t>
              </a: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5635381" y="3241306"/>
              <a:ext cx="36076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7672950" y="3086244"/>
              <a:ext cx="0" cy="205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7436414" y="3285680"/>
              <a:ext cx="514879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0,3</a:t>
              </a: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6867830" y="3241306"/>
              <a:ext cx="36076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2130526" y="3579862"/>
              <a:ext cx="5999233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4879059" y="3779033"/>
              <a:ext cx="56697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 </a:t>
              </a: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475389" y="3779908"/>
              <a:ext cx="360764" cy="354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970077" y="3861404"/>
            <a:ext cx="498581" cy="487355"/>
            <a:chOff x="7039461" y="3943366"/>
            <a:chExt cx="792088" cy="774253"/>
          </a:xfrm>
        </p:grpSpPr>
        <p:sp>
          <p:nvSpPr>
            <p:cNvPr id="5" name="Hexagone 4"/>
            <p:cNvSpPr/>
            <p:nvPr/>
          </p:nvSpPr>
          <p:spPr>
            <a:xfrm>
              <a:off x="7039461" y="3943366"/>
              <a:ext cx="792088" cy="77425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759" y="4089157"/>
              <a:ext cx="482671" cy="482671"/>
            </a:xfrm>
            <a:prstGeom prst="rect">
              <a:avLst/>
            </a:prstGeom>
          </p:spPr>
        </p:pic>
      </p:grpSp>
      <p:grpSp>
        <p:nvGrpSpPr>
          <p:cNvPr id="61" name="Groupe 60"/>
          <p:cNvGrpSpPr/>
          <p:nvPr/>
        </p:nvGrpSpPr>
        <p:grpSpPr>
          <a:xfrm>
            <a:off x="678579" y="918938"/>
            <a:ext cx="846707" cy="756662"/>
            <a:chOff x="5754776" y="2999499"/>
            <a:chExt cx="1128943" cy="1008883"/>
          </a:xfrm>
        </p:grpSpPr>
        <p:sp>
          <p:nvSpPr>
            <p:cNvPr id="62" name="ZoneTexte 61"/>
            <p:cNvSpPr txBox="1"/>
            <p:nvPr/>
          </p:nvSpPr>
          <p:spPr>
            <a:xfrm>
              <a:off x="5754776" y="3680087"/>
              <a:ext cx="1128943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WAF Policy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47" y="2999499"/>
              <a:ext cx="931003" cy="729989"/>
            </a:xfrm>
            <a:prstGeom prst="rect">
              <a:avLst/>
            </a:prstGeom>
          </p:spPr>
        </p:pic>
      </p:grpSp>
      <p:grpSp>
        <p:nvGrpSpPr>
          <p:cNvPr id="64" name="Groupe 63"/>
          <p:cNvGrpSpPr/>
          <p:nvPr/>
        </p:nvGrpSpPr>
        <p:grpSpPr>
          <a:xfrm>
            <a:off x="3388602" y="970160"/>
            <a:ext cx="684543" cy="953518"/>
            <a:chOff x="3325005" y="1967735"/>
            <a:chExt cx="684543" cy="953518"/>
          </a:xfrm>
        </p:grpSpPr>
        <p:sp>
          <p:nvSpPr>
            <p:cNvPr id="65" name="ZoneTexte 64"/>
            <p:cNvSpPr txBox="1"/>
            <p:nvPr/>
          </p:nvSpPr>
          <p:spPr>
            <a:xfrm>
              <a:off x="3358539" y="2521143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Scoring</a:t>
              </a:r>
            </a:p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List</a:t>
              </a: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5005" y="1967735"/>
              <a:ext cx="684543" cy="545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0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Normalization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5" y="1131590"/>
            <a:ext cx="5778599" cy="34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1131590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Mitigate</a:t>
            </a:r>
            <a:r>
              <a:rPr lang="fr-FR" dirty="0" smtClean="0"/>
              <a:t> </a:t>
            </a:r>
            <a:r>
              <a:rPr lang="fr-FR" dirty="0" err="1" smtClean="0"/>
              <a:t>evasion</a:t>
            </a:r>
            <a:r>
              <a:rPr lang="fr-FR" dirty="0" smtClean="0"/>
              <a:t> </a:t>
            </a:r>
            <a:r>
              <a:rPr lang="fr-FR" dirty="0" err="1" smtClean="0"/>
              <a:t>attacks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encoded</a:t>
            </a:r>
            <a:r>
              <a:rPr lang="fr-FR" dirty="0" smtClean="0"/>
              <a:t> </a:t>
            </a:r>
            <a:r>
              <a:rPr lang="fr-FR" dirty="0" err="1" smtClean="0"/>
              <a:t>payloads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Base64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Different</a:t>
            </a:r>
            <a:r>
              <a:rPr lang="fr-FR" dirty="0" smtClean="0"/>
              <a:t> types of </a:t>
            </a:r>
            <a:r>
              <a:rPr lang="fr-FR" dirty="0" err="1" smtClean="0"/>
              <a:t>hexadecimal</a:t>
            </a:r>
            <a:r>
              <a:rPr lang="fr-FR" dirty="0" smtClean="0"/>
              <a:t> </a:t>
            </a:r>
            <a:r>
              <a:rPr lang="fr-FR" dirty="0" err="1" smtClean="0"/>
              <a:t>encodings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4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ICX / </a:t>
            </a:r>
            <a:r>
              <a:rPr lang="fr-FR" dirty="0" err="1" smtClean="0"/>
              <a:t>Blacklist</a:t>
            </a:r>
            <a:r>
              <a:rPr lang="fr-FR" dirty="0" smtClean="0"/>
              <a:t> / </a:t>
            </a:r>
            <a:r>
              <a:rPr lang="fr-FR" dirty="0" err="1" smtClean="0"/>
              <a:t>Scoring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/ </a:t>
            </a:r>
            <a:r>
              <a:rPr lang="fr-FR" dirty="0" err="1" smtClean="0"/>
              <a:t>Normalization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96448"/>
            <a:ext cx="3037664" cy="36244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791609"/>
            <a:ext cx="2864917" cy="3579378"/>
          </a:xfrm>
          <a:prstGeom prst="rect">
            <a:avLst/>
          </a:prstGeom>
        </p:spPr>
      </p:pic>
      <p:sp>
        <p:nvSpPr>
          <p:cNvPr id="12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9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83569" y="1491630"/>
            <a:ext cx="3744416" cy="2952328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Apache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Instance</a:t>
            </a:r>
            <a:r>
              <a:rPr lang="fr-FR" dirty="0" smtClean="0">
                <a:solidFill>
                  <a:schemeClr val="tx1"/>
                </a:solidFill>
              </a:rPr>
              <a:t>                 </a:t>
            </a:r>
            <a:r>
              <a:rPr lang="fr-FR" sz="1600" dirty="0" err="1" smtClean="0">
                <a:solidFill>
                  <a:schemeClr val="tx1"/>
                </a:solidFill>
              </a:rPr>
              <a:t>VirtualHosts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4294967295"/>
          </p:nvPr>
        </p:nvSpPr>
        <p:spPr>
          <a:xfrm>
            <a:off x="1006475" y="987425"/>
            <a:ext cx="8137525" cy="352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BIG VIEW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755576" y="1959682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REVERSE PROXY</a:t>
            </a:r>
            <a:endParaRPr lang="fr-FR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2787774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REVERSE PROXY</a:t>
            </a:r>
            <a:endParaRPr lang="fr-FR" dirty="0"/>
          </a:p>
        </p:txBody>
      </p:sp>
      <p:sp>
        <p:nvSpPr>
          <p:cNvPr id="6" name="Rounded Rectangle 5"/>
          <p:cNvSpPr/>
          <p:nvPr/>
        </p:nvSpPr>
        <p:spPr>
          <a:xfrm>
            <a:off x="2776377" y="1620859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TUNNEL</a:t>
            </a:r>
            <a:endParaRPr lang="fr-FR" dirty="0"/>
          </a:p>
        </p:txBody>
      </p:sp>
      <p:sp>
        <p:nvSpPr>
          <p:cNvPr id="7" name="Rounded Rectangle 6"/>
          <p:cNvSpPr/>
          <p:nvPr/>
        </p:nvSpPr>
        <p:spPr>
          <a:xfrm>
            <a:off x="2771800" y="2463738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TUNNEL</a:t>
            </a:r>
            <a:endParaRPr lang="fr-FR" dirty="0"/>
          </a:p>
        </p:txBody>
      </p:sp>
      <p:sp>
        <p:nvSpPr>
          <p:cNvPr id="10" name="Rounded Rectangle 9"/>
          <p:cNvSpPr/>
          <p:nvPr/>
        </p:nvSpPr>
        <p:spPr>
          <a:xfrm>
            <a:off x="2771800" y="3313462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TUNNEL</a:t>
            </a:r>
            <a:endParaRPr lang="fr-FR" dirty="0"/>
          </a:p>
        </p:txBody>
      </p:sp>
      <p:sp>
        <p:nvSpPr>
          <p:cNvPr id="11" name="Rounded Rectangle 10"/>
          <p:cNvSpPr/>
          <p:nvPr/>
        </p:nvSpPr>
        <p:spPr>
          <a:xfrm>
            <a:off x="4648585" y="1932699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WORKFLOW</a:t>
            </a:r>
            <a:endParaRPr lang="fr-FR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4644008" y="2775578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WORKFLOW</a:t>
            </a:r>
            <a:endParaRPr lang="fr-FR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583647" y="1931204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ICX</a:t>
            </a:r>
            <a:endParaRPr lang="fr-FR" dirty="0"/>
          </a:p>
        </p:txBody>
      </p:sp>
      <p:sp>
        <p:nvSpPr>
          <p:cNvPr id="14" name="Rounded Rectangle 13"/>
          <p:cNvSpPr/>
          <p:nvPr/>
        </p:nvSpPr>
        <p:spPr>
          <a:xfrm>
            <a:off x="6583647" y="2775578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ICX</a:t>
            </a:r>
            <a:endParaRPr lang="fr-FR" dirty="0"/>
          </a:p>
        </p:txBody>
      </p:sp>
      <p:cxnSp>
        <p:nvCxnSpPr>
          <p:cNvPr id="4" name="Elbow Connector 3"/>
          <p:cNvCxnSpPr>
            <a:stCxn id="6" idx="1"/>
            <a:endCxn id="2" idx="3"/>
          </p:cNvCxnSpPr>
          <p:nvPr/>
        </p:nvCxnSpPr>
        <p:spPr>
          <a:xfrm rot="10800000" flipV="1">
            <a:off x="2339753" y="1944894"/>
            <a:ext cx="436625" cy="338823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1"/>
            <a:endCxn id="5" idx="3"/>
          </p:cNvCxnSpPr>
          <p:nvPr/>
        </p:nvCxnSpPr>
        <p:spPr>
          <a:xfrm rot="10800000" flipV="1">
            <a:off x="2339752" y="2787774"/>
            <a:ext cx="432048" cy="324036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1"/>
            <a:endCxn id="5" idx="3"/>
          </p:cNvCxnSpPr>
          <p:nvPr/>
        </p:nvCxnSpPr>
        <p:spPr>
          <a:xfrm rot="10800000">
            <a:off x="2339752" y="3111810"/>
            <a:ext cx="432048" cy="525688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3"/>
            <a:endCxn id="11" idx="1"/>
          </p:cNvCxnSpPr>
          <p:nvPr/>
        </p:nvCxnSpPr>
        <p:spPr>
          <a:xfrm>
            <a:off x="4360553" y="1944895"/>
            <a:ext cx="288032" cy="311840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3"/>
            <a:endCxn id="12" idx="1"/>
          </p:cNvCxnSpPr>
          <p:nvPr/>
        </p:nvCxnSpPr>
        <p:spPr>
          <a:xfrm>
            <a:off x="4355976" y="2787774"/>
            <a:ext cx="288032" cy="311840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" idx="3"/>
            <a:endCxn id="12" idx="1"/>
          </p:cNvCxnSpPr>
          <p:nvPr/>
        </p:nvCxnSpPr>
        <p:spPr>
          <a:xfrm flipV="1">
            <a:off x="4355976" y="3099614"/>
            <a:ext cx="288032" cy="537884"/>
          </a:xfrm>
          <a:prstGeom prst="bentConnector3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3"/>
            <a:endCxn id="14" idx="1"/>
          </p:cNvCxnSpPr>
          <p:nvPr/>
        </p:nvCxnSpPr>
        <p:spPr>
          <a:xfrm>
            <a:off x="6228184" y="3099614"/>
            <a:ext cx="35546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3" idx="1"/>
          </p:cNvCxnSpPr>
          <p:nvPr/>
        </p:nvCxnSpPr>
        <p:spPr>
          <a:xfrm flipV="1">
            <a:off x="6232761" y="2255240"/>
            <a:ext cx="350886" cy="14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61749" y="1556794"/>
            <a:ext cx="108012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Appliance</a:t>
            </a:r>
            <a:endParaRPr lang="fr-FR" sz="1400" dirty="0"/>
          </a:p>
        </p:txBody>
      </p:sp>
      <p:sp>
        <p:nvSpPr>
          <p:cNvPr id="2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8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Exception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36449"/>
            <a:ext cx="2919406" cy="7920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95686"/>
            <a:ext cx="2965174" cy="20768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423" y="582943"/>
            <a:ext cx="5636073" cy="3853640"/>
          </a:xfrm>
          <a:prstGeom prst="rect">
            <a:avLst/>
          </a:prstGeom>
        </p:spPr>
      </p:pic>
      <p:sp>
        <p:nvSpPr>
          <p:cNvPr id="1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Use SWF security engine instead of ICX</a:t>
            </a:r>
          </a:p>
          <a:p>
            <a:pPr lvl="1"/>
            <a:r>
              <a:rPr lang="fr-FR" smtClean="0"/>
              <a:t>Enable only ICX and Scoring list 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2811"/>
            <a:ext cx="2235487" cy="15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94" y="1851016"/>
            <a:ext cx="2219878" cy="23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523" y="339502"/>
            <a:ext cx="3024278" cy="3451622"/>
          </a:xfrm>
          <a:prstGeom prst="rect">
            <a:avLst/>
          </a:prstGeom>
        </p:spPr>
      </p:pic>
      <p:sp>
        <p:nvSpPr>
          <p:cNvPr id="1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Authentication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7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WAM </a:t>
            </a:r>
            <a:r>
              <a:rPr lang="fr-FR" dirty="0" err="1" smtClean="0"/>
              <a:t>Perimeter</a:t>
            </a:r>
            <a:r>
              <a:rPr lang="fr-FR" dirty="0" smtClean="0"/>
              <a:t> </a:t>
            </a:r>
            <a:r>
              <a:rPr lang="fr-FR" dirty="0" err="1" smtClean="0"/>
              <a:t>Authentication</a:t>
            </a:r>
            <a:r>
              <a:rPr lang="fr-FR" dirty="0" smtClean="0"/>
              <a:t> </a:t>
            </a:r>
            <a:r>
              <a:rPr lang="fr-FR" dirty="0" err="1" smtClean="0"/>
              <a:t>Standalone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Authentication portal</a:t>
            </a:r>
          </a:p>
          <a:p>
            <a:pPr lvl="1"/>
            <a:r>
              <a:rPr lang="en-US" smtClean="0"/>
              <a:t>HTTP Basic</a:t>
            </a:r>
          </a:p>
          <a:p>
            <a:pPr lvl="1"/>
            <a:r>
              <a:rPr lang="en-US" smtClean="0"/>
              <a:t>HTTP Form</a:t>
            </a:r>
          </a:p>
          <a:p>
            <a:pPr lvl="1"/>
            <a:r>
              <a:rPr lang="en-US" smtClean="0"/>
              <a:t>X509</a:t>
            </a:r>
          </a:p>
          <a:p>
            <a:pPr lvl="1"/>
            <a:r>
              <a:rPr lang="en-US" smtClean="0"/>
              <a:t>OTP/SMS</a:t>
            </a:r>
          </a:p>
          <a:p>
            <a:pPr lvl="1"/>
            <a:r>
              <a:rPr lang="en-US" smtClean="0"/>
              <a:t>Kerberos (intranet)</a:t>
            </a:r>
          </a:p>
          <a:p>
            <a:r>
              <a:rPr lang="en-US" smtClean="0"/>
              <a:t>Third-party integration</a:t>
            </a:r>
          </a:p>
          <a:p>
            <a:pPr lvl="1"/>
            <a:r>
              <a:rPr lang="en-US" smtClean="0"/>
              <a:t>LDAP</a:t>
            </a:r>
          </a:p>
          <a:p>
            <a:pPr lvl="1"/>
            <a:r>
              <a:rPr lang="en-US" smtClean="0"/>
              <a:t>RADIUS</a:t>
            </a:r>
          </a:p>
          <a:p>
            <a:pPr lvl="1"/>
            <a:r>
              <a:rPr lang="en-US" smtClean="0"/>
              <a:t>PostgreSQL</a:t>
            </a:r>
          </a:p>
          <a:p>
            <a:pPr lvl="1"/>
            <a:r>
              <a:rPr lang="en-US" smtClean="0"/>
              <a:t>MySQL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77" y="915566"/>
            <a:ext cx="2664296" cy="3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52" y="771550"/>
            <a:ext cx="2325169" cy="24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42" y="2928261"/>
            <a:ext cx="2162388" cy="18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0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Enable authentication in https tunnel:</a:t>
            </a:r>
          </a:p>
          <a:p>
            <a:pPr lvl="1"/>
            <a:r>
              <a:rPr lang="fr-FR" smtClean="0"/>
              <a:t>Authentication method : Form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Authentication Backend: Internal</a:t>
            </a:r>
          </a:p>
          <a:p>
            <a:pPr lvl="2"/>
            <a:r>
              <a:rPr lang="fr-FR" smtClean="0"/>
              <a:t>Local user to be created</a:t>
            </a:r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372"/>
            <a:ext cx="30416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5015"/>
            <a:ext cx="2001109" cy="18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3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 ?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9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4294967295"/>
          </p:nvPr>
        </p:nvSpPr>
        <p:spPr>
          <a:xfrm>
            <a:off x="1006475" y="987425"/>
            <a:ext cx="8137525" cy="352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To keep in mind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1815799" y="1592798"/>
            <a:ext cx="108012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Appliance</a:t>
            </a:r>
            <a:endParaRPr lang="fr-FR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2515374" y="2002572"/>
            <a:ext cx="137653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Reverse Proxy</a:t>
            </a:r>
            <a:endParaRPr lang="fr-FR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3426488" y="2461110"/>
            <a:ext cx="137653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IP/VIP</a:t>
            </a:r>
            <a:endParaRPr lang="fr-FR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4352749" y="2917731"/>
            <a:ext cx="137653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Tunnel</a:t>
            </a:r>
            <a:endParaRPr lang="fr-FR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5285887" y="3394957"/>
            <a:ext cx="137653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Workflow</a:t>
            </a:r>
            <a:endParaRPr lang="fr-FR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6212069" y="3867894"/>
            <a:ext cx="1376530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ICX</a:t>
            </a:r>
            <a:endParaRPr lang="fr-FR" sz="1400" dirty="0"/>
          </a:p>
        </p:txBody>
      </p:sp>
      <p:cxnSp>
        <p:nvCxnSpPr>
          <p:cNvPr id="15" name="Elbow Connector 14"/>
          <p:cNvCxnSpPr>
            <a:stCxn id="22" idx="2"/>
            <a:endCxn id="23" idx="1"/>
          </p:cNvCxnSpPr>
          <p:nvPr/>
        </p:nvCxnSpPr>
        <p:spPr>
          <a:xfrm rot="16200000" flipH="1">
            <a:off x="2311738" y="1960954"/>
            <a:ext cx="247756" cy="1595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3" idx="2"/>
            <a:endCxn id="24" idx="1"/>
          </p:cNvCxnSpPr>
          <p:nvPr/>
        </p:nvCxnSpPr>
        <p:spPr>
          <a:xfrm rot="16200000" flipH="1">
            <a:off x="3166803" y="2363443"/>
            <a:ext cx="296520" cy="22284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2"/>
            <a:endCxn id="25" idx="1"/>
          </p:cNvCxnSpPr>
          <p:nvPr/>
        </p:nvCxnSpPr>
        <p:spPr>
          <a:xfrm rot="16200000" flipH="1">
            <a:off x="4086450" y="2813449"/>
            <a:ext cx="294603" cy="2379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5" idx="2"/>
            <a:endCxn id="27" idx="1"/>
          </p:cNvCxnSpPr>
          <p:nvPr/>
        </p:nvCxnSpPr>
        <p:spPr>
          <a:xfrm rot="16200000" flipH="1">
            <a:off x="5005846" y="3276934"/>
            <a:ext cx="315208" cy="24487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7" idx="2"/>
            <a:endCxn id="29" idx="1"/>
          </p:cNvCxnSpPr>
          <p:nvPr/>
        </p:nvCxnSpPr>
        <p:spPr>
          <a:xfrm rot="16200000" flipH="1">
            <a:off x="5937651" y="3755493"/>
            <a:ext cx="310919" cy="23791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9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10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8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Basics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workflow describes controls</a:t>
            </a:r>
            <a:br>
              <a:rPr lang="en-US" smtClean="0"/>
            </a:br>
            <a:r>
              <a:rPr lang="en-US" smtClean="0"/>
              <a:t>and manipulations made on </a:t>
            </a:r>
            <a:br>
              <a:rPr lang="en-US" smtClean="0"/>
            </a:br>
            <a:r>
              <a:rPr lang="en-US" smtClean="0"/>
              <a:t>requests and responses</a:t>
            </a:r>
          </a:p>
          <a:p>
            <a:endParaRPr lang="en-US" smtClean="0"/>
          </a:p>
          <a:p>
            <a:r>
              <a:rPr lang="en-US" smtClean="0"/>
              <a:t>The black ball provides request</a:t>
            </a:r>
            <a:br>
              <a:rPr lang="en-US" smtClean="0"/>
            </a:br>
            <a:r>
              <a:rPr lang="en-US" smtClean="0"/>
              <a:t>attributes used by followed </a:t>
            </a:r>
            <a:br>
              <a:rPr lang="en-US" smtClean="0"/>
            </a:br>
            <a:r>
              <a:rPr lang="en-US" smtClean="0"/>
              <a:t>bricks</a:t>
            </a:r>
          </a:p>
          <a:p>
            <a:endParaRPr lang="en-US" smtClean="0"/>
          </a:p>
          <a:p>
            <a:r>
              <a:rPr lang="en-US" smtClean="0"/>
              <a:t>3 types of bricks: native, decision, </a:t>
            </a:r>
            <a:br>
              <a:rPr lang="en-US" smtClean="0"/>
            </a:br>
            <a:r>
              <a:rPr lang="en-US" smtClean="0"/>
              <a:t>and subworkflows</a:t>
            </a:r>
          </a:p>
          <a:p>
            <a:pPr lvl="1"/>
            <a:r>
              <a:rPr lang="en-US" smtClean="0"/>
              <a:t>Natives bricks: low level bricks</a:t>
            </a:r>
          </a:p>
          <a:p>
            <a:pPr lvl="1"/>
            <a:r>
              <a:rPr lang="en-US" smtClean="0"/>
              <a:t>Decision: return true/false depending of </a:t>
            </a:r>
            <a:br>
              <a:rPr lang="en-US" smtClean="0"/>
            </a:br>
            <a:r>
              <a:rPr lang="en-US" smtClean="0"/>
              <a:t>condition(s)</a:t>
            </a:r>
          </a:p>
          <a:p>
            <a:pPr lvl="1"/>
            <a:r>
              <a:rPr lang="en-US" smtClean="0"/>
              <a:t>Subworkflows: set of native bricks</a:t>
            </a:r>
            <a:br>
              <a:rPr lang="en-US" smtClean="0"/>
            </a:br>
            <a:endParaRPr lang="en-US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0" y="843558"/>
            <a:ext cx="30162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57e0451-b365-48b7-9796-66402226196b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9ea2630-21a3-4c20-ab37-e10d2d9b2097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5c2f2c0-5c20-464d-998b-684943d6ba99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a3e465-496d-495a-9f39-a2d370e52709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bcc3f8f-258c-4198-92c4-ac3b4b256ff7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0cc0bf5-c49a-4a4b-ae0a-f5ce4ab6371f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6f72d6f-9ddd-40e3-be42-8586c15d599f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5731d2c-d7bf-44b0-806b-89bf3b2759ca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0a18e8-6b8d-4019-adc9-8f0dd6887e7b"/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16fbb07-ff99-416b-a46a-0c5c7caafb2c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b24fed-5679-4ea2-a44d-09f6d64da671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93555f-da52-4156-95a4-fc0e9ef08ca9"/>
  <p:tag name="RS_CLASSIFICATIONID" val="0"/>
  <p:tag name="RS_CLASSIFICATION" val="UNRESTRIC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34734eb-9bcc-4b3e-9be5-56538b2dbd38"/>
  <p:tag name="RS_CLASSIFICATIONID" val="0"/>
  <p:tag name="RS_CLASSIFICATION" val="UNRESTRICT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617062e-aaf0-40b2-8356-a244e2912283"/>
  <p:tag name="RS_CLASSIFICATIONID" val="0"/>
  <p:tag name="RS_CLASSIFICATION" val="UNRESTRIC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819ba89-e77f-42be-84c1-fb5524fcadd7"/>
  <p:tag name="RS_CLASSIFICATIONID" val="0"/>
  <p:tag name="RS_CLASSIFICATION" val="UNRESTRICT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5f0914-b93a-4631-a4a5-1de266ed318c"/>
  <p:tag name="RS_CLASSIFICATIONID" val="0"/>
  <p:tag name="RS_CLASSIFICATION" val="UNRESTRICT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85a5336-63ce-434f-a160-37bf755aa014"/>
  <p:tag name="RS_CLASSIFICATIONID" val="0"/>
  <p:tag name="RS_CLASSIFICATION" val="UNRESTRICT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21f6e83-4bb0-4730-9273-1b5c33b9bb2e"/>
  <p:tag name="RS_CLASSIFICATIONID" val="0"/>
  <p:tag name="RS_CLASSIFICATION" val="UNRESTRICT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8e6109e-cfd8-4bde-a1e7-44d32570eff8"/>
  <p:tag name="RS_CLASSIFICATIONID" val="0"/>
  <p:tag name="RS_CLASSIFICATION" val="UNRESTRICT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8567ce4-fccf-4f11-a234-09d39bb9b726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a3a8aa-cd29-4162-852d-4df478c95718"/>
  <p:tag name="RS_CLASSIFICATIONID" val="0"/>
  <p:tag name="RS_CLASSIFICATION" val="UNRESTRICT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f6e4db3-59fc-4cbd-bd93-1a3d95807ab5"/>
  <p:tag name="RS_CLASSIFICATIONID" val="0"/>
  <p:tag name="RS_CLASSIFICATION" val="UNRESTRICT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48e73f3-de56-43a0-a61f-e1eaadf20ec4"/>
  <p:tag name="RS_CLASSIFICATIONID" val="0"/>
  <p:tag name="RS_CLASSIFICATION" val="UNRESTRICT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a94cb31-1b48-4db0-b24e-b8db090c5aff"/>
  <p:tag name="RS_CLASSIFICATIONID" val="0"/>
  <p:tag name="RS_CLASSIFICATION" val="UNRESTRICTE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eb0fda0-dcf8-46e4-b42d-1d1073a0de7c"/>
  <p:tag name="RS_CLASSIFICATIONID" val="0"/>
  <p:tag name="RS_CLASSIFICATION" val="UNRESTRICT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8288e22-5f21-41cd-9ce6-40040b2573c5"/>
  <p:tag name="RS_CLASSIFICATIONID" val="0"/>
  <p:tag name="RS_CLASSIFICATION" val="UNRESTRICT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aa56d2-630f-4247-b554-326f7c0a1f36"/>
  <p:tag name="RS_CLASSIFICATIONID" val="0"/>
  <p:tag name="RS_CLASSIFICATION" val="UNRESTRICT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5063f71-cce9-4d75-9d1b-69d4d70fdf3c"/>
  <p:tag name="RS_CLASSIFICATIONID" val="0"/>
  <p:tag name="RS_CLASSIFICATION" val="UNRESTRICT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748aa8-5f5d-4595-924f-7e1730b89cc9"/>
  <p:tag name="RS_CLASSIFICATIONID" val="0"/>
  <p:tag name="RS_CLASSIFICATION" val="UNRESTRICTE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2025ce-ada8-4020-9cf2-988ecb8e588b"/>
  <p:tag name="RS_CLASSIFICATIONID" val="0"/>
  <p:tag name="RS_CLASSIFICATION" val="UNRESTRICT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c99aa39-813f-40b5-8a7a-6d5134a0b766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999b514-02ff-4d2f-9946-7d457b75daea"/>
  <p:tag name="RS_CLASSIFICATIONID" val="0"/>
  <p:tag name="RS_CLASSIFICATION" val="UNRESTRICT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6252b91-fe2e-45ae-88e9-ec34b713170d"/>
  <p:tag name="RS_CLASSIFICATIONID" val="0"/>
  <p:tag name="RS_CLASSIFICATION" val="UNRESTRICTE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03dfc8a-5e57-4dda-b70e-d0c6e5482752"/>
  <p:tag name="RS_CLASSIFICATIONID" val="0"/>
  <p:tag name="RS_CLASSIFICATION" val="UNRESTRICT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44ed97a-ff3d-4b9c-b795-3f53cf1ac46b"/>
  <p:tag name="RS_CLASSIFICATIONID" val="0"/>
  <p:tag name="RS_CLASSIFICATION" val="UNRESTRICTE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9ac8475-4785-4bf5-bc79-c20423ab5b1e"/>
  <p:tag name="RS_CLASSIFICATIONID" val="0"/>
  <p:tag name="RS_CLASSIFICATION" val="UNRESTRICTE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de99e67-d37a-4af8-b169-d660c0496a43"/>
  <p:tag name="RS_CLASSIFICATIONID" val="0"/>
  <p:tag name="RS_CLASSIFICATION" val="UNRESTRICTE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abbafdc-f426-4fd7-9b06-f9c871831546"/>
  <p:tag name="RS_CLASSIFICATIONID" val="0"/>
  <p:tag name="RS_CLASSIFICATION" val="UNRESTRICTE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fbd0f0f-7be3-46f0-8690-6e1061f5f398"/>
  <p:tag name="RS_CLASSIFICATIONID" val="0"/>
  <p:tag name="RS_CLASSIFICATION" val="UNRESTRICTE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f00ab47-1494-4c58-8dd7-537b489cb847"/>
  <p:tag name="RS_CLASSIFICATIONID" val="0"/>
  <p:tag name="RS_CLASSIFICATION" val="UNRESTRICTE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1fe9381-802f-4f1d-9931-5f5ada77eb1d"/>
  <p:tag name="RS_CLASSIFICATIONID" val="0"/>
  <p:tag name="RS_CLASSIFICATION" val="UNRESTRICTE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f4d0e03-ec51-43bf-be38-0dc87112df43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db1b771-3c6c-4cc7-a462-72e959805421"/>
  <p:tag name="RS_CLASSIFICATIONID" val="0"/>
  <p:tag name="RS_CLASSIFICATION" val="UNRESTRICTE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50644d8-5795-4706-ab10-181149e5d062"/>
  <p:tag name="RS_CLASSIFICATIONID" val="0"/>
  <p:tag name="RS_CLASSIFICATION" val="UNRESTRICTE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efbed75-6899-41c9-afcc-cfd5648b02e2"/>
  <p:tag name="RS_CLASSIFICATIONID" val="0"/>
  <p:tag name="RS_CLASSIFICATION" val="UNRESTRICTE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2eaaf99-3b46-428c-9f41-ea9ee233f48a"/>
  <p:tag name="RS_CLASSIFICATIONID" val="0"/>
  <p:tag name="RS_CLASSIFICATION" val="UNRESTRICTE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a9037ad-6d61-4dc7-bc3b-cf8d578fca25"/>
  <p:tag name="RS_CLASSIFICATIONID" val="0"/>
  <p:tag name="RS_CLASSIFICATION" val="UNRESTRICTE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fae4095-c776-4cb5-ad5c-e7678c53f99a"/>
  <p:tag name="RS_CLASSIFICATIONID" val="0"/>
  <p:tag name="RS_CLASSIFICATION" val="UNRESTRICTE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e562366-e378-4741-8065-21d5c6b3dcec"/>
  <p:tag name="RS_CLASSIFICATIONID" val="0"/>
  <p:tag name="RS_CLASSIFICATION" val="UNRESTRICTE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e9d31ba-d1c2-414c-a3d7-ffdb3a57f727"/>
  <p:tag name="RS_CLASSIFICATIONID" val="0"/>
  <p:tag name="RS_CLASSIFICATION" val="UNRESTRICTE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3861a9b-b55a-4029-92b2-84f733fac6eb"/>
  <p:tag name="RS_CLASSIFICATIONID" val="0"/>
  <p:tag name="RS_CLASSIFICATION" val="UNRESTRICTE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a87a848-b87a-495c-86ca-0ba66f50c3ca"/>
  <p:tag name="RS_CLASSIFICATIONID" val="0"/>
  <p:tag name="RS_CLASSIFICATION" val="UNRESTRICTE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b9cd457-b8cd-4ffe-a638-a123e0a46f10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09a1c4e-1619-4bbe-bf8b-65086ca7d8ec"/>
  <p:tag name="RS_CLASSIFICATIONID" val="0"/>
  <p:tag name="RS_CLASSIFICATION" val="UNRESTRICTE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9dc33c1-6b01-4de0-95b9-4a9ba8ffa0fb"/>
  <p:tag name="RS_CLASSIFICATIONID" val="0"/>
  <p:tag name="RS_CLASSIFICATION" val="UNRESTRICTE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0e9bc98e-f25b-4c93-a05f-b4ae421d94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6b99cb4-db67-4dc2-81f9-91551fc4aa11"/>
  <p:tag name="RS_CLASSIFICATIONID" val="0"/>
  <p:tag name="RS_CLASSIFICATION" val="UNRESTRICTE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1bf14d1-9671-4351-9aab-b1c6ed690372"/>
  <p:tag name="RS_CLASSIFICATIONID" val="0"/>
  <p:tag name="RS_CLASSIFICATION" val="UNRESTRICTE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0dd564f-0841-4c39-9fde-9e4784738071"/>
  <p:tag name="RS_CLASSIFICATIONID" val="0"/>
  <p:tag name="RS_CLASSIFICATION" val="UNRESTRICTE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d25ae88-4a36-47d1-a1ca-3df29a766e9e"/>
  <p:tag name="RS_CLASSIFICATIONID" val="0"/>
  <p:tag name="RS_CLASSIFICATION" val="UNRESTRICTE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6a11e56-5025-41bb-a201-ada4e3721b7f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ad9d29-e667-4b12-84c9-83c80b618a38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3011ff3-c194-4b28-98f3-6ffe684c2175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6dbb186-15b4-4313-a77e-22b1f111fa58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1375</Words>
  <Application>Microsoft Office PowerPoint</Application>
  <PresentationFormat>Affichage à l'écran (16:9)</PresentationFormat>
  <Paragraphs>503</Paragraphs>
  <Slides>65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65</vt:i4>
      </vt:variant>
    </vt:vector>
  </HeadingPairs>
  <TitlesOfParts>
    <vt:vector size="80" baseType="lpstr">
      <vt:lpstr>ＭＳ Ｐゴシック</vt:lpstr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PMingLiU</vt:lpstr>
      <vt:lpstr>Wingdings</vt:lpstr>
      <vt:lpstr>1_DenyAll 2015 White</vt:lpstr>
      <vt:lpstr>DenyAll_2017_template</vt:lpstr>
      <vt:lpstr>2_White</vt:lpstr>
      <vt:lpstr>RSCS</vt:lpstr>
      <vt:lpstr>DenyAll WAF  Workflow Management</vt:lpstr>
      <vt:lpstr>Summary</vt:lpstr>
      <vt:lpstr>Basic Concepts</vt:lpstr>
      <vt:lpstr>Basic concepts</vt:lpstr>
      <vt:lpstr>Basic concepts</vt:lpstr>
      <vt:lpstr>Basic Concepts</vt:lpstr>
      <vt:lpstr>Basic Concepts</vt:lpstr>
      <vt:lpstr>Workflow Basics</vt:lpstr>
      <vt:lpstr>Workflow Basics</vt:lpstr>
      <vt:lpstr>Workflow Basics</vt:lpstr>
      <vt:lpstr>Workflow Basics</vt:lpstr>
      <vt:lpstr>Workflow Basics</vt:lpstr>
      <vt:lpstr>Workflow Basics</vt:lpstr>
      <vt:lpstr>Workflow Basics</vt:lpstr>
      <vt:lpstr>Workflow Management</vt:lpstr>
      <vt:lpstr>Workflow Management</vt:lpstr>
      <vt:lpstr>Workflow Management</vt:lpstr>
      <vt:lpstr>Sub-workflow Management</vt:lpstr>
      <vt:lpstr>Sub-workflow Management</vt:lpstr>
      <vt:lpstr>Sub-workflow Management</vt:lpstr>
      <vt:lpstr>Sub-workflow Management</vt:lpstr>
      <vt:lpstr>Workflow Management</vt:lpstr>
      <vt:lpstr>Workflow Management</vt:lpstr>
      <vt:lpstr>Security Policy</vt:lpstr>
      <vt:lpstr>Security Policy</vt:lpstr>
      <vt:lpstr>Security Policy</vt:lpstr>
      <vt:lpstr>Security Policy</vt:lpstr>
      <vt:lpstr>Security Policy</vt:lpstr>
      <vt:lpstr>Security Policy</vt:lpstr>
      <vt:lpstr>New ICX Installation </vt:lpstr>
      <vt:lpstr>Policy update procedure</vt:lpstr>
      <vt:lpstr>Policy update procedure - Production</vt:lpstr>
      <vt:lpstr>Challenge</vt:lpstr>
      <vt:lpstr>Useful features</vt:lpstr>
      <vt:lpstr>Useful features</vt:lpstr>
      <vt:lpstr>Useful features</vt:lpstr>
      <vt:lpstr>Useful features</vt:lpstr>
      <vt:lpstr>Useful features</vt:lpstr>
      <vt:lpstr>Useful features</vt:lpstr>
      <vt:lpstr>Useful features</vt:lpstr>
      <vt:lpstr>Useful features</vt:lpstr>
      <vt:lpstr>Challenge</vt:lpstr>
      <vt:lpstr>Challenge</vt:lpstr>
      <vt:lpstr>Challenge</vt:lpstr>
      <vt:lpstr>Challenge</vt:lpstr>
      <vt:lpstr>Challenge</vt:lpstr>
      <vt:lpstr>Other Security Engines</vt:lpstr>
      <vt:lpstr>IP Reputation</vt:lpstr>
      <vt:lpstr>IP Reputation</vt:lpstr>
      <vt:lpstr>IP Reputation</vt:lpstr>
      <vt:lpstr>IP Reputation</vt:lpstr>
      <vt:lpstr>Challenge</vt:lpstr>
      <vt:lpstr>User Reputation Scoring</vt:lpstr>
      <vt:lpstr>Sitemap &amp; Whitelisting</vt:lpstr>
      <vt:lpstr>Sitemap &amp; Whitelisting</vt:lpstr>
      <vt:lpstr>Sitemap &amp; Whitelisting</vt:lpstr>
      <vt:lpstr>Scoring list</vt:lpstr>
      <vt:lpstr>Normalization</vt:lpstr>
      <vt:lpstr>ICX / Blacklist / Scoring list / Normalization combination</vt:lpstr>
      <vt:lpstr>Exception</vt:lpstr>
      <vt:lpstr>Challenge</vt:lpstr>
      <vt:lpstr>Authentication</vt:lpstr>
      <vt:lpstr>WAM Perimeter Authentication Standalone</vt:lpstr>
      <vt:lpstr>Challenge</vt:lpstr>
      <vt:lpstr>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Ben Sik Ali Ridha CSSASM2</cp:lastModifiedBy>
  <cp:revision>126</cp:revision>
  <cp:lastPrinted>2015-09-22T08:21:20Z</cp:lastPrinted>
  <dcterms:created xsi:type="dcterms:W3CDTF">2016-04-12T12:58:35Z</dcterms:created>
  <dcterms:modified xsi:type="dcterms:W3CDTF">2018-06-05T15:03:16Z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UpdateToken" pid="2">
    <vt:lpwstr>25</vt:lpwstr>
  </property>
  <property fmtid="{D5CDD505-2E9C-101B-9397-08002B2CF9AE}" name="Offisync_ServerID" pid="3">
    <vt:lpwstr>9db12324-d5b8-4504-a262-f75e829d30b8</vt:lpwstr>
  </property>
  <property fmtid="{D5CDD505-2E9C-101B-9397-08002B2CF9AE}" name="Jive_LatestUserAccountName" pid="4">
    <vt:lpwstr>amokhtari</vt:lpwstr>
  </property>
  <property fmtid="{D5CDD505-2E9C-101B-9397-08002B2CF9AE}" name="Jive_VersionGuid" pid="5">
    <vt:lpwstr>275eb2618c164ad796153dee9d338934</vt:lpwstr>
  </property>
  <property fmtid="{D5CDD505-2E9C-101B-9397-08002B2CF9AE}" name="Offisync_UniqueId" pid="6">
    <vt:lpwstr>2671</vt:lpwstr>
  </property>
  <property fmtid="{D5CDD505-2E9C-101B-9397-08002B2CF9AE}" name="Offisync_ProviderInitializationData" pid="7">
    <vt:lpwstr>https://denyall.jiveon.com</vt:lpwstr>
  </property>
  <property fmtid="{D5CDD505-2E9C-101B-9397-08002B2CF9AE}" name="Jive_LatestFileFullName" pid="8">
    <vt:lpwstr/>
  </property>
  <property fmtid="{D5CDD505-2E9C-101B-9397-08002B2CF9AE}" name="Jive_ModifiedButNotPublished" pid="9">
    <vt:lpwstr/>
  </property>
  <property fmtid="{D5CDD505-2E9C-101B-9397-08002B2CF9AE}" name="Jive_PrevVersionNumber" pid="10">
    <vt:lpwstr/>
  </property>
  <property fmtid="{D5CDD505-2E9C-101B-9397-08002B2CF9AE}" name="Jive_VersionGuid_v2.5" pid="11">
    <vt:lpwstr/>
  </property>
  <property fmtid="{D5CDD505-2E9C-101B-9397-08002B2CF9AE}" name="RS_Classification" pid="12">
    <vt:lpwstr>UNRESTRICTED</vt:lpwstr>
  </property>
  <property fmtid="{D5CDD505-2E9C-101B-9397-08002B2CF9AE}" name="RS_ClassificationID" pid="13">
    <vt:i4>0</vt:i4>
  </property>
</Properties>
</file>