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tags+xml" PartName="/ppt/tags/tag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theme+xml" PartName="/ppt/theme/theme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theme+xml" PartName="/ppt/theme/theme3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presentationml.tags+xml" PartName="/ppt/tags/tag2.xml"/>
  <Override ContentType="application/vnd.openxmlformats-officedocument.presentationml.notesSlide+xml" PartName="/ppt/notesSlides/notesSlide1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3" r:id="rId2"/>
    <p:sldMasterId id="2147483776" r:id="rId3"/>
    <p:sldMasterId id="2147483796" r:id="rId4"/>
  </p:sldMasterIdLst>
  <p:notesMasterIdLst>
    <p:notesMasterId r:id="rId25"/>
  </p:notesMasterIdLst>
  <p:handoutMasterIdLst>
    <p:handoutMasterId r:id="rId26"/>
  </p:handoutMasterIdLst>
  <p:sldIdLst>
    <p:sldId id="403" r:id="rId5"/>
    <p:sldId id="451" r:id="rId6"/>
    <p:sldId id="423" r:id="rId7"/>
    <p:sldId id="452" r:id="rId8"/>
    <p:sldId id="450" r:id="rId9"/>
    <p:sldId id="453" r:id="rId10"/>
    <p:sldId id="454" r:id="rId11"/>
    <p:sldId id="464" r:id="rId12"/>
    <p:sldId id="465" r:id="rId13"/>
    <p:sldId id="466" r:id="rId14"/>
    <p:sldId id="455" r:id="rId15"/>
    <p:sldId id="456" r:id="rId16"/>
    <p:sldId id="457" r:id="rId17"/>
    <p:sldId id="458" r:id="rId18"/>
    <p:sldId id="459" r:id="rId19"/>
    <p:sldId id="460" r:id="rId20"/>
    <p:sldId id="467" r:id="rId21"/>
    <p:sldId id="461" r:id="rId22"/>
    <p:sldId id="462" r:id="rId23"/>
    <p:sldId id="408" r:id="rId24"/>
  </p:sldIdLst>
  <p:sldSz cx="9144000" cy="5143500" type="screen16x9"/>
  <p:notesSz cx="9874250" cy="6797675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3">
          <p15:clr>
            <a:srgbClr val="A4A3A4"/>
          </p15:clr>
        </p15:guide>
        <p15:guide id="2" pos="3016">
          <p15:clr>
            <a:srgbClr val="A4A3A4"/>
          </p15:clr>
        </p15:guide>
        <p15:guide id="3" orient="horz" pos="2845">
          <p15:clr>
            <a:srgbClr val="A4A3A4"/>
          </p15:clr>
        </p15:guide>
        <p15:guide id="4" pos="40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e de Saint Albin" initials="SSA" lastIdx="1" clrIdx="0"/>
  <p:cmAuthor id="1" name="Vincent Maury" initials="V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00"/>
    <a:srgbClr val="FF3A00"/>
    <a:srgbClr val="939598"/>
    <a:srgbClr val="ECECE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4" autoAdjust="0"/>
    <p:restoredTop sz="95080" autoAdjust="0"/>
  </p:normalViewPr>
  <p:slideViewPr>
    <p:cSldViewPr>
      <p:cViewPr varScale="1">
        <p:scale>
          <a:sx n="106" d="100"/>
          <a:sy n="106" d="100"/>
        </p:scale>
        <p:origin x="226" y="82"/>
      </p:cViewPr>
      <p:guideLst>
        <p:guide orient="horz" pos="1983"/>
        <p:guide pos="3016"/>
        <p:guide orient="horz" pos="2845"/>
        <p:guide pos="40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786" y="-120"/>
      </p:cViewPr>
      <p:guideLst>
        <p:guide orient="horz" pos="2880"/>
        <p:guide pos="2160"/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/>
            </a:lvl1pPr>
          </a:lstStyle>
          <a:p>
            <a:fld id="{BD14968E-B4B0-4EC9-A460-C6A10EA15C6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/>
            </a:lvl1pPr>
          </a:lstStyle>
          <a:p>
            <a:fld id="{8F145899-85E3-4E0B-835D-512229575B8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99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/>
            </a:lvl1pPr>
          </a:lstStyle>
          <a:p>
            <a:fld id="{814C3A7D-C849-4F40-BB93-A0B421429A94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7" tIns="45894" rIns="91787" bIns="4589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7426" y="3228897"/>
            <a:ext cx="7899400" cy="3058953"/>
          </a:xfrm>
          <a:prstGeom prst="rect">
            <a:avLst/>
          </a:prstGeom>
        </p:spPr>
        <p:txBody>
          <a:bodyPr vert="horz" lIns="91787" tIns="45894" rIns="91787" bIns="4589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/>
            </a:lvl1pPr>
          </a:lstStyle>
          <a:p>
            <a:fld id="{E1C128FE-4428-44E9-803B-FE88A12E815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128FE-4428-44E9-803B-FE88A12E81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1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236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_WAFpolicy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WAF Policy</a:t>
              </a:r>
              <a:endParaRPr lang="en-US" sz="1200" b="1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0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DA_MARCOM\Visuals\Enjoy security in your digital life (2016)\img-background-pt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06" y="-1"/>
            <a:ext cx="9300026" cy="52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608" y="575892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6/16/2018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2" name="Titre 10"/>
          <p:cNvSpPr>
            <a:spLocks noGrp="1"/>
          </p:cNvSpPr>
          <p:nvPr>
            <p:ph type="title"/>
          </p:nvPr>
        </p:nvSpPr>
        <p:spPr>
          <a:xfrm>
            <a:off x="1050361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8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6545" y="3075806"/>
            <a:ext cx="3744416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6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J:\DA_MARCOM\Slides\Corporate presentation 2016\Image-app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-25045"/>
            <a:ext cx="9180512" cy="516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207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2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6/16/2018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35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Internet &amp;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DA_MARCOM\Slides\Corporate presentation 2016\Image-app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3" y="-10841"/>
            <a:ext cx="9164193" cy="518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6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6/16/2018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07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0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Web Services &amp; 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DA_MARCOM\Slides\Corporate presentation 2016\img-app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434"/>
            <a:ext cx="9166105" cy="515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99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7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6/16/2018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43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Webmail &amp; 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DA_MARCOM\Slides\Corporate presentation 2016\Image-ap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1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8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6/16/2018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99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2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99288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228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813690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84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920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" y="0"/>
            <a:ext cx="9239035" cy="5143500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14652" y="843558"/>
            <a:ext cx="6336704" cy="1512168"/>
          </a:xfrm>
          <a:prstGeom prst="rect">
            <a:avLst/>
          </a:prstGeom>
          <a:noFill/>
        </p:spPr>
        <p:txBody>
          <a:bodyPr anchor="ctr"/>
          <a:lstStyle>
            <a:lvl1pPr>
              <a:defRPr lang="en-US" sz="3600" b="1" cap="none" baseline="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914400" latinLnBrk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-36513" y="5092030"/>
            <a:ext cx="9239035" cy="109077"/>
          </a:xfrm>
          <a:prstGeom prst="rect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>
            <a:off x="4401341" y="4948015"/>
            <a:ext cx="341319" cy="144016"/>
          </a:xfrm>
          <a:prstGeom prst="triangl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1367632" y="2500189"/>
            <a:ext cx="6408737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-49292" y="-47708"/>
            <a:ext cx="9239035" cy="123478"/>
          </a:xfrm>
          <a:prstGeom prst="rect">
            <a:avLst/>
          </a:prstGeom>
          <a:solidFill>
            <a:srgbClr val="36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57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Emphasis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987574"/>
            <a:ext cx="756084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 descr="C:\Users\sdesaintalbin\Documents\DenyAll\Plan\Corporate Strategy\M&amp;A\Jack Daniels\Identité visuelle\ELEMENTS PPT DA-BW\arrow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68238"/>
            <a:ext cx="559296" cy="5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54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2488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5519" y="1057173"/>
            <a:ext cx="4196086" cy="33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48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 descr="J:\DA_MARCOM\Visuals\Enjoy security in your digital life (2016)\1-enjoy-security-img-4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866" y="1275606"/>
            <a:ext cx="4031629" cy="32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3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866" y="1439645"/>
            <a:ext cx="403162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9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m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34226" y="1439645"/>
            <a:ext cx="397290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73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in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94210" y="1275606"/>
            <a:ext cx="3859901" cy="305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8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lumn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107" name="Groupe 106"/>
          <p:cNvGrpSpPr/>
          <p:nvPr/>
        </p:nvGrpSpPr>
        <p:grpSpPr>
          <a:xfrm>
            <a:off x="4788024" y="1040747"/>
            <a:ext cx="3600400" cy="570592"/>
            <a:chOff x="4788024" y="1011049"/>
            <a:chExt cx="3600400" cy="570592"/>
          </a:xfrm>
        </p:grpSpPr>
        <p:sp>
          <p:nvSpPr>
            <p:cNvPr id="108" name="Rounded Rectangle 30"/>
            <p:cNvSpPr/>
            <p:nvPr/>
          </p:nvSpPr>
          <p:spPr>
            <a:xfrm>
              <a:off x="4788024" y="1011049"/>
              <a:ext cx="3600400" cy="426576"/>
            </a:xfrm>
            <a:prstGeom prst="rect">
              <a:avLst/>
            </a:prstGeom>
            <a:solidFill>
              <a:srgbClr val="039DCD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4" name="Triangle isocèle 113"/>
            <p:cNvSpPr/>
            <p:nvPr/>
          </p:nvSpPr>
          <p:spPr>
            <a:xfrm flipV="1">
              <a:off x="6415642" y="1437625"/>
              <a:ext cx="341319" cy="144016"/>
            </a:xfrm>
            <a:prstGeom prst="triangle">
              <a:avLst/>
            </a:prstGeom>
            <a:solidFill>
              <a:srgbClr val="039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683568" y="1040747"/>
            <a:ext cx="3600400" cy="551782"/>
            <a:chOff x="683568" y="1040747"/>
            <a:chExt cx="3600400" cy="551782"/>
          </a:xfrm>
        </p:grpSpPr>
        <p:sp>
          <p:nvSpPr>
            <p:cNvPr id="116" name="Rounded Rectangle 30"/>
            <p:cNvSpPr/>
            <p:nvPr/>
          </p:nvSpPr>
          <p:spPr>
            <a:xfrm>
              <a:off x="683568" y="1040747"/>
              <a:ext cx="3600400" cy="426576"/>
            </a:xfrm>
            <a:prstGeom prst="rect">
              <a:avLst/>
            </a:prstGeom>
            <a:solidFill>
              <a:srgbClr val="1A79B4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US" sz="2000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7" name="Triangle isocèle 116"/>
            <p:cNvSpPr/>
            <p:nvPr/>
          </p:nvSpPr>
          <p:spPr>
            <a:xfrm flipV="1">
              <a:off x="2313109" y="1448513"/>
              <a:ext cx="341319" cy="144016"/>
            </a:xfrm>
            <a:prstGeom prst="triangle">
              <a:avLst/>
            </a:prstGeom>
            <a:solidFill>
              <a:srgbClr val="1A7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91493" y="1100841"/>
            <a:ext cx="3384550" cy="30638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859338" y="1131590"/>
            <a:ext cx="3457575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2"/>
          </p:nvPr>
        </p:nvSpPr>
        <p:spPr>
          <a:xfrm>
            <a:off x="684213" y="1707654"/>
            <a:ext cx="3600450" cy="280878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4787900" y="1708150"/>
            <a:ext cx="3600450" cy="27352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226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987574"/>
            <a:ext cx="3888432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100264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904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87"/>
          <p:cNvGrpSpPr/>
          <p:nvPr/>
        </p:nvGrpSpPr>
        <p:grpSpPr>
          <a:xfrm flipH="1">
            <a:off x="600618" y="3386409"/>
            <a:ext cx="4002848" cy="932249"/>
            <a:chOff x="5337963" y="3473701"/>
            <a:chExt cx="5337131" cy="895198"/>
          </a:xfrm>
          <a:solidFill>
            <a:srgbClr val="07546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3" name="AutoShape 4"/>
            <p:cNvSpPr>
              <a:spLocks/>
            </p:cNvSpPr>
            <p:nvPr/>
          </p:nvSpPr>
          <p:spPr bwMode="auto">
            <a:xfrm rot="16200000" flipH="1">
              <a:off x="8126500" y="1820304"/>
              <a:ext cx="895196" cy="420199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4" name="AutoShape 4"/>
            <p:cNvSpPr>
              <a:spLocks/>
            </p:cNvSpPr>
            <p:nvPr/>
          </p:nvSpPr>
          <p:spPr bwMode="auto">
            <a:xfrm rot="16200000" flipH="1">
              <a:off x="6194477" y="2617187"/>
              <a:ext cx="895196" cy="26082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5" name="AutoShape 7"/>
          <p:cNvSpPr>
            <a:spLocks/>
          </p:cNvSpPr>
          <p:nvPr/>
        </p:nvSpPr>
        <p:spPr bwMode="auto">
          <a:xfrm rot="5400000">
            <a:off x="-525939" y="1332992"/>
            <a:ext cx="1634291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6148" y="21600"/>
                </a:moveTo>
                <a:lnTo>
                  <a:pt x="0" y="21600"/>
                </a:lnTo>
                <a:lnTo>
                  <a:pt x="9018" y="0"/>
                </a:lnTo>
                <a:lnTo>
                  <a:pt x="21600" y="0"/>
                </a:lnTo>
                <a:close/>
                <a:moveTo>
                  <a:pt x="16148" y="21600"/>
                </a:moveTo>
              </a:path>
            </a:pathLst>
          </a:custGeom>
          <a:solidFill>
            <a:srgbClr val="027498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/>
          </a:p>
        </p:txBody>
      </p:sp>
      <p:sp>
        <p:nvSpPr>
          <p:cNvPr id="16" name="AutoShape 10"/>
          <p:cNvSpPr>
            <a:spLocks/>
          </p:cNvSpPr>
          <p:nvPr/>
        </p:nvSpPr>
        <p:spPr bwMode="auto">
          <a:xfrm rot="5400000">
            <a:off x="-407355" y="2409341"/>
            <a:ext cx="139712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228" y="21600"/>
                </a:moveTo>
                <a:lnTo>
                  <a:pt x="0" y="21600"/>
                </a:lnTo>
                <a:lnTo>
                  <a:pt x="6493" y="0"/>
                </a:lnTo>
                <a:lnTo>
                  <a:pt x="21600" y="0"/>
                </a:lnTo>
                <a:close/>
                <a:moveTo>
                  <a:pt x="19228" y="21600"/>
                </a:moveTo>
              </a:path>
            </a:pathLst>
          </a:custGeom>
          <a:solidFill>
            <a:srgbClr val="01526B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17" name="Group 185"/>
          <p:cNvGrpSpPr/>
          <p:nvPr/>
        </p:nvGrpSpPr>
        <p:grpSpPr>
          <a:xfrm flipH="1">
            <a:off x="611560" y="1518103"/>
            <a:ext cx="3143177" cy="933828"/>
            <a:chOff x="5589201" y="1668423"/>
            <a:chExt cx="5085889" cy="896715"/>
          </a:xfrm>
          <a:solidFill>
            <a:srgbClr val="039DCD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8" name="AutoShape 2"/>
            <p:cNvSpPr>
              <a:spLocks/>
            </p:cNvSpPr>
            <p:nvPr/>
          </p:nvSpPr>
          <p:spPr bwMode="auto">
            <a:xfrm rot="16200000" flipH="1">
              <a:off x="6320206" y="937418"/>
              <a:ext cx="896713" cy="23587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9" name="AutoShape 2"/>
            <p:cNvSpPr>
              <a:spLocks/>
            </p:cNvSpPr>
            <p:nvPr/>
          </p:nvSpPr>
          <p:spPr bwMode="auto">
            <a:xfrm rot="16200000" flipH="1">
              <a:off x="8461946" y="351994"/>
              <a:ext cx="896713" cy="3529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20" name="Group 186"/>
          <p:cNvGrpSpPr/>
          <p:nvPr/>
        </p:nvGrpSpPr>
        <p:grpSpPr>
          <a:xfrm flipH="1">
            <a:off x="600609" y="2450558"/>
            <a:ext cx="3644401" cy="935983"/>
            <a:chOff x="4530397" y="2566653"/>
            <a:chExt cx="6144694" cy="907334"/>
          </a:xfrm>
          <a:solidFill>
            <a:srgbClr val="11749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1" name="AutoShape 5"/>
            <p:cNvSpPr>
              <a:spLocks/>
            </p:cNvSpPr>
            <p:nvPr/>
          </p:nvSpPr>
          <p:spPr bwMode="auto">
            <a:xfrm rot="16200000" flipH="1">
              <a:off x="8218823" y="1017719"/>
              <a:ext cx="907334" cy="400520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22" name="AutoShape 5"/>
            <p:cNvSpPr>
              <a:spLocks/>
            </p:cNvSpPr>
            <p:nvPr/>
          </p:nvSpPr>
          <p:spPr bwMode="auto">
            <a:xfrm rot="16200000" flipH="1">
              <a:off x="5785493" y="1311557"/>
              <a:ext cx="907334" cy="341752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23" name="AutoShape 9"/>
          <p:cNvSpPr>
            <a:spLocks/>
          </p:cNvSpPr>
          <p:nvPr/>
        </p:nvSpPr>
        <p:spPr bwMode="auto">
          <a:xfrm rot="5400000">
            <a:off x="-300396" y="3525950"/>
            <a:ext cx="118319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2665" y="0"/>
                </a:lnTo>
                <a:lnTo>
                  <a:pt x="19356" y="0"/>
                </a:lnTo>
                <a:close/>
                <a:moveTo>
                  <a:pt x="21600" y="21600"/>
                </a:moveTo>
              </a:path>
            </a:pathLst>
          </a:custGeom>
          <a:solidFill>
            <a:srgbClr val="06455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5576" y="1699034"/>
            <a:ext cx="378105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1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5875" y="2663156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2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875" y="3603616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3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32" name="Espace réservé du contenu 1"/>
          <p:cNvSpPr txBox="1">
            <a:spLocks/>
          </p:cNvSpPr>
          <p:nvPr/>
        </p:nvSpPr>
        <p:spPr>
          <a:xfrm>
            <a:off x="5292080" y="-1676722"/>
            <a:ext cx="4601693" cy="90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fontAlgn="base">
              <a:spcBef>
                <a:spcPts val="900"/>
              </a:spcBef>
              <a:spcAft>
                <a:spcPct val="0"/>
              </a:spcAft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631825" lvl="1" indent="-174625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latin typeface="Arial" pitchFamily="34" charset="0"/>
                <a:cs typeface="Arial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endParaRPr lang="en-US" noProof="0" dirty="0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3"/>
          </p:nvPr>
        </p:nvSpPr>
        <p:spPr>
          <a:xfrm>
            <a:off x="1116013" y="1662965"/>
            <a:ext cx="1983163" cy="620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16"/>
          </p:nvPr>
        </p:nvSpPr>
        <p:spPr>
          <a:xfrm>
            <a:off x="1102732" y="2652806"/>
            <a:ext cx="2703242" cy="55046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44"/>
          <p:cNvSpPr>
            <a:spLocks noGrp="1"/>
          </p:cNvSpPr>
          <p:nvPr>
            <p:ph type="body" sz="quarter" idx="17"/>
          </p:nvPr>
        </p:nvSpPr>
        <p:spPr>
          <a:xfrm>
            <a:off x="1105972" y="3536084"/>
            <a:ext cx="2476705" cy="6031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7" name="Espace réservé du texte 46"/>
          <p:cNvSpPr>
            <a:spLocks noGrp="1"/>
          </p:cNvSpPr>
          <p:nvPr>
            <p:ph type="body" sz="quarter" idx="18"/>
          </p:nvPr>
        </p:nvSpPr>
        <p:spPr>
          <a:xfrm>
            <a:off x="3995738" y="1517650"/>
            <a:ext cx="4679950" cy="83820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FF4400"/>
              </a:buCl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9" name="Espace réservé du texte 48"/>
          <p:cNvSpPr>
            <a:spLocks noGrp="1"/>
          </p:cNvSpPr>
          <p:nvPr>
            <p:ph type="body" sz="quarter" idx="19"/>
          </p:nvPr>
        </p:nvSpPr>
        <p:spPr>
          <a:xfrm>
            <a:off x="4416425" y="2571750"/>
            <a:ext cx="4403725" cy="814388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1" name="Espace réservé du texte 50"/>
          <p:cNvSpPr>
            <a:spLocks noGrp="1"/>
          </p:cNvSpPr>
          <p:nvPr>
            <p:ph type="body" sz="quarter" idx="20"/>
          </p:nvPr>
        </p:nvSpPr>
        <p:spPr>
          <a:xfrm>
            <a:off x="4641850" y="3552825"/>
            <a:ext cx="4178300" cy="963613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71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5" grpId="0"/>
      <p:bldP spid="26" grpId="0"/>
      <p:bldP spid="27" grpId="0"/>
      <p:bldP spid="3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39" name="Groupe 38"/>
          <p:cNvGrpSpPr/>
          <p:nvPr/>
        </p:nvGrpSpPr>
        <p:grpSpPr>
          <a:xfrm flipH="1">
            <a:off x="-62322" y="799286"/>
            <a:ext cx="3648230" cy="1218702"/>
            <a:chOff x="4191901" y="774788"/>
            <a:chExt cx="4433746" cy="1157306"/>
          </a:xfrm>
        </p:grpSpPr>
        <p:grpSp>
          <p:nvGrpSpPr>
            <p:cNvPr id="40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2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3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1" name="AutoShape 7"/>
            <p:cNvSpPr>
              <a:spLocks/>
            </p:cNvSpPr>
            <p:nvPr/>
          </p:nvSpPr>
          <p:spPr bwMode="auto">
            <a:xfrm rot="16200000" flipH="1">
              <a:off x="7719283" y="1025729"/>
              <a:ext cx="1157306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44" name="Groupe 43"/>
          <p:cNvGrpSpPr/>
          <p:nvPr/>
        </p:nvGrpSpPr>
        <p:grpSpPr>
          <a:xfrm flipH="1">
            <a:off x="-62320" y="1707654"/>
            <a:ext cx="3842232" cy="1024574"/>
            <a:chOff x="3167850" y="1637579"/>
            <a:chExt cx="4669519" cy="972957"/>
          </a:xfrm>
        </p:grpSpPr>
        <p:grpSp>
          <p:nvGrpSpPr>
            <p:cNvPr id="45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7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8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6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 flipH="1">
            <a:off x="-62319" y="2610913"/>
            <a:ext cx="4011668" cy="910732"/>
            <a:chOff x="3567609" y="2499661"/>
            <a:chExt cx="4875436" cy="864851"/>
          </a:xfrm>
        </p:grpSpPr>
        <p:grpSp>
          <p:nvGrpSpPr>
            <p:cNvPr id="50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2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3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1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54" name="Groupe 53"/>
          <p:cNvGrpSpPr/>
          <p:nvPr/>
        </p:nvGrpSpPr>
        <p:grpSpPr>
          <a:xfrm flipH="1">
            <a:off x="-52126" y="3423978"/>
            <a:ext cx="4191034" cy="1005400"/>
            <a:chOff x="2222490" y="3273473"/>
            <a:chExt cx="5093422" cy="954750"/>
          </a:xfrm>
        </p:grpSpPr>
        <p:grpSp>
          <p:nvGrpSpPr>
            <p:cNvPr id="5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7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8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6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2313A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539552" y="14812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9552" y="2197606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39552" y="2928124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39552" y="36070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899369" y="1384546"/>
            <a:ext cx="2393950" cy="539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883336" y="2129516"/>
            <a:ext cx="2536825" cy="4813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900113" y="2856041"/>
            <a:ext cx="2614613" cy="4357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0" name="Espace réservé du texte 79"/>
          <p:cNvSpPr>
            <a:spLocks noGrp="1"/>
          </p:cNvSpPr>
          <p:nvPr>
            <p:ph type="body" sz="quarter" idx="13"/>
          </p:nvPr>
        </p:nvSpPr>
        <p:spPr>
          <a:xfrm>
            <a:off x="899592" y="3507854"/>
            <a:ext cx="2736850" cy="5488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2" name="Espace réservé du texte 81"/>
          <p:cNvSpPr>
            <a:spLocks noGrp="1"/>
          </p:cNvSpPr>
          <p:nvPr>
            <p:ph type="body" sz="quarter" idx="14"/>
          </p:nvPr>
        </p:nvSpPr>
        <p:spPr>
          <a:xfrm>
            <a:off x="3779838" y="1301750"/>
            <a:ext cx="4464570" cy="71596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4" name="Espace réservé du texte 83"/>
          <p:cNvSpPr>
            <a:spLocks noGrp="1"/>
          </p:cNvSpPr>
          <p:nvPr>
            <p:ph type="body" sz="quarter" idx="15"/>
          </p:nvPr>
        </p:nvSpPr>
        <p:spPr>
          <a:xfrm>
            <a:off x="3949700" y="2066925"/>
            <a:ext cx="4619054" cy="720849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6" name="Espace réservé du texte 85"/>
          <p:cNvSpPr>
            <a:spLocks noGrp="1"/>
          </p:cNvSpPr>
          <p:nvPr>
            <p:ph type="body" sz="quarter" idx="16"/>
          </p:nvPr>
        </p:nvSpPr>
        <p:spPr>
          <a:xfrm>
            <a:off x="4138908" y="2859782"/>
            <a:ext cx="4699721" cy="6794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tabLst>
                <a:tab pos="27305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8" name="Espace réservé du texte 87"/>
          <p:cNvSpPr>
            <a:spLocks noGrp="1"/>
          </p:cNvSpPr>
          <p:nvPr>
            <p:ph type="body" sz="quarter" idx="17"/>
          </p:nvPr>
        </p:nvSpPr>
        <p:spPr>
          <a:xfrm>
            <a:off x="4284663" y="3606801"/>
            <a:ext cx="4824412" cy="7651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157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65" name="Groupe 64"/>
          <p:cNvGrpSpPr/>
          <p:nvPr/>
        </p:nvGrpSpPr>
        <p:grpSpPr>
          <a:xfrm flipH="1">
            <a:off x="-89380" y="987574"/>
            <a:ext cx="3675289" cy="952269"/>
            <a:chOff x="4191901" y="779883"/>
            <a:chExt cx="4466632" cy="1157306"/>
          </a:xfrm>
        </p:grpSpPr>
        <p:grpSp>
          <p:nvGrpSpPr>
            <p:cNvPr id="67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69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0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68" name="AutoShape 7"/>
            <p:cNvSpPr>
              <a:spLocks/>
            </p:cNvSpPr>
            <p:nvPr/>
          </p:nvSpPr>
          <p:spPr bwMode="auto">
            <a:xfrm rot="16200000" flipH="1">
              <a:off x="7752169" y="1030824"/>
              <a:ext cx="1157306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71" name="Groupe 70"/>
          <p:cNvGrpSpPr/>
          <p:nvPr/>
        </p:nvGrpSpPr>
        <p:grpSpPr>
          <a:xfrm flipH="1">
            <a:off x="-62320" y="1657048"/>
            <a:ext cx="3842232" cy="800581"/>
            <a:chOff x="3167850" y="1637579"/>
            <a:chExt cx="4669519" cy="972957"/>
          </a:xfrm>
        </p:grpSpPr>
        <p:grpSp>
          <p:nvGrpSpPr>
            <p:cNvPr id="72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4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5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3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rgbClr val="67B9CF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76" name="Groupe 75"/>
          <p:cNvGrpSpPr/>
          <p:nvPr/>
        </p:nvGrpSpPr>
        <p:grpSpPr>
          <a:xfrm flipH="1">
            <a:off x="-62319" y="2366396"/>
            <a:ext cx="4011668" cy="711627"/>
            <a:chOff x="3567609" y="2499661"/>
            <a:chExt cx="4875436" cy="864851"/>
          </a:xfrm>
        </p:grpSpPr>
        <p:grpSp>
          <p:nvGrpSpPr>
            <p:cNvPr id="77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9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81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8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143740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83" name="Groupe 82"/>
          <p:cNvGrpSpPr/>
          <p:nvPr/>
        </p:nvGrpSpPr>
        <p:grpSpPr>
          <a:xfrm flipH="1">
            <a:off x="-51082" y="3003924"/>
            <a:ext cx="4191034" cy="785600"/>
            <a:chOff x="2222490" y="3273473"/>
            <a:chExt cx="5093422" cy="954750"/>
          </a:xfrm>
        </p:grpSpPr>
        <p:grpSp>
          <p:nvGrpSpPr>
            <p:cNvPr id="8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89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0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87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35883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91" name="Groupe 90"/>
          <p:cNvGrpSpPr/>
          <p:nvPr/>
        </p:nvGrpSpPr>
        <p:grpSpPr>
          <a:xfrm flipH="1">
            <a:off x="-53072" y="3558794"/>
            <a:ext cx="4409047" cy="933543"/>
            <a:chOff x="3552408" y="3956252"/>
            <a:chExt cx="5358374" cy="1134548"/>
          </a:xfrm>
        </p:grpSpPr>
        <p:grpSp>
          <p:nvGrpSpPr>
            <p:cNvPr id="92" name="Group 189"/>
            <p:cNvGrpSpPr/>
            <p:nvPr/>
          </p:nvGrpSpPr>
          <p:grpSpPr>
            <a:xfrm>
              <a:off x="3552408" y="3956253"/>
              <a:ext cx="4730010" cy="677090"/>
              <a:chOff x="4736543" y="5274998"/>
              <a:chExt cx="6306681" cy="902786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94" name="AutoShape 3"/>
              <p:cNvSpPr>
                <a:spLocks/>
              </p:cNvSpPr>
              <p:nvPr/>
            </p:nvSpPr>
            <p:spPr bwMode="auto">
              <a:xfrm rot="16200000" flipH="1">
                <a:off x="7438493" y="2573053"/>
                <a:ext cx="902783" cy="630667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5" name="AutoShape 3"/>
              <p:cNvSpPr>
                <a:spLocks/>
              </p:cNvSpPr>
              <p:nvPr/>
            </p:nvSpPr>
            <p:spPr bwMode="auto">
              <a:xfrm rot="16200000" flipH="1">
                <a:off x="5275815" y="4735726"/>
                <a:ext cx="902783" cy="19813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93" name="AutoShape 8"/>
            <p:cNvSpPr>
              <a:spLocks/>
            </p:cNvSpPr>
            <p:nvPr/>
          </p:nvSpPr>
          <p:spPr bwMode="auto">
            <a:xfrm rot="16200000" flipH="1">
              <a:off x="8015797" y="4195814"/>
              <a:ext cx="1134548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125" y="21600"/>
                  </a:moveTo>
                  <a:lnTo>
                    <a:pt x="21600" y="21600"/>
                  </a:lnTo>
                  <a:lnTo>
                    <a:pt x="12837" y="0"/>
                  </a:lnTo>
                  <a:lnTo>
                    <a:pt x="0" y="0"/>
                  </a:lnTo>
                  <a:close/>
                  <a:moveTo>
                    <a:pt x="5125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96" name="AutoShape 123"/>
          <p:cNvSpPr>
            <a:spLocks/>
          </p:cNvSpPr>
          <p:nvPr/>
        </p:nvSpPr>
        <p:spPr bwMode="auto">
          <a:xfrm>
            <a:off x="3059832" y="3202724"/>
            <a:ext cx="148907" cy="129263"/>
          </a:xfrm>
          <a:custGeom>
            <a:avLst/>
            <a:gdLst>
              <a:gd name="T0" fmla="*/ 2416233 w 21432"/>
              <a:gd name="T1" fmla="*/ 37812138 h 21485"/>
              <a:gd name="T2" fmla="*/ 2425980 w 21432"/>
              <a:gd name="T3" fmla="*/ 33079070 h 21485"/>
              <a:gd name="T4" fmla="*/ 23225606 w 21432"/>
              <a:gd name="T5" fmla="*/ 24721385 h 21485"/>
              <a:gd name="T6" fmla="*/ 34998791 w 21432"/>
              <a:gd name="T7" fmla="*/ 24718284 h 21485"/>
              <a:gd name="T8" fmla="*/ 68774403 w 21432"/>
              <a:gd name="T9" fmla="*/ 38258726 h 21485"/>
              <a:gd name="T10" fmla="*/ 80536849 w 21432"/>
              <a:gd name="T11" fmla="*/ 38255998 h 21485"/>
              <a:gd name="T12" fmla="*/ 173090229 w 21432"/>
              <a:gd name="T13" fmla="*/ 979326 h 21485"/>
              <a:gd name="T14" fmla="*/ 184872278 w 21432"/>
              <a:gd name="T15" fmla="*/ 967608 h 21485"/>
              <a:gd name="T16" fmla="*/ 205565313 w 21432"/>
              <a:gd name="T17" fmla="*/ 9222663 h 21485"/>
              <a:gd name="T18" fmla="*/ 205594663 w 21432"/>
              <a:gd name="T19" fmla="*/ 13944012 h 21485"/>
              <a:gd name="T20" fmla="*/ 93348409 w 21432"/>
              <a:gd name="T21" fmla="*/ 59148889 h 21485"/>
              <a:gd name="T22" fmla="*/ 79158990 w 21432"/>
              <a:gd name="T23" fmla="*/ 61517000 h 21485"/>
              <a:gd name="T24" fmla="*/ 69462742 w 21432"/>
              <a:gd name="T25" fmla="*/ 61517000 h 21485"/>
              <a:gd name="T26" fmla="*/ 55263567 w 21432"/>
              <a:gd name="T27" fmla="*/ 59148889 h 21485"/>
              <a:gd name="T28" fmla="*/ 2416233 w 21432"/>
              <a:gd name="T29" fmla="*/ 37812138 h 21485"/>
              <a:gd name="T30" fmla="*/ 2416233 w 21432"/>
              <a:gd name="T31" fmla="*/ 37812138 h 214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432" h="21485">
                <a:moveTo>
                  <a:pt x="249" y="13206"/>
                </a:moveTo>
                <a:cubicBezTo>
                  <a:pt x="-84" y="12751"/>
                  <a:pt x="-83" y="12007"/>
                  <a:pt x="250" y="11553"/>
                </a:cubicBezTo>
                <a:lnTo>
                  <a:pt x="2393" y="8634"/>
                </a:lnTo>
                <a:cubicBezTo>
                  <a:pt x="2726" y="8180"/>
                  <a:pt x="3272" y="8180"/>
                  <a:pt x="3606" y="8633"/>
                </a:cubicBezTo>
                <a:lnTo>
                  <a:pt x="7086" y="13362"/>
                </a:lnTo>
                <a:cubicBezTo>
                  <a:pt x="7420" y="13816"/>
                  <a:pt x="7965" y="13815"/>
                  <a:pt x="8298" y="13361"/>
                </a:cubicBezTo>
                <a:lnTo>
                  <a:pt x="17834" y="342"/>
                </a:lnTo>
                <a:cubicBezTo>
                  <a:pt x="18167" y="-113"/>
                  <a:pt x="18713" y="-115"/>
                  <a:pt x="19048" y="338"/>
                </a:cubicBezTo>
                <a:lnTo>
                  <a:pt x="21180" y="3221"/>
                </a:lnTo>
                <a:cubicBezTo>
                  <a:pt x="21515" y="3674"/>
                  <a:pt x="21516" y="4416"/>
                  <a:pt x="21183" y="4870"/>
                </a:cubicBezTo>
                <a:lnTo>
                  <a:pt x="9618" y="20658"/>
                </a:lnTo>
                <a:cubicBezTo>
                  <a:pt x="9285" y="21113"/>
                  <a:pt x="8627" y="21485"/>
                  <a:pt x="8156" y="21485"/>
                </a:cubicBezTo>
                <a:lnTo>
                  <a:pt x="7157" y="21485"/>
                </a:lnTo>
                <a:cubicBezTo>
                  <a:pt x="6685" y="21485"/>
                  <a:pt x="6027" y="21112"/>
                  <a:pt x="5694" y="20658"/>
                </a:cubicBezTo>
                <a:lnTo>
                  <a:pt x="249" y="13206"/>
                </a:lnTo>
                <a:close/>
                <a:moveTo>
                  <a:pt x="249" y="13206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97" name="Group 340"/>
          <p:cNvGrpSpPr>
            <a:grpSpLocks/>
          </p:cNvGrpSpPr>
          <p:nvPr/>
        </p:nvGrpSpPr>
        <p:grpSpPr bwMode="auto">
          <a:xfrm>
            <a:off x="3034000" y="1535855"/>
            <a:ext cx="237074" cy="216157"/>
            <a:chOff x="0" y="0"/>
            <a:chExt cx="582" cy="533"/>
          </a:xfrm>
          <a:solidFill>
            <a:srgbClr val="FFFFFF"/>
          </a:solidFill>
        </p:grpSpPr>
        <p:sp>
          <p:nvSpPr>
            <p:cNvPr id="98" name="AutoShape 337"/>
            <p:cNvSpPr>
              <a:spLocks/>
            </p:cNvSpPr>
            <p:nvPr/>
          </p:nvSpPr>
          <p:spPr bwMode="auto">
            <a:xfrm>
              <a:off x="0" y="0"/>
              <a:ext cx="386" cy="5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9117" y="19801"/>
                  </a:moveTo>
                  <a:lnTo>
                    <a:pt x="2483" y="19801"/>
                  </a:lnTo>
                  <a:lnTo>
                    <a:pt x="2483" y="6326"/>
                  </a:lnTo>
                  <a:lnTo>
                    <a:pt x="8722" y="6326"/>
                  </a:lnTo>
                  <a:lnTo>
                    <a:pt x="8722" y="1800"/>
                  </a:lnTo>
                  <a:lnTo>
                    <a:pt x="19117" y="1800"/>
                  </a:lnTo>
                  <a:lnTo>
                    <a:pt x="19117" y="3686"/>
                  </a:lnTo>
                  <a:lnTo>
                    <a:pt x="21418" y="2019"/>
                  </a:lnTo>
                  <a:lnTo>
                    <a:pt x="21600" y="1887"/>
                  </a:lnTo>
                  <a:lnTo>
                    <a:pt x="21600" y="0"/>
                  </a:lnTo>
                  <a:lnTo>
                    <a:pt x="6239" y="0"/>
                  </a:lnTo>
                  <a:lnTo>
                    <a:pt x="6239" y="14"/>
                  </a:lnTo>
                  <a:lnTo>
                    <a:pt x="0" y="452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3533"/>
                  </a:lnTo>
                  <a:lnTo>
                    <a:pt x="19117" y="15332"/>
                  </a:lnTo>
                  <a:lnTo>
                    <a:pt x="19117" y="19801"/>
                  </a:lnTo>
                  <a:close/>
                  <a:moveTo>
                    <a:pt x="19117" y="1980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99" name="AutoShape 338"/>
            <p:cNvSpPr>
              <a:spLocks/>
            </p:cNvSpPr>
            <p:nvPr/>
          </p:nvSpPr>
          <p:spPr bwMode="auto">
            <a:xfrm>
              <a:off x="136" y="80"/>
              <a:ext cx="362" cy="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2322" y="14460"/>
                  </a:moveTo>
                  <a:lnTo>
                    <a:pt x="2320" y="14460"/>
                  </a:lnTo>
                  <a:lnTo>
                    <a:pt x="2320" y="14462"/>
                  </a:lnTo>
                  <a:lnTo>
                    <a:pt x="2319" y="14462"/>
                  </a:lnTo>
                  <a:lnTo>
                    <a:pt x="2320" y="14462"/>
                  </a:lnTo>
                  <a:lnTo>
                    <a:pt x="0" y="21600"/>
                  </a:lnTo>
                  <a:lnTo>
                    <a:pt x="7138" y="19281"/>
                  </a:lnTo>
                  <a:lnTo>
                    <a:pt x="7139" y="19281"/>
                  </a:lnTo>
                  <a:lnTo>
                    <a:pt x="7140" y="19280"/>
                  </a:lnTo>
                  <a:lnTo>
                    <a:pt x="7140" y="19279"/>
                  </a:lnTo>
                  <a:lnTo>
                    <a:pt x="21600" y="4819"/>
                  </a:lnTo>
                  <a:lnTo>
                    <a:pt x="16781" y="0"/>
                  </a:lnTo>
                  <a:lnTo>
                    <a:pt x="2322" y="14460"/>
                  </a:lnTo>
                  <a:close/>
                  <a:moveTo>
                    <a:pt x="16793" y="2489"/>
                  </a:moveTo>
                  <a:lnTo>
                    <a:pt x="17588" y="3282"/>
                  </a:lnTo>
                  <a:lnTo>
                    <a:pt x="5634" y="15236"/>
                  </a:lnTo>
                  <a:lnTo>
                    <a:pt x="4840" y="14442"/>
                  </a:lnTo>
                  <a:lnTo>
                    <a:pt x="16793" y="2489"/>
                  </a:lnTo>
                  <a:close/>
                  <a:moveTo>
                    <a:pt x="16793" y="248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00" name="AutoShape 339"/>
            <p:cNvSpPr>
              <a:spLocks/>
            </p:cNvSpPr>
            <p:nvPr/>
          </p:nvSpPr>
          <p:spPr bwMode="auto">
            <a:xfrm>
              <a:off x="448" y="0"/>
              <a:ext cx="134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7"/>
                  </a:moveTo>
                  <a:lnTo>
                    <a:pt x="8575" y="0"/>
                  </a:lnTo>
                  <a:lnTo>
                    <a:pt x="21600" y="13023"/>
                  </a:lnTo>
                  <a:lnTo>
                    <a:pt x="13025" y="21600"/>
                  </a:lnTo>
                  <a:lnTo>
                    <a:pt x="0" y="8577"/>
                  </a:lnTo>
                  <a:close/>
                  <a:moveTo>
                    <a:pt x="0" y="857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539552" y="14708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39552" y="201058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39552" y="2557409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39552" y="311264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39552" y="3664231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Picture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738139"/>
            <a:ext cx="219936" cy="198438"/>
          </a:xfrm>
          <a:prstGeom prst="rect">
            <a:avLst/>
          </a:prstGeom>
        </p:spPr>
      </p:pic>
      <p:pic>
        <p:nvPicPr>
          <p:cNvPr id="112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912" y="2073059"/>
            <a:ext cx="219936" cy="219936"/>
          </a:xfrm>
          <a:prstGeom prst="rect">
            <a:avLst/>
          </a:prstGeom>
        </p:spPr>
      </p:pic>
      <p:pic>
        <p:nvPicPr>
          <p:cNvPr id="113" name="Picture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60" y="2632136"/>
            <a:ext cx="214297" cy="219936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3779838" y="1478756"/>
            <a:ext cx="4895850" cy="338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1"/>
          </p:nvPr>
        </p:nvSpPr>
        <p:spPr>
          <a:xfrm>
            <a:off x="3949700" y="2057401"/>
            <a:ext cx="4943475" cy="308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2"/>
          </p:nvPr>
        </p:nvSpPr>
        <p:spPr>
          <a:xfrm>
            <a:off x="4067175" y="2632076"/>
            <a:ext cx="5041900" cy="3217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140200" y="3201989"/>
            <a:ext cx="5003800" cy="3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4"/>
          </p:nvPr>
        </p:nvSpPr>
        <p:spPr>
          <a:xfrm>
            <a:off x="4356100" y="3738563"/>
            <a:ext cx="4787900" cy="3778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5"/>
          </p:nvPr>
        </p:nvSpPr>
        <p:spPr>
          <a:xfrm>
            <a:off x="826500" y="1413207"/>
            <a:ext cx="2157412" cy="4038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2" name="Espace réservé du contenu 21"/>
          <p:cNvSpPr>
            <a:spLocks noGrp="1"/>
          </p:cNvSpPr>
          <p:nvPr>
            <p:ph sz="quarter" idx="16"/>
          </p:nvPr>
        </p:nvSpPr>
        <p:spPr>
          <a:xfrm>
            <a:off x="827088" y="1939842"/>
            <a:ext cx="2101850" cy="4270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17"/>
          </p:nvPr>
        </p:nvSpPr>
        <p:spPr>
          <a:xfrm>
            <a:off x="827088" y="2498978"/>
            <a:ext cx="2051050" cy="4464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8"/>
          </p:nvPr>
        </p:nvSpPr>
        <p:spPr>
          <a:xfrm>
            <a:off x="827088" y="3045807"/>
            <a:ext cx="2051050" cy="4547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9"/>
          </p:nvPr>
        </p:nvSpPr>
        <p:spPr>
          <a:xfrm>
            <a:off x="834340" y="3611143"/>
            <a:ext cx="2048020" cy="4524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679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2" grpId="0"/>
      <p:bldP spid="103" grpId="0"/>
      <p:bldP spid="104" grpId="0"/>
      <p:bldP spid="109" grpId="0"/>
      <p:bldP spid="1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675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eference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10" name="15 Arco"/>
          <p:cNvSpPr>
            <a:spLocks noChangeAspect="1"/>
          </p:cNvSpPr>
          <p:nvPr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51067" y="1139847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518537" y="3219822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908573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645" y="3251888"/>
            <a:ext cx="274422" cy="27442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58665"/>
            <a:ext cx="231817" cy="260957"/>
          </a:xfrm>
          <a:prstGeom prst="rect">
            <a:avLst/>
          </a:prstGeom>
        </p:spPr>
      </p:pic>
      <p:sp>
        <p:nvSpPr>
          <p:cNvPr id="23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5536" y="1491630"/>
            <a:ext cx="2880320" cy="146675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6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558377"/>
            <a:ext cx="3513273" cy="115170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7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5724128" y="3395768"/>
            <a:ext cx="3141572" cy="126421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8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9" name="Espace réservé du texte 22"/>
          <p:cNvSpPr>
            <a:spLocks noGrp="1"/>
          </p:cNvSpPr>
          <p:nvPr>
            <p:ph type="body" sz="quarter" idx="14" hasCustomPrompt="1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/>
              <a:t>COMPANY</a:t>
            </a:r>
            <a:endParaRPr lang="en-US" noProof="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57" y="957817"/>
            <a:ext cx="327309" cy="32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9" grpId="0" animBg="1"/>
      <p:bldP spid="2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eference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37791" y="2675116"/>
            <a:ext cx="16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1600" b="1" baseline="0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WON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465159" y="3947778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473112" y="1225084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554" y="1222724"/>
            <a:ext cx="328194" cy="338104"/>
          </a:xfrm>
          <a:prstGeom prst="rect">
            <a:avLst/>
          </a:prstGeom>
        </p:spPr>
      </p:pic>
      <p:sp>
        <p:nvSpPr>
          <p:cNvPr id="38" name="Ellipse 37"/>
          <p:cNvSpPr/>
          <p:nvPr/>
        </p:nvSpPr>
        <p:spPr>
          <a:xfrm>
            <a:off x="943379" y="2715705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?</a:t>
            </a:r>
            <a:endParaRPr lang="en-US" sz="1600" noProof="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5940152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428" y="3967012"/>
            <a:ext cx="274422" cy="274422"/>
          </a:xfrm>
          <a:prstGeom prst="rect">
            <a:avLst/>
          </a:prstGeom>
        </p:spPr>
      </p:pic>
      <p:sp>
        <p:nvSpPr>
          <p:cNvPr id="41" name="15 Arco"/>
          <p:cNvSpPr>
            <a:spLocks noChangeAspect="1"/>
          </p:cNvSpPr>
          <p:nvPr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8443" y="1563638"/>
            <a:ext cx="2880320" cy="8640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003798"/>
            <a:ext cx="3009103" cy="94398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4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2496478" y="4309187"/>
            <a:ext cx="3513273" cy="42280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7" y="3363839"/>
            <a:ext cx="3240360" cy="877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6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366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5" grpId="0"/>
      <p:bldP spid="38" grpId="0" animBg="1"/>
      <p:bldP spid="39" grpId="0" animBg="1"/>
      <p:bldP spid="4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eferenc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>
            <a:off x="6372200" y="2987379"/>
            <a:ext cx="352873" cy="4656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99592" y="3236603"/>
            <a:ext cx="7704856" cy="1351372"/>
          </a:xfrm>
          <a:prstGeom prst="rect">
            <a:avLst/>
          </a:prstGeom>
          <a:solidFill>
            <a:srgbClr val="DDDDDD"/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 hasCustomPrompt="1"/>
          </p:nvPr>
        </p:nvSpPr>
        <p:spPr>
          <a:xfrm>
            <a:off x="1043620" y="3300308"/>
            <a:ext cx="7416800" cy="1223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La citation</a:t>
            </a:r>
          </a:p>
          <a:p>
            <a:pPr lvl="0"/>
            <a:r>
              <a:rPr lang="fr-FR" dirty="0" err="1" smtClean="0"/>
              <a:t>Prenom</a:t>
            </a:r>
            <a:r>
              <a:rPr lang="fr-FR" dirty="0" smtClean="0"/>
              <a:t> Nom, titre et société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14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2 columns_subtitl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939800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67395"/>
            <a:ext cx="3888432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467395"/>
            <a:ext cx="4031429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115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Engines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2337724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/>
            <a:r>
              <a:rPr lang="en-US" noProof="0" dirty="0" smtClean="0"/>
              <a:t>Enter text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823778"/>
            <a:ext cx="3888432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4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337724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Enter text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841780"/>
            <a:ext cx="4031429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6600"/>
              </a:buClr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fr-FR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0975" lvl="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Modifiez les styles du texte du masque</a:t>
            </a:r>
          </a:p>
          <a:p>
            <a:pPr marL="180975" lvl="1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939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Engines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87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ransition_Question &amp;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DA_MARCOM\Visuals\Enjoy security in your digital life (2016)\img-background-pt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289032" cy="52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1"/>
          <p:cNvSpPr txBox="1">
            <a:spLocks/>
          </p:cNvSpPr>
          <p:nvPr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6/16/2018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1" name="Titre 10"/>
          <p:cNvSpPr txBox="1">
            <a:spLocks/>
          </p:cNvSpPr>
          <p:nvPr/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mtClean="0"/>
              <a:t>Questions &amp; Answers</a:t>
            </a:r>
            <a:endParaRPr lang="en-US" dirty="0"/>
          </a:p>
        </p:txBody>
      </p:sp>
      <p:pic>
        <p:nvPicPr>
          <p:cNvPr id="9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608" y="575892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4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ransition_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J:\DA_MARCOM\Visuals\Enjoy security in your digital life (2016)\img-background-pt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06" y="-1"/>
            <a:ext cx="9300026" cy="52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1"/>
          <p:cNvSpPr txBox="1">
            <a:spLocks/>
          </p:cNvSpPr>
          <p:nvPr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6/16/2018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2080" y="3723878"/>
            <a:ext cx="2808312" cy="1080120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solidFill>
              <a:srgbClr val="FF3A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r-FR" sz="140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64088" y="3795886"/>
            <a:ext cx="2664296" cy="936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14" name="Titre 10"/>
          <p:cNvSpPr txBox="1">
            <a:spLocks/>
          </p:cNvSpPr>
          <p:nvPr/>
        </p:nvSpPr>
        <p:spPr>
          <a:xfrm>
            <a:off x="1043608" y="2248090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US" dirty="0"/>
          </a:p>
        </p:txBody>
      </p:sp>
      <p:pic>
        <p:nvPicPr>
          <p:cNvPr id="9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608" y="575892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5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6/16/2018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5046" r="7927" b="16995"/>
          <a:stretch/>
        </p:blipFill>
        <p:spPr>
          <a:xfrm>
            <a:off x="-36513" y="1"/>
            <a:ext cx="9239035" cy="52011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263127"/>
            <a:ext cx="3877934" cy="1300511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683568" y="2204209"/>
            <a:ext cx="777686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8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4227934"/>
            <a:ext cx="6120680" cy="216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0157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s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 descr="C:\Users\sdesaintalbin\Documents\DenyAll\Plan\Corporate Strategy\M&amp;A\Jack Daniels\Identité visuelle\ELEMENTS PPT DA-BW\arrow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69472"/>
            <a:ext cx="559296" cy="5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0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Emphasis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 descr="C:\Users\sdesaintalbin\Documents\DenyAll\Plan\Corporate Strategy\M&amp;A\Jack Daniels\Identité visuelle\ELEMENTS PPT DA-BW\arrow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69472"/>
            <a:ext cx="559296" cy="5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2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ransi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6/16/2018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5046" r="7927" b="16995"/>
          <a:stretch/>
        </p:blipFill>
        <p:spPr>
          <a:xfrm>
            <a:off x="-36513" y="1"/>
            <a:ext cx="9239035" cy="52011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263127"/>
            <a:ext cx="3877934" cy="1300511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03648" y="2211710"/>
            <a:ext cx="6336704" cy="720080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lang="en-US" sz="2000" b="1" cap="small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914400" latinLnBrk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4227934"/>
            <a:ext cx="6120680" cy="216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8557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28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987574"/>
            <a:ext cx="6480720" cy="35283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None/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450" indent="0" algn="ctr">
              <a:buClr>
                <a:srgbClr val="FF6600"/>
              </a:buClr>
              <a:buFont typeface="Arial" panose="020B0604020202020204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2pPr>
            <a:lvl3pPr marL="44450" indent="0" algn="ctr">
              <a:buNone/>
              <a:defRPr sz="1800">
                <a:latin typeface="Arial" pitchFamily="34" charset="0"/>
                <a:cs typeface="Arial" pitchFamily="34" charset="0"/>
              </a:defRPr>
            </a:lvl3pPr>
            <a:lvl4pPr algn="ctr">
              <a:defRPr sz="1400">
                <a:latin typeface="Arial" pitchFamily="34" charset="0"/>
                <a:cs typeface="Arial" pitchFamily="34" charset="0"/>
              </a:defRPr>
            </a:lvl4pPr>
            <a:lvl5pPr algn="ctr"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6"/>
          <a:stretch/>
        </p:blipFill>
        <p:spPr>
          <a:xfrm>
            <a:off x="0" y="2046964"/>
            <a:ext cx="2154699" cy="26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34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_WAFpolicy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WAF Policy</a:t>
              </a:r>
              <a:endParaRPr lang="en-US" sz="1200" b="1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7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648" b="13339"/>
          <a:stretch/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158657"/>
            <a:ext cx="3877934" cy="1300511"/>
          </a:xfrm>
          <a:prstGeom prst="rect">
            <a:avLst/>
          </a:prstGeom>
        </p:spPr>
      </p:pic>
      <p:sp>
        <p:nvSpPr>
          <p:cNvPr id="6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6/16/2018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123729" y="2279363"/>
            <a:ext cx="4896544" cy="584775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0"/>
            <a:r>
              <a:rPr lang="en-US" sz="2000" dirty="0" smtClean="0"/>
              <a:t>Questions &amp; Answers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7545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648" b="13339"/>
          <a:stretch/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158657"/>
            <a:ext cx="3877934" cy="1300511"/>
          </a:xfrm>
          <a:prstGeom prst="rect">
            <a:avLst/>
          </a:prstGeom>
        </p:spPr>
      </p:pic>
      <p:sp>
        <p:nvSpPr>
          <p:cNvPr id="6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6/16/2018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123729" y="2279363"/>
            <a:ext cx="4896544" cy="584775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0"/>
            <a:r>
              <a:rPr lang="en-US" sz="2800" dirty="0" smtClean="0"/>
              <a:t>Thank You!</a:t>
            </a:r>
            <a:endParaRPr lang="en-US" sz="28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475656" y="4227934"/>
            <a:ext cx="6120680" cy="216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Add your contact info here</a:t>
            </a:r>
          </a:p>
        </p:txBody>
      </p:sp>
    </p:spTree>
    <p:extLst>
      <p:ext uri="{BB962C8B-B14F-4D97-AF65-F5344CB8AC3E}">
        <p14:creationId xmlns:p14="http://schemas.microsoft.com/office/powerpoint/2010/main" val="328889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648" b="13339"/>
          <a:stretch/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158657"/>
            <a:ext cx="3877934" cy="1300511"/>
          </a:xfrm>
          <a:prstGeom prst="rect">
            <a:avLst/>
          </a:prstGeom>
        </p:spPr>
      </p:pic>
      <p:sp>
        <p:nvSpPr>
          <p:cNvPr id="7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6/16/2018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88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99288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290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813690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035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321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987574"/>
            <a:ext cx="6480720" cy="35283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None/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450" indent="0" algn="ctr">
              <a:buClr>
                <a:srgbClr val="FF6600"/>
              </a:buClr>
              <a:buFont typeface="Arial" panose="020B0604020202020204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2pPr>
            <a:lvl3pPr marL="44450" indent="0" algn="ctr">
              <a:buNone/>
              <a:defRPr sz="1800">
                <a:latin typeface="Arial" pitchFamily="34" charset="0"/>
                <a:cs typeface="Arial" pitchFamily="34" charset="0"/>
              </a:defRPr>
            </a:lvl3pPr>
            <a:lvl4pPr algn="ctr">
              <a:defRPr sz="1400">
                <a:latin typeface="Arial" pitchFamily="34" charset="0"/>
                <a:cs typeface="Arial" pitchFamily="34" charset="0"/>
              </a:defRPr>
            </a:lvl4pPr>
            <a:lvl5pPr algn="ctr"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6"/>
          <a:stretch/>
        </p:blipFill>
        <p:spPr>
          <a:xfrm>
            <a:off x="0" y="2046964"/>
            <a:ext cx="2154699" cy="26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2488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5519" y="1057173"/>
            <a:ext cx="4196086" cy="33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7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 descr="J:\DA_MARCOM\Visuals\Enjoy security in your digital life (2016)\1-enjoy-security-img-4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866" y="1275606"/>
            <a:ext cx="4031629" cy="32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27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866" y="1439645"/>
            <a:ext cx="403162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8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m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34226" y="1439645"/>
            <a:ext cx="397290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6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in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94210" y="1275606"/>
            <a:ext cx="3859901" cy="305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49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lumn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107" name="Groupe 106"/>
          <p:cNvGrpSpPr/>
          <p:nvPr userDrawn="1"/>
        </p:nvGrpSpPr>
        <p:grpSpPr>
          <a:xfrm>
            <a:off x="4788024" y="1040747"/>
            <a:ext cx="3600400" cy="570592"/>
            <a:chOff x="4788024" y="1011049"/>
            <a:chExt cx="3600400" cy="570592"/>
          </a:xfrm>
        </p:grpSpPr>
        <p:sp>
          <p:nvSpPr>
            <p:cNvPr id="108" name="Rounded Rectangle 30"/>
            <p:cNvSpPr/>
            <p:nvPr/>
          </p:nvSpPr>
          <p:spPr>
            <a:xfrm>
              <a:off x="4788024" y="1011049"/>
              <a:ext cx="3600400" cy="426576"/>
            </a:xfrm>
            <a:prstGeom prst="rect">
              <a:avLst/>
            </a:prstGeom>
            <a:solidFill>
              <a:srgbClr val="039DCD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4" name="Triangle isocèle 113"/>
            <p:cNvSpPr/>
            <p:nvPr/>
          </p:nvSpPr>
          <p:spPr>
            <a:xfrm flipV="1">
              <a:off x="6415642" y="1437625"/>
              <a:ext cx="341319" cy="144016"/>
            </a:xfrm>
            <a:prstGeom prst="triangle">
              <a:avLst/>
            </a:prstGeom>
            <a:solidFill>
              <a:srgbClr val="039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15" name="Groupe 114"/>
          <p:cNvGrpSpPr/>
          <p:nvPr userDrawn="1"/>
        </p:nvGrpSpPr>
        <p:grpSpPr>
          <a:xfrm>
            <a:off x="683568" y="1040747"/>
            <a:ext cx="3600400" cy="551782"/>
            <a:chOff x="683568" y="1040747"/>
            <a:chExt cx="3600400" cy="551782"/>
          </a:xfrm>
        </p:grpSpPr>
        <p:sp>
          <p:nvSpPr>
            <p:cNvPr id="116" name="Rounded Rectangle 30"/>
            <p:cNvSpPr/>
            <p:nvPr/>
          </p:nvSpPr>
          <p:spPr>
            <a:xfrm>
              <a:off x="683568" y="1040747"/>
              <a:ext cx="3600400" cy="426576"/>
            </a:xfrm>
            <a:prstGeom prst="rect">
              <a:avLst/>
            </a:prstGeom>
            <a:solidFill>
              <a:srgbClr val="1A79B4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US" sz="2000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7" name="Triangle isocèle 116"/>
            <p:cNvSpPr/>
            <p:nvPr/>
          </p:nvSpPr>
          <p:spPr>
            <a:xfrm flipV="1">
              <a:off x="2313109" y="1448513"/>
              <a:ext cx="341319" cy="144016"/>
            </a:xfrm>
            <a:prstGeom prst="triangle">
              <a:avLst/>
            </a:prstGeom>
            <a:solidFill>
              <a:srgbClr val="1A7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91493" y="1100841"/>
            <a:ext cx="3384550" cy="30638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859338" y="1131888"/>
            <a:ext cx="3457575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2"/>
          </p:nvPr>
        </p:nvSpPr>
        <p:spPr>
          <a:xfrm>
            <a:off x="684213" y="1707654"/>
            <a:ext cx="3600450" cy="280878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4787900" y="1708150"/>
            <a:ext cx="3600450" cy="27352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238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987574"/>
            <a:ext cx="3888432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100264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03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87"/>
          <p:cNvGrpSpPr/>
          <p:nvPr userDrawn="1"/>
        </p:nvGrpSpPr>
        <p:grpSpPr>
          <a:xfrm flipH="1">
            <a:off x="600618" y="3386409"/>
            <a:ext cx="4002848" cy="932249"/>
            <a:chOff x="5337963" y="3473701"/>
            <a:chExt cx="5337131" cy="895198"/>
          </a:xfrm>
          <a:solidFill>
            <a:srgbClr val="07546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3" name="AutoShape 4"/>
            <p:cNvSpPr>
              <a:spLocks/>
            </p:cNvSpPr>
            <p:nvPr/>
          </p:nvSpPr>
          <p:spPr bwMode="auto">
            <a:xfrm rot="16200000" flipH="1">
              <a:off x="8126500" y="1820304"/>
              <a:ext cx="895196" cy="420199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4" name="AutoShape 4"/>
            <p:cNvSpPr>
              <a:spLocks/>
            </p:cNvSpPr>
            <p:nvPr/>
          </p:nvSpPr>
          <p:spPr bwMode="auto">
            <a:xfrm rot="16200000" flipH="1">
              <a:off x="6194477" y="2617187"/>
              <a:ext cx="895196" cy="26082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5" name="AutoShape 7"/>
          <p:cNvSpPr>
            <a:spLocks/>
          </p:cNvSpPr>
          <p:nvPr userDrawn="1"/>
        </p:nvSpPr>
        <p:spPr bwMode="auto">
          <a:xfrm rot="5400000">
            <a:off x="-525939" y="1332992"/>
            <a:ext cx="1634291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6148" y="21600"/>
                </a:moveTo>
                <a:lnTo>
                  <a:pt x="0" y="21600"/>
                </a:lnTo>
                <a:lnTo>
                  <a:pt x="9018" y="0"/>
                </a:lnTo>
                <a:lnTo>
                  <a:pt x="21600" y="0"/>
                </a:lnTo>
                <a:close/>
                <a:moveTo>
                  <a:pt x="16148" y="21600"/>
                </a:moveTo>
              </a:path>
            </a:pathLst>
          </a:custGeom>
          <a:solidFill>
            <a:srgbClr val="027498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/>
          </a:p>
        </p:txBody>
      </p:sp>
      <p:sp>
        <p:nvSpPr>
          <p:cNvPr id="16" name="AutoShape 10"/>
          <p:cNvSpPr>
            <a:spLocks/>
          </p:cNvSpPr>
          <p:nvPr userDrawn="1"/>
        </p:nvSpPr>
        <p:spPr bwMode="auto">
          <a:xfrm rot="5400000">
            <a:off x="-407355" y="2409341"/>
            <a:ext cx="139712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228" y="21600"/>
                </a:moveTo>
                <a:lnTo>
                  <a:pt x="0" y="21600"/>
                </a:lnTo>
                <a:lnTo>
                  <a:pt x="6493" y="0"/>
                </a:lnTo>
                <a:lnTo>
                  <a:pt x="21600" y="0"/>
                </a:lnTo>
                <a:close/>
                <a:moveTo>
                  <a:pt x="19228" y="21600"/>
                </a:moveTo>
              </a:path>
            </a:pathLst>
          </a:custGeom>
          <a:solidFill>
            <a:srgbClr val="01526B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17" name="Group 185"/>
          <p:cNvGrpSpPr/>
          <p:nvPr userDrawn="1"/>
        </p:nvGrpSpPr>
        <p:grpSpPr>
          <a:xfrm flipH="1">
            <a:off x="600618" y="1518103"/>
            <a:ext cx="3143177" cy="933828"/>
            <a:chOff x="5589201" y="1668423"/>
            <a:chExt cx="5085889" cy="896715"/>
          </a:xfrm>
          <a:solidFill>
            <a:srgbClr val="039DCD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8" name="AutoShape 2"/>
            <p:cNvSpPr>
              <a:spLocks/>
            </p:cNvSpPr>
            <p:nvPr/>
          </p:nvSpPr>
          <p:spPr bwMode="auto">
            <a:xfrm rot="16200000" flipH="1">
              <a:off x="6320206" y="937418"/>
              <a:ext cx="896713" cy="23587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9" name="AutoShape 2"/>
            <p:cNvSpPr>
              <a:spLocks/>
            </p:cNvSpPr>
            <p:nvPr/>
          </p:nvSpPr>
          <p:spPr bwMode="auto">
            <a:xfrm rot="16200000" flipH="1">
              <a:off x="8461946" y="351994"/>
              <a:ext cx="896713" cy="3529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20" name="Group 186"/>
          <p:cNvGrpSpPr/>
          <p:nvPr userDrawn="1"/>
        </p:nvGrpSpPr>
        <p:grpSpPr>
          <a:xfrm flipH="1">
            <a:off x="600609" y="2450558"/>
            <a:ext cx="3644401" cy="935983"/>
            <a:chOff x="4530397" y="2566653"/>
            <a:chExt cx="6144694" cy="907334"/>
          </a:xfrm>
          <a:solidFill>
            <a:srgbClr val="11749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1" name="AutoShape 5"/>
            <p:cNvSpPr>
              <a:spLocks/>
            </p:cNvSpPr>
            <p:nvPr/>
          </p:nvSpPr>
          <p:spPr bwMode="auto">
            <a:xfrm rot="16200000" flipH="1">
              <a:off x="8218823" y="1017719"/>
              <a:ext cx="907334" cy="400520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22" name="AutoShape 5"/>
            <p:cNvSpPr>
              <a:spLocks/>
            </p:cNvSpPr>
            <p:nvPr/>
          </p:nvSpPr>
          <p:spPr bwMode="auto">
            <a:xfrm rot="16200000" flipH="1">
              <a:off x="5785493" y="1311557"/>
              <a:ext cx="907334" cy="341752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23" name="AutoShape 9"/>
          <p:cNvSpPr>
            <a:spLocks/>
          </p:cNvSpPr>
          <p:nvPr userDrawn="1"/>
        </p:nvSpPr>
        <p:spPr bwMode="auto">
          <a:xfrm rot="5400000">
            <a:off x="-300396" y="3525950"/>
            <a:ext cx="118319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2665" y="0"/>
                </a:lnTo>
                <a:lnTo>
                  <a:pt x="19356" y="0"/>
                </a:lnTo>
                <a:close/>
                <a:moveTo>
                  <a:pt x="21600" y="21600"/>
                </a:moveTo>
              </a:path>
            </a:pathLst>
          </a:custGeom>
          <a:solidFill>
            <a:srgbClr val="06455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15875" y="1699034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1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715875" y="2663156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2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715875" y="3579862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3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32" name="Espace réservé du contenu 1"/>
          <p:cNvSpPr txBox="1">
            <a:spLocks/>
          </p:cNvSpPr>
          <p:nvPr userDrawn="1"/>
        </p:nvSpPr>
        <p:spPr>
          <a:xfrm>
            <a:off x="5292080" y="-1676722"/>
            <a:ext cx="4601693" cy="90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fontAlgn="base">
              <a:spcBef>
                <a:spcPts val="900"/>
              </a:spcBef>
              <a:spcAft>
                <a:spcPct val="0"/>
              </a:spcAft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631825" lvl="1" indent="-174625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latin typeface="Arial" pitchFamily="34" charset="0"/>
                <a:cs typeface="Arial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endParaRPr lang="en-US" noProof="0" dirty="0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3"/>
          </p:nvPr>
        </p:nvSpPr>
        <p:spPr>
          <a:xfrm>
            <a:off x="1133681" y="1699034"/>
            <a:ext cx="1983163" cy="5384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16"/>
          </p:nvPr>
        </p:nvSpPr>
        <p:spPr>
          <a:xfrm>
            <a:off x="1133681" y="2631205"/>
            <a:ext cx="2708275" cy="5746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44"/>
          <p:cNvSpPr>
            <a:spLocks noGrp="1"/>
          </p:cNvSpPr>
          <p:nvPr>
            <p:ph type="body" sz="quarter" idx="17"/>
          </p:nvPr>
        </p:nvSpPr>
        <p:spPr>
          <a:xfrm>
            <a:off x="1133681" y="3517090"/>
            <a:ext cx="2852737" cy="603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7" name="Espace réservé du texte 46"/>
          <p:cNvSpPr>
            <a:spLocks noGrp="1"/>
          </p:cNvSpPr>
          <p:nvPr>
            <p:ph type="body" sz="quarter" idx="18"/>
          </p:nvPr>
        </p:nvSpPr>
        <p:spPr>
          <a:xfrm>
            <a:off x="3995738" y="1517650"/>
            <a:ext cx="4679950" cy="83820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FF4400"/>
              </a:buCl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9" name="Espace réservé du texte 48"/>
          <p:cNvSpPr>
            <a:spLocks noGrp="1"/>
          </p:cNvSpPr>
          <p:nvPr>
            <p:ph type="body" sz="quarter" idx="19"/>
          </p:nvPr>
        </p:nvSpPr>
        <p:spPr>
          <a:xfrm>
            <a:off x="4416425" y="2571750"/>
            <a:ext cx="4403725" cy="814388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1" name="Espace réservé du texte 50"/>
          <p:cNvSpPr>
            <a:spLocks noGrp="1"/>
          </p:cNvSpPr>
          <p:nvPr>
            <p:ph type="body" sz="quarter" idx="20"/>
          </p:nvPr>
        </p:nvSpPr>
        <p:spPr>
          <a:xfrm>
            <a:off x="4641850" y="3552825"/>
            <a:ext cx="4178300" cy="963613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94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5" grpId="0"/>
      <p:bldP spid="26" grpId="0"/>
      <p:bldP spid="27" grpId="0"/>
      <p:bldP spid="32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39" name="Groupe 38"/>
          <p:cNvGrpSpPr/>
          <p:nvPr userDrawn="1"/>
        </p:nvGrpSpPr>
        <p:grpSpPr>
          <a:xfrm flipH="1">
            <a:off x="-62322" y="799286"/>
            <a:ext cx="3648230" cy="1218702"/>
            <a:chOff x="4191901" y="774788"/>
            <a:chExt cx="4433746" cy="1157306"/>
          </a:xfrm>
        </p:grpSpPr>
        <p:grpSp>
          <p:nvGrpSpPr>
            <p:cNvPr id="40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2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3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1" name="AutoShape 7"/>
            <p:cNvSpPr>
              <a:spLocks/>
            </p:cNvSpPr>
            <p:nvPr/>
          </p:nvSpPr>
          <p:spPr bwMode="auto">
            <a:xfrm rot="16200000" flipH="1">
              <a:off x="7719283" y="1025729"/>
              <a:ext cx="1157306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44" name="Groupe 43"/>
          <p:cNvGrpSpPr/>
          <p:nvPr userDrawn="1"/>
        </p:nvGrpSpPr>
        <p:grpSpPr>
          <a:xfrm flipH="1">
            <a:off x="-62320" y="1707654"/>
            <a:ext cx="3842232" cy="1024574"/>
            <a:chOff x="3167850" y="1637579"/>
            <a:chExt cx="4669519" cy="972957"/>
          </a:xfrm>
        </p:grpSpPr>
        <p:grpSp>
          <p:nvGrpSpPr>
            <p:cNvPr id="45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7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8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6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49" name="Groupe 48"/>
          <p:cNvGrpSpPr/>
          <p:nvPr userDrawn="1"/>
        </p:nvGrpSpPr>
        <p:grpSpPr>
          <a:xfrm flipH="1">
            <a:off x="-62319" y="2610913"/>
            <a:ext cx="4011668" cy="910732"/>
            <a:chOff x="3567609" y="2499661"/>
            <a:chExt cx="4875436" cy="864851"/>
          </a:xfrm>
        </p:grpSpPr>
        <p:grpSp>
          <p:nvGrpSpPr>
            <p:cNvPr id="50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2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3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1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54" name="Groupe 53"/>
          <p:cNvGrpSpPr/>
          <p:nvPr userDrawn="1"/>
        </p:nvGrpSpPr>
        <p:grpSpPr>
          <a:xfrm flipH="1">
            <a:off x="-52126" y="3423978"/>
            <a:ext cx="4191034" cy="1005400"/>
            <a:chOff x="2222490" y="3273473"/>
            <a:chExt cx="5093422" cy="954750"/>
          </a:xfrm>
        </p:grpSpPr>
        <p:grpSp>
          <p:nvGrpSpPr>
            <p:cNvPr id="5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7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8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6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2313A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60" name="Rectangle 59"/>
          <p:cNvSpPr/>
          <p:nvPr userDrawn="1"/>
        </p:nvSpPr>
        <p:spPr>
          <a:xfrm>
            <a:off x="539552" y="148208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539552" y="2197606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39552" y="2928124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539552" y="36070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874100" y="1413344"/>
            <a:ext cx="2393950" cy="4429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894945" y="2092572"/>
            <a:ext cx="2536825" cy="5305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900113" y="2837810"/>
            <a:ext cx="2614613" cy="4365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0" name="Espace réservé du texte 79"/>
          <p:cNvSpPr>
            <a:spLocks noGrp="1"/>
          </p:cNvSpPr>
          <p:nvPr>
            <p:ph type="body" sz="quarter" idx="13"/>
          </p:nvPr>
        </p:nvSpPr>
        <p:spPr>
          <a:xfrm>
            <a:off x="900113" y="3496526"/>
            <a:ext cx="2736850" cy="519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2" name="Espace réservé du texte 81"/>
          <p:cNvSpPr>
            <a:spLocks noGrp="1"/>
          </p:cNvSpPr>
          <p:nvPr>
            <p:ph type="body" sz="quarter" idx="14"/>
          </p:nvPr>
        </p:nvSpPr>
        <p:spPr>
          <a:xfrm>
            <a:off x="3779838" y="1301750"/>
            <a:ext cx="4464570" cy="71596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4" name="Espace réservé du texte 83"/>
          <p:cNvSpPr>
            <a:spLocks noGrp="1"/>
          </p:cNvSpPr>
          <p:nvPr>
            <p:ph type="body" sz="quarter" idx="15"/>
          </p:nvPr>
        </p:nvSpPr>
        <p:spPr>
          <a:xfrm>
            <a:off x="3949700" y="2066925"/>
            <a:ext cx="4619054" cy="720849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6" name="Espace réservé du texte 85"/>
          <p:cNvSpPr>
            <a:spLocks noGrp="1"/>
          </p:cNvSpPr>
          <p:nvPr>
            <p:ph type="body" sz="quarter" idx="16"/>
          </p:nvPr>
        </p:nvSpPr>
        <p:spPr>
          <a:xfrm>
            <a:off x="4138908" y="2859782"/>
            <a:ext cx="4699721" cy="6794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tabLst>
                <a:tab pos="27305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8" name="Espace réservé du texte 87"/>
          <p:cNvSpPr>
            <a:spLocks noGrp="1"/>
          </p:cNvSpPr>
          <p:nvPr>
            <p:ph type="body" sz="quarter" idx="17"/>
          </p:nvPr>
        </p:nvSpPr>
        <p:spPr>
          <a:xfrm>
            <a:off x="4284663" y="3606801"/>
            <a:ext cx="4824412" cy="7651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05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6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65" name="Groupe 64"/>
          <p:cNvGrpSpPr/>
          <p:nvPr userDrawn="1"/>
        </p:nvGrpSpPr>
        <p:grpSpPr>
          <a:xfrm flipH="1">
            <a:off x="-89379" y="971408"/>
            <a:ext cx="3675288" cy="957460"/>
            <a:chOff x="4191901" y="760238"/>
            <a:chExt cx="4466631" cy="1163616"/>
          </a:xfrm>
        </p:grpSpPr>
        <p:grpSp>
          <p:nvGrpSpPr>
            <p:cNvPr id="67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69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0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68" name="AutoShape 7"/>
            <p:cNvSpPr>
              <a:spLocks/>
            </p:cNvSpPr>
            <p:nvPr/>
          </p:nvSpPr>
          <p:spPr bwMode="auto">
            <a:xfrm rot="16200000" flipH="1">
              <a:off x="7752167" y="1011180"/>
              <a:ext cx="115730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71" name="Groupe 70"/>
          <p:cNvGrpSpPr/>
          <p:nvPr userDrawn="1"/>
        </p:nvGrpSpPr>
        <p:grpSpPr>
          <a:xfrm flipH="1">
            <a:off x="-62320" y="1657048"/>
            <a:ext cx="3842232" cy="800581"/>
            <a:chOff x="3167850" y="1637579"/>
            <a:chExt cx="4669519" cy="972957"/>
          </a:xfrm>
        </p:grpSpPr>
        <p:grpSp>
          <p:nvGrpSpPr>
            <p:cNvPr id="72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4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5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3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rgbClr val="67B9CF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76" name="Groupe 75"/>
          <p:cNvGrpSpPr/>
          <p:nvPr userDrawn="1"/>
        </p:nvGrpSpPr>
        <p:grpSpPr>
          <a:xfrm flipH="1">
            <a:off x="-62319" y="2366396"/>
            <a:ext cx="4011668" cy="711627"/>
            <a:chOff x="3567609" y="2499661"/>
            <a:chExt cx="4875436" cy="864851"/>
          </a:xfrm>
        </p:grpSpPr>
        <p:grpSp>
          <p:nvGrpSpPr>
            <p:cNvPr id="77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9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81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8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143740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83" name="Groupe 82"/>
          <p:cNvGrpSpPr/>
          <p:nvPr userDrawn="1"/>
        </p:nvGrpSpPr>
        <p:grpSpPr>
          <a:xfrm flipH="1">
            <a:off x="-51082" y="3003924"/>
            <a:ext cx="4191034" cy="785600"/>
            <a:chOff x="2222490" y="3273473"/>
            <a:chExt cx="5093422" cy="954750"/>
          </a:xfrm>
        </p:grpSpPr>
        <p:grpSp>
          <p:nvGrpSpPr>
            <p:cNvPr id="8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89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0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87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35883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91" name="Groupe 90"/>
          <p:cNvGrpSpPr/>
          <p:nvPr userDrawn="1"/>
        </p:nvGrpSpPr>
        <p:grpSpPr>
          <a:xfrm flipH="1">
            <a:off x="-53072" y="3558794"/>
            <a:ext cx="4409047" cy="933543"/>
            <a:chOff x="3552408" y="3956252"/>
            <a:chExt cx="5358374" cy="1134548"/>
          </a:xfrm>
        </p:grpSpPr>
        <p:grpSp>
          <p:nvGrpSpPr>
            <p:cNvPr id="92" name="Group 189"/>
            <p:cNvGrpSpPr/>
            <p:nvPr/>
          </p:nvGrpSpPr>
          <p:grpSpPr>
            <a:xfrm>
              <a:off x="3552408" y="3956253"/>
              <a:ext cx="4730010" cy="677090"/>
              <a:chOff x="4736543" y="5274998"/>
              <a:chExt cx="6306681" cy="902786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94" name="AutoShape 3"/>
              <p:cNvSpPr>
                <a:spLocks/>
              </p:cNvSpPr>
              <p:nvPr/>
            </p:nvSpPr>
            <p:spPr bwMode="auto">
              <a:xfrm rot="16200000" flipH="1">
                <a:off x="7438493" y="2573053"/>
                <a:ext cx="902783" cy="630667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5" name="AutoShape 3"/>
              <p:cNvSpPr>
                <a:spLocks/>
              </p:cNvSpPr>
              <p:nvPr/>
            </p:nvSpPr>
            <p:spPr bwMode="auto">
              <a:xfrm rot="16200000" flipH="1">
                <a:off x="5275815" y="4735726"/>
                <a:ext cx="902783" cy="19813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93" name="AutoShape 8"/>
            <p:cNvSpPr>
              <a:spLocks/>
            </p:cNvSpPr>
            <p:nvPr/>
          </p:nvSpPr>
          <p:spPr bwMode="auto">
            <a:xfrm rot="16200000" flipH="1">
              <a:off x="8015797" y="4195814"/>
              <a:ext cx="1134548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125" y="21600"/>
                  </a:moveTo>
                  <a:lnTo>
                    <a:pt x="21600" y="21600"/>
                  </a:lnTo>
                  <a:lnTo>
                    <a:pt x="12837" y="0"/>
                  </a:lnTo>
                  <a:lnTo>
                    <a:pt x="0" y="0"/>
                  </a:lnTo>
                  <a:close/>
                  <a:moveTo>
                    <a:pt x="5125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96" name="AutoShape 123"/>
          <p:cNvSpPr>
            <a:spLocks/>
          </p:cNvSpPr>
          <p:nvPr userDrawn="1"/>
        </p:nvSpPr>
        <p:spPr bwMode="auto">
          <a:xfrm>
            <a:off x="3059832" y="3202724"/>
            <a:ext cx="148907" cy="129263"/>
          </a:xfrm>
          <a:custGeom>
            <a:avLst/>
            <a:gdLst>
              <a:gd name="T0" fmla="*/ 2416233 w 21432"/>
              <a:gd name="T1" fmla="*/ 37812138 h 21485"/>
              <a:gd name="T2" fmla="*/ 2425980 w 21432"/>
              <a:gd name="T3" fmla="*/ 33079070 h 21485"/>
              <a:gd name="T4" fmla="*/ 23225606 w 21432"/>
              <a:gd name="T5" fmla="*/ 24721385 h 21485"/>
              <a:gd name="T6" fmla="*/ 34998791 w 21432"/>
              <a:gd name="T7" fmla="*/ 24718284 h 21485"/>
              <a:gd name="T8" fmla="*/ 68774403 w 21432"/>
              <a:gd name="T9" fmla="*/ 38258726 h 21485"/>
              <a:gd name="T10" fmla="*/ 80536849 w 21432"/>
              <a:gd name="T11" fmla="*/ 38255998 h 21485"/>
              <a:gd name="T12" fmla="*/ 173090229 w 21432"/>
              <a:gd name="T13" fmla="*/ 979326 h 21485"/>
              <a:gd name="T14" fmla="*/ 184872278 w 21432"/>
              <a:gd name="T15" fmla="*/ 967608 h 21485"/>
              <a:gd name="T16" fmla="*/ 205565313 w 21432"/>
              <a:gd name="T17" fmla="*/ 9222663 h 21485"/>
              <a:gd name="T18" fmla="*/ 205594663 w 21432"/>
              <a:gd name="T19" fmla="*/ 13944012 h 21485"/>
              <a:gd name="T20" fmla="*/ 93348409 w 21432"/>
              <a:gd name="T21" fmla="*/ 59148889 h 21485"/>
              <a:gd name="T22" fmla="*/ 79158990 w 21432"/>
              <a:gd name="T23" fmla="*/ 61517000 h 21485"/>
              <a:gd name="T24" fmla="*/ 69462742 w 21432"/>
              <a:gd name="T25" fmla="*/ 61517000 h 21485"/>
              <a:gd name="T26" fmla="*/ 55263567 w 21432"/>
              <a:gd name="T27" fmla="*/ 59148889 h 21485"/>
              <a:gd name="T28" fmla="*/ 2416233 w 21432"/>
              <a:gd name="T29" fmla="*/ 37812138 h 21485"/>
              <a:gd name="T30" fmla="*/ 2416233 w 21432"/>
              <a:gd name="T31" fmla="*/ 37812138 h 214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432" h="21485">
                <a:moveTo>
                  <a:pt x="249" y="13206"/>
                </a:moveTo>
                <a:cubicBezTo>
                  <a:pt x="-84" y="12751"/>
                  <a:pt x="-83" y="12007"/>
                  <a:pt x="250" y="11553"/>
                </a:cubicBezTo>
                <a:lnTo>
                  <a:pt x="2393" y="8634"/>
                </a:lnTo>
                <a:cubicBezTo>
                  <a:pt x="2726" y="8180"/>
                  <a:pt x="3272" y="8180"/>
                  <a:pt x="3606" y="8633"/>
                </a:cubicBezTo>
                <a:lnTo>
                  <a:pt x="7086" y="13362"/>
                </a:lnTo>
                <a:cubicBezTo>
                  <a:pt x="7420" y="13816"/>
                  <a:pt x="7965" y="13815"/>
                  <a:pt x="8298" y="13361"/>
                </a:cubicBezTo>
                <a:lnTo>
                  <a:pt x="17834" y="342"/>
                </a:lnTo>
                <a:cubicBezTo>
                  <a:pt x="18167" y="-113"/>
                  <a:pt x="18713" y="-115"/>
                  <a:pt x="19048" y="338"/>
                </a:cubicBezTo>
                <a:lnTo>
                  <a:pt x="21180" y="3221"/>
                </a:lnTo>
                <a:cubicBezTo>
                  <a:pt x="21515" y="3674"/>
                  <a:pt x="21516" y="4416"/>
                  <a:pt x="21183" y="4870"/>
                </a:cubicBezTo>
                <a:lnTo>
                  <a:pt x="9618" y="20658"/>
                </a:lnTo>
                <a:cubicBezTo>
                  <a:pt x="9285" y="21113"/>
                  <a:pt x="8627" y="21485"/>
                  <a:pt x="8156" y="21485"/>
                </a:cubicBezTo>
                <a:lnTo>
                  <a:pt x="7157" y="21485"/>
                </a:lnTo>
                <a:cubicBezTo>
                  <a:pt x="6685" y="21485"/>
                  <a:pt x="6027" y="21112"/>
                  <a:pt x="5694" y="20658"/>
                </a:cubicBezTo>
                <a:lnTo>
                  <a:pt x="249" y="13206"/>
                </a:lnTo>
                <a:close/>
                <a:moveTo>
                  <a:pt x="249" y="13206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97" name="Group 340"/>
          <p:cNvGrpSpPr>
            <a:grpSpLocks/>
          </p:cNvGrpSpPr>
          <p:nvPr userDrawn="1"/>
        </p:nvGrpSpPr>
        <p:grpSpPr bwMode="auto">
          <a:xfrm>
            <a:off x="3034000" y="1535855"/>
            <a:ext cx="237074" cy="216157"/>
            <a:chOff x="0" y="0"/>
            <a:chExt cx="582" cy="533"/>
          </a:xfrm>
          <a:solidFill>
            <a:srgbClr val="FFFFFF"/>
          </a:solidFill>
        </p:grpSpPr>
        <p:sp>
          <p:nvSpPr>
            <p:cNvPr id="98" name="AutoShape 337"/>
            <p:cNvSpPr>
              <a:spLocks/>
            </p:cNvSpPr>
            <p:nvPr/>
          </p:nvSpPr>
          <p:spPr bwMode="auto">
            <a:xfrm>
              <a:off x="0" y="0"/>
              <a:ext cx="386" cy="5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9117" y="19801"/>
                  </a:moveTo>
                  <a:lnTo>
                    <a:pt x="2483" y="19801"/>
                  </a:lnTo>
                  <a:lnTo>
                    <a:pt x="2483" y="6326"/>
                  </a:lnTo>
                  <a:lnTo>
                    <a:pt x="8722" y="6326"/>
                  </a:lnTo>
                  <a:lnTo>
                    <a:pt x="8722" y="1800"/>
                  </a:lnTo>
                  <a:lnTo>
                    <a:pt x="19117" y="1800"/>
                  </a:lnTo>
                  <a:lnTo>
                    <a:pt x="19117" y="3686"/>
                  </a:lnTo>
                  <a:lnTo>
                    <a:pt x="21418" y="2019"/>
                  </a:lnTo>
                  <a:lnTo>
                    <a:pt x="21600" y="1887"/>
                  </a:lnTo>
                  <a:lnTo>
                    <a:pt x="21600" y="0"/>
                  </a:lnTo>
                  <a:lnTo>
                    <a:pt x="6239" y="0"/>
                  </a:lnTo>
                  <a:lnTo>
                    <a:pt x="6239" y="14"/>
                  </a:lnTo>
                  <a:lnTo>
                    <a:pt x="0" y="452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3533"/>
                  </a:lnTo>
                  <a:lnTo>
                    <a:pt x="19117" y="15332"/>
                  </a:lnTo>
                  <a:lnTo>
                    <a:pt x="19117" y="19801"/>
                  </a:lnTo>
                  <a:close/>
                  <a:moveTo>
                    <a:pt x="19117" y="1980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99" name="AutoShape 338"/>
            <p:cNvSpPr>
              <a:spLocks/>
            </p:cNvSpPr>
            <p:nvPr/>
          </p:nvSpPr>
          <p:spPr bwMode="auto">
            <a:xfrm>
              <a:off x="136" y="80"/>
              <a:ext cx="362" cy="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2322" y="14460"/>
                  </a:moveTo>
                  <a:lnTo>
                    <a:pt x="2320" y="14460"/>
                  </a:lnTo>
                  <a:lnTo>
                    <a:pt x="2320" y="14462"/>
                  </a:lnTo>
                  <a:lnTo>
                    <a:pt x="2319" y="14462"/>
                  </a:lnTo>
                  <a:lnTo>
                    <a:pt x="2320" y="14462"/>
                  </a:lnTo>
                  <a:lnTo>
                    <a:pt x="0" y="21600"/>
                  </a:lnTo>
                  <a:lnTo>
                    <a:pt x="7138" y="19281"/>
                  </a:lnTo>
                  <a:lnTo>
                    <a:pt x="7139" y="19281"/>
                  </a:lnTo>
                  <a:lnTo>
                    <a:pt x="7140" y="19280"/>
                  </a:lnTo>
                  <a:lnTo>
                    <a:pt x="7140" y="19279"/>
                  </a:lnTo>
                  <a:lnTo>
                    <a:pt x="21600" y="4819"/>
                  </a:lnTo>
                  <a:lnTo>
                    <a:pt x="16781" y="0"/>
                  </a:lnTo>
                  <a:lnTo>
                    <a:pt x="2322" y="14460"/>
                  </a:lnTo>
                  <a:close/>
                  <a:moveTo>
                    <a:pt x="16793" y="2489"/>
                  </a:moveTo>
                  <a:lnTo>
                    <a:pt x="17588" y="3282"/>
                  </a:lnTo>
                  <a:lnTo>
                    <a:pt x="5634" y="15236"/>
                  </a:lnTo>
                  <a:lnTo>
                    <a:pt x="4840" y="14442"/>
                  </a:lnTo>
                  <a:lnTo>
                    <a:pt x="16793" y="2489"/>
                  </a:lnTo>
                  <a:close/>
                  <a:moveTo>
                    <a:pt x="16793" y="248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00" name="AutoShape 339"/>
            <p:cNvSpPr>
              <a:spLocks/>
            </p:cNvSpPr>
            <p:nvPr/>
          </p:nvSpPr>
          <p:spPr bwMode="auto">
            <a:xfrm>
              <a:off x="448" y="0"/>
              <a:ext cx="134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7"/>
                  </a:moveTo>
                  <a:lnTo>
                    <a:pt x="8575" y="0"/>
                  </a:lnTo>
                  <a:lnTo>
                    <a:pt x="21600" y="13023"/>
                  </a:lnTo>
                  <a:lnTo>
                    <a:pt x="13025" y="21600"/>
                  </a:lnTo>
                  <a:lnTo>
                    <a:pt x="0" y="8577"/>
                  </a:lnTo>
                  <a:close/>
                  <a:moveTo>
                    <a:pt x="0" y="857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02" name="Rectangle 101"/>
          <p:cNvSpPr/>
          <p:nvPr userDrawn="1"/>
        </p:nvSpPr>
        <p:spPr>
          <a:xfrm>
            <a:off x="539552" y="14708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 userDrawn="1"/>
        </p:nvSpPr>
        <p:spPr>
          <a:xfrm>
            <a:off x="539552" y="201058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539552" y="2557409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 userDrawn="1"/>
        </p:nvSpPr>
        <p:spPr>
          <a:xfrm>
            <a:off x="539552" y="3088398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 userDrawn="1"/>
        </p:nvSpPr>
        <p:spPr>
          <a:xfrm>
            <a:off x="539552" y="366423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Picture 2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738139"/>
            <a:ext cx="219936" cy="198438"/>
          </a:xfrm>
          <a:prstGeom prst="rect">
            <a:avLst/>
          </a:prstGeom>
        </p:spPr>
      </p:pic>
      <p:pic>
        <p:nvPicPr>
          <p:cNvPr id="112" name="Picture 2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912" y="2073059"/>
            <a:ext cx="219936" cy="219936"/>
          </a:xfrm>
          <a:prstGeom prst="rect">
            <a:avLst/>
          </a:prstGeom>
        </p:spPr>
      </p:pic>
      <p:pic>
        <p:nvPicPr>
          <p:cNvPr id="113" name="Picture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60" y="2632136"/>
            <a:ext cx="214297" cy="219936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3779838" y="1478756"/>
            <a:ext cx="4895850" cy="338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1"/>
          </p:nvPr>
        </p:nvSpPr>
        <p:spPr>
          <a:xfrm>
            <a:off x="3949700" y="2057401"/>
            <a:ext cx="4943475" cy="308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2"/>
          </p:nvPr>
        </p:nvSpPr>
        <p:spPr>
          <a:xfrm>
            <a:off x="4067175" y="2632076"/>
            <a:ext cx="5041900" cy="3217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140200" y="3201989"/>
            <a:ext cx="5003800" cy="3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4"/>
          </p:nvPr>
        </p:nvSpPr>
        <p:spPr>
          <a:xfrm>
            <a:off x="4356100" y="3738563"/>
            <a:ext cx="4787900" cy="3778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5"/>
          </p:nvPr>
        </p:nvSpPr>
        <p:spPr>
          <a:xfrm>
            <a:off x="824848" y="1421604"/>
            <a:ext cx="2157412" cy="42983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2" name="Espace réservé du contenu 21"/>
          <p:cNvSpPr>
            <a:spLocks noGrp="1"/>
          </p:cNvSpPr>
          <p:nvPr>
            <p:ph sz="quarter" idx="16"/>
          </p:nvPr>
        </p:nvSpPr>
        <p:spPr>
          <a:xfrm>
            <a:off x="827088" y="1948872"/>
            <a:ext cx="2101850" cy="4341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17"/>
          </p:nvPr>
        </p:nvSpPr>
        <p:spPr>
          <a:xfrm>
            <a:off x="827088" y="2498978"/>
            <a:ext cx="2051050" cy="4464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8"/>
          </p:nvPr>
        </p:nvSpPr>
        <p:spPr>
          <a:xfrm>
            <a:off x="827088" y="3045867"/>
            <a:ext cx="2051050" cy="4547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9"/>
          </p:nvPr>
        </p:nvSpPr>
        <p:spPr>
          <a:xfrm>
            <a:off x="827088" y="3599295"/>
            <a:ext cx="2048020" cy="4524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22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2" grpId="0"/>
      <p:bldP spid="103" grpId="0"/>
      <p:bldP spid="104" grpId="0"/>
      <p:bldP spid="109" grpId="0"/>
      <p:bldP spid="11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_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987574"/>
            <a:ext cx="3888432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100264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98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ference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 userDrawn="1"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10" name="15 Arco"/>
          <p:cNvSpPr>
            <a:spLocks noChangeAspect="1"/>
          </p:cNvSpPr>
          <p:nvPr userDrawn="1"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551067" y="1139847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518537" y="3219822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5940152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251888"/>
            <a:ext cx="274422" cy="27442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58665"/>
            <a:ext cx="231817" cy="260957"/>
          </a:xfrm>
          <a:prstGeom prst="rect">
            <a:avLst/>
          </a:prstGeom>
        </p:spPr>
      </p:pic>
      <p:sp>
        <p:nvSpPr>
          <p:cNvPr id="23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5536" y="1491630"/>
            <a:ext cx="2880320" cy="146675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6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558377"/>
            <a:ext cx="3513273" cy="115170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7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5724128" y="3395768"/>
            <a:ext cx="3141572" cy="126421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8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9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486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9" grpId="0" animBg="1"/>
      <p:bldP spid="2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ference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 userDrawn="1"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24" name="ZoneTexte 23"/>
          <p:cNvSpPr txBox="1"/>
          <p:nvPr userDrawn="1"/>
        </p:nvSpPr>
        <p:spPr>
          <a:xfrm>
            <a:off x="1237791" y="2675116"/>
            <a:ext cx="16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1600" b="1" baseline="0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WON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 userDrawn="1"/>
        </p:nvSpPr>
        <p:spPr>
          <a:xfrm>
            <a:off x="3465159" y="3947778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/>
          <p:cNvSpPr txBox="1"/>
          <p:nvPr userDrawn="1"/>
        </p:nvSpPr>
        <p:spPr>
          <a:xfrm>
            <a:off x="1473112" y="1225084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554" y="1222724"/>
            <a:ext cx="328194" cy="338104"/>
          </a:xfrm>
          <a:prstGeom prst="rect">
            <a:avLst/>
          </a:prstGeom>
        </p:spPr>
      </p:pic>
      <p:sp>
        <p:nvSpPr>
          <p:cNvPr id="38" name="Ellipse 37"/>
          <p:cNvSpPr/>
          <p:nvPr userDrawn="1"/>
        </p:nvSpPr>
        <p:spPr>
          <a:xfrm>
            <a:off x="943379" y="2715705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?</a:t>
            </a:r>
            <a:endParaRPr lang="en-US" sz="1600" noProof="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39" name="Ellipse 38"/>
          <p:cNvSpPr/>
          <p:nvPr userDrawn="1"/>
        </p:nvSpPr>
        <p:spPr>
          <a:xfrm>
            <a:off x="5940152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40" name="Image 3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428" y="3967012"/>
            <a:ext cx="274422" cy="274422"/>
          </a:xfrm>
          <a:prstGeom prst="rect">
            <a:avLst/>
          </a:prstGeom>
        </p:spPr>
      </p:pic>
      <p:sp>
        <p:nvSpPr>
          <p:cNvPr id="41" name="15 Arco"/>
          <p:cNvSpPr>
            <a:spLocks noChangeAspect="1"/>
          </p:cNvSpPr>
          <p:nvPr userDrawn="1"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8443" y="1563638"/>
            <a:ext cx="2880320" cy="8640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003798"/>
            <a:ext cx="3009103" cy="94398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4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2496478" y="4309187"/>
            <a:ext cx="3513273" cy="42280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7" y="3363839"/>
            <a:ext cx="3240360" cy="877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6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9908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5" grpId="0"/>
      <p:bldP spid="38" grpId="0" animBg="1"/>
      <p:bldP spid="39" grpId="0" animBg="1"/>
      <p:bldP spid="41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ferenc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 userDrawn="1"/>
        </p:nvSpPr>
        <p:spPr>
          <a:xfrm>
            <a:off x="6372200" y="2987379"/>
            <a:ext cx="352873" cy="4656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Espace réservé du contenu 2"/>
          <p:cNvSpPr txBox="1">
            <a:spLocks/>
          </p:cNvSpPr>
          <p:nvPr userDrawn="1"/>
        </p:nvSpPr>
        <p:spPr>
          <a:xfrm>
            <a:off x="899592" y="3236603"/>
            <a:ext cx="7704856" cy="1351372"/>
          </a:xfrm>
          <a:prstGeom prst="rect">
            <a:avLst/>
          </a:prstGeom>
          <a:solidFill>
            <a:srgbClr val="DDDDDD"/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140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 hasCustomPrompt="1"/>
          </p:nvPr>
        </p:nvSpPr>
        <p:spPr>
          <a:xfrm>
            <a:off x="1043620" y="3300308"/>
            <a:ext cx="7416800" cy="1223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/>
              <a:t>La citation</a:t>
            </a:r>
          </a:p>
          <a:p>
            <a:pPr lvl="0"/>
            <a:r>
              <a:rPr lang="en-US" noProof="0" dirty="0" err="1" smtClean="0"/>
              <a:t>Prenom</a:t>
            </a:r>
            <a:r>
              <a:rPr lang="en-US" noProof="0" dirty="0" smtClean="0"/>
              <a:t> Nom, </a:t>
            </a:r>
            <a:r>
              <a:rPr lang="en-US" noProof="0" dirty="0" err="1" smtClean="0"/>
              <a:t>titre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société</a:t>
            </a:r>
            <a:endParaRPr lang="en-US" noProof="0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90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2 columns_subtitl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939800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67395"/>
            <a:ext cx="3888432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467395"/>
            <a:ext cx="4031429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778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gines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2337724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/>
            <a:r>
              <a:rPr lang="en-US" noProof="0" dirty="0" smtClean="0"/>
              <a:t>Enter text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823778"/>
            <a:ext cx="3888432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4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337724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Enter text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841780"/>
            <a:ext cx="4031429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6600"/>
              </a:buClr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fr-FR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0975" lvl="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Modifiez les styles du texte du masque</a:t>
            </a:r>
          </a:p>
          <a:p>
            <a:pPr marL="180975" lvl="1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35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gines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15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761"/>
            <a:ext cx="9141290" cy="514197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828000"/>
            <a:ext cx="4212000" cy="1215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(max. 3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 hasCustomPrompt="1"/>
          </p:nvPr>
        </p:nvSpPr>
        <p:spPr>
          <a:xfrm>
            <a:off x="360000" y="3147814"/>
            <a:ext cx="4212000" cy="792000"/>
          </a:xfrm>
        </p:spPr>
        <p:txBody>
          <a:bodyPr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Subtitle</a:t>
            </a:r>
            <a:r>
              <a:rPr lang="de-DE" dirty="0" smtClean="0"/>
              <a:t> (max. 3 </a:t>
            </a:r>
            <a:r>
              <a:rPr lang="de-DE" dirty="0" err="1" smtClean="0"/>
              <a:t>rows</a:t>
            </a:r>
            <a:r>
              <a:rPr lang="de-DE" dirty="0" smtClean="0"/>
              <a:t>), e.g. </a:t>
            </a:r>
            <a:r>
              <a:rPr lang="de-DE" dirty="0" err="1" smtClean="0"/>
              <a:t>name</a:t>
            </a:r>
            <a:r>
              <a:rPr lang="de-DE" dirty="0" smtClean="0"/>
              <a:t>, </a:t>
            </a:r>
            <a:r>
              <a:rPr lang="de-DE" dirty="0" err="1" smtClean="0"/>
              <a:t>date</a:t>
            </a:r>
            <a:r>
              <a:rPr lang="de-DE" dirty="0" smtClean="0"/>
              <a:t>, </a:t>
            </a:r>
            <a:r>
              <a:rPr lang="de-DE" dirty="0" err="1" smtClean="0"/>
              <a:t>event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7054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Inhaltsplatzhalter 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10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E7C1-5D92-48E7-A7D4-54D4449F1111}" type="datetime1">
              <a:rPr lang="en-US" smtClean="0"/>
              <a:t>6/16/2018</a:t>
            </a:fld>
            <a:endParaRPr lang="de-DE" dirty="0"/>
          </a:p>
        </p:txBody>
      </p:sp>
      <p:sp>
        <p:nvSpPr>
          <p:cNvPr id="11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2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026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Überschrif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Inhaltsplatzhalter 1"/>
          <p:cNvSpPr>
            <a:spLocks noGrp="1"/>
          </p:cNvSpPr>
          <p:nvPr>
            <p:ph idx="1" hasCustomPrompt="1"/>
          </p:nvPr>
        </p:nvSpPr>
        <p:spPr>
          <a:xfrm>
            <a:off x="360000" y="1332000"/>
            <a:ext cx="8280000" cy="3178800"/>
          </a:xfrm>
        </p:spPr>
        <p:txBody>
          <a:bodyPr/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7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360600" y="1026000"/>
            <a:ext cx="8280000" cy="252000"/>
          </a:xfrm>
        </p:spPr>
        <p:txBody>
          <a:bodyPr wrap="none" anchor="b"/>
          <a:lstStyle>
            <a:lvl1pPr marL="0" indent="0">
              <a:lnSpc>
                <a:spcPct val="100000"/>
              </a:lnSpc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> (1 </a:t>
            </a:r>
            <a:r>
              <a:rPr lang="de-DE" dirty="0" err="1" smtClean="0"/>
              <a:t>row</a:t>
            </a:r>
            <a:r>
              <a:rPr lang="de-DE" dirty="0" smtClean="0"/>
              <a:t>)</a:t>
            </a:r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9A5-A711-4ED4-B428-B124E43AF54B}" type="datetime1">
              <a:rPr lang="en-US" smtClean="0"/>
              <a:t>6/16/2018</a:t>
            </a:fld>
            <a:endParaRPr lang="de-DE" dirty="0"/>
          </a:p>
        </p:txBody>
      </p:sp>
      <p:sp>
        <p:nvSpPr>
          <p:cNvPr id="11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2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86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762"/>
            <a:ext cx="9141290" cy="514197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00BC-BF8E-4FAB-90DC-AA2F1059B9B1}" type="datetime1">
              <a:rPr lang="en-US" smtClean="0"/>
              <a:t>6/16/2018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Product presentation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828000"/>
            <a:ext cx="4572040" cy="121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Divider</a:t>
            </a:r>
            <a:r>
              <a:rPr lang="de-DE" dirty="0" smtClean="0"/>
              <a:t> Chart</a:t>
            </a:r>
            <a:br>
              <a:rPr lang="de-DE" dirty="0" smtClean="0"/>
            </a:br>
            <a:r>
              <a:rPr lang="de-DE" dirty="0" smtClean="0"/>
              <a:t>(max. 3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510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_2column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939800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67395"/>
            <a:ext cx="3888432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467395"/>
            <a:ext cx="4031429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54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761"/>
            <a:ext cx="9141290" cy="514197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71F-940F-4B3E-B028-1E3C380D22C8}" type="datetime1">
              <a:rPr lang="en-US" smtClean="0"/>
              <a:t>6/16/2018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Product presentation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828000"/>
            <a:ext cx="4572040" cy="121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Divider</a:t>
            </a:r>
            <a:r>
              <a:rPr lang="de-DE" dirty="0" smtClean="0"/>
              <a:t> Chart</a:t>
            </a:r>
            <a:br>
              <a:rPr lang="de-DE" dirty="0" smtClean="0"/>
            </a:br>
            <a:r>
              <a:rPr lang="de-DE" dirty="0" smtClean="0"/>
              <a:t>(max. 3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622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4050000" cy="3483000"/>
          </a:xfr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2" hasCustomPrompt="1"/>
          </p:nvPr>
        </p:nvSpPr>
        <p:spPr>
          <a:xfrm>
            <a:off x="4590000" y="1026000"/>
            <a:ext cx="4050000" cy="3483000"/>
          </a:xfrm>
        </p:spPr>
        <p:txBody>
          <a:bodyPr/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86FA-D1FF-4E87-AE68-FA3093BB8520}" type="datetime1">
              <a:rPr lang="en-US" smtClean="0"/>
              <a:t>6/16/2018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079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360000" y="1026000"/>
            <a:ext cx="4050000" cy="5040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/>
            </a:lvl1pPr>
            <a:lvl2pPr marL="457200" indent="0">
              <a:buNone/>
              <a:defRPr sz="160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4590000" y="1026000"/>
            <a:ext cx="4050000" cy="50400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160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358775" y="1584000"/>
            <a:ext cx="4050000" cy="292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2" hasCustomPrompt="1"/>
          </p:nvPr>
        </p:nvSpPr>
        <p:spPr>
          <a:xfrm>
            <a:off x="4590000" y="1584000"/>
            <a:ext cx="4050000" cy="292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CF52-73B2-4DFF-A3A6-EBF171A183A9}" type="datetime1">
              <a:rPr lang="en-US" smtClean="0"/>
              <a:t>6/16/2018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700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E0B-9643-4E20-9969-CA9EE321A286}" type="datetime1">
              <a:rPr lang="en-US" smtClean="0"/>
              <a:t>6/16/2018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00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06D-946C-40FF-9C7A-7932FA2C24BA}" type="datetime1">
              <a:rPr lang="en-US" smtClean="0"/>
              <a:t>6/16/2018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956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13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/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1026000"/>
            <a:ext cx="2664000" cy="348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E79-12ED-4B8F-B175-192762F24D1B}" type="datetime1">
              <a:rPr lang="en-US" smtClean="0"/>
              <a:t>6/16/2018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314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13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44000" y="1026000"/>
            <a:ext cx="2700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44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4EA4-7469-422A-B331-C773F159C0FB}" type="datetime1">
              <a:rPr lang="en-US" smtClean="0"/>
              <a:t>6/16/2018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91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12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/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102600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80000" y="220644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6480000" y="338580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B654-E909-4CF6-8CFB-981F18D00443}" type="datetime1">
              <a:rPr lang="en-US" smtClean="0"/>
              <a:t>6/16/2018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918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5940000" cy="81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</a:t>
            </a:r>
            <a:endParaRPr lang="de-DE" dirty="0"/>
          </a:p>
        </p:txBody>
      </p:sp>
      <p:sp>
        <p:nvSpPr>
          <p:cNvPr id="13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80000" y="114048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6480000" y="228420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5" hasCustomPrompt="1"/>
          </p:nvPr>
        </p:nvSpPr>
        <p:spPr>
          <a:xfrm>
            <a:off x="6480000" y="342468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998-6AA9-487B-8639-61BD520F64A1}" type="datetime1">
              <a:rPr lang="en-US" smtClean="0"/>
              <a:t>6/16/2018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861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5940000" cy="81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</a:t>
            </a:r>
            <a:endParaRPr lang="de-DE" dirty="0"/>
          </a:p>
        </p:txBody>
      </p:sp>
      <p:sp>
        <p:nvSpPr>
          <p:cNvPr id="17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/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80000" y="91044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6480000" y="182088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5" hasCustomPrompt="1"/>
          </p:nvPr>
        </p:nvSpPr>
        <p:spPr>
          <a:xfrm>
            <a:off x="6480000" y="272808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6" hasCustomPrompt="1"/>
          </p:nvPr>
        </p:nvSpPr>
        <p:spPr>
          <a:xfrm>
            <a:off x="6480000" y="363852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46BA-EBE2-40CE-B874-577426E217F2}" type="datetime1">
              <a:rPr lang="en-US" smtClean="0"/>
              <a:t>6/16/2018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212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Standard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42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6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noProof="0" dirty="0" smtClean="0"/>
              <a:t>(</a:t>
            </a:r>
            <a:r>
              <a:rPr lang="en-US" noProof="0" dirty="0" smtClean="0"/>
              <a:t>This layout is intended for image series</a:t>
            </a:r>
            <a:r>
              <a:rPr lang="de-DE" noProof="0" dirty="0" smtClean="0"/>
              <a:t>)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sz="quarter" idx="2" hasCustomPrompt="1"/>
          </p:nvPr>
        </p:nvSpPr>
        <p:spPr>
          <a:xfrm>
            <a:off x="360000" y="102600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3" hasCustomPrompt="1"/>
          </p:nvPr>
        </p:nvSpPr>
        <p:spPr>
          <a:xfrm>
            <a:off x="3168000" y="102708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5976000" y="102708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5" hasCustomPrompt="1"/>
          </p:nvPr>
        </p:nvSpPr>
        <p:spPr>
          <a:xfrm>
            <a:off x="360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6" hasCustomPrompt="1"/>
          </p:nvPr>
        </p:nvSpPr>
        <p:spPr>
          <a:xfrm>
            <a:off x="3168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7" hasCustomPrompt="1"/>
          </p:nvPr>
        </p:nvSpPr>
        <p:spPr>
          <a:xfrm>
            <a:off x="5976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FBB2-D13B-46F5-9774-DFA0006D5E35}" type="datetime1">
              <a:rPr lang="en-US" smtClean="0"/>
              <a:t>6/16/2018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25058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8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noProof="0" dirty="0" smtClean="0"/>
              <a:t>(</a:t>
            </a:r>
            <a:r>
              <a:rPr lang="en-US" noProof="0" dirty="0" smtClean="0"/>
              <a:t>This layout is intended for image series</a:t>
            </a:r>
            <a:r>
              <a:rPr lang="de-DE" noProof="0" dirty="0" smtClean="0"/>
              <a:t>)</a:t>
            </a:r>
            <a:endParaRPr lang="de-DE" noProof="0" dirty="0"/>
          </a:p>
        </p:txBody>
      </p:sp>
      <p:sp>
        <p:nvSpPr>
          <p:cNvPr id="7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360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2466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2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4572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23" name="Bildplatzhalter 4"/>
          <p:cNvSpPr>
            <a:spLocks noGrp="1"/>
          </p:cNvSpPr>
          <p:nvPr>
            <p:ph type="pic" sz="quarter" idx="5" hasCustomPrompt="1"/>
          </p:nvPr>
        </p:nvSpPr>
        <p:spPr>
          <a:xfrm>
            <a:off x="6678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3" name="Bildplatzhalter 5"/>
          <p:cNvSpPr>
            <a:spLocks noGrp="1"/>
          </p:cNvSpPr>
          <p:nvPr>
            <p:ph type="pic" sz="quarter" idx="6" hasCustomPrompt="1"/>
          </p:nvPr>
        </p:nvSpPr>
        <p:spPr>
          <a:xfrm>
            <a:off x="360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5" name="Bildplatzhalter 6"/>
          <p:cNvSpPr>
            <a:spLocks noGrp="1"/>
          </p:cNvSpPr>
          <p:nvPr>
            <p:ph type="pic" sz="quarter" idx="23" hasCustomPrompt="1"/>
          </p:nvPr>
        </p:nvSpPr>
        <p:spPr>
          <a:xfrm>
            <a:off x="2466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7" name="Bildplatzhalter 7"/>
          <p:cNvSpPr>
            <a:spLocks noGrp="1"/>
          </p:cNvSpPr>
          <p:nvPr>
            <p:ph type="pic" sz="quarter" idx="25" hasCustomPrompt="1"/>
          </p:nvPr>
        </p:nvSpPr>
        <p:spPr>
          <a:xfrm>
            <a:off x="4572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9" name="Bildplatzhalter 8"/>
          <p:cNvSpPr>
            <a:spLocks noGrp="1"/>
          </p:cNvSpPr>
          <p:nvPr>
            <p:ph type="pic" sz="quarter" idx="27" hasCustomPrompt="1"/>
          </p:nvPr>
        </p:nvSpPr>
        <p:spPr>
          <a:xfrm>
            <a:off x="6678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24" name="Textplatzhalter 1"/>
          <p:cNvSpPr>
            <a:spLocks noGrp="1"/>
          </p:cNvSpPr>
          <p:nvPr>
            <p:ph type="body" idx="41" hasCustomPrompt="1"/>
          </p:nvPr>
        </p:nvSpPr>
        <p:spPr>
          <a:xfrm>
            <a:off x="360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idx="42" hasCustomPrompt="1"/>
          </p:nvPr>
        </p:nvSpPr>
        <p:spPr>
          <a:xfrm>
            <a:off x="2466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4" name="Textplatzhalter 3"/>
          <p:cNvSpPr>
            <a:spLocks noGrp="1"/>
          </p:cNvSpPr>
          <p:nvPr>
            <p:ph type="body" idx="43" hasCustomPrompt="1"/>
          </p:nvPr>
        </p:nvSpPr>
        <p:spPr>
          <a:xfrm>
            <a:off x="4572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6" name="Textplatzhalter 4"/>
          <p:cNvSpPr>
            <a:spLocks noGrp="1"/>
          </p:cNvSpPr>
          <p:nvPr>
            <p:ph type="body" idx="44" hasCustomPrompt="1"/>
          </p:nvPr>
        </p:nvSpPr>
        <p:spPr>
          <a:xfrm>
            <a:off x="667512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27" name="Textplatzhalter 5"/>
          <p:cNvSpPr>
            <a:spLocks noGrp="1"/>
          </p:cNvSpPr>
          <p:nvPr>
            <p:ph type="body" idx="45" hasCustomPrompt="1"/>
          </p:nvPr>
        </p:nvSpPr>
        <p:spPr>
          <a:xfrm>
            <a:off x="35640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3" name="Textplatzhalter 6"/>
          <p:cNvSpPr>
            <a:spLocks noGrp="1"/>
          </p:cNvSpPr>
          <p:nvPr>
            <p:ph type="body" idx="46" hasCustomPrompt="1"/>
          </p:nvPr>
        </p:nvSpPr>
        <p:spPr>
          <a:xfrm>
            <a:off x="246600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5" name="Textplatzhalter 7"/>
          <p:cNvSpPr>
            <a:spLocks noGrp="1"/>
          </p:cNvSpPr>
          <p:nvPr>
            <p:ph type="body" idx="47" hasCustomPrompt="1"/>
          </p:nvPr>
        </p:nvSpPr>
        <p:spPr>
          <a:xfrm>
            <a:off x="457200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7" name="Textplatzhalter 8"/>
          <p:cNvSpPr>
            <a:spLocks noGrp="1"/>
          </p:cNvSpPr>
          <p:nvPr>
            <p:ph type="body" idx="48" hasCustomPrompt="1"/>
          </p:nvPr>
        </p:nvSpPr>
        <p:spPr>
          <a:xfrm>
            <a:off x="667512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C6CE-3280-4C30-8510-CA10D67227CA}" type="datetime1">
              <a:rPr lang="en-US" noProof="0" smtClean="0"/>
              <a:t>6/16/2018</a:t>
            </a:fld>
            <a:endParaRPr lang="de-D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de-DE" noProof="0" smtClean="0"/>
              <a:pPr/>
              <a:t>‹N°›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2228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BEBD-6B61-4646-8AB7-146C996909C5}" type="datetime1">
              <a:rPr lang="en-US" smtClean="0"/>
              <a:t>6/16/2018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Product presentation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395536" y="1408354"/>
            <a:ext cx="4968552" cy="2326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800" b="1" dirty="0" smtClean="0">
                <a:solidFill>
                  <a:schemeClr val="bg1"/>
                </a:solidFill>
                <a:latin typeface="+mj-lt"/>
              </a:rPr>
              <a:t>Rohde &amp; Schwarz </a:t>
            </a:r>
            <a:r>
              <a:rPr lang="de-DE" sz="1800" b="1" dirty="0" err="1" smtClean="0">
                <a:solidFill>
                  <a:schemeClr val="bg1"/>
                </a:solidFill>
                <a:latin typeface="+mj-lt"/>
              </a:rPr>
              <a:t>Cybersecurity</a:t>
            </a:r>
            <a:r>
              <a:rPr lang="de-DE" sz="1800" b="1" dirty="0" smtClean="0">
                <a:solidFill>
                  <a:schemeClr val="bg1"/>
                </a:solidFill>
                <a:latin typeface="+mj-lt"/>
              </a:rPr>
              <a:t> GmbH</a:t>
            </a: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err="1" smtClean="0">
                <a:solidFill>
                  <a:schemeClr val="bg1"/>
                </a:solidFill>
                <a:latin typeface="+mj-lt"/>
              </a:rPr>
              <a:t>Muehldorfstrasse</a:t>
            </a: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 15</a:t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81671 </a:t>
            </a:r>
            <a:r>
              <a:rPr lang="de-DE" sz="1800" b="0" dirty="0" err="1" smtClean="0">
                <a:solidFill>
                  <a:schemeClr val="bg1"/>
                </a:solidFill>
                <a:latin typeface="+mj-lt"/>
              </a:rPr>
              <a:t>Munich</a:t>
            </a: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 | Germany</a:t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endParaRPr lang="de-DE" sz="1800" b="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Tel.: +49 30 65 884 222</a:t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cybersecurity@rohde-schwarz.com</a:t>
            </a:r>
            <a:endParaRPr lang="de-DE" sz="1600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21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ransition_Web Services &amp; 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6898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813690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6092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99288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301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231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One column_web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814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tandard_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561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White_WAFpolicy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2337724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/>
            <a:r>
              <a:rPr lang="en-US" dirty="0" smtClean="0"/>
              <a:t>Enter text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823778"/>
            <a:ext cx="3888432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4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337724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Enter </a:t>
            </a:r>
            <a:r>
              <a:rPr lang="fr-FR" dirty="0" err="1" smtClean="0"/>
              <a:t>text</a:t>
            </a:r>
            <a:endParaRPr lang="fr-FR" dirty="0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841780"/>
            <a:ext cx="4031429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6600"/>
              </a:buClr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fr-FR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0975" lvl="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WAF Policy</a:t>
              </a:r>
              <a:endParaRPr lang="en-US" sz="1200" b="1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283718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0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image" Target="../media/image6.jpg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image" Target="../media/image6.jpg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image" Target="../media/image34.emf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" y="0"/>
            <a:ext cx="9177876" cy="5165534"/>
          </a:xfrm>
          <a:prstGeom prst="rect">
            <a:avLst/>
          </a:prstGeom>
        </p:spPr>
      </p:pic>
      <p:sp>
        <p:nvSpPr>
          <p:cNvPr id="24" name="Espace réservé de la date 1"/>
          <p:cNvSpPr txBox="1">
            <a:spLocks/>
          </p:cNvSpPr>
          <p:nvPr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6/16/2018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1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0" r:id="rId3"/>
    <p:sldLayoutId id="2147483711" r:id="rId4"/>
    <p:sldLayoutId id="2147483726" r:id="rId5"/>
    <p:sldLayoutId id="2147483728" r:id="rId6"/>
    <p:sldLayoutId id="2147483729" r:id="rId7"/>
    <p:sldLayoutId id="2147483730" r:id="rId8"/>
    <p:sldLayoutId id="2147483741" r:id="rId9"/>
    <p:sldLayoutId id="2147483740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038"/>
            <a:ext cx="9144001" cy="5156538"/>
          </a:xfrm>
          <a:prstGeom prst="rect">
            <a:avLst/>
          </a:prstGeom>
        </p:spPr>
      </p:pic>
      <p:sp>
        <p:nvSpPr>
          <p:cNvPr id="24" name="Espace réservé de la date 1"/>
          <p:cNvSpPr txBox="1">
            <a:spLocks/>
          </p:cNvSpPr>
          <p:nvPr/>
        </p:nvSpPr>
        <p:spPr>
          <a:xfrm>
            <a:off x="7668344" y="4832275"/>
            <a:ext cx="881618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r">
                <a:defRPr/>
              </a:pPr>
              <a:t>6/16/2018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8568754" y="4831680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pic>
        <p:nvPicPr>
          <p:cNvPr id="1026" name="Picture 2" descr="E:\New marketing campaign\enjoyasecuredigitallife.png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2" y="4864021"/>
            <a:ext cx="2088232" cy="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775" r:id="rId32"/>
    <p:sldLayoutId id="2147483742" r:id="rId33"/>
    <p:sldLayoutId id="2147483670" r:id="rId34"/>
    <p:sldLayoutId id="2147483706" r:id="rId35"/>
    <p:sldLayoutId id="2147483661" r:id="rId3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038"/>
            <a:ext cx="9144001" cy="5156538"/>
          </a:xfrm>
          <a:prstGeom prst="rect">
            <a:avLst/>
          </a:prstGeom>
        </p:spPr>
      </p:pic>
      <p:sp>
        <p:nvSpPr>
          <p:cNvPr id="24" name="Espace réservé de la date 1"/>
          <p:cNvSpPr txBox="1">
            <a:spLocks/>
          </p:cNvSpPr>
          <p:nvPr/>
        </p:nvSpPr>
        <p:spPr>
          <a:xfrm>
            <a:off x="7883996" y="4835722"/>
            <a:ext cx="720452" cy="21949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noProof="0" smtClean="0">
                <a:solidFill>
                  <a:srgbClr val="939598"/>
                </a:solidFill>
              </a:rPr>
              <a:pPr algn="l">
                <a:defRPr/>
              </a:pPr>
              <a:t>6/16/2018</a:t>
            </a:fld>
            <a:endParaRPr lang="en-US" sz="800" noProof="0" dirty="0">
              <a:solidFill>
                <a:srgbClr val="939598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28" y="833830"/>
            <a:ext cx="9144000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2" descr="E:\New marketing campaign\enjoyasecuredigitallife.pn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2" y="4864021"/>
            <a:ext cx="2088232" cy="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1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162000"/>
            <a:ext cx="8280000" cy="81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Textplatzhalter 1"/>
          <p:cNvSpPr>
            <a:spLocks noGrp="1"/>
          </p:cNvSpPr>
          <p:nvPr>
            <p:ph type="body" idx="1"/>
          </p:nvPr>
        </p:nvSpPr>
        <p:spPr>
          <a:xfrm>
            <a:off x="360000" y="1026000"/>
            <a:ext cx="8280000" cy="348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8"/>
            <a:r>
              <a:rPr lang="de-DE" dirty="0" smtClean="0"/>
              <a:t>9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592000" y="4791600"/>
            <a:ext cx="792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>
              <a:defRPr lang="de-DE" sz="1000" smtClean="0">
                <a:solidFill>
                  <a:schemeClr val="tx1"/>
                </a:solidFill>
              </a:defRPr>
            </a:lvl1pPr>
          </a:lstStyle>
          <a:p>
            <a:fld id="{ABE488DE-4D33-4144-8BC5-3D6D579DFB6A}" type="datetime1">
              <a:rPr lang="en-US" smtClean="0"/>
              <a:t>6/16/2018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20000" y="4791600"/>
            <a:ext cx="2880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300000" y="4791600"/>
            <a:ext cx="504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1000" smtClean="0">
                <a:solidFill>
                  <a:schemeClr val="tx1"/>
                </a:solidFill>
              </a:defRPr>
            </a:lvl1pPr>
          </a:lstStyle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36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7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2000"/>
        </a:lnSpc>
        <a:spcBef>
          <a:spcPts val="0"/>
        </a:spcBef>
        <a:buSzPct val="105000"/>
        <a:buFont typeface="Arial Black" pitchFamily="34" charset="0"/>
        <a:buChar char="ı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1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15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8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19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denyall.local/dvwa/" TargetMode="External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21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9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10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DenyAll WAF</a:t>
            </a:r>
            <a:br>
              <a:rPr lang="en-US" smtClean="0"/>
            </a:br>
            <a:r>
              <a:rPr lang="en-US" smtClean="0"/>
              <a:t>False Positive Management</a:t>
            </a:r>
            <a:endParaRPr lang="en-US"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Official Training 2018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Custom resolve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46680" y="2499742"/>
            <a:ext cx="5953643" cy="1472431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267494"/>
            <a:ext cx="4432815" cy="407128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46680" y="915566"/>
            <a:ext cx="364925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500" dirty="0" smtClean="0"/>
              <a:t>Use case :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500" dirty="0" smtClean="0"/>
              <a:t>ICX in </a:t>
            </a:r>
            <a:r>
              <a:rPr lang="fr-FR" sz="1500" dirty="0" err="1" smtClean="0"/>
              <a:t>Legacy</a:t>
            </a:r>
            <a:r>
              <a:rPr lang="fr-FR" sz="1500" dirty="0" smtClean="0"/>
              <a:t> mode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500" dirty="0" err="1" smtClean="0"/>
              <a:t>generic</a:t>
            </a:r>
            <a:r>
              <a:rPr lang="fr-FR" sz="1500" dirty="0" smtClean="0"/>
              <a:t> exception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500" dirty="0" smtClean="0"/>
              <a:t>strict exception</a:t>
            </a:r>
          </a:p>
          <a:p>
            <a:pPr>
              <a:lnSpc>
                <a:spcPct val="120000"/>
              </a:lnSpc>
            </a:pPr>
            <a:r>
              <a:rPr lang="fr-FR" sz="1500" dirty="0" smtClean="0"/>
              <a:t> </a:t>
            </a:r>
          </a:p>
        </p:txBody>
      </p:sp>
      <p:sp>
        <p:nvSpPr>
          <p:cNvPr id="8" name="Ellipse 7"/>
          <p:cNvSpPr/>
          <p:nvPr/>
        </p:nvSpPr>
        <p:spPr>
          <a:xfrm>
            <a:off x="3203848" y="3219822"/>
            <a:ext cx="826617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500" dirty="0"/>
          </a:p>
        </p:txBody>
      </p:sp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99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ICX False positive management (</a:t>
            </a:r>
            <a:r>
              <a:rPr lang="fr-FR" sz="2800" dirty="0" err="1" smtClean="0"/>
              <a:t>Legacy</a:t>
            </a:r>
            <a:r>
              <a:rPr lang="fr-FR" sz="2800" dirty="0" smtClean="0"/>
              <a:t> mode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Resolving false positives</a:t>
            </a:r>
          </a:p>
          <a:p>
            <a:pPr lvl="1"/>
            <a:r>
              <a:rPr lang="en-US" smtClean="0"/>
              <a:t>Once the false positive determined:</a:t>
            </a:r>
          </a:p>
          <a:p>
            <a:pPr lvl="2"/>
            <a:endParaRPr lang="en-US" smtClean="0"/>
          </a:p>
          <a:p>
            <a:pPr lvl="2"/>
            <a:r>
              <a:rPr lang="en-US" smtClean="0"/>
              <a:t>Choose the ICX configuration </a:t>
            </a:r>
          </a:p>
          <a:p>
            <a:pPr lvl="2"/>
            <a:r>
              <a:rPr lang="en-US" smtClean="0"/>
              <a:t>where the exception rule is to be </a:t>
            </a:r>
          </a:p>
          <a:p>
            <a:pPr lvl="2"/>
            <a:r>
              <a:rPr lang="en-US" smtClean="0"/>
              <a:t>Created (basic ICX policies can’t </a:t>
            </a:r>
          </a:p>
          <a:p>
            <a:pPr lvl="2"/>
            <a:r>
              <a:rPr lang="en-US" smtClean="0"/>
              <a:t>be modified)</a:t>
            </a:r>
          </a:p>
          <a:p>
            <a:pPr lvl="2"/>
            <a:r>
              <a:rPr lang="en-US" smtClean="0"/>
              <a:t>Resolve button</a:t>
            </a:r>
          </a:p>
          <a:p>
            <a:pPr lvl="3"/>
            <a:r>
              <a:rPr lang="en-US" smtClean="0"/>
              <a:t>Add rule panel shows up</a:t>
            </a:r>
          </a:p>
          <a:p>
            <a:pPr lvl="3"/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98" y="1491630"/>
            <a:ext cx="3960440" cy="3107244"/>
          </a:xfrm>
          <a:prstGeom prst="rect">
            <a:avLst/>
          </a:prstGeom>
        </p:spPr>
      </p:pic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328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ICX False positive </a:t>
            </a:r>
            <a:r>
              <a:rPr lang="en-US" dirty="0"/>
              <a:t>management (</a:t>
            </a:r>
            <a:r>
              <a:rPr lang="fr-FR" sz="2400" dirty="0" err="1"/>
              <a:t>Legacy</a:t>
            </a:r>
            <a:r>
              <a:rPr lang="fr-FR" sz="2400" dirty="0"/>
              <a:t> mode </a:t>
            </a:r>
            <a:r>
              <a:rPr lang="en-US" dirty="0"/>
              <a:t>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Resolving false positives</a:t>
            </a:r>
          </a:p>
          <a:p>
            <a:pPr lvl="1"/>
            <a:r>
              <a:rPr lang="en-US" smtClean="0"/>
              <a:t>Three suggested exceptions:</a:t>
            </a:r>
          </a:p>
          <a:p>
            <a:pPr lvl="2"/>
            <a:r>
              <a:rPr lang="en-US" smtClean="0"/>
              <a:t>Hostname is host header value</a:t>
            </a:r>
          </a:p>
          <a:p>
            <a:pPr lvl="2"/>
            <a:r>
              <a:rPr lang="en-US" smtClean="0"/>
              <a:t>Path is /</a:t>
            </a:r>
          </a:p>
          <a:p>
            <a:pPr lvl="2"/>
            <a:r>
              <a:rPr lang="en-US" smtClean="0"/>
              <a:t>GET Vars (fakeattack)</a:t>
            </a:r>
          </a:p>
          <a:p>
            <a:pPr lvl="2"/>
            <a:r>
              <a:rPr lang="en-US" smtClean="0"/>
              <a:t>is Command Injection:</a:t>
            </a:r>
          </a:p>
          <a:p>
            <a:pPr lvl="2"/>
            <a:endParaRPr lang="en-US" smtClean="0"/>
          </a:p>
          <a:p>
            <a:pPr lvl="3"/>
            <a:r>
              <a:rPr lang="en-US" smtClean="0"/>
              <a:t>GET Vars (fakeattack) </a:t>
            </a:r>
          </a:p>
          <a:p>
            <a:pPr lvl="3"/>
            <a:r>
              <a:rPr lang="en-US" smtClean="0"/>
              <a:t>no longer protected </a:t>
            </a:r>
          </a:p>
          <a:p>
            <a:pPr lvl="3"/>
            <a:r>
              <a:rPr lang="en-US" smtClean="0"/>
              <a:t>from Command Injection attacks</a:t>
            </a:r>
          </a:p>
          <a:p>
            <a:pPr lvl="3"/>
            <a:endParaRPr lang="en-US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24" y="1491630"/>
            <a:ext cx="3960440" cy="3107244"/>
          </a:xfrm>
          <a:prstGeom prst="rect">
            <a:avLst/>
          </a:prstGeom>
        </p:spPr>
      </p:pic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289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ICX False positive </a:t>
            </a:r>
            <a:r>
              <a:rPr lang="en-US" dirty="0"/>
              <a:t>management (</a:t>
            </a:r>
            <a:r>
              <a:rPr lang="fr-FR" sz="2400" dirty="0" err="1"/>
              <a:t>Legacy</a:t>
            </a:r>
            <a:r>
              <a:rPr lang="fr-FR" sz="2400" dirty="0"/>
              <a:t> mode </a:t>
            </a:r>
            <a:r>
              <a:rPr lang="en-US" dirty="0"/>
              <a:t>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Resolving false positives</a:t>
            </a:r>
          </a:p>
          <a:p>
            <a:pPr lvl="1"/>
            <a:r>
              <a:rPr lang="en-US" smtClean="0"/>
              <a:t>1)</a:t>
            </a:r>
          </a:p>
          <a:p>
            <a:pPr lvl="2"/>
            <a:r>
              <a:rPr lang="en-US" smtClean="0"/>
              <a:t>Three suggested exceptions:</a:t>
            </a:r>
          </a:p>
          <a:p>
            <a:pPr lvl="3"/>
            <a:r>
              <a:rPr lang="en-US" smtClean="0"/>
              <a:t>Hostname is host header value</a:t>
            </a:r>
          </a:p>
          <a:p>
            <a:pPr lvl="3"/>
            <a:r>
              <a:rPr lang="en-US" smtClean="0"/>
              <a:t>Path is /</a:t>
            </a:r>
          </a:p>
          <a:p>
            <a:pPr lvl="3"/>
            <a:r>
              <a:rPr lang="en-US" smtClean="0"/>
              <a:t>GET Vars (fakeattack) matches </a:t>
            </a:r>
          </a:p>
          <a:p>
            <a:pPr lvl="3"/>
            <a:r>
              <a:rPr lang="en-US" smtClean="0"/>
              <a:t>regexp cmd.exe</a:t>
            </a:r>
          </a:p>
          <a:p>
            <a:pPr lvl="4"/>
            <a:r>
              <a:rPr lang="en-US" smtClean="0"/>
              <a:t>Reduces attack vector</a:t>
            </a:r>
          </a:p>
          <a:p>
            <a:pPr lvl="4"/>
            <a:r>
              <a:rPr lang="en-US" smtClean="0"/>
              <a:t>GET Vars (fakeattack) </a:t>
            </a:r>
          </a:p>
          <a:p>
            <a:pPr lvl="4"/>
            <a:r>
              <a:rPr lang="en-US" smtClean="0"/>
              <a:t>protected from cmd.exe</a:t>
            </a:r>
          </a:p>
          <a:p>
            <a:pPr lvl="4"/>
            <a:r>
              <a:rPr lang="en-US" smtClean="0"/>
              <a:t>Will only block a request</a:t>
            </a:r>
          </a:p>
          <a:p>
            <a:pPr lvl="4"/>
            <a:r>
              <a:rPr lang="en-US" smtClean="0"/>
              <a:t>when these three conditions</a:t>
            </a:r>
          </a:p>
          <a:p>
            <a:pPr lvl="4"/>
            <a:r>
              <a:rPr lang="en-US" smtClean="0"/>
              <a:t>are fulfilled</a:t>
            </a:r>
          </a:p>
          <a:p>
            <a:pPr lvl="3"/>
            <a:endParaRPr lang="en-US" smtClean="0"/>
          </a:p>
          <a:p>
            <a:pPr lvl="3"/>
            <a:endParaRPr lang="en-US" smtClean="0"/>
          </a:p>
          <a:p>
            <a:pPr lvl="3"/>
            <a:endParaRPr lang="en-US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41" y="1490155"/>
            <a:ext cx="3969559" cy="3111902"/>
          </a:xfrm>
          <a:prstGeom prst="rect">
            <a:avLst/>
          </a:prstGeom>
        </p:spPr>
      </p:pic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872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ICX False positive </a:t>
            </a:r>
            <a:r>
              <a:rPr lang="en-US" dirty="0"/>
              <a:t>management (</a:t>
            </a:r>
            <a:r>
              <a:rPr lang="fr-FR" sz="2400" dirty="0" err="1"/>
              <a:t>Legacy</a:t>
            </a:r>
            <a:r>
              <a:rPr lang="fr-FR" sz="2400" dirty="0"/>
              <a:t> mode </a:t>
            </a:r>
            <a:r>
              <a:rPr lang="en-US" dirty="0"/>
              <a:t>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Resolving false positives</a:t>
            </a:r>
          </a:p>
          <a:p>
            <a:pPr lvl="1"/>
            <a:r>
              <a:rPr lang="en-US" smtClean="0"/>
              <a:t>2)</a:t>
            </a:r>
          </a:p>
          <a:p>
            <a:pPr lvl="2"/>
            <a:r>
              <a:rPr lang="en-US" smtClean="0"/>
              <a:t>Add a security pattern</a:t>
            </a:r>
          </a:p>
          <a:p>
            <a:pPr lvl="2"/>
            <a:endParaRPr lang="en-US" smtClean="0"/>
          </a:p>
          <a:p>
            <a:pPr lvl="3"/>
            <a:r>
              <a:rPr lang="en-US" smtClean="0"/>
              <a:t>Add a category</a:t>
            </a:r>
          </a:p>
          <a:p>
            <a:pPr lvl="3"/>
            <a:endParaRPr lang="en-US" smtClean="0"/>
          </a:p>
          <a:p>
            <a:pPr lvl="3"/>
            <a:endParaRPr lang="en-US" smtClean="0"/>
          </a:p>
          <a:p>
            <a:pPr lvl="3"/>
            <a:endParaRPr lang="en-US" smtClean="0"/>
          </a:p>
          <a:p>
            <a:pPr lvl="3"/>
            <a:r>
              <a:rPr lang="en-US" smtClean="0"/>
              <a:t>Add a pattern</a:t>
            </a:r>
          </a:p>
          <a:p>
            <a:pPr lvl="3"/>
            <a:endParaRPr lang="en-US" smtClean="0"/>
          </a:p>
          <a:p>
            <a:pPr lvl="3"/>
            <a:endParaRPr lang="en-US" smtClean="0"/>
          </a:p>
          <a:p>
            <a:pPr lvl="3"/>
            <a:endParaRPr lang="en-US" smtClean="0"/>
          </a:p>
          <a:p>
            <a:pPr lvl="3"/>
            <a:endParaRPr lang="en-US" smtClean="0"/>
          </a:p>
          <a:p>
            <a:pPr lvl="3"/>
            <a:endParaRPr lang="en-US" smtClean="0"/>
          </a:p>
          <a:p>
            <a:pPr lvl="3"/>
            <a:endParaRPr lang="en-US" smtClean="0"/>
          </a:p>
          <a:p>
            <a:pPr lvl="3"/>
            <a:endParaRPr lang="en-US" smtClean="0"/>
          </a:p>
          <a:p>
            <a:pPr lvl="3"/>
            <a:endParaRPr lang="en-US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987574"/>
            <a:ext cx="2462537" cy="28908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44" y="2355726"/>
            <a:ext cx="1968149" cy="2157771"/>
          </a:xfrm>
          <a:prstGeom prst="rect">
            <a:avLst/>
          </a:prstGeom>
        </p:spPr>
      </p:pic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91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ICX False positive </a:t>
            </a:r>
            <a:r>
              <a:rPr lang="en-US" dirty="0"/>
              <a:t>management (</a:t>
            </a:r>
            <a:r>
              <a:rPr lang="fr-FR" sz="2400" dirty="0" err="1"/>
              <a:t>Legacy</a:t>
            </a:r>
            <a:r>
              <a:rPr lang="fr-FR" sz="2400" dirty="0"/>
              <a:t> mode </a:t>
            </a:r>
            <a:r>
              <a:rPr lang="en-US" dirty="0"/>
              <a:t>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Resolving false positives</a:t>
            </a:r>
          </a:p>
          <a:p>
            <a:pPr lvl="1"/>
            <a:r>
              <a:rPr lang="en-US" smtClean="0"/>
              <a:t>2)</a:t>
            </a:r>
          </a:p>
          <a:p>
            <a:pPr lvl="2"/>
            <a:r>
              <a:rPr lang="en-US" smtClean="0"/>
              <a:t>Three suggested exceptions: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3"/>
            <a:r>
              <a:rPr lang="en-US" smtClean="0"/>
              <a:t>Hostname is backend</a:t>
            </a:r>
          </a:p>
          <a:p>
            <a:pPr lvl="3"/>
            <a:r>
              <a:rPr lang="en-US" smtClean="0"/>
              <a:t>Path is /</a:t>
            </a:r>
          </a:p>
          <a:p>
            <a:pPr lvl="3"/>
            <a:r>
              <a:rPr lang="en-US" smtClean="0"/>
              <a:t>GET Vars matches the pattern </a:t>
            </a:r>
          </a:p>
          <a:p>
            <a:pPr lvl="3"/>
            <a:r>
              <a:rPr lang="en-US" smtClean="0"/>
              <a:t>newly created</a:t>
            </a:r>
          </a:p>
          <a:p>
            <a:pPr lvl="3"/>
            <a:endParaRPr lang="en-US" smtClean="0"/>
          </a:p>
          <a:p>
            <a:pPr lvl="3"/>
            <a:endParaRPr lang="en-US" smtClean="0"/>
          </a:p>
          <a:p>
            <a:pPr lvl="3"/>
            <a:endParaRPr lang="en-US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7614"/>
            <a:ext cx="4145488" cy="3240360"/>
          </a:xfrm>
          <a:prstGeom prst="rect">
            <a:avLst/>
          </a:prstGeom>
        </p:spPr>
      </p:pic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ICX </a:t>
            </a:r>
            <a:r>
              <a:rPr lang="en-US" dirty="0" smtClean="0"/>
              <a:t>False positive </a:t>
            </a:r>
            <a:r>
              <a:rPr lang="en-US" dirty="0"/>
              <a:t>management (</a:t>
            </a:r>
            <a:r>
              <a:rPr lang="fr-FR" sz="2400" dirty="0" err="1"/>
              <a:t>Legacy</a:t>
            </a:r>
            <a:r>
              <a:rPr lang="fr-FR" sz="2400" dirty="0"/>
              <a:t> mode </a:t>
            </a:r>
            <a:r>
              <a:rPr lang="en-US" dirty="0"/>
              <a:t>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Checking that the false positive is taken into account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2"/>
            <a:r>
              <a:rPr lang="en-US" smtClean="0"/>
              <a:t>False positive rule is added into the security policy rules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3"/>
            <a:endParaRPr lang="en-US" smtClean="0"/>
          </a:p>
          <a:p>
            <a:pPr lvl="3"/>
            <a:endParaRPr lang="en-US" smtClean="0"/>
          </a:p>
          <a:p>
            <a:pPr lvl="3"/>
            <a:endParaRPr lang="en-US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6" y="2859782"/>
            <a:ext cx="7222509" cy="1440160"/>
          </a:xfrm>
          <a:prstGeom prst="rect">
            <a:avLst/>
          </a:prstGeom>
        </p:spPr>
      </p:pic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412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Replay</a:t>
            </a:r>
            <a:r>
              <a:rPr lang="fr-FR" dirty="0" smtClean="0"/>
              <a:t> </a:t>
            </a:r>
            <a:r>
              <a:rPr lang="fr-FR" dirty="0" err="1" smtClean="0"/>
              <a:t>alert</a:t>
            </a:r>
            <a:r>
              <a:rPr lang="fr-FR" dirty="0" smtClean="0"/>
              <a:t> log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19" y="699542"/>
            <a:ext cx="3616948" cy="23446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2571750"/>
            <a:ext cx="5544616" cy="1888937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588224" y="3435845"/>
            <a:ext cx="826617" cy="1139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500" dirty="0"/>
          </a:p>
        </p:txBody>
      </p:sp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7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False positive management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Checking that the false positive is taken into account</a:t>
            </a:r>
          </a:p>
          <a:p>
            <a:pPr lvl="2"/>
            <a:endParaRPr lang="en-US" smtClean="0"/>
          </a:p>
          <a:p>
            <a:pPr lvl="2"/>
            <a:r>
              <a:rPr lang="en-US" smtClean="0"/>
              <a:t>Click on the replay button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r>
              <a:rPr lang="en-US" smtClean="0"/>
              <a:t>The same request blocked before</a:t>
            </a:r>
          </a:p>
          <a:p>
            <a:pPr lvl="2"/>
            <a:r>
              <a:rPr lang="en-US" smtClean="0"/>
              <a:t>and written in red, is allowed and the three</a:t>
            </a:r>
          </a:p>
          <a:p>
            <a:pPr lvl="2"/>
            <a:r>
              <a:rPr lang="en-US" smtClean="0"/>
              <a:t>fulfilled conditions are in green 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3"/>
            <a:endParaRPr lang="en-US" smtClean="0"/>
          </a:p>
          <a:p>
            <a:pPr lvl="3"/>
            <a:endParaRPr lang="en-US" smtClean="0"/>
          </a:p>
          <a:p>
            <a:pPr lvl="3"/>
            <a:endParaRPr lang="en-US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35646"/>
            <a:ext cx="3391194" cy="66415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71750"/>
            <a:ext cx="3391194" cy="1943269"/>
          </a:xfrm>
          <a:prstGeom prst="rect">
            <a:avLst/>
          </a:prstGeom>
        </p:spPr>
      </p:pic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903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Challenge</a:t>
            </a:r>
            <a:endParaRPr lang="en-US" dirty="0"/>
          </a:p>
        </p:txBody>
      </p:sp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8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Basic Concepts</a:t>
            </a:r>
          </a:p>
          <a:p>
            <a:endParaRPr lang="en-US" smtClean="0"/>
          </a:p>
          <a:p>
            <a:r>
              <a:rPr lang="fr-FR" smtClean="0"/>
              <a:t>False positive management</a:t>
            </a:r>
          </a:p>
          <a:p>
            <a:endParaRPr lang="fr-FR" smtClean="0"/>
          </a:p>
          <a:p>
            <a:r>
              <a:rPr lang="en-US" smtClean="0"/>
              <a:t>Challenge</a:t>
            </a:r>
            <a:endParaRPr lang="en-US" dirty="0" smtClean="0"/>
          </a:p>
        </p:txBody>
      </p:sp>
      <p:sp>
        <p:nvSpPr>
          <p:cNvPr id="3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05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hlinkClick r:id="rId3"/>
              </a:rPr>
              <a:t>https://app.denyall.local/dvwa/</a:t>
            </a:r>
            <a:endParaRPr lang="en-US" dirty="0" smtClean="0"/>
          </a:p>
          <a:p>
            <a:pPr lvl="2"/>
            <a:r>
              <a:rPr lang="en-US" dirty="0" smtClean="0"/>
              <a:t>Login: admin</a:t>
            </a:r>
          </a:p>
          <a:p>
            <a:pPr lvl="2"/>
            <a:r>
              <a:rPr lang="en-US" dirty="0" smtClean="0"/>
              <a:t>Password: admin</a:t>
            </a:r>
          </a:p>
          <a:p>
            <a:pPr lvl="1"/>
            <a:r>
              <a:rPr lang="en-US" dirty="0"/>
              <a:t>Write these sentences in a form field, identify these false positives and resolve them: 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« cote </a:t>
            </a:r>
            <a:r>
              <a:rPr lang="en-US" dirty="0" err="1" smtClean="0"/>
              <a:t>d'or</a:t>
            </a:r>
            <a:r>
              <a:rPr lang="en-US" dirty="0" smtClean="0"/>
              <a:t> 24»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« alert (</a:t>
            </a:r>
            <a:r>
              <a:rPr lang="en-US" dirty="0" err="1" smtClean="0"/>
              <a:t>toto</a:t>
            </a:r>
            <a:r>
              <a:rPr lang="en-US" dirty="0" smtClean="0"/>
              <a:t>)»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11710"/>
            <a:ext cx="3960440" cy="183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21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Basic concepts</a:t>
            </a:r>
            <a:endParaRPr lang="en-US" dirty="0"/>
          </a:p>
        </p:txBody>
      </p:sp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05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Basic Concepts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is a false positive?</a:t>
            </a:r>
          </a:p>
          <a:p>
            <a:pPr lvl="1"/>
            <a:r>
              <a:rPr lang="fr-FR" smtClean="0"/>
              <a:t>Detection of a request </a:t>
            </a:r>
            <a:r>
              <a:rPr lang="en-US" smtClean="0"/>
              <a:t>abnormally assessed </a:t>
            </a:r>
            <a:r>
              <a:rPr lang="fr-FR" smtClean="0"/>
              <a:t>as </a:t>
            </a:r>
            <a:r>
              <a:rPr lang="en-US" smtClean="0"/>
              <a:t>being dangerous</a:t>
            </a:r>
          </a:p>
          <a:p>
            <a:pPr lvl="2"/>
            <a:r>
              <a:rPr lang="en-US" smtClean="0"/>
              <a:t>Blocking of all requests bearing the misinterpreted sign</a:t>
            </a:r>
          </a:p>
          <a:p>
            <a:pPr lvl="2"/>
            <a:endParaRPr lang="en-US" smtClean="0"/>
          </a:p>
          <a:p>
            <a:r>
              <a:rPr lang="en-US" smtClean="0"/>
              <a:t>How to recognize a false positive?</a:t>
            </a:r>
          </a:p>
          <a:p>
            <a:pPr lvl="1"/>
            <a:r>
              <a:rPr lang="en-US" smtClean="0"/>
              <a:t>Determining if the use of the application is normal or malicious</a:t>
            </a:r>
          </a:p>
          <a:p>
            <a:pPr lvl="2"/>
            <a:r>
              <a:rPr lang="en-US" smtClean="0"/>
              <a:t>Confusion between a normal element and an attack pattern</a:t>
            </a:r>
          </a:p>
          <a:p>
            <a:pPr lvl="2"/>
            <a:r>
              <a:rPr lang="en-US" smtClean="0"/>
              <a:t>Configuration poorly suited to a detection method using a blacklist</a:t>
            </a:r>
          </a:p>
          <a:p>
            <a:pPr lvl="1"/>
            <a:endParaRPr lang="en-US" smtClean="0"/>
          </a:p>
          <a:p>
            <a:pPr lvl="2"/>
            <a:endParaRPr lang="fr-FR" smtClean="0"/>
          </a:p>
          <a:p>
            <a:pPr lvl="2"/>
            <a:endParaRPr lang="fr-FR" smtClean="0"/>
          </a:p>
          <a:p>
            <a:pPr lvl="2"/>
            <a:endParaRPr lang="fr-FR" smtClean="0"/>
          </a:p>
          <a:p>
            <a:pPr lvl="2"/>
            <a:endParaRPr lang="fr-FR" dirty="0"/>
          </a:p>
        </p:txBody>
      </p:sp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06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False positive resolution</a:t>
            </a:r>
            <a:endParaRPr lang="en-US" dirty="0"/>
          </a:p>
        </p:txBody>
      </p:sp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151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False positive management 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Security logs</a:t>
            </a:r>
          </a:p>
          <a:p>
            <a:pPr lvl="1"/>
            <a:endParaRPr lang="fr-FR" smtClean="0"/>
          </a:p>
          <a:p>
            <a:pPr lvl="1"/>
            <a:r>
              <a:rPr lang="fr-FR" smtClean="0"/>
              <a:t>In the Alert &amp; Reporting tab, Security Logs tab, </a:t>
            </a:r>
            <a:r>
              <a:rPr lang="en-US" smtClean="0"/>
              <a:t>you can see the blocked requests</a:t>
            </a:r>
          </a:p>
          <a:p>
            <a:pPr lvl="1"/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23678"/>
            <a:ext cx="7920880" cy="2177812"/>
          </a:xfrm>
          <a:prstGeom prst="rect">
            <a:avLst/>
          </a:prstGeom>
        </p:spPr>
      </p:pic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03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False positive management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Security logs </a:t>
            </a:r>
            <a:r>
              <a:rPr lang="fr-FR" dirty="0" err="1" smtClean="0"/>
              <a:t>details</a:t>
            </a:r>
            <a:endParaRPr lang="fr-FR" dirty="0" smtClean="0"/>
          </a:p>
          <a:p>
            <a:pPr lvl="1"/>
            <a:r>
              <a:rPr lang="fr-FR" dirty="0" smtClean="0"/>
              <a:t>Double click on log line, the </a:t>
            </a:r>
          </a:p>
          <a:p>
            <a:pPr lvl="1"/>
            <a:r>
              <a:rPr lang="fr-FR" dirty="0" err="1" smtClean="0"/>
              <a:t>lower</a:t>
            </a:r>
            <a:r>
              <a:rPr lang="fr-FR" dirty="0" smtClean="0"/>
              <a:t> part of the panel </a:t>
            </a:r>
            <a:r>
              <a:rPr lang="fr-FR" dirty="0" err="1" smtClean="0"/>
              <a:t>appears</a:t>
            </a:r>
            <a:r>
              <a:rPr lang="fr-FR" dirty="0" smtClean="0"/>
              <a:t> </a:t>
            </a:r>
            <a:r>
              <a:rPr lang="fr-FR" dirty="0" err="1" smtClean="0"/>
              <a:t>showing</a:t>
            </a:r>
            <a:r>
              <a:rPr lang="fr-FR" dirty="0" smtClean="0"/>
              <a:t>:</a:t>
            </a:r>
          </a:p>
          <a:p>
            <a:pPr lvl="2"/>
            <a:r>
              <a:rPr lang="fr-FR" dirty="0" smtClean="0"/>
              <a:t>The </a:t>
            </a:r>
            <a:r>
              <a:rPr lang="fr-FR" dirty="0" err="1" smtClean="0"/>
              <a:t>reason</a:t>
            </a:r>
            <a:r>
              <a:rPr lang="fr-FR" dirty="0" smtClean="0"/>
              <a:t> for the </a:t>
            </a:r>
            <a:r>
              <a:rPr lang="fr-FR" dirty="0" err="1" smtClean="0"/>
              <a:t>alert</a:t>
            </a:r>
            <a:endParaRPr lang="fr-FR" dirty="0" smtClean="0"/>
          </a:p>
          <a:p>
            <a:pPr lvl="2"/>
            <a:r>
              <a:rPr lang="fr-FR" dirty="0" smtClean="0"/>
              <a:t>The part of the </a:t>
            </a:r>
            <a:r>
              <a:rPr lang="fr-FR" dirty="0" err="1" smtClean="0"/>
              <a:t>request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met </a:t>
            </a:r>
          </a:p>
          <a:p>
            <a:pPr lvl="2"/>
            <a:r>
              <a:rPr lang="fr-FR" dirty="0"/>
              <a:t>T</a:t>
            </a:r>
            <a:r>
              <a:rPr lang="fr-FR" dirty="0" smtClean="0"/>
              <a:t>he conditions for the </a:t>
            </a:r>
            <a:r>
              <a:rPr lang="fr-FR" dirty="0" err="1" smtClean="0"/>
              <a:t>alert</a:t>
            </a:r>
            <a:r>
              <a:rPr lang="fr-FR" dirty="0" smtClean="0"/>
              <a:t> in </a:t>
            </a:r>
            <a:r>
              <a:rPr lang="fr-FR" dirty="0" err="1" smtClean="0"/>
              <a:t>red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23" y="2568860"/>
            <a:ext cx="8870374" cy="2122359"/>
          </a:xfrm>
          <a:prstGeom prst="rect">
            <a:avLst/>
          </a:prstGeom>
        </p:spPr>
      </p:pic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92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Automatic</a:t>
            </a:r>
            <a:r>
              <a:rPr lang="fr-FR" dirty="0" smtClean="0"/>
              <a:t> </a:t>
            </a:r>
            <a:r>
              <a:rPr lang="fr-FR" dirty="0" err="1" smtClean="0"/>
              <a:t>resolve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ICX </a:t>
            </a:r>
            <a:r>
              <a:rPr lang="fr-FR" dirty="0" err="1" smtClean="0"/>
              <a:t>engine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699542"/>
            <a:ext cx="2673653" cy="34829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801" y="267494"/>
            <a:ext cx="3275912" cy="25099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020" y="1635646"/>
            <a:ext cx="2655347" cy="2684688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6481686" y="1779662"/>
            <a:ext cx="826617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500" dirty="0"/>
          </a:p>
        </p:txBody>
      </p:sp>
      <p:sp>
        <p:nvSpPr>
          <p:cNvPr id="12" name="Ellipse 11"/>
          <p:cNvSpPr/>
          <p:nvPr/>
        </p:nvSpPr>
        <p:spPr>
          <a:xfrm>
            <a:off x="539553" y="555526"/>
            <a:ext cx="936104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500" dirty="0"/>
          </a:p>
        </p:txBody>
      </p:sp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494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Automatic</a:t>
            </a:r>
            <a:r>
              <a:rPr lang="fr-FR" dirty="0"/>
              <a:t> </a:t>
            </a:r>
            <a:r>
              <a:rPr lang="fr-FR" dirty="0" err="1"/>
              <a:t>resolve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ICX </a:t>
            </a:r>
            <a:r>
              <a:rPr lang="fr-FR" dirty="0" err="1"/>
              <a:t>engine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1960" y="838650"/>
            <a:ext cx="3448050" cy="34671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21" y="868269"/>
            <a:ext cx="3390900" cy="333375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77031" y="2643758"/>
            <a:ext cx="1402681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500" dirty="0"/>
          </a:p>
        </p:txBody>
      </p:sp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82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  <p:tag name="ISPRING_RESOURCE_PATHS_HASH_2" val="13e935a1f3c99d688aabbdfa6a3c4c2d1c5fcd2"/>
  <p:tag name="RS_CLASSIFICATION_RESETFORMATT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  <p:tag name="OFFISYNC_SLIDE_GUID" val="c7eb553f-67ec-4c4d-83b4-79c76b2d778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  <p:tag name="OFFISYNC_SLIDE_GUID" val="7561725a-8269-4cbe-b8f3-d007db097cd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7ebe1ae-54a8-4960-88dc-857549868dfe"/>
  <p:tag name="RS_CLASSIFICATIONID" val="0"/>
  <p:tag name="RS_CLASSIFICATION" val="UNRESTRIC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bb4b7ef8-dfad-436d-aa6b-1d6b749072bd"/>
  <p:tag name="RS_CLASSIFICATIONID" val="0"/>
  <p:tag name="RS_CLASSIFICATION" val="UNRESTRICTE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64e7a5fb-fd59-4f97-a268-407c3c8b35bc"/>
  <p:tag name="RS_CLASSIFICATIONID" val="0"/>
  <p:tag name="RS_CLASSIFICATION" val="UNRESTRICTE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7d43d057-0d16-48c7-90e4-8c2bf09689a7"/>
  <p:tag name="RS_CLASSIFICATIONID" val="0"/>
  <p:tag name="RS_CLASSIFICATION" val="UNRESTRICTE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24dbd7e-594d-4e53-a65b-92b98441f1dd"/>
  <p:tag name="RS_CLASSIFICATIONID" val="0"/>
  <p:tag name="RS_CLASSIFICATION" val="UNRESTRICTE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f1d8f61-0eea-4178-b7c3-6559403e81c2"/>
  <p:tag name="RS_CLASSIFICATIONID" val="0"/>
  <p:tag name="RS_CLASSIFICATION" val="UNRESTRICTE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  <p:tag name="OFFISYNC_SLIDE_GUID" val="470dca1e-0cc4-4f62-9126-84e165d73e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1cc2a33-93fa-4c7f-b329-6c1f6d799a97"/>
  <p:tag name="RS_CLASSIFICATIONID" val="0"/>
  <p:tag name="RS_CLASSIFICATION" val="UNRESTRICT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21f0bbe-2051-4b68-867d-2da5653cd751"/>
  <p:tag name="RS_CLASSIFICATIONID" val="0"/>
  <p:tag name="RS_CLASSIFICATION" val="UNRESTRICTE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3d01a63-8559-4f22-a7c6-329505e526cb"/>
  <p:tag name="RS_CLASSIFICATIONID" val="0"/>
  <p:tag name="RS_CLASSIFICATION" val="UNRESTRICTE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44e14a8-6373-456f-a284-43f9296a58e9"/>
  <p:tag name="RS_CLASSIFICATIONID" val="0"/>
  <p:tag name="RS_CLASSIFICATION" val="UNRESTRICTE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ca3a8aa-cd29-4162-852d-4df478c95718"/>
  <p:tag name="RS_CLASSIFICATIONID" val="0"/>
  <p:tag name="RS_CLASSIFICATION" val="UNRESTRICTE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e970b16-32e1-48f1-9823-d3f44799744c"/>
  <p:tag name="RS_CLASSIFICATIONID" val="0"/>
  <p:tag name="RS_CLASSIFICATION" val="UNRESTRICTE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b117ea0-7b8b-45cb-b9cd-55306643dc8e"/>
  <p:tag name="RS_CLASSIFICATIONID" val="0"/>
  <p:tag name="RS_CLASSIFICATION" val="UNRESTRICTE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5c842e5-4bfb-4182-a1bc-a5d399634f0e"/>
  <p:tag name="RS_CLASSIFICATIONID" val="0"/>
  <p:tag name="RS_CLASSIFICATION" val="UNRESTRICTE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cd6f2a8-b4d9-49e4-8599-bf76163d2cfc"/>
  <p:tag name="RS_CLASSIFICATIONID" val="0"/>
  <p:tag name="RS_CLASSIFICATION" val="UNRESTRICTE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cc2602f-cd61-4eb9-b1ac-e7d5d2ac6488"/>
  <p:tag name="RS_CLASSIFICATIONID" val="0"/>
  <p:tag name="RS_CLASSIFICATION" val="UNRESTRICTE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S_CLASSIFICATIONID" val="0"/>
  <p:tag name="RS_CLASSIFICATION" val="UNRESTRICTED"/>
  <p:tag name="OFFISYNC_SLIDE_GUID" val="3203efe8-c516-4326-b430-9276c5d33fd6"/>
</p:tagLst>
</file>

<file path=ppt/theme/theme1.xml><?xml version="1.0" encoding="utf-8"?>
<a:theme xmlns:a="http://schemas.openxmlformats.org/drawingml/2006/main" name="1_DenyAll 2015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nyAll_2017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SCS">
  <a:themeElements>
    <a:clrScheme name="Rohde &amp; Schwarz Colors">
      <a:dk1>
        <a:srgbClr val="000000"/>
      </a:dk1>
      <a:lt1>
        <a:srgbClr val="FFFFFF"/>
      </a:lt1>
      <a:dk2>
        <a:srgbClr val="165F9A"/>
      </a:dk2>
      <a:lt2>
        <a:srgbClr val="F6960F"/>
      </a:lt2>
      <a:accent1>
        <a:srgbClr val="009DEC"/>
      </a:accent1>
      <a:accent2>
        <a:srgbClr val="EF2433"/>
      </a:accent2>
      <a:accent3>
        <a:srgbClr val="009759"/>
      </a:accent3>
      <a:accent4>
        <a:srgbClr val="AEB5BB"/>
      </a:accent4>
      <a:accent5>
        <a:srgbClr val="0091B1"/>
      </a:accent5>
      <a:accent6>
        <a:srgbClr val="5A3275"/>
      </a:accent6>
      <a:hlink>
        <a:srgbClr val="009DEC"/>
      </a:hlink>
      <a:folHlink>
        <a:srgbClr val="933973"/>
      </a:folHlink>
    </a:clrScheme>
    <a:fontScheme name="Rohde &amp; Schwarz Font">
      <a:majorFont>
        <a:latin typeface="Arial Narrow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/>
      <a:lstStyle>
        <a:defPPr>
          <a:defRPr sz="15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sz="15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SCS" id="{B1126869-A558-40E4-AE4E-31D7C7FDE816}" vid="{1514C12D-9C82-47AA-9E42-E64451153575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template</Template>
  <TotalTime>0</TotalTime>
  <Words>458</Words>
  <Application>Microsoft Office PowerPoint</Application>
  <PresentationFormat>Affichage à l'écran (16:9)</PresentationFormat>
  <Paragraphs>137</Paragraphs>
  <Slides>20</Slides>
  <Notes>1</Notes>
  <HiddenSlides>1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20</vt:i4>
      </vt:variant>
    </vt:vector>
  </HeadingPairs>
  <TitlesOfParts>
    <vt:vector size="33" baseType="lpstr">
      <vt:lpstr>Aharoni</vt:lpstr>
      <vt:lpstr>Arial</vt:lpstr>
      <vt:lpstr>Arial Black</vt:lpstr>
      <vt:lpstr>Arial Narrow</vt:lpstr>
      <vt:lpstr>Arial Rounded MT Bold</vt:lpstr>
      <vt:lpstr>Arial Unicode MS</vt:lpstr>
      <vt:lpstr>Calibri</vt:lpstr>
      <vt:lpstr>Lato Regular</vt:lpstr>
      <vt:lpstr>Wingdings</vt:lpstr>
      <vt:lpstr>1_DenyAll 2015 White</vt:lpstr>
      <vt:lpstr>DenyAll_2017_template</vt:lpstr>
      <vt:lpstr>2_White</vt:lpstr>
      <vt:lpstr>RSCS</vt:lpstr>
      <vt:lpstr>DenyAll WAF False Positive Management</vt:lpstr>
      <vt:lpstr>Summary</vt:lpstr>
      <vt:lpstr>Basic concepts</vt:lpstr>
      <vt:lpstr>Basic Concepts</vt:lpstr>
      <vt:lpstr>False positive resolution</vt:lpstr>
      <vt:lpstr>False positive management </vt:lpstr>
      <vt:lpstr>False positive management</vt:lpstr>
      <vt:lpstr>Automatic resolve with ICX engine</vt:lpstr>
      <vt:lpstr>Automatic resolve with ICX engine</vt:lpstr>
      <vt:lpstr>Custom resolve</vt:lpstr>
      <vt:lpstr>ICX False positive management (Legacy mode )</vt:lpstr>
      <vt:lpstr>ICX False positive management (Legacy mode )</vt:lpstr>
      <vt:lpstr>ICX False positive management (Legacy mode )</vt:lpstr>
      <vt:lpstr>ICX False positive management (Legacy mode )</vt:lpstr>
      <vt:lpstr>ICX False positive management (Legacy mode )</vt:lpstr>
      <vt:lpstr>ICX False positive management (Legacy mode )</vt:lpstr>
      <vt:lpstr>Replay alert log</vt:lpstr>
      <vt:lpstr>False positive management</vt:lpstr>
      <vt:lpstr>Challenge</vt:lpstr>
      <vt:lpstr>Challenge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WAF Training</dc:title>
  <dc:creator>Ridha Ben Sik Ali</dc:creator>
  <cp:lastModifiedBy>Ben Sik Ali Ridha CSSASM2</cp:lastModifiedBy>
  <cp:revision>41</cp:revision>
  <cp:lastPrinted>2015-09-22T08:21:20Z</cp:lastPrinted>
  <dcterms:created xsi:type="dcterms:W3CDTF">2016-04-19T13:45:08Z</dcterms:created>
  <dcterms:modified xsi:type="dcterms:W3CDTF">2018-06-16T08:00:24Z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Offisync_ServerID" pid="2">
    <vt:lpwstr>9db12324-d5b8-4504-a262-f75e829d30b8</vt:lpwstr>
  </property>
  <property fmtid="{D5CDD505-2E9C-101B-9397-08002B2CF9AE}" name="Offisync_UpdateToken" pid="3">
    <vt:lpwstr>10</vt:lpwstr>
  </property>
  <property fmtid="{D5CDD505-2E9C-101B-9397-08002B2CF9AE}" name="Jive_LatestUserAccountName" pid="4">
    <vt:lpwstr>amokhtari</vt:lpwstr>
  </property>
  <property fmtid="{D5CDD505-2E9C-101B-9397-08002B2CF9AE}" name="Jive_VersionGuid" pid="5">
    <vt:lpwstr>d283dff5fc134d3790a0fa09e9ddce93</vt:lpwstr>
  </property>
  <property fmtid="{D5CDD505-2E9C-101B-9397-08002B2CF9AE}" name="Offisync_UniqueId" pid="6">
    <vt:lpwstr>2672</vt:lpwstr>
  </property>
  <property fmtid="{D5CDD505-2E9C-101B-9397-08002B2CF9AE}" name="Offisync_ProviderInitializationData" pid="7">
    <vt:lpwstr>https://denyall.jiveon.com</vt:lpwstr>
  </property>
  <property fmtid="{D5CDD505-2E9C-101B-9397-08002B2CF9AE}" name="Jive_LatestFileFullName" pid="8">
    <vt:lpwstr/>
  </property>
  <property fmtid="{D5CDD505-2E9C-101B-9397-08002B2CF9AE}" name="Jive_ModifiedButNotPublished" pid="9">
    <vt:lpwstr/>
  </property>
  <property fmtid="{D5CDD505-2E9C-101B-9397-08002B2CF9AE}" name="Jive_PrevVersionNumber" pid="10">
    <vt:lpwstr/>
  </property>
  <property fmtid="{D5CDD505-2E9C-101B-9397-08002B2CF9AE}" name="Jive_VersionGuid_v2.5" pid="11">
    <vt:lpwstr/>
  </property>
  <property fmtid="{D5CDD505-2E9C-101B-9397-08002B2CF9AE}" name="RS_Classification" pid="12">
    <vt:lpwstr>UNRESTRICTED</vt:lpwstr>
  </property>
  <property fmtid="{D5CDD505-2E9C-101B-9397-08002B2CF9AE}" name="RS_ClassificationID" pid="13">
    <vt:i4>0</vt:i4>
  </property>
</Properties>
</file>