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tags+xml" PartName="/ppt/tags/tag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theme+xml" PartName="/ppt/theme/theme2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theme+xml" PartName="/ppt/theme/theme3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tags+xml" PartName="/ppt/tags/tag2.xml"/>
  <Override ContentType="application/vnd.openxmlformats-officedocument.presentationml.notesSlide+xml" PartName="/ppt/notesSlides/notesSlide1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3" r:id="rId2"/>
    <p:sldMasterId id="2147483775" r:id="rId3"/>
    <p:sldMasterId id="2147483795" r:id="rId4"/>
  </p:sldMasterIdLst>
  <p:notesMasterIdLst>
    <p:notesMasterId r:id="rId16"/>
  </p:notesMasterIdLst>
  <p:handoutMasterIdLst>
    <p:handoutMasterId r:id="rId17"/>
  </p:handoutMasterIdLst>
  <p:sldIdLst>
    <p:sldId id="403" r:id="rId5"/>
    <p:sldId id="452" r:id="rId6"/>
    <p:sldId id="448" r:id="rId7"/>
    <p:sldId id="449" r:id="rId8"/>
    <p:sldId id="421" r:id="rId9"/>
    <p:sldId id="451" r:id="rId10"/>
    <p:sldId id="422" r:id="rId11"/>
    <p:sldId id="450" r:id="rId12"/>
    <p:sldId id="454" r:id="rId13"/>
    <p:sldId id="455" r:id="rId14"/>
    <p:sldId id="453" r:id="rId15"/>
  </p:sldIdLst>
  <p:sldSz cx="9144000" cy="5143500" type="screen16x9"/>
  <p:notesSz cx="9874250" cy="679767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3">
          <p15:clr>
            <a:srgbClr val="A4A3A4"/>
          </p15:clr>
        </p15:guide>
        <p15:guide id="2" pos="3016">
          <p15:clr>
            <a:srgbClr val="A4A3A4"/>
          </p15:clr>
        </p15:guide>
        <p15:guide id="3" orient="horz" pos="2845">
          <p15:clr>
            <a:srgbClr val="A4A3A4"/>
          </p15:clr>
        </p15:guide>
        <p15:guide id="4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e de Saint Albin" initials="SSA" lastIdx="1" clrIdx="0"/>
  <p:cmAuthor id="1" name="Vincent Maury" initials="V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FF3A00"/>
    <a:srgbClr val="939598"/>
    <a:srgbClr val="ECECE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4" autoAdjust="0"/>
    <p:restoredTop sz="95080" autoAdjust="0"/>
  </p:normalViewPr>
  <p:slideViewPr>
    <p:cSldViewPr>
      <p:cViewPr varScale="1">
        <p:scale>
          <a:sx n="106" d="100"/>
          <a:sy n="106" d="100"/>
        </p:scale>
        <p:origin x="216" y="72"/>
      </p:cViewPr>
      <p:guideLst>
        <p:guide orient="horz" pos="1983"/>
        <p:guide pos="3016"/>
        <p:guide orient="horz" pos="2845"/>
        <p:guide pos="40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BD14968E-B4B0-4EC9-A460-C6A10EA15C66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8F145899-85E3-4E0B-835D-512229575B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814C3A7D-C849-4F40-BB93-A0B421429A94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6" y="3228897"/>
            <a:ext cx="7899400" cy="3058953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E1C128FE-4428-44E9-803B-FE88A12E815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36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50361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545" y="3075806"/>
            <a:ext cx="3744416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6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:\DA_MARCOM\Slides\Corporate presentation 2016\Image-app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5045"/>
            <a:ext cx="9180512" cy="51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Internet &amp;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DA_MARCOM\Slides\Corporate presentation 2016\Image-ap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3" y="-10841"/>
            <a:ext cx="9164193" cy="51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0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A_MARCOM\Slides\Corporate presentation 2016\img-ap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434"/>
            <a:ext cx="9166105" cy="51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3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mail &amp; 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DA_MARCOM\Slides\Corporate presentation 2016\Image-ap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2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4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92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0"/>
            <a:ext cx="9239035" cy="5143500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4652" y="843558"/>
            <a:ext cx="6336704" cy="1512168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b="1" cap="none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-36513" y="5092030"/>
            <a:ext cx="9239035" cy="109077"/>
          </a:xfrm>
          <a:prstGeom prst="rect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>
            <a:off x="4401341" y="4948015"/>
            <a:ext cx="341319" cy="144016"/>
          </a:xfrm>
          <a:prstGeom prst="triangl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1367632" y="2500189"/>
            <a:ext cx="6408737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-49292" y="-47708"/>
            <a:ext cx="9239035" cy="123478"/>
          </a:xfrm>
          <a:prstGeom prst="rect">
            <a:avLst/>
          </a:prstGeom>
          <a:solidFill>
            <a:srgbClr val="36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7574"/>
            <a:ext cx="756084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8238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4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3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9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3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590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226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0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/>
        </p:nvGrpSpPr>
        <p:grpSpPr>
          <a:xfrm flipH="1">
            <a:off x="611560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576" y="1699034"/>
            <a:ext cx="378105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875" y="360361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16013" y="1662965"/>
            <a:ext cx="1983163" cy="620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02732" y="2652806"/>
            <a:ext cx="2703242" cy="5504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05972" y="3536084"/>
            <a:ext cx="2476705" cy="6031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71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39552" y="14812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99369" y="1384546"/>
            <a:ext cx="2393950" cy="539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83336" y="2129516"/>
            <a:ext cx="2536825" cy="481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56041"/>
            <a:ext cx="2614613" cy="4357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899592" y="3507854"/>
            <a:ext cx="2736850" cy="5488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15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/>
        </p:nvGrpSpPr>
        <p:grpSpPr>
          <a:xfrm flipH="1">
            <a:off x="-89380" y="987574"/>
            <a:ext cx="3675289" cy="952269"/>
            <a:chOff x="4191901" y="779883"/>
            <a:chExt cx="4466632" cy="115730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9" y="1030824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39552" y="311264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552" y="3664231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6500" y="1413207"/>
            <a:ext cx="2157412" cy="4038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39842"/>
            <a:ext cx="2101850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07"/>
            <a:ext cx="2051050" cy="454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34340" y="3611143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79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7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908573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45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COMPANY</a:t>
            </a:r>
            <a:endParaRPr lang="en-US" noProof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7" y="957817"/>
            <a:ext cx="327309" cy="3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6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La citation</a:t>
            </a:r>
          </a:p>
          <a:p>
            <a:pPr lvl="0"/>
            <a:r>
              <a:rPr lang="fr-FR" dirty="0" err="1" smtClean="0"/>
              <a:t>Prenom</a:t>
            </a:r>
            <a:r>
              <a:rPr lang="fr-FR" dirty="0" smtClean="0"/>
              <a:t> Nom, titre et société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11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93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Question &amp;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289032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Questions &amp; Answers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4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3723878"/>
            <a:ext cx="2808312" cy="1080120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solidFill>
              <a:srgbClr val="FF3A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sz="14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088" y="3795886"/>
            <a:ext cx="2664296" cy="936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14" name="Titre 10"/>
          <p:cNvSpPr txBox="1">
            <a:spLocks/>
          </p:cNvSpPr>
          <p:nvPr/>
        </p:nvSpPr>
        <p:spPr>
          <a:xfrm>
            <a:off x="1043608" y="2248090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83568" y="2204209"/>
            <a:ext cx="777686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15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4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2211710"/>
            <a:ext cx="6336704" cy="720080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lang="en-US" sz="2000" b="1" cap="small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5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754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800" dirty="0" smtClean="0"/>
              <a:t>Thank You!</a:t>
            </a:r>
            <a:endParaRPr lang="en-US" sz="28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Add your contact info here</a:t>
            </a:r>
          </a:p>
        </p:txBody>
      </p:sp>
    </p:spTree>
    <p:extLst>
      <p:ext uri="{BB962C8B-B14F-4D97-AF65-F5344CB8AC3E}">
        <p14:creationId xmlns:p14="http://schemas.microsoft.com/office/powerpoint/2010/main" val="328889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290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035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21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7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987574"/>
            <a:ext cx="6480720" cy="35283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450" indent="0" algn="ctr">
              <a:buClr>
                <a:srgbClr val="FF6600"/>
              </a:buClr>
              <a:buFont typeface="Arial" panose="020B0604020202020204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44450" indent="0" algn="ct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ctr">
              <a:defRPr sz="1400">
                <a:latin typeface="Arial" pitchFamily="34" charset="0"/>
                <a:cs typeface="Arial" pitchFamily="34" charset="0"/>
              </a:defRPr>
            </a:lvl4pPr>
            <a:lvl5pPr algn="ctr"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/>
          <a:stretch/>
        </p:blipFill>
        <p:spPr>
          <a:xfrm>
            <a:off x="0" y="2046964"/>
            <a:ext cx="2154699" cy="2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2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6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4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 userDrawn="1"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 userDrawn="1"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888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238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03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 userDrawn="1"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 userDrawn="1"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 userDrawn="1"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 userDrawn="1"/>
        </p:nvGrpSpPr>
        <p:grpSpPr>
          <a:xfrm flipH="1">
            <a:off x="600618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 userDrawn="1"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 userDrawn="1"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15875" y="1699034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15875" y="3579862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 userDrawn="1"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33681" y="1699034"/>
            <a:ext cx="1983163" cy="538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33681" y="2631205"/>
            <a:ext cx="2708275" cy="5746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33681" y="3517090"/>
            <a:ext cx="2852737" cy="603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4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 userDrawn="1"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 userDrawn="1"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 userDrawn="1"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 userDrawn="1"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 userDrawn="1"/>
        </p:nvSpPr>
        <p:spPr>
          <a:xfrm>
            <a:off x="539552" y="148208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74100" y="1413344"/>
            <a:ext cx="2393950" cy="4429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94945" y="2092572"/>
            <a:ext cx="2536825" cy="5305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37810"/>
            <a:ext cx="2614613" cy="4365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900113" y="3496526"/>
            <a:ext cx="2736850" cy="519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0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 userDrawn="1"/>
        </p:nvGrpSpPr>
        <p:grpSpPr>
          <a:xfrm flipH="1">
            <a:off x="-89379" y="971408"/>
            <a:ext cx="3675288" cy="957460"/>
            <a:chOff x="4191901" y="760238"/>
            <a:chExt cx="4466631" cy="116361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7" y="1011180"/>
              <a:ext cx="115730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 userDrawn="1"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 userDrawn="1"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 userDrawn="1"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 userDrawn="1"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 userDrawn="1"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 userDrawn="1"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 userDrawn="1"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539552" y="3088398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539552" y="366423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4848" y="1421604"/>
            <a:ext cx="2157412" cy="4298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48872"/>
            <a:ext cx="2101850" cy="4341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67"/>
            <a:ext cx="2051050" cy="4547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27088" y="3599295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2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86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98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 userDrawn="1"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 userDrawn="1"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90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 userDrawn="1"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4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La citation</a:t>
            </a:r>
          </a:p>
          <a:p>
            <a:pPr lvl="0"/>
            <a:r>
              <a:rPr lang="en-US" noProof="0" dirty="0" err="1" smtClean="0"/>
              <a:t>Prenom</a:t>
            </a:r>
            <a:r>
              <a:rPr lang="en-US" noProof="0" dirty="0" smtClean="0"/>
              <a:t> Nom, </a:t>
            </a:r>
            <a:r>
              <a:rPr lang="en-US" noProof="0" dirty="0" err="1" smtClean="0"/>
              <a:t>titre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société</a:t>
            </a:r>
            <a:endParaRPr lang="en-US" noProof="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90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78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5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5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212000" cy="1215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360000" y="3147814"/>
            <a:ext cx="4212000" cy="792000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Subtitle</a:t>
            </a:r>
            <a:r>
              <a:rPr lang="de-DE" dirty="0" smtClean="0"/>
              <a:t> (max. 3 </a:t>
            </a:r>
            <a:r>
              <a:rPr lang="de-DE" dirty="0" err="1" smtClean="0"/>
              <a:t>rows</a:t>
            </a:r>
            <a:r>
              <a:rPr lang="de-DE" dirty="0" smtClean="0"/>
              <a:t>), e.g.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r>
              <a:rPr lang="de-DE" dirty="0" smtClean="0"/>
              <a:t>, </a:t>
            </a:r>
            <a:r>
              <a:rPr lang="de-DE" dirty="0" err="1" smtClean="0"/>
              <a:t>event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165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10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E7C1-5D92-48E7-A7D4-54D4449F1111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11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3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>
          <a:xfrm>
            <a:off x="360000" y="1332000"/>
            <a:ext cx="8280000" cy="31788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600" y="1026000"/>
            <a:ext cx="8280000" cy="252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> (1 </a:t>
            </a:r>
            <a:r>
              <a:rPr lang="de-DE" dirty="0" err="1" smtClean="0"/>
              <a:t>row</a:t>
            </a:r>
            <a:r>
              <a:rPr lang="de-DE" dirty="0" smtClean="0"/>
              <a:t>)</a:t>
            </a:r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9A5-A711-4ED4-B428-B124E43AF54B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11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8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2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00BC-BF8E-4FAB-90DC-AA2F1059B9B1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4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71F-940F-4B3E-B028-1E3C380D22C8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2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4050000" cy="3483000"/>
          </a:xfr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2" hasCustomPrompt="1"/>
          </p:nvPr>
        </p:nvSpPr>
        <p:spPr>
          <a:xfrm>
            <a:off x="4590000" y="1026000"/>
            <a:ext cx="4050000" cy="34830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86FA-D1FF-4E87-AE68-FA3093BB8520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7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000" y="1026000"/>
            <a:ext cx="4050000" cy="504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4590000" y="1026000"/>
            <a:ext cx="4050000" cy="5040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58775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2" hasCustomPrompt="1"/>
          </p:nvPr>
        </p:nvSpPr>
        <p:spPr>
          <a:xfrm>
            <a:off x="4590000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CF52-73B2-4DFF-A3A6-EBF171A183A9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E0B-9643-4E20-9969-CA9EE321A286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5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06D-946C-40FF-9C7A-7932FA2C24BA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5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348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E79-12ED-4B8F-B175-192762F24D1B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6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44000" y="1026000"/>
            <a:ext cx="2700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44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4EA4-7469-422A-B331-C773F159C0FB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7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2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220644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33858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B654-E909-4CF6-8CFB-981F18D00443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7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11404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228420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34246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998-6AA9-487B-8639-61BD520F64A1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8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7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91044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18208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27280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6480000" y="363852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46BA-EBE2-40CE-B874-577426E217F2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2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2" hasCustomPrompt="1"/>
          </p:nvPr>
        </p:nvSpPr>
        <p:spPr>
          <a:xfrm>
            <a:off x="360000" y="102600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3" hasCustomPrompt="1"/>
          </p:nvPr>
        </p:nvSpPr>
        <p:spPr>
          <a:xfrm>
            <a:off x="3168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5976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5" hasCustomPrompt="1"/>
          </p:nvPr>
        </p:nvSpPr>
        <p:spPr>
          <a:xfrm>
            <a:off x="360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6" hasCustomPrompt="1"/>
          </p:nvPr>
        </p:nvSpPr>
        <p:spPr>
          <a:xfrm>
            <a:off x="3168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7" hasCustomPrompt="1"/>
          </p:nvPr>
        </p:nvSpPr>
        <p:spPr>
          <a:xfrm>
            <a:off x="5976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FBB2-D13B-46F5-9774-DFA0006D5E35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10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tandar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42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  <a:endParaRPr lang="de-DE" noProof="0" dirty="0"/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360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2466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4572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678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360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5" name="Bildplatzhalter 6"/>
          <p:cNvSpPr>
            <a:spLocks noGrp="1"/>
          </p:cNvSpPr>
          <p:nvPr>
            <p:ph type="pic" sz="quarter" idx="23" hasCustomPrompt="1"/>
          </p:nvPr>
        </p:nvSpPr>
        <p:spPr>
          <a:xfrm>
            <a:off x="2466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7" name="Bildplatzhalter 7"/>
          <p:cNvSpPr>
            <a:spLocks noGrp="1"/>
          </p:cNvSpPr>
          <p:nvPr>
            <p:ph type="pic" sz="quarter" idx="25" hasCustomPrompt="1"/>
          </p:nvPr>
        </p:nvSpPr>
        <p:spPr>
          <a:xfrm>
            <a:off x="4572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>
            <p:ph type="pic" sz="quarter" idx="27" hasCustomPrompt="1"/>
          </p:nvPr>
        </p:nvSpPr>
        <p:spPr>
          <a:xfrm>
            <a:off x="6678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4" name="Textplatzhalter 1"/>
          <p:cNvSpPr>
            <a:spLocks noGrp="1"/>
          </p:cNvSpPr>
          <p:nvPr>
            <p:ph type="body" idx="41" hasCustomPrompt="1"/>
          </p:nvPr>
        </p:nvSpPr>
        <p:spPr>
          <a:xfrm>
            <a:off x="360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idx="42" hasCustomPrompt="1"/>
          </p:nvPr>
        </p:nvSpPr>
        <p:spPr>
          <a:xfrm>
            <a:off x="2466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idx="43" hasCustomPrompt="1"/>
          </p:nvPr>
        </p:nvSpPr>
        <p:spPr>
          <a:xfrm>
            <a:off x="4572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idx="44" hasCustomPrompt="1"/>
          </p:nvPr>
        </p:nvSpPr>
        <p:spPr>
          <a:xfrm>
            <a:off x="667512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idx="45" hasCustomPrompt="1"/>
          </p:nvPr>
        </p:nvSpPr>
        <p:spPr>
          <a:xfrm>
            <a:off x="3564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idx="46" hasCustomPrompt="1"/>
          </p:nvPr>
        </p:nvSpPr>
        <p:spPr>
          <a:xfrm>
            <a:off x="2466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5" name="Textplatzhalter 7"/>
          <p:cNvSpPr>
            <a:spLocks noGrp="1"/>
          </p:cNvSpPr>
          <p:nvPr>
            <p:ph type="body" idx="47" hasCustomPrompt="1"/>
          </p:nvPr>
        </p:nvSpPr>
        <p:spPr>
          <a:xfrm>
            <a:off x="4572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7" name="Textplatzhalter 8"/>
          <p:cNvSpPr>
            <a:spLocks noGrp="1"/>
          </p:cNvSpPr>
          <p:nvPr>
            <p:ph type="body" idx="48" hasCustomPrompt="1"/>
          </p:nvPr>
        </p:nvSpPr>
        <p:spPr>
          <a:xfrm>
            <a:off x="667512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C6CE-3280-4C30-8510-CA10D67227CA}" type="datetime1">
              <a:rPr lang="en-US" noProof="0" smtClean="0"/>
              <a:t>7/3/2018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‹N°›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805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BEBD-6B61-4646-8AB7-146C996909C5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‹N°›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95536" y="1408354"/>
            <a:ext cx="4968552" cy="2326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Rohde &amp; Schwarz </a:t>
            </a:r>
            <a:r>
              <a:rPr lang="de-DE" sz="1800" b="1" dirty="0" err="1" smtClean="0">
                <a:solidFill>
                  <a:schemeClr val="bg1"/>
                </a:solidFill>
                <a:latin typeface="+mj-lt"/>
              </a:rPr>
              <a:t>Cybersecurity</a:t>
            </a: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 GmbH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Muehldorfstrasse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15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81671 </a:t>
            </a: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Munich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| Germany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endParaRPr lang="de-DE" sz="1800" b="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Tel.: +49 30 65 884 222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cybersecurity@rohde-schwarz.com</a:t>
            </a: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21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73443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928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263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5170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White_WAFpolicy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dirty="0" smtClean="0"/>
              <a:t>Enter text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Enter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283718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image" Target="../media/image6.jp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image" Target="../media/image34.emf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" y="0"/>
            <a:ext cx="9177876" cy="5165534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26" r:id="rId5"/>
    <p:sldLayoutId id="2147483728" r:id="rId6"/>
    <p:sldLayoutId id="2147483729" r:id="rId7"/>
    <p:sldLayoutId id="2147483730" r:id="rId8"/>
    <p:sldLayoutId id="2147483741" r:id="rId9"/>
    <p:sldLayoutId id="214748374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668344" y="4832275"/>
            <a:ext cx="881618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r">
                <a:defRPr/>
              </a:pPr>
              <a:t>7/3/2018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31680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1026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42" r:id="rId32"/>
    <p:sldLayoutId id="2147483670" r:id="rId33"/>
    <p:sldLayoutId id="2147483706" r:id="rId34"/>
    <p:sldLayoutId id="2147483661" r:id="rId3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883996" y="4835722"/>
            <a:ext cx="720452" cy="2194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noProof="0" smtClean="0">
                <a:solidFill>
                  <a:srgbClr val="939598"/>
                </a:solidFill>
              </a:rPr>
              <a:pPr algn="l">
                <a:defRPr/>
              </a:pPr>
              <a:t>7/3/2018</a:t>
            </a:fld>
            <a:endParaRPr lang="en-US" sz="800" noProof="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‹N°›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8" y="833830"/>
            <a:ext cx="914400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280000" cy="81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"/>
          </p:nvPr>
        </p:nvSpPr>
        <p:spPr>
          <a:xfrm>
            <a:off x="360000" y="1026000"/>
            <a:ext cx="8280000" cy="348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8"/>
            <a:r>
              <a:rPr lang="de-DE" dirty="0" smtClean="0"/>
              <a:t>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92000" y="4791600"/>
            <a:ext cx="792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ABE488DE-4D33-4144-8BC5-3D6D579DFB6A}" type="datetime1">
              <a:rPr lang="en-US" smtClean="0"/>
              <a:t>7/3/2018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00000" y="4791600"/>
            <a:ext cx="504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6972BE70-174B-4BBD-B151-ECF97DA33D78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6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2000"/>
        </a:lnSpc>
        <a:spcBef>
          <a:spcPts val="0"/>
        </a:spcBef>
        <a:buSzPct val="105000"/>
        <a:buFont typeface="Arial Black" pitchFamily="34" charset="0"/>
        <a:buChar char="ı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1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rtification.denyall.com/" TargetMode="Externa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4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allenges.denyall-certification.com/" TargetMode="External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7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9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DenyAll</a:t>
            </a:r>
            <a:r>
              <a:rPr lang="en-US" dirty="0" smtClean="0"/>
              <a:t> WAF </a:t>
            </a:r>
            <a:br>
              <a:rPr lang="en-US" dirty="0" smtClean="0"/>
            </a:br>
            <a:r>
              <a:rPr lang="en-US" dirty="0" smtClean="0"/>
              <a:t>Certifications </a:t>
            </a:r>
            <a:endParaRPr lang="en-US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Official Training 2018</a:t>
            </a:r>
            <a:endParaRPr lang="fr-FR" dirty="0"/>
          </a:p>
        </p:txBody>
      </p:sp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Warning in restore of the backup file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16" y="1025525"/>
            <a:ext cx="6949693" cy="3482975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03598"/>
            <a:ext cx="29908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656193"/>
            <a:ext cx="3474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Configure dependence for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94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Good Luck !!</a:t>
            </a:r>
            <a:endParaRPr lang="en-US" dirty="0"/>
          </a:p>
        </p:txBody>
      </p: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2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Presentation</a:t>
            </a:r>
            <a:r>
              <a:rPr lang="fr-FR" smtClean="0"/>
              <a:t> 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THEORICAL PART</a:t>
            </a:r>
          </a:p>
          <a:p>
            <a:pPr lvl="1"/>
            <a:r>
              <a:rPr lang="en-US" smtClean="0"/>
              <a:t>20 Questions in multiple choice format</a:t>
            </a:r>
          </a:p>
          <a:p>
            <a:pPr lvl="1"/>
            <a:r>
              <a:rPr lang="en-US" smtClean="0"/>
              <a:t>One or more valid responses</a:t>
            </a:r>
          </a:p>
          <a:p>
            <a:pPr lvl="1"/>
            <a:endParaRPr lang="en-US" smtClean="0"/>
          </a:p>
          <a:p>
            <a:r>
              <a:rPr lang="en-US" smtClean="0"/>
              <a:t>PRACTICAL PART</a:t>
            </a:r>
          </a:p>
          <a:p>
            <a:pPr lvl="1"/>
            <a:r>
              <a:rPr lang="en-US" smtClean="0"/>
              <a:t>8 Exercises</a:t>
            </a:r>
          </a:p>
          <a:p>
            <a:pPr lvl="1"/>
            <a:endParaRPr lang="en-US" smtClean="0"/>
          </a:p>
          <a:p>
            <a:r>
              <a:rPr lang="en-US" smtClean="0"/>
              <a:t>60 minutes</a:t>
            </a:r>
            <a:endParaRPr lang="en-US" dirty="0"/>
          </a:p>
        </p:txBody>
      </p:sp>
      <p:sp>
        <p:nvSpPr>
          <p:cNvPr id="3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9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Certification Exam Website 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>
                <a:hlinkClick r:id="rId3"/>
              </a:rPr>
              <a:t>https://certification.denyall.com</a:t>
            </a:r>
            <a:r>
              <a:rPr lang="fr-FR" smtClean="0"/>
              <a:t> </a:t>
            </a:r>
          </a:p>
          <a:p>
            <a:r>
              <a:rPr lang="en-US" smtClean="0"/>
              <a:t>Credentials will be sent by email</a:t>
            </a:r>
            <a:endParaRPr lang="fr-FR" smtClean="0">
              <a:hlinkClick r:id="rId3"/>
            </a:endParaRPr>
          </a:p>
          <a:p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180260"/>
            <a:ext cx="4673914" cy="3174479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Theorical part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Go on 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/>
              <a:t>Answer</a:t>
            </a:r>
            <a:r>
              <a:rPr lang="fr-FR" dirty="0" smtClean="0"/>
              <a:t> the </a:t>
            </a:r>
            <a:r>
              <a:rPr lang="fr-FR" dirty="0" smtClean="0"/>
              <a:t>questions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Click on </a:t>
            </a:r>
            <a:r>
              <a:rPr lang="fr-FR" dirty="0" err="1" smtClean="0"/>
              <a:t>submit</a:t>
            </a:r>
            <a:r>
              <a:rPr lang="fr-FR" dirty="0" smtClean="0"/>
              <a:t> </a:t>
            </a:r>
            <a:r>
              <a:rPr lang="fr-FR" dirty="0" err="1" smtClean="0"/>
              <a:t>button</a:t>
            </a:r>
            <a:r>
              <a:rPr lang="fr-FR" dirty="0" smtClean="0"/>
              <a:t> at the end  </a:t>
            </a:r>
          </a:p>
          <a:p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91307"/>
            <a:ext cx="2609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64689"/>
            <a:ext cx="4343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7774"/>
            <a:ext cx="33718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35846"/>
            <a:ext cx="3651270" cy="10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8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Part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Remove all Tunnels, Application and Reverse Proxies.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Download and restore the backup file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 and Modify the following line in your host file</a:t>
            </a:r>
          </a:p>
          <a:p>
            <a:pPr lvl="1"/>
            <a:r>
              <a:rPr lang="en-US" dirty="0" smtClean="0"/>
              <a:t>&lt;WAF_IP&gt; challenges.denyall-certification.com challenge1.denyall-certification.com challenge2.denyall-certification.com challenge3.denyall-certification.com challenge4.denyall-certification.com challenge5.denyall-certification.com challenge6.denyall-certification.com challenge7.denyall-certification.com challenge8.denyall-certification.com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7614"/>
            <a:ext cx="4104455" cy="59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3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Part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Access to </a:t>
            </a:r>
            <a:r>
              <a:rPr lang="en-US" smtClean="0">
                <a:hlinkClick r:id="rId3"/>
              </a:rPr>
              <a:t>http://challenges.denyall-certification.com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9622"/>
            <a:ext cx="4902696" cy="303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6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Part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Troubleshoot all tunnels and collect the Tokens</a:t>
            </a:r>
          </a:p>
          <a:p>
            <a:pPr lvl="1"/>
            <a:r>
              <a:rPr lang="en-US" smtClean="0"/>
              <a:t>To obtain the correct Token all the headers Host, Hostname, and X-Orig-Host must have the same value corresponding to the tunnel's ServerName</a:t>
            </a:r>
            <a:endParaRPr lang="fr-FR" smtClean="0"/>
          </a:p>
          <a:p>
            <a:pPr lvl="2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83718"/>
            <a:ext cx="53435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9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Part 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on submit button at the end  </a:t>
            </a:r>
          </a:p>
          <a:p>
            <a:endParaRPr lang="en-US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9622"/>
            <a:ext cx="2448272" cy="319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63638"/>
            <a:ext cx="33147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48044"/>
            <a:ext cx="3588600" cy="10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8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Warning in restore of the backup file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2" y="1218217"/>
            <a:ext cx="6576704" cy="3290283"/>
          </a:xfrm>
        </p:spPr>
      </p:pic>
      <p:sp>
        <p:nvSpPr>
          <p:cNvPr id="2" name="Rectangle 1"/>
          <p:cNvSpPr/>
          <p:nvPr/>
        </p:nvSpPr>
        <p:spPr>
          <a:xfrm>
            <a:off x="827584" y="78733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Configure dependence for Reverse Proxy</a:t>
            </a:r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fr-FR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843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  <p:tag name="ISPRING_RESOURCE_PATHS_HASH_2" val="13e935a1f3c99d688aabbdfa6a3c4c2d1c5fcd2"/>
  <p:tag name="RS_CLASSIFICATION_RESETFORMATT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29f2fc2-5a4b-4182-9e8c-96d14f472b85"/>
  <p:tag name="RS_CLASSIFICATIONID" val="0"/>
  <p:tag name="RS_CLASSIFICATION" val="UNRESTRIC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cff3709-67fc-4203-a731-3897c818768a"/>
  <p:tag name="RS_CLASSIFICATIONID" val="0"/>
  <p:tag name="RS_CLASSIFICATION" val="UNRESTRIC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11e2951-905c-4fb6-a326-1ad786188d1c"/>
  <p:tag name="RS_CLASSIFICATIONID" val="0"/>
  <p:tag name="RS_CLASSIFICATION" val="UNRESTRI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21f0bbe-2051-4b68-867d-2da5653cd751"/>
  <p:tag name="RS_CLASSIFICATIONID" val="0"/>
  <p:tag name="RS_CLASSIFICATION" val="UNRESTRICT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a7bd1ac-6edc-44d6-a79e-d80447484eae"/>
  <p:tag name="RS_CLASSIFICATIONID" val="0"/>
  <p:tag name="RS_CLASSIFICATION" val="UNRESTRICT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2b90739-3ed5-4747-84f5-ad35515ace33"/>
  <p:tag name="RS_CLASSIFICATIONID" val="0"/>
  <p:tag name="RS_CLASSIFICATION" val="UNRESTRICT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f906be2-ba60-4b4a-802a-dceffa7a58b3"/>
  <p:tag name="RS_CLASSIFICATIONID" val="0"/>
  <p:tag name="RS_CLASSIFICATION" val="UN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67061b4-d56c-4ab4-b57d-2fbbd00d8dbb"/>
  <p:tag name="RS_CLASSIFICATIONID" val="0"/>
  <p:tag name="RS_CLASSIFICATION" val="UN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3432de5-dc5d-4fea-a4c6-8ef80d433536"/>
  <p:tag name="RS_CLASSIFICATIONID" val="0"/>
  <p:tag name="RS_CLASSIFICATION" val="UN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5578ef2-6780-4f46-bee8-ba1fb014d65a"/>
  <p:tag name="RS_CLASSIFICATIONID" val="0"/>
  <p:tag name="RS_CLASSIFICATION" val="UN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6fb5a49-5452-435e-8538-9aefe88c8fd2"/>
  <p:tag name="RS_CLASSIFICATIONID" val="0"/>
  <p:tag name="RS_CLASSIFICATION" val="UNRESTRICTED"/>
</p:tagLst>
</file>

<file path=ppt/theme/theme1.xml><?xml version="1.0" encoding="utf-8"?>
<a:theme xmlns:a="http://schemas.openxmlformats.org/drawingml/2006/main" name="1_DenyAll 2015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nyAll_201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SCS">
  <a:themeElements>
    <a:clrScheme name="Rohde &amp; Schwarz Colors">
      <a:dk1>
        <a:srgbClr val="000000"/>
      </a:dk1>
      <a:lt1>
        <a:srgbClr val="FFFFFF"/>
      </a:lt1>
      <a:dk2>
        <a:srgbClr val="165F9A"/>
      </a:dk2>
      <a:lt2>
        <a:srgbClr val="F6960F"/>
      </a:lt2>
      <a:accent1>
        <a:srgbClr val="009DEC"/>
      </a:accent1>
      <a:accent2>
        <a:srgbClr val="EF2433"/>
      </a:accent2>
      <a:accent3>
        <a:srgbClr val="009759"/>
      </a:accent3>
      <a:accent4>
        <a:srgbClr val="AEB5BB"/>
      </a:accent4>
      <a:accent5>
        <a:srgbClr val="0091B1"/>
      </a:accent5>
      <a:accent6>
        <a:srgbClr val="5A3275"/>
      </a:accent6>
      <a:hlink>
        <a:srgbClr val="009DEC"/>
      </a:hlink>
      <a:folHlink>
        <a:srgbClr val="933973"/>
      </a:folHlink>
    </a:clrScheme>
    <a:fontScheme name="Rohde &amp; Schwarz Font">
      <a:majorFont>
        <a:latin typeface="Arial Narrow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5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SCS" id="{B1126869-A558-40E4-AE4E-31D7C7FDE816}" vid="{1514C12D-9C82-47AA-9E42-E64451153575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template</Template>
  <TotalTime>0</TotalTime>
  <Words>166</Words>
  <Application>Microsoft Office PowerPoint</Application>
  <PresentationFormat>Affichage à l'écran (16:9)</PresentationFormat>
  <Paragraphs>39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11</vt:i4>
      </vt:variant>
    </vt:vector>
  </HeadingPairs>
  <TitlesOfParts>
    <vt:vector size="24" baseType="lpstr">
      <vt:lpstr>Aharoni</vt:lpstr>
      <vt:lpstr>Arial</vt:lpstr>
      <vt:lpstr>Arial Black</vt:lpstr>
      <vt:lpstr>Arial Narrow</vt:lpstr>
      <vt:lpstr>Arial Rounded MT Bold</vt:lpstr>
      <vt:lpstr>Arial Unicode MS</vt:lpstr>
      <vt:lpstr>Calibri</vt:lpstr>
      <vt:lpstr>Lato Regular</vt:lpstr>
      <vt:lpstr>Wingdings</vt:lpstr>
      <vt:lpstr>1_DenyAll 2015 White</vt:lpstr>
      <vt:lpstr>DenyAll_2017_template</vt:lpstr>
      <vt:lpstr>2_White</vt:lpstr>
      <vt:lpstr>RSCS</vt:lpstr>
      <vt:lpstr>DenyAll WAF  Certifications </vt:lpstr>
      <vt:lpstr>Presentation </vt:lpstr>
      <vt:lpstr>Certification Exam Website </vt:lpstr>
      <vt:lpstr>Theorical part</vt:lpstr>
      <vt:lpstr>Practical Part </vt:lpstr>
      <vt:lpstr>Practical Part </vt:lpstr>
      <vt:lpstr>Practical Part </vt:lpstr>
      <vt:lpstr>Practical Part </vt:lpstr>
      <vt:lpstr>Warning in restore of the backup file</vt:lpstr>
      <vt:lpstr>Warning in restore of the backup file</vt:lpstr>
      <vt:lpstr>Good Luck !!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WAF Training</dc:title>
  <dc:creator>Ridha Ben Sik Ali</dc:creator>
  <cp:lastModifiedBy>Ben Sik Ali Ridha CSSASM2</cp:lastModifiedBy>
  <cp:revision>34</cp:revision>
  <cp:lastPrinted>2015-09-22T08:21:20Z</cp:lastPrinted>
  <dcterms:created xsi:type="dcterms:W3CDTF">2016-04-19T14:15:42Z</dcterms:created>
  <dcterms:modified xsi:type="dcterms:W3CDTF">2018-07-03T21:17:27Z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Offisync_ServerID" pid="2">
    <vt:lpwstr>9db12324-d5b8-4504-a262-f75e829d30b8</vt:lpwstr>
  </property>
  <property fmtid="{D5CDD505-2E9C-101B-9397-08002B2CF9AE}" name="Offisync_ProviderInitializationData" pid="3">
    <vt:lpwstr>https://denyall.jiveon.com</vt:lpwstr>
  </property>
  <property fmtid="{D5CDD505-2E9C-101B-9397-08002B2CF9AE}" name="Offisync_UpdateToken" pid="4">
    <vt:lpwstr>10</vt:lpwstr>
  </property>
  <property fmtid="{D5CDD505-2E9C-101B-9397-08002B2CF9AE}" name="Jive_PrevVersionNumber" pid="5">
    <vt:lpwstr/>
  </property>
  <property fmtid="{D5CDD505-2E9C-101B-9397-08002B2CF9AE}" name="Jive_LatestUserAccountName" pid="6">
    <vt:lpwstr>amokhtari</vt:lpwstr>
  </property>
  <property fmtid="{D5CDD505-2E9C-101B-9397-08002B2CF9AE}" name="Jive_LatestFileFullName" pid="7">
    <vt:lpwstr/>
  </property>
  <property fmtid="{D5CDD505-2E9C-101B-9397-08002B2CF9AE}" name="Jive_ModifiedButNotPublished" pid="8">
    <vt:lpwstr/>
  </property>
  <property fmtid="{D5CDD505-2E9C-101B-9397-08002B2CF9AE}" name="Offisync_UniqueId" pid="9">
    <vt:lpwstr>3428</vt:lpwstr>
  </property>
  <property fmtid="{D5CDD505-2E9C-101B-9397-08002B2CF9AE}" name="Jive_VersionGuid_v2.5" pid="10">
    <vt:lpwstr/>
  </property>
  <property fmtid="{D5CDD505-2E9C-101B-9397-08002B2CF9AE}" name="Jive_VersionGuid" pid="11">
    <vt:lpwstr>aa71c1e548ff483a8e6c5d125ab21b5f</vt:lpwstr>
  </property>
  <property fmtid="{D5CDD505-2E9C-101B-9397-08002B2CF9AE}" name="RS_Classification" pid="12">
    <vt:lpwstr>UNRESTRICTED</vt:lpwstr>
  </property>
  <property fmtid="{D5CDD505-2E9C-101B-9397-08002B2CF9AE}" name="RS_ClassificationID" pid="13">
    <vt:i4>0</vt:i4>
  </property>
</Properties>
</file>