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9" r:id="rId2"/>
    <p:sldId id="263" r:id="rId3"/>
    <p:sldId id="281" r:id="rId4"/>
    <p:sldId id="266" r:id="rId5"/>
    <p:sldId id="262" r:id="rId6"/>
    <p:sldId id="264" r:id="rId7"/>
    <p:sldId id="279" r:id="rId8"/>
    <p:sldId id="280" r:id="rId9"/>
    <p:sldId id="283" r:id="rId10"/>
    <p:sldId id="271" r:id="rId11"/>
    <p:sldId id="272" r:id="rId12"/>
    <p:sldId id="259" r:id="rId13"/>
    <p:sldId id="260" r:id="rId14"/>
    <p:sldId id="275" r:id="rId15"/>
    <p:sldId id="274" r:id="rId16"/>
    <p:sldId id="282" r:id="rId17"/>
    <p:sldId id="277" r:id="rId1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lia Stasio" initials="JS" lastIdx="2" clrIdx="0"/>
  <p:cmAuthor id="1" name="Stan" initials="S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1815" autoAdjust="0"/>
    <p:restoredTop sz="99657" autoAdjust="0"/>
  </p:normalViewPr>
  <p:slideViewPr>
    <p:cSldViewPr>
      <p:cViewPr>
        <p:scale>
          <a:sx n="109" d="100"/>
          <a:sy n="109" d="100"/>
        </p:scale>
        <p:origin x="-2460" y="-168"/>
      </p:cViewPr>
      <p:guideLst>
        <p:guide orient="horz"/>
        <p:guide pos="54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762" y="-8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65CA2D4-094E-48F7-9E06-42143F59D099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1E7E98C-E50F-40A2-A561-002C91555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36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467C250-A218-43FB-AD95-3331D2A81DF1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2FF7759-803D-4F76-9AEC-98B2D9A07B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72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Ce cours est une traduction du cours en anglais numéro </a:t>
            </a:r>
            <a:r>
              <a:rPr lang="fr-FR" smtClean="0"/>
              <a:t>20414B– </a:t>
            </a:r>
            <a:r>
              <a:rPr lang="en-US"/>
              <a:t>Implementing </a:t>
            </a:r>
            <a:r>
              <a:rPr lang="en-US" smtClean="0"/>
              <a:t>an Advanced </a:t>
            </a:r>
            <a:r>
              <a:rPr lang="en-US"/>
              <a:t>Server </a:t>
            </a:r>
            <a:r>
              <a:rPr lang="en-US" smtClean="0"/>
              <a:t>Infrastructure.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33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96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01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6704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867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702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611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0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70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00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19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69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33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93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85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67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F7759-803D-4F76-9AEC-98B2D9A07B0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8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4177" y="2514600"/>
            <a:ext cx="9144000" cy="2514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33400" y="1500426"/>
            <a:ext cx="74771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Microsoft</a:t>
            </a:r>
            <a:r>
              <a:rPr lang="en-US" baseline="10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®</a:t>
            </a:r>
            <a:r>
              <a:rPr lang="en-US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itchFamily="34" charset="0"/>
                <a:ea typeface="Segoe UI" pitchFamily="34" charset="0"/>
                <a:cs typeface="Segoe UI" pitchFamily="34" charset="0"/>
              </a:rPr>
              <a:t>Official Course</a:t>
            </a:r>
            <a:endParaRPr lang="en-US" sz="4800" dirty="0">
              <a:solidFill>
                <a:schemeClr val="tx1">
                  <a:lumMod val="65000"/>
                  <a:lumOff val="35000"/>
                </a:schemeClr>
              </a:solidFill>
              <a:latin typeface="Segoe UI Light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108233" y="2514600"/>
            <a:ext cx="5687423" cy="13716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400" baseline="0">
                <a:solidFill>
                  <a:schemeClr val="bg1"/>
                </a:solidFill>
                <a:latin typeface="Segoe UI Light" pitchFamily="34" charset="0"/>
              </a:defRPr>
            </a:lvl1pPr>
          </a:lstStyle>
          <a:p>
            <a:pPr lvl="0"/>
            <a:r>
              <a:rPr lang="en-US" dirty="0" smtClean="0"/>
              <a:t>&lt;Number&gt;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3108233" y="3886200"/>
            <a:ext cx="5638800" cy="114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dirty="0" smtClean="0"/>
              <a:t>Course title starts here</a:t>
            </a:r>
            <a:endParaRPr lang="en-US" dirty="0"/>
          </a:p>
        </p:txBody>
      </p:sp>
      <p:pic>
        <p:nvPicPr>
          <p:cNvPr id="3" name="Picture 2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514600"/>
            <a:ext cx="3063240" cy="25146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758770"/>
            <a:ext cx="2590800" cy="95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ynamics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4177" y="2514600"/>
            <a:ext cx="9144000" cy="2514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3108233" y="2514600"/>
            <a:ext cx="5687423" cy="13716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400" baseline="0">
                <a:solidFill>
                  <a:schemeClr val="bg1"/>
                </a:solidFill>
                <a:latin typeface="Segoe UI Light" pitchFamily="34" charset="0"/>
              </a:defRPr>
            </a:lvl1pPr>
          </a:lstStyle>
          <a:p>
            <a:pPr lvl="0"/>
            <a:r>
              <a:rPr lang="en-US" dirty="0" smtClean="0"/>
              <a:t>&lt;Number&gt;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3108233" y="3886200"/>
            <a:ext cx="5638800" cy="114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dirty="0" smtClean="0"/>
              <a:t>Course title starts here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93478"/>
            <a:ext cx="4710223" cy="1016322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514600"/>
            <a:ext cx="3063240" cy="25146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998843"/>
            <a:ext cx="1814119" cy="69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ule ope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93914" y="-76200"/>
            <a:ext cx="9448800" cy="7239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2286000" y="2514600"/>
            <a:ext cx="6858000" cy="881743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2590800" y="2514600"/>
            <a:ext cx="5638800" cy="8817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4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smtClean="0"/>
              <a:t>Module &lt;Number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9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2590800" y="3505200"/>
            <a:ext cx="5624732" cy="1432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dirty="0" smtClean="0"/>
              <a:t>Module title starts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42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pt Slide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822960"/>
          </a:xfrm>
        </p:spPr>
        <p:txBody>
          <a:bodyPr>
            <a:noAutofit/>
          </a:bodyPr>
          <a:lstStyle>
            <a:lvl1pPr algn="l">
              <a:defRPr sz="32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 smtClean="0"/>
              <a:t>32pt Slide Title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D814DA60-3BEE-4BCE-BEDB-E433FD9709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57200" y="63246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066800"/>
            <a:ext cx="8229600" cy="5105400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0070C0"/>
              </a:buClr>
              <a:buFont typeface="Arial" pitchFamily="34" charset="0"/>
              <a:buChar char="•"/>
              <a:defRPr sz="2800" b="0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800100" indent="-342900">
              <a:buClr>
                <a:srgbClr val="0070C0"/>
              </a:buClr>
              <a:buFont typeface="Arial" pitchFamily="34" charset="0"/>
              <a:buChar char="•"/>
              <a:defRPr sz="2400" b="0"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257300" indent="-342900">
              <a:buClr>
                <a:srgbClr val="0070C0"/>
              </a:buClr>
              <a:buFont typeface="Arial" pitchFamily="34" charset="0"/>
              <a:buChar char="•"/>
              <a:defRPr sz="2000" b="0"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11817231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pt Sli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822960"/>
          </a:xfrm>
        </p:spPr>
        <p:txBody>
          <a:bodyPr>
            <a:noAutofit/>
          </a:bodyPr>
          <a:lstStyle>
            <a:lvl1pPr algn="l">
              <a:defRPr sz="2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 smtClean="0"/>
              <a:t>28 </a:t>
            </a:r>
            <a:r>
              <a:rPr lang="en-US" dirty="0" err="1" smtClean="0"/>
              <a:t>pt</a:t>
            </a:r>
            <a:r>
              <a:rPr lang="en-US" dirty="0" smtClean="0"/>
              <a:t> Slide Title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246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4DA60-3BEE-4BCE-BEDB-E433FD9709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066800"/>
            <a:ext cx="8229600" cy="5105400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0070C0"/>
              </a:buClr>
              <a:buFont typeface="Arial" pitchFamily="34" charset="0"/>
              <a:buChar char="•"/>
              <a:defRPr sz="2800" b="0"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800100" indent="-342900">
              <a:buClr>
                <a:srgbClr val="0070C0"/>
              </a:buClr>
              <a:buFont typeface="Arial" pitchFamily="34" charset="0"/>
              <a:buChar char="•"/>
              <a:defRPr sz="2400" b="0"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257300" indent="-342900">
              <a:buClr>
                <a:srgbClr val="0070C0"/>
              </a:buClr>
              <a:buFont typeface="Arial" pitchFamily="34" charset="0"/>
              <a:buChar char="•"/>
              <a:defRPr sz="2000" b="0"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97819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3246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D814DA60-3BEE-4BCE-BEDB-E433FD9709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822960"/>
          </a:xfrm>
        </p:spPr>
        <p:txBody>
          <a:bodyPr>
            <a:noAutofit/>
          </a:bodyPr>
          <a:lstStyle>
            <a:lvl1pPr algn="l">
              <a:defRPr sz="32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 smtClean="0"/>
              <a:t>32pt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11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Cliquez pour modifier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9B7DB-8367-4EA5-BD31-DC3A1C807884}" type="datetimeFigureOut">
              <a:rPr lang="en-US" smtClean="0"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D814DA60-3BEE-4BCE-BEDB-E433FD9709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0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0" r:id="rId4"/>
    <p:sldLayoutId id="2147483661" r:id="rId5"/>
    <p:sldLayoutId id="2147483655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france/formation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learning/fr/fr/certification/certification-vue-ensemble.aspx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learning/companionmoc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22414B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Implémentation d’une infrastructure Server avancée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3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du cours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57200" y="914400"/>
            <a:ext cx="8229600" cy="5334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200" dirty="0" smtClean="0"/>
              <a:t>Module 1 : </a:t>
            </a:r>
            <a:r>
              <a:rPr lang="en-US" sz="2200" dirty="0" err="1"/>
              <a:t>Vue</a:t>
            </a:r>
            <a:r>
              <a:rPr lang="en-US" sz="2200" dirty="0"/>
              <a:t> </a:t>
            </a:r>
            <a:r>
              <a:rPr lang="en-US" sz="2200" dirty="0" err="1"/>
              <a:t>d'ensemble</a:t>
            </a:r>
            <a:r>
              <a:rPr lang="en-US" sz="2200" dirty="0"/>
              <a:t> de la </a:t>
            </a:r>
            <a:r>
              <a:rPr lang="en-US" sz="2200" dirty="0" err="1"/>
              <a:t>gestion</a:t>
            </a:r>
            <a:r>
              <a:rPr lang="en-US" sz="2200" dirty="0"/>
              <a:t> </a:t>
            </a:r>
            <a:r>
              <a:rPr lang="en-US" sz="2200" dirty="0" err="1"/>
              <a:t>dans</a:t>
            </a:r>
            <a:r>
              <a:rPr lang="en-US" sz="2200" dirty="0"/>
              <a:t> un </a:t>
            </a:r>
            <a:r>
              <a:rPr lang="en-US" sz="2200" dirty="0" err="1"/>
              <a:t>centre</a:t>
            </a:r>
            <a:r>
              <a:rPr lang="en-US" sz="2200" dirty="0"/>
              <a:t> </a:t>
            </a:r>
            <a:r>
              <a:rPr lang="en-US" sz="2200" dirty="0" smtClean="0"/>
              <a:t>de </a:t>
            </a:r>
            <a:r>
              <a:rPr lang="en-US" sz="2200" dirty="0" err="1" smtClean="0"/>
              <a:t>données</a:t>
            </a:r>
            <a:r>
              <a:rPr lang="en-US" sz="2200" dirty="0" smtClean="0"/>
              <a:t> </a:t>
            </a:r>
            <a:r>
              <a:rPr lang="en-US" sz="2200" dirty="0" err="1"/>
              <a:t>d'entreprise</a:t>
            </a:r>
            <a:endParaRPr lang="en-US" sz="2200" dirty="0"/>
          </a:p>
          <a:p>
            <a:pPr>
              <a:spcAft>
                <a:spcPts val="600"/>
              </a:spcAft>
            </a:pPr>
            <a:r>
              <a:rPr lang="en-US" sz="2200" dirty="0" smtClean="0"/>
              <a:t>Module 2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/>
              <a:t>d'une</a:t>
            </a:r>
            <a:r>
              <a:rPr lang="en-US" sz="2200" dirty="0"/>
              <a:t> </a:t>
            </a:r>
            <a:r>
              <a:rPr lang="en-US" sz="2200" dirty="0" err="1"/>
              <a:t>stratégie</a:t>
            </a:r>
            <a:r>
              <a:rPr lang="en-US" sz="2200" dirty="0"/>
              <a:t> </a:t>
            </a:r>
            <a:r>
              <a:rPr lang="en-US" sz="2200" dirty="0" smtClean="0"/>
              <a:t>de </a:t>
            </a:r>
            <a:r>
              <a:rPr lang="en-US" sz="2200" dirty="0" err="1" smtClean="0"/>
              <a:t>virtualisation</a:t>
            </a:r>
            <a:r>
              <a:rPr lang="en-US" sz="2200" dirty="0" smtClean="0"/>
              <a:t> </a:t>
            </a:r>
            <a:r>
              <a:rPr lang="en-US" sz="2200" dirty="0"/>
              <a:t>de </a:t>
            </a:r>
            <a:r>
              <a:rPr lang="en-US" sz="2200" dirty="0" err="1"/>
              <a:t>serveur</a:t>
            </a:r>
            <a:endParaRPr lang="en-US" sz="2200" dirty="0"/>
          </a:p>
          <a:p>
            <a:pPr>
              <a:spcAft>
                <a:spcPts val="600"/>
              </a:spcAft>
            </a:pPr>
            <a:r>
              <a:rPr lang="en-US" sz="2200" dirty="0" smtClean="0"/>
              <a:t>Module 3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des </a:t>
            </a:r>
            <a:r>
              <a:rPr lang="en-US" sz="2200" dirty="0" err="1"/>
              <a:t>réseaux</a:t>
            </a:r>
            <a:r>
              <a:rPr lang="en-US" sz="2200" dirty="0"/>
              <a:t> </a:t>
            </a:r>
            <a:r>
              <a:rPr lang="en-US" sz="2200" dirty="0" smtClean="0"/>
              <a:t>et du </a:t>
            </a:r>
            <a:r>
              <a:rPr lang="en-US" sz="2200" dirty="0" err="1" smtClean="0"/>
              <a:t>stockage</a:t>
            </a:r>
            <a:r>
              <a:rPr lang="en-US" sz="2200" dirty="0" smtClean="0"/>
              <a:t> </a:t>
            </a:r>
            <a:r>
              <a:rPr lang="en-US" sz="2200" dirty="0"/>
              <a:t>pour la </a:t>
            </a:r>
            <a:r>
              <a:rPr lang="en-US" sz="2200" dirty="0" err="1"/>
              <a:t>virtualisation</a:t>
            </a:r>
            <a:endParaRPr lang="en-US" sz="2200" dirty="0"/>
          </a:p>
          <a:p>
            <a:pPr>
              <a:spcAft>
                <a:spcPts val="600"/>
              </a:spcAft>
            </a:pPr>
            <a:r>
              <a:rPr lang="en-US" sz="2200" dirty="0" smtClean="0"/>
              <a:t>Module 4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déploiement</a:t>
            </a:r>
            <a:r>
              <a:rPr lang="en-US" sz="2200" dirty="0"/>
              <a:t> </a:t>
            </a:r>
            <a:r>
              <a:rPr lang="en-US" sz="2200" dirty="0" err="1"/>
              <a:t>d'ordinateurs</a:t>
            </a:r>
            <a:r>
              <a:rPr lang="en-US" sz="2200" dirty="0"/>
              <a:t> </a:t>
            </a:r>
            <a:r>
              <a:rPr lang="en-US" sz="2200" dirty="0" err="1"/>
              <a:t>virtuels</a:t>
            </a:r>
            <a:endParaRPr lang="en-US" sz="2200" dirty="0"/>
          </a:p>
          <a:p>
            <a:pPr>
              <a:spcAft>
                <a:spcPts val="600"/>
              </a:spcAft>
            </a:pPr>
            <a:r>
              <a:rPr lang="en-US" sz="2200" dirty="0" smtClean="0"/>
              <a:t>Module 5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/>
              <a:t>d'une</a:t>
            </a:r>
            <a:r>
              <a:rPr lang="en-US" sz="2200" dirty="0"/>
              <a:t> solution </a:t>
            </a:r>
            <a:r>
              <a:rPr lang="en-US" sz="2200" dirty="0" err="1"/>
              <a:t>d'administration</a:t>
            </a:r>
            <a:r>
              <a:rPr lang="en-US" sz="2200" dirty="0"/>
              <a:t> de la </a:t>
            </a:r>
            <a:r>
              <a:rPr lang="en-US" sz="2200" dirty="0" err="1"/>
              <a:t>virtualisation</a:t>
            </a:r>
            <a:endParaRPr lang="en-US" sz="2200" dirty="0"/>
          </a:p>
          <a:p>
            <a:pPr>
              <a:spcAft>
                <a:spcPts val="600"/>
              </a:spcAft>
            </a:pPr>
            <a:r>
              <a:rPr lang="en-US" sz="2200" dirty="0" smtClean="0"/>
              <a:t>Module 6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/>
              <a:t>d'une</a:t>
            </a:r>
            <a:r>
              <a:rPr lang="en-US" sz="2200" dirty="0"/>
              <a:t> </a:t>
            </a:r>
            <a:r>
              <a:rPr lang="en-US" sz="2200" dirty="0" err="1"/>
              <a:t>stratégie</a:t>
            </a:r>
            <a:r>
              <a:rPr lang="en-US" sz="2200" dirty="0"/>
              <a:t> </a:t>
            </a:r>
            <a:r>
              <a:rPr lang="en-US" sz="2200" dirty="0" err="1"/>
              <a:t>d'analyse</a:t>
            </a:r>
            <a:r>
              <a:rPr lang="en-US" sz="2200" dirty="0"/>
              <a:t> des </a:t>
            </a:r>
            <a:r>
              <a:rPr lang="en-US" sz="2200" dirty="0" err="1"/>
              <a:t>serveurs</a:t>
            </a:r>
            <a:endParaRPr lang="en-US" sz="2200" dirty="0"/>
          </a:p>
          <a:p>
            <a:pPr>
              <a:spcAft>
                <a:spcPts val="600"/>
              </a:spcAft>
            </a:pPr>
            <a:r>
              <a:rPr lang="en-US" sz="2200" dirty="0" smtClean="0"/>
              <a:t>Module 7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/>
              <a:t>d'une</a:t>
            </a:r>
            <a:r>
              <a:rPr lang="en-US" sz="2200" dirty="0"/>
              <a:t> haute </a:t>
            </a:r>
            <a:r>
              <a:rPr lang="en-US" sz="2200" dirty="0" err="1"/>
              <a:t>disponibilité</a:t>
            </a:r>
            <a:r>
              <a:rPr lang="en-US" sz="2200" dirty="0"/>
              <a:t> pour des services et des applications de </a:t>
            </a:r>
            <a:r>
              <a:rPr lang="en-US" sz="2200" dirty="0" err="1" smtClean="0"/>
              <a:t>fichiers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8446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du cours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suite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57200" y="914400"/>
            <a:ext cx="8610600" cy="5486400"/>
          </a:xfrm>
        </p:spPr>
        <p:txBody>
          <a:bodyPr/>
          <a:lstStyle/>
          <a:p>
            <a:pPr>
              <a:spcBef>
                <a:spcPts val="576"/>
              </a:spcBef>
              <a:spcAft>
                <a:spcPts val="600"/>
              </a:spcAft>
            </a:pPr>
            <a:r>
              <a:rPr lang="en-US" sz="2200" dirty="0"/>
              <a:t>Module 8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 smtClean="0"/>
              <a:t>d'une</a:t>
            </a:r>
            <a:r>
              <a:rPr lang="en-US" sz="2200" dirty="0" smtClean="0"/>
              <a:t> infrastructure </a:t>
            </a:r>
            <a:r>
              <a:rPr lang="en-US" sz="2200" dirty="0"/>
              <a:t>haute </a:t>
            </a:r>
            <a:r>
              <a:rPr lang="en-US" sz="2200" dirty="0" err="1"/>
              <a:t>disponibilité</a:t>
            </a:r>
            <a:r>
              <a:rPr lang="en-US" sz="2200" dirty="0"/>
              <a:t> à </a:t>
            </a:r>
            <a:r>
              <a:rPr lang="en-US" sz="2200" dirty="0" err="1"/>
              <a:t>l'aide</a:t>
            </a:r>
            <a:r>
              <a:rPr lang="en-US" sz="2200" dirty="0"/>
              <a:t> du clustering </a:t>
            </a:r>
            <a:r>
              <a:rPr lang="en-US" sz="2200" dirty="0" smtClean="0"/>
              <a:t>avec </a:t>
            </a:r>
            <a:r>
              <a:rPr lang="en-US" sz="2200" dirty="0" err="1" smtClean="0"/>
              <a:t>basculement</a:t>
            </a:r>
            <a:endParaRPr lang="en-US" sz="2200" dirty="0"/>
          </a:p>
          <a:p>
            <a:pPr>
              <a:spcBef>
                <a:spcPts val="576"/>
              </a:spcBef>
              <a:spcAft>
                <a:spcPts val="600"/>
              </a:spcAft>
            </a:pPr>
            <a:r>
              <a:rPr lang="en-US" sz="2200" dirty="0" smtClean="0"/>
              <a:t>Module 9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 smtClean="0"/>
              <a:t>d'une</a:t>
            </a:r>
            <a:r>
              <a:rPr lang="en-US" sz="2200" dirty="0" smtClean="0"/>
              <a:t> infrastructure </a:t>
            </a:r>
            <a:r>
              <a:rPr lang="en-US" sz="2200" dirty="0"/>
              <a:t>de </a:t>
            </a:r>
            <a:r>
              <a:rPr lang="en-US" sz="2200" dirty="0" err="1"/>
              <a:t>mise</a:t>
            </a:r>
            <a:r>
              <a:rPr lang="en-US" sz="2200" dirty="0"/>
              <a:t> à jour de </a:t>
            </a:r>
            <a:r>
              <a:rPr lang="en-US" sz="2200" dirty="0" err="1"/>
              <a:t>serveur</a:t>
            </a:r>
            <a:endParaRPr lang="en-US" sz="2200" dirty="0"/>
          </a:p>
          <a:p>
            <a:pPr>
              <a:spcBef>
                <a:spcPts val="576"/>
              </a:spcBef>
              <a:spcAft>
                <a:spcPts val="600"/>
              </a:spcAft>
            </a:pPr>
            <a:r>
              <a:rPr lang="en-US" sz="2200" dirty="0" smtClean="0"/>
              <a:t>Module 10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/>
              <a:t>d'une</a:t>
            </a:r>
            <a:r>
              <a:rPr lang="en-US" sz="2200" dirty="0"/>
              <a:t> </a:t>
            </a:r>
            <a:r>
              <a:rPr lang="en-US" sz="2200" dirty="0" err="1" smtClean="0"/>
              <a:t>stratégie</a:t>
            </a:r>
            <a:r>
              <a:rPr lang="en-US" sz="2200" dirty="0" smtClean="0"/>
              <a:t> </a:t>
            </a:r>
            <a:r>
              <a:rPr lang="en-US" sz="2200" dirty="0" smtClean="0"/>
              <a:t>de </a:t>
            </a:r>
            <a:r>
              <a:rPr lang="en-US" sz="2200" dirty="0" err="1" smtClean="0"/>
              <a:t>continuité</a:t>
            </a:r>
            <a:r>
              <a:rPr lang="en-US" sz="2200" dirty="0" smtClean="0"/>
              <a:t> </a:t>
            </a:r>
            <a:r>
              <a:rPr lang="en-US" sz="2200" dirty="0"/>
              <a:t>des </a:t>
            </a:r>
            <a:r>
              <a:rPr lang="en-US" sz="2200" dirty="0" err="1"/>
              <a:t>activités</a:t>
            </a:r>
            <a:r>
              <a:rPr lang="en-US" sz="2200" dirty="0"/>
              <a:t> de </a:t>
            </a:r>
            <a:r>
              <a:rPr lang="en-US" sz="2200" dirty="0" err="1"/>
              <a:t>l'entreprise</a:t>
            </a:r>
            <a:endParaRPr lang="en-US" sz="2200" dirty="0"/>
          </a:p>
          <a:p>
            <a:pPr>
              <a:spcBef>
                <a:spcPts val="576"/>
              </a:spcBef>
              <a:spcAft>
                <a:spcPts val="600"/>
              </a:spcAft>
            </a:pPr>
            <a:r>
              <a:rPr lang="en-US" sz="2200" dirty="0" smtClean="0"/>
              <a:t>Module 11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 smtClean="0"/>
              <a:t>d'une</a:t>
            </a:r>
            <a:r>
              <a:rPr lang="en-US" sz="2200" dirty="0" smtClean="0"/>
              <a:t> infrastructure </a:t>
            </a:r>
            <a:r>
              <a:rPr lang="en-US" sz="2200" dirty="0"/>
              <a:t>à </a:t>
            </a:r>
            <a:r>
              <a:rPr lang="en-US" sz="2200" dirty="0" err="1"/>
              <a:t>clé</a:t>
            </a:r>
            <a:r>
              <a:rPr lang="en-US" sz="2200" dirty="0"/>
              <a:t> </a:t>
            </a:r>
            <a:r>
              <a:rPr lang="en-US" sz="2200" dirty="0" err="1"/>
              <a:t>publique</a:t>
            </a:r>
            <a:endParaRPr lang="en-US" sz="2200" dirty="0"/>
          </a:p>
          <a:p>
            <a:pPr>
              <a:spcBef>
                <a:spcPts val="576"/>
              </a:spcBef>
              <a:spcAft>
                <a:spcPts val="600"/>
              </a:spcAft>
            </a:pPr>
            <a:r>
              <a:rPr lang="en-US" sz="2200" dirty="0" smtClean="0"/>
              <a:t>Module 12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 smtClean="0"/>
              <a:t>d'une</a:t>
            </a:r>
            <a:r>
              <a:rPr lang="en-US" sz="2200" dirty="0" smtClean="0"/>
              <a:t> infrastructure </a:t>
            </a:r>
            <a:r>
              <a:rPr lang="en-US" sz="2200" dirty="0"/>
              <a:t>de </a:t>
            </a:r>
            <a:r>
              <a:rPr lang="en-US" sz="2200" dirty="0" err="1"/>
              <a:t>fédération</a:t>
            </a:r>
            <a:r>
              <a:rPr lang="en-US" sz="2200" dirty="0"/>
              <a:t> </a:t>
            </a:r>
            <a:r>
              <a:rPr lang="en-US" sz="2200" dirty="0" err="1"/>
              <a:t>d'identités</a:t>
            </a:r>
            <a:endParaRPr lang="en-US" sz="2200" dirty="0"/>
          </a:p>
          <a:p>
            <a:pPr>
              <a:spcBef>
                <a:spcPts val="576"/>
              </a:spcBef>
              <a:spcAft>
                <a:spcPts val="600"/>
              </a:spcAft>
            </a:pPr>
            <a:r>
              <a:rPr lang="en-US" sz="2200" dirty="0" smtClean="0"/>
              <a:t>Module 13 : </a:t>
            </a:r>
            <a:r>
              <a:rPr lang="en-US" sz="2200" dirty="0" err="1"/>
              <a:t>Planification</a:t>
            </a:r>
            <a:r>
              <a:rPr lang="en-US" sz="2200" dirty="0"/>
              <a:t> et </a:t>
            </a:r>
            <a:r>
              <a:rPr lang="en-US" sz="2200" dirty="0" err="1"/>
              <a:t>implémentation</a:t>
            </a:r>
            <a:r>
              <a:rPr lang="en-US" sz="2200" dirty="0"/>
              <a:t> </a:t>
            </a:r>
            <a:r>
              <a:rPr lang="en-US" sz="2200" dirty="0" err="1" smtClean="0"/>
              <a:t>d'une</a:t>
            </a:r>
            <a:r>
              <a:rPr lang="en-US" sz="2200" dirty="0" smtClean="0"/>
              <a:t> infrastructure </a:t>
            </a:r>
            <a:r>
              <a:rPr lang="en-US" sz="2200" dirty="0"/>
              <a:t>de </a:t>
            </a:r>
            <a:r>
              <a:rPr lang="en-US" sz="2200" dirty="0" err="1"/>
              <a:t>gestion</a:t>
            </a:r>
            <a:r>
              <a:rPr lang="en-US" sz="2200" dirty="0"/>
              <a:t> des </a:t>
            </a:r>
            <a:r>
              <a:rPr lang="en-US" sz="2200" dirty="0" err="1"/>
              <a:t>droits</a:t>
            </a:r>
            <a:r>
              <a:rPr lang="en-US" sz="2200" dirty="0"/>
              <a:t> </a:t>
            </a:r>
            <a:r>
              <a:rPr lang="en-US" sz="2200" dirty="0" err="1"/>
              <a:t>relatifs</a:t>
            </a:r>
            <a:r>
              <a:rPr lang="en-US" sz="2200" dirty="0"/>
              <a:t> à </a:t>
            </a:r>
            <a:r>
              <a:rPr lang="en-US" sz="2200" dirty="0" err="1"/>
              <a:t>l'information</a:t>
            </a:r>
            <a:r>
              <a:rPr lang="en-US" sz="2200" dirty="0"/>
              <a:t> (IRM)</a:t>
            </a:r>
          </a:p>
        </p:txBody>
      </p:sp>
    </p:spTree>
    <p:extLst>
      <p:ext uri="{BB962C8B-B14F-4D97-AF65-F5344CB8AC3E}">
        <p14:creationId xmlns:p14="http://schemas.microsoft.com/office/powerpoint/2010/main" val="197992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 connexes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066800"/>
            <a:ext cx="8458200" cy="5105400"/>
          </a:xfrm>
        </p:spPr>
        <p:txBody>
          <a:bodyPr/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22413B : </a:t>
            </a:r>
            <a:r>
              <a:rPr lang="fr-FR" sz="2400" dirty="0"/>
              <a:t>Conception et implémentation </a:t>
            </a:r>
            <a:r>
              <a:rPr lang="fr-FR" sz="2400" dirty="0" smtClean="0"/>
              <a:t>d’une infrastructure Server</a:t>
            </a:r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800" dirty="0" smtClean="0"/>
              <a:t>Consultez la gamme complète des ressources de Formation </a:t>
            </a:r>
            <a:r>
              <a:rPr lang="en-US" sz="1800" dirty="0" smtClean="0"/>
              <a:t>et certification Microsoft </a:t>
            </a:r>
            <a:r>
              <a:rPr lang="en-US" sz="1800" dirty="0" smtClean="0"/>
              <a:t>à l'adresse : </a:t>
            </a:r>
            <a:r>
              <a:rPr lang="en-US" sz="1800" dirty="0" smtClean="0">
                <a:hlinkClick r:id="rId3"/>
              </a:rPr>
              <a:t>http://www.microsoft.com/france/formation/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10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Programme MCP (Microsoft Certification Program)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52578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Suivez </a:t>
            </a:r>
            <a:r>
              <a:rPr lang="en-US" sz="2800" dirty="0" err="1" smtClean="0">
                <a:solidFill>
                  <a:srgbClr val="0070C0"/>
                </a:solidFill>
              </a:rPr>
              <a:t>une</a:t>
            </a:r>
            <a:r>
              <a:rPr lang="en-US" sz="2800" dirty="0" smtClean="0">
                <a:solidFill>
                  <a:srgbClr val="0070C0"/>
                </a:solidFill>
              </a:rPr>
              <a:t> formation</a:t>
            </a:r>
          </a:p>
          <a:p>
            <a:r>
              <a:rPr lang="en-US" sz="2800" dirty="0" err="1" smtClean="0">
                <a:solidFill>
                  <a:srgbClr val="0070C0"/>
                </a:solidFill>
              </a:rPr>
              <a:t>Obtenez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une</a:t>
            </a:r>
            <a:r>
              <a:rPr lang="en-US" sz="2800" dirty="0" smtClean="0">
                <a:solidFill>
                  <a:srgbClr val="0070C0"/>
                </a:solidFill>
              </a:rPr>
              <a:t> certification </a:t>
            </a:r>
          </a:p>
          <a:p>
            <a:r>
              <a:rPr lang="en-US" sz="3800" dirty="0" smtClean="0">
                <a:solidFill>
                  <a:srgbClr val="00B0F0"/>
                </a:solidFill>
              </a:rPr>
              <a:t>Allez de </a:t>
            </a:r>
            <a:r>
              <a:rPr lang="en-US" sz="3800" dirty="0" err="1" smtClean="0">
                <a:solidFill>
                  <a:srgbClr val="00B0F0"/>
                </a:solidFill>
              </a:rPr>
              <a:t>l'avant</a:t>
            </a:r>
            <a:endParaRPr lang="en-US" sz="3800" dirty="0" smtClean="0">
              <a:solidFill>
                <a:srgbClr val="00B0F0"/>
              </a:solidFill>
            </a:endParaRPr>
          </a:p>
          <a:p>
            <a:endParaRPr lang="en-US" sz="1000" dirty="0"/>
          </a:p>
          <a:p>
            <a:endParaRPr lang="en-US" dirty="0" smtClean="0"/>
          </a:p>
          <a:p>
            <a:r>
              <a:rPr lang="en-US" sz="1600" dirty="0" smtClean="0"/>
              <a:t>Les certifications Microsoft attestent que vous disposez des compétences requises pour concevoir, </a:t>
            </a:r>
            <a:r>
              <a:rPr lang="en-US" sz="1600" dirty="0" err="1" smtClean="0"/>
              <a:t>déployer</a:t>
            </a:r>
            <a:r>
              <a:rPr lang="en-US" sz="1600" dirty="0" smtClean="0"/>
              <a:t> et </a:t>
            </a:r>
            <a:r>
              <a:rPr lang="en-US" sz="1600" dirty="0" err="1" smtClean="0"/>
              <a:t>optimiser</a:t>
            </a:r>
            <a:r>
              <a:rPr lang="en-US" sz="1600" dirty="0" smtClean="0"/>
              <a:t> les dernières solutions </a:t>
            </a:r>
            <a:r>
              <a:rPr lang="en-US" sz="1600" dirty="0" err="1" smtClean="0"/>
              <a:t>technologiques</a:t>
            </a:r>
            <a:endParaRPr lang="en-US" sz="1600" dirty="0" smtClean="0"/>
          </a:p>
          <a:p>
            <a:endParaRPr lang="en-US" sz="1600" dirty="0"/>
          </a:p>
          <a:p>
            <a:r>
              <a:rPr lang="en-US" sz="1600" dirty="0" smtClean="0"/>
              <a:t>Renseignez-vous auprès de votre </a:t>
            </a:r>
            <a:r>
              <a:rPr lang="en-US" sz="1600" dirty="0" err="1" smtClean="0"/>
              <a:t>partenaire</a:t>
            </a:r>
            <a:r>
              <a:rPr lang="en-US" sz="1600" dirty="0" smtClean="0"/>
              <a:t> Microsoft Learning Partner pour savoir comment </a:t>
            </a:r>
            <a:r>
              <a:rPr lang="en-US" sz="1600" dirty="0" err="1" smtClean="0"/>
              <a:t>vous</a:t>
            </a:r>
            <a:r>
              <a:rPr lang="en-US" sz="1600" dirty="0" smtClean="0"/>
              <a:t> </a:t>
            </a:r>
            <a:r>
              <a:rPr lang="en-US" sz="1600" dirty="0" err="1" smtClean="0"/>
              <a:t>préparer</a:t>
            </a:r>
            <a:r>
              <a:rPr lang="en-US" sz="1600" dirty="0" smtClean="0"/>
              <a:t> à un examen de certification</a:t>
            </a:r>
          </a:p>
          <a:p>
            <a:endParaRPr lang="en-US" sz="1600" dirty="0" smtClean="0"/>
          </a:p>
          <a:p>
            <a:r>
              <a:rPr lang="en-US" sz="1600" dirty="0" smtClean="0"/>
              <a:t>Voir aussi :</a:t>
            </a:r>
            <a:endParaRPr lang="en-US" sz="1600" dirty="0"/>
          </a:p>
          <a:p>
            <a:r>
              <a:rPr lang="en-US" sz="1600" dirty="0" smtClean="0">
                <a:hlinkClick r:id="rId3"/>
              </a:rPr>
              <a:t>http://www.microsoft.com/learning/fr/fr/certification/</a:t>
            </a:r>
            <a:br>
              <a:rPr lang="en-US" sz="1600" dirty="0" smtClean="0">
                <a:hlinkClick r:id="rId3"/>
              </a:rPr>
            </a:br>
            <a:r>
              <a:rPr lang="en-US" sz="1600" dirty="0" smtClean="0">
                <a:hlinkClick r:id="rId3"/>
              </a:rPr>
              <a:t>certification-vue-ensemble.aspx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2133600"/>
            <a:ext cx="3160161" cy="39269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867400"/>
            <a:ext cx="1898910" cy="69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38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Préparation aux ateliers pratiques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smtClean="0"/>
              <a:t>Vos ateliers pratiques seront construits autour </a:t>
            </a:r>
            <a:r>
              <a:rPr lang="en-US" sz="2200" smtClean="0"/>
              <a:t>d'une société fictive </a:t>
            </a:r>
            <a:r>
              <a:rPr lang="en-US" sz="2200" dirty="0" smtClean="0"/>
              <a:t>que nous appellerons A. </a:t>
            </a:r>
            <a:r>
              <a:rPr lang="en-US" sz="2200" smtClean="0"/>
              <a:t>Datum Corporation</a:t>
            </a:r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En effectuant les ateliers pratiques, vous </a:t>
            </a:r>
            <a:r>
              <a:rPr lang="en-US" sz="2200" smtClean="0"/>
              <a:t>apprendrez comment implémenter </a:t>
            </a:r>
            <a:r>
              <a:rPr lang="en-US" sz="2200" dirty="0" smtClean="0"/>
              <a:t>une infrastructure de </a:t>
            </a:r>
            <a:r>
              <a:rPr lang="en-US" sz="2200" smtClean="0"/>
              <a:t>serveur avancée</a:t>
            </a:r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Pour effectuer les ateliers pratiques, vous </a:t>
            </a:r>
            <a:r>
              <a:rPr lang="en-US" sz="2200" smtClean="0"/>
              <a:t>travaillerez dans un environnement d'ordinateur virtuel</a:t>
            </a:r>
            <a:endParaRPr lang="en-US" sz="2200" dirty="0" smtClean="0"/>
          </a:p>
          <a:p>
            <a:pPr marL="0" indent="0">
              <a:spcAft>
                <a:spcPts val="600"/>
              </a:spcAft>
              <a:buNone/>
            </a:pP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4724400"/>
            <a:ext cx="103632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89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Environnement d'ordinateur virtuel</a:t>
            </a:r>
            <a:endParaRPr lang="en-US" dirty="0"/>
          </a:p>
        </p:txBody>
      </p:sp>
      <p:graphicFrame>
        <p:nvGraphicFramePr>
          <p:cNvPr id="6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647613"/>
              </p:ext>
            </p:extLst>
          </p:nvPr>
        </p:nvGraphicFramePr>
        <p:xfrm>
          <a:off x="152400" y="839802"/>
          <a:ext cx="8839200" cy="526279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524000"/>
                <a:gridCol w="7315200"/>
              </a:tblGrid>
              <a:tr h="4783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Nom de l'ordinateur virtuel 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Utiliser comme</a:t>
                      </a:r>
                      <a:r>
                        <a:rPr kumimoji="0" lang="en-US" sz="1200" b="1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91421" marB="91421" anchor="ctr" horzOverflow="overflow"/>
                </a:tc>
              </a:tr>
              <a:tr h="7695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22414B-</a:t>
                      </a:r>
                      <a:b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LON-Host1, 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LON-Host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 ordinateur hôte Windows Server 2012 (démarrage à partir d'un fichier vhd)</a:t>
                      </a:r>
                    </a:p>
                  </a:txBody>
                  <a:tcPr marT="91421" marB="91421" anchor="ctr" horzOverflow="overflow"/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22414B-</a:t>
                      </a:r>
                      <a:b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LON-SVR1,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LON-SVR2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LON-SVR3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Serveurs membres dans le domaine Adatum.com</a:t>
                      </a:r>
                    </a:p>
                  </a:txBody>
                  <a:tcPr marT="91421" marB="91421" anchor="ctr" horzOverflow="overflow"/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22414B-</a:t>
                      </a:r>
                      <a:b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LON-VMM1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Serveur System Center Virtual Machine Manager (VMM) 2012.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</a:b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TOR-SVR1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Serveur membre dans le domaine Adatum.com, dans une filiale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</a:b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TOR-SS1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Windows Server 2012 avec cibles iSCSI préconfigurées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  <a:b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</a:b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LON-OM1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Serveur System Center Operations Manager 2012 (Operations Manager)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019" y="3819313"/>
            <a:ext cx="1164240" cy="204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50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Environnement d'ordinateur virtuel (</a:t>
            </a:r>
            <a:r>
              <a:rPr lang="en-US" i="1" dirty="0" smtClean="0"/>
              <a:t>suite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336785"/>
              </p:ext>
            </p:extLst>
          </p:nvPr>
        </p:nvGraphicFramePr>
        <p:xfrm>
          <a:off x="152400" y="1166400"/>
          <a:ext cx="8839200" cy="432000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752600"/>
                <a:gridCol w="7086600"/>
              </a:tblGrid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LON-OR1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Serveur System Center Orchestrator (Orchestrator)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LON-DM1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Serveur System Center Data Protection Manager 2012 (Data Protection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Manager)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91421" marB="91421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LON-WSUS</a:t>
                      </a: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Serveur Windows Server Update Services</a:t>
                      </a:r>
                    </a:p>
                  </a:txBody>
                  <a:tcPr marT="91421" marB="91421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LON-CA1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Serveur autonome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LON-CL1</a:t>
                      </a: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Ordinateur client avec Microsoft</a:t>
                      </a:r>
                      <a:r>
                        <a:rPr lang="en-US" sz="12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®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Office 2010 dans le domaine Adatum.com</a:t>
                      </a:r>
                    </a:p>
                  </a:txBody>
                  <a:tcPr marT="91421" marB="91421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PRS-DC1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Contrôleur du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domaine Treyresearch.net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91421" marB="91421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LON-CORE</a:t>
                      </a: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Serveur autonome exécutant une installation minimale de Windows Server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 2012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22414B-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PRS-CL1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Ordinateur client avec Microsoft Office 2010 dans le domaine TreyResearch.net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91421" marB="91421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53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58200" cy="822960"/>
          </a:xfrm>
        </p:spPr>
        <p:txBody>
          <a:bodyPr/>
          <a:lstStyle/>
          <a:p>
            <a:r>
              <a:rPr lang="en-US" sz="2800" dirty="0" smtClean="0"/>
              <a:t>Démonstration : Utilisation du Gestionnaire Hyper-V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933999"/>
            <a:ext cx="8305800" cy="5562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600" dirty="0" smtClean="0"/>
              <a:t>Dans cette démonstration, vous </a:t>
            </a:r>
            <a:r>
              <a:rPr lang="en-US" sz="2600" dirty="0" err="1" smtClean="0"/>
              <a:t>apprendrez</a:t>
            </a:r>
            <a:r>
              <a:rPr lang="en-US" sz="2600" dirty="0" smtClean="0"/>
              <a:t> à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Ouvrir le Gestionnaire Hyper-V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Accéder aux différents sections/volets dans le Gestionnaire Hyper-V</a:t>
            </a:r>
          </a:p>
          <a:p>
            <a:pPr lvl="1">
              <a:spcAft>
                <a:spcPts val="300"/>
              </a:spcAft>
            </a:pPr>
            <a:r>
              <a:rPr lang="en-US" sz="1800" dirty="0" smtClean="0"/>
              <a:t>Ordinateurs virtuels, instantanés et actions : spécifiques au </a:t>
            </a:r>
            <a:r>
              <a:rPr lang="en-US" sz="1800" dirty="0" err="1" smtClean="0"/>
              <a:t>serveur</a:t>
            </a:r>
            <a:r>
              <a:rPr lang="en-US" sz="1800" dirty="0" smtClean="0"/>
              <a:t> et </a:t>
            </a:r>
            <a:r>
              <a:rPr lang="en-US" sz="1800" dirty="0" err="1" smtClean="0"/>
              <a:t>spécifiques</a:t>
            </a:r>
            <a:r>
              <a:rPr lang="en-US" sz="1800" dirty="0" smtClean="0"/>
              <a:t> à l'ordinateur virtuel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Identifier les ordinateurs virtuels utilisés dans les ateliers </a:t>
            </a:r>
            <a:r>
              <a:rPr lang="en-US" sz="1800" dirty="0" err="1" smtClean="0"/>
              <a:t>pratiques</a:t>
            </a:r>
            <a:r>
              <a:rPr lang="en-US" sz="1800" dirty="0" smtClean="0"/>
              <a:t> </a:t>
            </a:r>
            <a:r>
              <a:rPr lang="en-US" sz="1800" dirty="0" smtClean="0"/>
              <a:t>pour </a:t>
            </a:r>
            <a:r>
              <a:rPr lang="en-US" sz="1800" dirty="0" err="1" smtClean="0"/>
              <a:t>ce</a:t>
            </a:r>
            <a:r>
              <a:rPr lang="en-US" sz="1800" dirty="0" smtClean="0"/>
              <a:t> </a:t>
            </a:r>
            <a:r>
              <a:rPr lang="en-US" sz="1800" dirty="0" err="1" smtClean="0"/>
              <a:t>cours</a:t>
            </a:r>
            <a:endParaRPr lang="en-US" sz="1800" dirty="0" smtClean="0"/>
          </a:p>
          <a:p>
            <a:pPr>
              <a:spcAft>
                <a:spcPts val="300"/>
              </a:spcAft>
            </a:pPr>
            <a:r>
              <a:rPr lang="en-US" sz="1800" dirty="0" smtClean="0"/>
              <a:t>Effectuer une capture instantanée et appliquer une capture instantanée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Vous connecter à un ordinateur virtuel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Démarrer un ordinateur virtuel et vous y connecter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Basculer entre les modes Plein écran et Fenêtre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Rétablir la capture instantanée précédente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Arrêter un ordinateur virtuel</a:t>
            </a:r>
          </a:p>
          <a:p>
            <a:pPr lvl="1">
              <a:spcAft>
                <a:spcPts val="300"/>
              </a:spcAft>
            </a:pPr>
            <a:r>
              <a:rPr lang="en-US" sz="1800" dirty="0" smtClean="0"/>
              <a:t>Déterminer dans quels cas utiliser l'arrêt ou la mise hors tension</a:t>
            </a:r>
          </a:p>
          <a:p>
            <a:pPr>
              <a:spcAft>
                <a:spcPts val="300"/>
              </a:spcAft>
            </a:pPr>
            <a:r>
              <a:rPr lang="en-US" sz="1800" dirty="0" smtClean="0"/>
              <a:t>Fermer le Gestionnaire Hyper-V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5898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Bienvenue !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81000" y="1066800"/>
            <a:ext cx="8405966" cy="5486400"/>
          </a:xfrm>
          <a:prstGeom prst="rect">
            <a:avLst/>
          </a:prstGeom>
        </p:spPr>
        <p:txBody>
          <a:bodyPr numCol="2" spcCol="4572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5000"/>
              </a:lnSpc>
              <a:spcBef>
                <a:spcPts val="1000"/>
              </a:spcBef>
              <a:buNone/>
            </a:pPr>
            <a:r>
              <a:rPr lang="en-US" sz="1800" b="1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Merci de vous joindre à nous </a:t>
            </a:r>
            <a:r>
              <a:rPr lang="en-US" sz="1800" b="1" dirty="0" err="1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aujourd'hui</a:t>
            </a:r>
            <a:endParaRPr lang="en-US" sz="1800" b="1" dirty="0" smtClean="0">
              <a:solidFill>
                <a:srgbClr val="0070C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lnSpc>
                <a:spcPct val="95000"/>
              </a:lnSpc>
              <a:spcBef>
                <a:spcPts val="1000"/>
              </a:spcBef>
              <a:buNone/>
            </a:pP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Nous avons travaillé en collaboration avec 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nos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partenaires Microsoft Learning Partners et les centres Microsoft IT Academy pour vous proposer une formation de premier ordre y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compris</a:t>
            </a:r>
            <a:endParaRPr lang="en-US" sz="16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0" indent="0">
              <a:lnSpc>
                <a:spcPct val="95000"/>
              </a:lnSpc>
              <a:spcBef>
                <a:spcPts val="1000"/>
              </a:spcBef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Des formateurs et instructeurs de certification MCT (Microsoft Certified Trainers). 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Votre instructeur possède des compétences techniques et pédagogiques pointues qui répondent aux exigences actuelles en matière de certification </a:t>
            </a:r>
          </a:p>
          <a:p>
            <a:pPr marL="0" indent="0">
              <a:lnSpc>
                <a:spcPct val="95000"/>
              </a:lnSpc>
              <a:spcBef>
                <a:spcPts val="1000"/>
              </a:spcBef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Une garantie de satisfaction du client. 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Nos partenaires offrent une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garantie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de satisfaction et engagent leur responsabilité à ce sujet. À la fin du 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cours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, nous vous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demandons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de 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bien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vouloir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remplir un formulaire d'évaluation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sur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votre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expérience du jour. Vos commentaires sont les bienvenus !  </a:t>
            </a:r>
          </a:p>
          <a:p>
            <a:pPr marL="0" indent="0">
              <a:lnSpc>
                <a:spcPct val="95000"/>
              </a:lnSpc>
              <a:spcBef>
                <a:spcPts val="1000"/>
              </a:spcBef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Des avantages pour la certification. 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À 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l'issue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de la formation, pensez à passer un examen de certification Microsoft, pour faire valoir votre expertise et expérience technique. Renseignez-vous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auprès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de 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votre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instructeur pour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connaître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les promotions et remises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disponibles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sur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les 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examens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marL="0" indent="0">
              <a:lnSpc>
                <a:spcPct val="95000"/>
              </a:lnSpc>
              <a:spcBef>
                <a:spcPts val="1000"/>
              </a:spcBef>
              <a:buNone/>
            </a:pP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Nous vous souhaitons une agréable formation et une carrière 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couronnée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de </a:t>
            </a:r>
            <a:r>
              <a:rPr lang="en-US" sz="16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succès</a:t>
            </a:r>
            <a:r>
              <a:rPr lang="en-US" sz="1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!</a:t>
            </a:r>
          </a:p>
          <a:p>
            <a:pPr marL="0" indent="0">
              <a:lnSpc>
                <a:spcPct val="97000"/>
              </a:lnSpc>
              <a:buNone/>
            </a:pPr>
            <a:endParaRPr lang="en-US" sz="18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947" y="5867400"/>
            <a:ext cx="2193219" cy="80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14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Nom</a:t>
            </a:r>
          </a:p>
          <a:p>
            <a:r>
              <a:rPr lang="en-US" dirty="0"/>
              <a:t>Affiliation de la société</a:t>
            </a:r>
          </a:p>
          <a:p>
            <a:r>
              <a:rPr lang="en-US" dirty="0"/>
              <a:t>Poste/fonction</a:t>
            </a:r>
          </a:p>
          <a:p>
            <a:r>
              <a:rPr lang="en-US" dirty="0"/>
              <a:t>Responsabilités</a:t>
            </a:r>
          </a:p>
          <a:p>
            <a:r>
              <a:rPr lang="en-US" dirty="0"/>
              <a:t>Expérience en programmation, </a:t>
            </a:r>
            <a:r>
              <a:rPr lang="en-US" dirty="0" err="1" smtClean="0"/>
              <a:t>réseaux</a:t>
            </a:r>
            <a:r>
              <a:rPr lang="en-US" dirty="0"/>
              <a:t> </a:t>
            </a:r>
            <a:r>
              <a:rPr lang="en-US" dirty="0" smtClean="0"/>
              <a:t>et</a:t>
            </a:r>
            <a:r>
              <a:rPr lang="en-US" dirty="0" smtClean="0"/>
              <a:t> </a:t>
            </a:r>
            <a:r>
              <a:rPr lang="en-US" dirty="0" smtClean="0"/>
              <a:t>bases de </a:t>
            </a:r>
            <a:r>
              <a:rPr lang="en-US" dirty="0"/>
              <a:t>données</a:t>
            </a:r>
          </a:p>
          <a:p>
            <a:r>
              <a:rPr lang="en-US" dirty="0"/>
              <a:t>Expérience du produit</a:t>
            </a:r>
          </a:p>
          <a:p>
            <a:r>
              <a:rPr lang="en-US" dirty="0"/>
              <a:t>Attentes par rapport à ce cours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29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Bonjour,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Instructeur : </a:t>
            </a:r>
            <a:r>
              <a:rPr lang="en-US" dirty="0" smtClean="0"/>
              <a:t>&lt;Nom de l'instructeur&gt;</a:t>
            </a:r>
          </a:p>
          <a:p>
            <a:r>
              <a:rPr lang="en-US" dirty="0" smtClean="0"/>
              <a:t>&lt;Fonction ou autres informations, par ex., </a:t>
            </a:r>
            <a:r>
              <a:rPr lang="en-US" dirty="0" err="1" smtClean="0"/>
              <a:t>instructeur</a:t>
            </a:r>
            <a:r>
              <a:rPr lang="en-US" dirty="0" smtClean="0"/>
              <a:t> certifié MCT (Microsoft Certified Trainer)&gt;</a:t>
            </a:r>
          </a:p>
          <a:p>
            <a:r>
              <a:rPr lang="en-US" dirty="0" smtClean="0"/>
              <a:t>&lt;Affiliation/Société&gt;</a:t>
            </a:r>
          </a:p>
          <a:p>
            <a:r>
              <a:rPr lang="en-US" dirty="0" smtClean="0"/>
              <a:t>&lt;Quelques mots sur mon </a:t>
            </a:r>
            <a:r>
              <a:rPr lang="en-US" dirty="0" err="1" smtClean="0"/>
              <a:t>expérience</a:t>
            </a:r>
            <a:r>
              <a:rPr lang="en-US" dirty="0" smtClean="0"/>
              <a:t> </a:t>
            </a:r>
            <a:r>
              <a:rPr lang="en-US" dirty="0" smtClean="0"/>
              <a:t>technique et </a:t>
            </a:r>
            <a:r>
              <a:rPr lang="en-US" dirty="0" smtClean="0"/>
              <a:t>professionnelle&gt; </a:t>
            </a:r>
          </a:p>
        </p:txBody>
      </p:sp>
    </p:spTree>
    <p:extLst>
      <p:ext uri="{BB962C8B-B14F-4D97-AF65-F5344CB8AC3E}">
        <p14:creationId xmlns:p14="http://schemas.microsoft.com/office/powerpoint/2010/main" val="50387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Logistique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Horaires des cours</a:t>
            </a:r>
          </a:p>
          <a:p>
            <a:r>
              <a:rPr lang="en-US" dirty="0" smtClean="0"/>
              <a:t>Heures d'ouverture du bâtiment</a:t>
            </a:r>
          </a:p>
          <a:p>
            <a:r>
              <a:rPr lang="en-US" dirty="0" smtClean="0"/>
              <a:t>Parking</a:t>
            </a:r>
          </a:p>
          <a:p>
            <a:r>
              <a:rPr lang="en-US" dirty="0" smtClean="0"/>
              <a:t>Toilettes</a:t>
            </a:r>
          </a:p>
          <a:p>
            <a:r>
              <a:rPr lang="en-US" dirty="0" smtClean="0"/>
              <a:t>Repas</a:t>
            </a:r>
          </a:p>
          <a:p>
            <a:r>
              <a:rPr lang="en-US" dirty="0" smtClean="0"/>
              <a:t>Téléphones</a:t>
            </a:r>
          </a:p>
          <a:p>
            <a:r>
              <a:rPr lang="en-US" dirty="0" smtClean="0"/>
              <a:t>Messages</a:t>
            </a:r>
          </a:p>
          <a:p>
            <a:r>
              <a:rPr lang="en-US" dirty="0" smtClean="0"/>
              <a:t>Espaces fumeur</a:t>
            </a:r>
          </a:p>
          <a:p>
            <a:r>
              <a:rPr lang="en-US" dirty="0" smtClean="0"/>
              <a:t>Recyclage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73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À propos de ce cours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066800"/>
            <a:ext cx="8229600" cy="54102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Public visé</a:t>
            </a:r>
          </a:p>
          <a:p>
            <a:r>
              <a:rPr lang="en-US" sz="2000" dirty="0"/>
              <a:t>Ce cours s'adresse principalement aux </a:t>
            </a:r>
            <a:r>
              <a:rPr lang="en-US" sz="2000" dirty="0" err="1"/>
              <a:t>professionnels</a:t>
            </a:r>
            <a:r>
              <a:rPr lang="en-US" sz="2000" dirty="0"/>
              <a:t> </a:t>
            </a:r>
            <a:r>
              <a:rPr lang="en-US" sz="2000" dirty="0" smtClean="0"/>
              <a:t>de </a:t>
            </a:r>
            <a:r>
              <a:rPr lang="en-US" sz="2000" dirty="0" err="1" smtClean="0"/>
              <a:t>l'informatique</a:t>
            </a:r>
            <a:r>
              <a:rPr lang="en-US" sz="2000" dirty="0" smtClean="0"/>
              <a:t> </a:t>
            </a:r>
            <a:r>
              <a:rPr lang="en-US" sz="2000" dirty="0"/>
              <a:t>qui sont chargés de la planification, </a:t>
            </a:r>
            <a:r>
              <a:rPr lang="en-US" sz="2000" dirty="0" smtClean="0"/>
              <a:t>de la conception et </a:t>
            </a:r>
            <a:r>
              <a:rPr lang="en-US" sz="2000" dirty="0"/>
              <a:t>du déploiement d'une infrastructure </a:t>
            </a:r>
            <a:r>
              <a:rPr lang="en-US" sz="2000" dirty="0" smtClean="0"/>
              <a:t>Windows Server</a:t>
            </a:r>
            <a:r>
              <a:rPr lang="en-US" sz="2000" baseline="30000" dirty="0"/>
              <a:t>®</a:t>
            </a:r>
            <a:r>
              <a:rPr lang="en-US" sz="2000" dirty="0"/>
              <a:t> 2012 physique et logique avec les services </a:t>
            </a:r>
            <a:r>
              <a:rPr lang="en-US" sz="2000" dirty="0" smtClean="0"/>
              <a:t>de </a:t>
            </a:r>
            <a:r>
              <a:rPr lang="en-US" sz="2000" dirty="0" err="1" smtClean="0"/>
              <a:t>domaine</a:t>
            </a:r>
            <a:r>
              <a:rPr lang="en-US" sz="2000" dirty="0" smtClean="0"/>
              <a:t> </a:t>
            </a:r>
            <a:r>
              <a:rPr lang="en-US" sz="2000" dirty="0"/>
              <a:t>Active </a:t>
            </a:r>
            <a:r>
              <a:rPr lang="en-US" sz="2000" dirty="0" smtClean="0"/>
              <a:t>Directory</a:t>
            </a:r>
            <a:r>
              <a:rPr lang="en-US" sz="2000" baseline="30000" dirty="0" smtClean="0"/>
              <a:t>®</a:t>
            </a:r>
            <a:r>
              <a:rPr lang="en-US" sz="2000" dirty="0" smtClean="0"/>
              <a:t> </a:t>
            </a:r>
            <a:r>
              <a:rPr lang="en-US" sz="2000" dirty="0"/>
              <a:t>en entreprise, y compris les services réseau. </a:t>
            </a:r>
            <a:r>
              <a:rPr lang="en-US" sz="2000" dirty="0" smtClean="0"/>
              <a:t>Les </a:t>
            </a:r>
            <a:r>
              <a:rPr lang="en-US" sz="2000" dirty="0" err="1" smtClean="0"/>
              <a:t>candidats</a:t>
            </a:r>
            <a:r>
              <a:rPr lang="en-US" sz="2000" dirty="0" smtClean="0"/>
              <a:t> </a:t>
            </a:r>
            <a:r>
              <a:rPr lang="en-US" sz="2000" dirty="0"/>
              <a:t>disposent généralement de connaissances des systèmes d'exploitation Windows Server précédents et de </a:t>
            </a:r>
            <a:r>
              <a:rPr lang="en-US" sz="2000" dirty="0" smtClean="0"/>
              <a:t>la certification </a:t>
            </a:r>
            <a:r>
              <a:rPr lang="en-US" sz="2000" dirty="0"/>
              <a:t>MCSA (Microsoft Certified Solutions Associate) Windows Server 2012 ou des </a:t>
            </a:r>
            <a:r>
              <a:rPr lang="en-US" sz="2000" dirty="0" err="1"/>
              <a:t>compétences</a:t>
            </a:r>
            <a:r>
              <a:rPr lang="en-US" sz="2000" dirty="0"/>
              <a:t> </a:t>
            </a:r>
            <a:r>
              <a:rPr lang="en-US" sz="2000" dirty="0" err="1" smtClean="0"/>
              <a:t>équivalentes</a:t>
            </a:r>
            <a:endParaRPr lang="en-US" sz="2000" dirty="0"/>
          </a:p>
          <a:p>
            <a:r>
              <a:rPr lang="en-US" sz="2000" dirty="0"/>
              <a:t>Le public secondaire visé par cette formation se compose </a:t>
            </a:r>
            <a:r>
              <a:rPr lang="en-US" sz="2000" dirty="0" smtClean="0"/>
              <a:t>de </a:t>
            </a:r>
            <a:r>
              <a:rPr lang="en-US" sz="2000" dirty="0" err="1" smtClean="0"/>
              <a:t>candidats</a:t>
            </a:r>
            <a:r>
              <a:rPr lang="en-US" sz="2000" dirty="0" smtClean="0"/>
              <a:t> </a:t>
            </a:r>
            <a:r>
              <a:rPr lang="en-US" sz="2000" dirty="0"/>
              <a:t>professionnels de l'informatique qui </a:t>
            </a:r>
            <a:r>
              <a:rPr lang="en-US" sz="2000" dirty="0" err="1"/>
              <a:t>souhaitent</a:t>
            </a:r>
            <a:r>
              <a:rPr lang="en-US" sz="2000" dirty="0"/>
              <a:t> </a:t>
            </a:r>
            <a:r>
              <a:rPr lang="en-US" sz="2000" dirty="0" smtClean="0"/>
              <a:t>passer </a:t>
            </a:r>
            <a:r>
              <a:rPr lang="en-US" sz="2000" dirty="0" err="1" smtClean="0"/>
              <a:t>l'examen</a:t>
            </a:r>
            <a:r>
              <a:rPr lang="en-US" sz="2000" dirty="0" smtClean="0"/>
              <a:t> </a:t>
            </a:r>
            <a:r>
              <a:rPr lang="en-US" sz="2000" dirty="0"/>
              <a:t>70-414 : </a:t>
            </a:r>
            <a:r>
              <a:rPr lang="fr-FR" sz="2000" dirty="0"/>
              <a:t>Implémentation d’une infrastructure Server avancée</a:t>
            </a:r>
            <a:r>
              <a:rPr lang="en-US" sz="2000" dirty="0" smtClean="0"/>
              <a:t>, </a:t>
            </a:r>
            <a:r>
              <a:rPr lang="en-US" sz="2000" dirty="0"/>
              <a:t>en tant qu'examen </a:t>
            </a:r>
            <a:r>
              <a:rPr lang="en-US" sz="2000" dirty="0" err="1"/>
              <a:t>autonome</a:t>
            </a:r>
            <a:r>
              <a:rPr lang="en-US" sz="2000" dirty="0"/>
              <a:t> </a:t>
            </a:r>
            <a:r>
              <a:rPr lang="en-US" sz="2000" dirty="0" err="1" smtClean="0"/>
              <a:t>ou</a:t>
            </a:r>
            <a:r>
              <a:rPr lang="en-US" sz="2000" dirty="0" smtClean="0"/>
              <a:t> </a:t>
            </a:r>
            <a:r>
              <a:rPr lang="en-US" sz="2000" dirty="0" err="1" smtClean="0"/>
              <a:t>dans</a:t>
            </a:r>
            <a:r>
              <a:rPr lang="en-US" sz="2000" dirty="0" smtClean="0"/>
              <a:t> </a:t>
            </a:r>
            <a:r>
              <a:rPr lang="en-US" sz="2000" dirty="0"/>
              <a:t>le cadre </a:t>
            </a:r>
            <a:r>
              <a:rPr lang="en-US" sz="2000" dirty="0" smtClean="0"/>
              <a:t>de la </a:t>
            </a:r>
            <a:r>
              <a:rPr lang="en-US" sz="2000" dirty="0"/>
              <a:t>condition requise à l'obtention de </a:t>
            </a:r>
            <a:r>
              <a:rPr lang="en-US" sz="2000" dirty="0" smtClean="0"/>
              <a:t>la certification </a:t>
            </a:r>
            <a:r>
              <a:rPr lang="en-US" sz="2000" dirty="0"/>
              <a:t>MCSE (Microsoft Certified Solutions Expert</a:t>
            </a:r>
            <a:r>
              <a:rPr lang="en-US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0580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À propos de ce cours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066800"/>
            <a:ext cx="80772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Connaissances préalables au cours</a:t>
            </a:r>
          </a:p>
          <a:p>
            <a:pPr marL="0" indent="0">
              <a:buNone/>
            </a:pPr>
            <a:r>
              <a:rPr lang="en-US" sz="1800" dirty="0"/>
              <a:t>Outre une expérience professionnelle, les stagiaires qui assistent à cette formation doivent posséder les connaissances techniques </a:t>
            </a:r>
            <a:r>
              <a:rPr lang="en-US" sz="1800" dirty="0" err="1" smtClean="0"/>
              <a:t>suivantes</a:t>
            </a:r>
            <a:endParaRPr lang="en-US" sz="1800" dirty="0"/>
          </a:p>
          <a:p>
            <a:pPr lvl="0"/>
            <a:r>
              <a:rPr lang="en-US" sz="1200" dirty="0" smtClean="0"/>
              <a:t>TCP/IP et concepts de mise en </a:t>
            </a:r>
            <a:r>
              <a:rPr lang="en-US" sz="1200" dirty="0" err="1" smtClean="0"/>
              <a:t>réseau</a:t>
            </a:r>
            <a:endParaRPr lang="en-US" sz="1200" dirty="0" smtClean="0"/>
          </a:p>
          <a:p>
            <a:pPr lvl="0"/>
            <a:r>
              <a:rPr lang="en-US" sz="1200" dirty="0" smtClean="0"/>
              <a:t>Windows Server 2012 et AD DS, y compris la planification, la conception et le </a:t>
            </a:r>
            <a:r>
              <a:rPr lang="en-US" sz="1200" dirty="0" err="1" smtClean="0"/>
              <a:t>déploiement</a:t>
            </a:r>
            <a:endParaRPr lang="en-US" sz="1200" dirty="0" smtClean="0"/>
          </a:p>
          <a:p>
            <a:pPr lvl="0"/>
            <a:r>
              <a:rPr lang="en-US" sz="1200" dirty="0" smtClean="0"/>
              <a:t>Utilisation de scripts et de fichiers de </a:t>
            </a:r>
            <a:r>
              <a:rPr lang="en-US" sz="1200" dirty="0" err="1" smtClean="0"/>
              <a:t>commandes</a:t>
            </a:r>
            <a:endParaRPr lang="en-US" sz="1200" dirty="0" smtClean="0"/>
          </a:p>
          <a:p>
            <a:pPr lvl="0"/>
            <a:r>
              <a:rPr lang="en-US" sz="1200" dirty="0"/>
              <a:t>Concepts de sécurité tels que l'authentification et </a:t>
            </a:r>
            <a:r>
              <a:rPr lang="en-US" sz="1200" dirty="0" err="1" smtClean="0"/>
              <a:t>l'autorisation</a:t>
            </a:r>
            <a:endParaRPr lang="en-US" sz="1200" dirty="0"/>
          </a:p>
          <a:p>
            <a:pPr lvl="0"/>
            <a:r>
              <a:rPr lang="en-US" sz="1200" dirty="0"/>
              <a:t>Outils de déploiement, d'empaquetage et de </a:t>
            </a:r>
            <a:r>
              <a:rPr lang="en-US" sz="1200" dirty="0" err="1"/>
              <a:t>création</a:t>
            </a:r>
            <a:r>
              <a:rPr lang="en-US" sz="1200" dirty="0"/>
              <a:t> </a:t>
            </a:r>
            <a:r>
              <a:rPr lang="en-US" sz="1200" dirty="0" err="1" smtClean="0"/>
              <a:t>d'images</a:t>
            </a:r>
            <a:endParaRPr lang="en-US" sz="1200" dirty="0"/>
          </a:p>
          <a:p>
            <a:pPr lvl="0"/>
            <a:r>
              <a:rPr lang="en-US" sz="1200" dirty="0" smtClean="0"/>
              <a:t>Travail en équipe, ou en tant </a:t>
            </a:r>
            <a:r>
              <a:rPr lang="en-US" sz="1200" dirty="0" err="1" smtClean="0"/>
              <a:t>qu'équipe</a:t>
            </a:r>
            <a:r>
              <a:rPr lang="en-US" sz="1200" dirty="0" smtClean="0"/>
              <a:t> </a:t>
            </a:r>
            <a:r>
              <a:rPr lang="en-US" sz="1200" dirty="0" err="1" smtClean="0"/>
              <a:t>virtuelle</a:t>
            </a:r>
            <a:endParaRPr lang="en-US" sz="1200" dirty="0" smtClean="0"/>
          </a:p>
          <a:p>
            <a:pPr lvl="0"/>
            <a:r>
              <a:rPr lang="en-US" sz="1200" dirty="0"/>
              <a:t>Création de propositions et émission de recommandations en matière de </a:t>
            </a:r>
            <a:r>
              <a:rPr lang="en-US" sz="1200" dirty="0" smtClean="0"/>
              <a:t>budget</a:t>
            </a:r>
          </a:p>
          <a:p>
            <a:pPr lvl="0"/>
            <a:r>
              <a:rPr lang="en-US" sz="1200" dirty="0" smtClean="0"/>
              <a:t>Les stagiaires doivent avoir obtenu la certification Windows Server 2012 MCSA et terminé le </a:t>
            </a:r>
            <a:r>
              <a:rPr lang="en-US" sz="1200" dirty="0" err="1" smtClean="0"/>
              <a:t>cours</a:t>
            </a:r>
            <a:r>
              <a:rPr lang="en-US" sz="1200" dirty="0"/>
              <a:t> </a:t>
            </a:r>
            <a:r>
              <a:rPr lang="en-US" sz="1200" dirty="0" smtClean="0"/>
              <a:t>22413B</a:t>
            </a:r>
            <a:r>
              <a:rPr lang="en-US" sz="1200" dirty="0" smtClean="0"/>
              <a:t> : </a:t>
            </a:r>
            <a:r>
              <a:rPr lang="fr-FR" sz="1200" dirty="0"/>
              <a:t>Conception et implémentation d’une infrastructure Server </a:t>
            </a:r>
            <a:r>
              <a:rPr lang="en-US" sz="1200" dirty="0" err="1" smtClean="0"/>
              <a:t>ou</a:t>
            </a:r>
            <a:r>
              <a:rPr lang="en-US" sz="1200" dirty="0" smtClean="0"/>
              <a:t> avoir des </a:t>
            </a:r>
            <a:r>
              <a:rPr lang="en-US" sz="1200" dirty="0" err="1" smtClean="0"/>
              <a:t>connaissances</a:t>
            </a:r>
            <a:r>
              <a:rPr lang="en-US" sz="1200" dirty="0" smtClean="0"/>
              <a:t> </a:t>
            </a:r>
            <a:r>
              <a:rPr lang="en-US" sz="1200" dirty="0" err="1" smtClean="0"/>
              <a:t>équivalentes</a:t>
            </a:r>
            <a:endParaRPr lang="en-US" sz="1600" dirty="0"/>
          </a:p>
          <a:p>
            <a:pPr marL="0" indent="0">
              <a:buNone/>
            </a:pPr>
            <a:r>
              <a:rPr lang="en-US" sz="1800" dirty="0"/>
              <a:t>Les stagiaires qui assistent à cette formation peuvent satisfaire aux conditions préalables en suivant les cours suivants, ou en obtenant les </a:t>
            </a:r>
            <a:r>
              <a:rPr lang="en-US" sz="1800" dirty="0" err="1"/>
              <a:t>connaissances</a:t>
            </a:r>
            <a:r>
              <a:rPr lang="en-US" sz="1800" dirty="0"/>
              <a:t> </a:t>
            </a:r>
            <a:r>
              <a:rPr lang="en-US" sz="1800" dirty="0" smtClean="0"/>
              <a:t>et </a:t>
            </a:r>
            <a:r>
              <a:rPr lang="en-US" sz="1800" dirty="0" err="1" smtClean="0"/>
              <a:t>compétences</a:t>
            </a:r>
            <a:r>
              <a:rPr lang="en-US" sz="1800" dirty="0" smtClean="0"/>
              <a:t> </a:t>
            </a:r>
            <a:r>
              <a:rPr lang="en-US" sz="1800" dirty="0" err="1" smtClean="0"/>
              <a:t>équivalentes</a:t>
            </a:r>
            <a:endParaRPr lang="en-US" sz="1800" dirty="0"/>
          </a:p>
          <a:p>
            <a:pPr lvl="0"/>
            <a:r>
              <a:rPr lang="en-US" sz="1200" dirty="0" smtClean="0"/>
              <a:t>22410B : </a:t>
            </a:r>
            <a:r>
              <a:rPr lang="fr-FR" sz="1200" dirty="0"/>
              <a:t>Installation et configuration de Windows Server</a:t>
            </a:r>
            <a:r>
              <a:rPr lang="fr-FR" sz="1200" baseline="30000" dirty="0"/>
              <a:t>®</a:t>
            </a:r>
            <a:r>
              <a:rPr lang="fr-FR" sz="1200" dirty="0"/>
              <a:t> 2012 </a:t>
            </a:r>
            <a:endParaRPr lang="fr-FR" sz="1200" dirty="0" smtClean="0"/>
          </a:p>
          <a:p>
            <a:pPr lvl="0"/>
            <a:r>
              <a:rPr lang="en-US" sz="1200" dirty="0" smtClean="0"/>
              <a:t>22411B : </a:t>
            </a:r>
            <a:r>
              <a:rPr lang="en-US" sz="1200" dirty="0"/>
              <a:t>Administration de Windows Server</a:t>
            </a:r>
            <a:r>
              <a:rPr lang="en-US" sz="1200" baseline="30000" dirty="0"/>
              <a:t>®</a:t>
            </a:r>
            <a:r>
              <a:rPr lang="en-US" sz="1200" dirty="0"/>
              <a:t> 2012 </a:t>
            </a:r>
            <a:endParaRPr lang="en-US" sz="1200" dirty="0" smtClean="0"/>
          </a:p>
          <a:p>
            <a:pPr lvl="0"/>
            <a:r>
              <a:rPr lang="en-US" sz="1200" dirty="0" smtClean="0"/>
              <a:t>22412B : </a:t>
            </a:r>
            <a:r>
              <a:rPr lang="fr-FR" sz="1200" dirty="0"/>
              <a:t>Configuration des services avancés de Windows Server</a:t>
            </a:r>
            <a:r>
              <a:rPr lang="fr-FR" sz="1200" baseline="30000" dirty="0"/>
              <a:t>®</a:t>
            </a:r>
            <a:r>
              <a:rPr lang="fr-FR" sz="1200" dirty="0"/>
              <a:t> 2012 </a:t>
            </a:r>
            <a:endParaRPr lang="fr-FR" sz="1200" dirty="0" smtClean="0"/>
          </a:p>
          <a:p>
            <a:pPr lvl="0"/>
            <a:r>
              <a:rPr lang="en-US" sz="1200" dirty="0" smtClean="0"/>
              <a:t>22413B : </a:t>
            </a:r>
            <a:r>
              <a:rPr lang="fr-FR" sz="1200" dirty="0"/>
              <a:t>Conception et implémentation d’une infrastructure Server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8759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/>
            </a:r>
            <a:br/>
            <a:r>
              <a:rPr lang="en-US" dirty="0" smtClean="0"/>
              <a:t>Objectifs du cours</a:t>
            </a:r>
            <a:r>
              <a:t/>
            </a:r>
            <a:br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066800"/>
            <a:ext cx="8153400" cy="54864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À la fin de ce cours, les stagiaires seront à même d'effectuer les </a:t>
            </a:r>
            <a:r>
              <a:rPr lang="en-US" sz="1600" smtClean="0"/>
              <a:t>tâches suivantes</a:t>
            </a:r>
            <a:endParaRPr lang="en-US" sz="1600" dirty="0" smtClean="0"/>
          </a:p>
          <a:p>
            <a:r>
              <a:rPr lang="en-US" sz="1600" dirty="0" smtClean="0"/>
              <a:t>Décrire les éléments à prendre en compte pour la gestion et le centre de </a:t>
            </a:r>
            <a:r>
              <a:rPr lang="en-US" sz="1600" smtClean="0"/>
              <a:t>données d'entreprise</a:t>
            </a:r>
          </a:p>
          <a:p>
            <a:r>
              <a:rPr lang="en-US" sz="1600" smtClean="0"/>
              <a:t>Planifier </a:t>
            </a:r>
            <a:r>
              <a:rPr lang="en-US" sz="1600" dirty="0"/>
              <a:t>et implémenter une stratégie de virtualisation de serveur à </a:t>
            </a:r>
            <a:r>
              <a:rPr lang="en-US" sz="1600"/>
              <a:t>l'aide </a:t>
            </a:r>
            <a:r>
              <a:rPr lang="en-US" sz="1600" smtClean="0"/>
              <a:t>de System Center</a:t>
            </a:r>
            <a:r>
              <a:rPr lang="en-US" sz="1600"/>
              <a:t> </a:t>
            </a:r>
            <a:r>
              <a:rPr lang="en-US" sz="1600" smtClean="0"/>
              <a:t>2012</a:t>
            </a:r>
            <a:endParaRPr lang="en-US" sz="1600" dirty="0"/>
          </a:p>
          <a:p>
            <a:r>
              <a:rPr lang="en-US" sz="1600" dirty="0" smtClean="0"/>
              <a:t>Planifier et implémenter les réseaux et le stockage pour </a:t>
            </a:r>
            <a:r>
              <a:rPr lang="en-US" sz="1600" smtClean="0"/>
              <a:t>la virtualisation</a:t>
            </a:r>
            <a:endParaRPr lang="en-US" sz="1600" dirty="0" smtClean="0"/>
          </a:p>
          <a:p>
            <a:r>
              <a:rPr lang="en-US" sz="1600" dirty="0" smtClean="0"/>
              <a:t>Planifier et déployer des ordinateurs virtuels sur </a:t>
            </a:r>
            <a:r>
              <a:rPr lang="en-US" sz="1600" smtClean="0"/>
              <a:t>Windows Hyper-V</a:t>
            </a:r>
            <a:endParaRPr lang="en-US" sz="1600" dirty="0" smtClean="0"/>
          </a:p>
          <a:p>
            <a:r>
              <a:rPr lang="en-US" sz="1600" dirty="0" smtClean="0"/>
              <a:t>Gérer un déploiement </a:t>
            </a:r>
            <a:r>
              <a:rPr lang="en-US" sz="1600" smtClean="0"/>
              <a:t>d'ordinateur virtuel</a:t>
            </a:r>
            <a:endParaRPr lang="en-US" sz="1600" dirty="0" smtClean="0"/>
          </a:p>
          <a:p>
            <a:r>
              <a:rPr lang="en-US" sz="1600" dirty="0"/>
              <a:t>Planifier et implémenter une stratégie d'analyse </a:t>
            </a:r>
            <a:r>
              <a:rPr lang="en-US" sz="1600"/>
              <a:t>des </a:t>
            </a:r>
            <a:r>
              <a:rPr lang="en-US" sz="1600" smtClean="0"/>
              <a:t>serveurs</a:t>
            </a:r>
            <a:endParaRPr lang="en-US" sz="1600" dirty="0"/>
          </a:p>
          <a:p>
            <a:r>
              <a:rPr lang="en-US" sz="1600" dirty="0" smtClean="0"/>
              <a:t>Planifier et implémenter la haute disponibilité pour des services et des applications </a:t>
            </a:r>
            <a:r>
              <a:rPr lang="en-US" sz="1600" smtClean="0"/>
              <a:t>de fichiers</a:t>
            </a:r>
            <a:endParaRPr lang="en-US" sz="1600" dirty="0" smtClean="0"/>
          </a:p>
          <a:p>
            <a:r>
              <a:rPr lang="en-US" sz="1600" dirty="0"/>
              <a:t>Planifier et implémenter une infrastructure de serveurs hautement </a:t>
            </a:r>
            <a:r>
              <a:rPr lang="en-US" sz="1600"/>
              <a:t>disponible </a:t>
            </a:r>
            <a:r>
              <a:rPr lang="en-US" sz="1600" smtClean="0"/>
              <a:t>à l'aide </a:t>
            </a:r>
            <a:r>
              <a:rPr lang="en-US" sz="1600" dirty="0"/>
              <a:t>du clustering </a:t>
            </a:r>
            <a:r>
              <a:rPr lang="en-US" sz="1600"/>
              <a:t>avec </a:t>
            </a:r>
            <a:r>
              <a:rPr lang="en-US" sz="1600" smtClean="0"/>
              <a:t>basculement</a:t>
            </a:r>
            <a:endParaRPr lang="en-US" sz="1600" dirty="0" smtClean="0"/>
          </a:p>
          <a:p>
            <a:r>
              <a:rPr lang="en-US" sz="1600" dirty="0" smtClean="0"/>
              <a:t>Planifier et implémenter une infrastructure de mises à jour </a:t>
            </a:r>
            <a:r>
              <a:rPr lang="en-US" sz="1600" smtClean="0"/>
              <a:t>de serveurs</a:t>
            </a:r>
            <a:endParaRPr lang="en-US" sz="1600" dirty="0" smtClean="0"/>
          </a:p>
          <a:p>
            <a:r>
              <a:rPr lang="en-US" sz="1600" dirty="0"/>
              <a:t>Planifier et implémenter une stratégie de continuité des activités </a:t>
            </a:r>
            <a:r>
              <a:rPr lang="en-US" sz="1600"/>
              <a:t>de </a:t>
            </a:r>
            <a:r>
              <a:rPr lang="en-US" sz="1600" smtClean="0"/>
              <a:t>l'entreprise</a:t>
            </a:r>
            <a:endParaRPr lang="en-US" sz="1600" dirty="0"/>
          </a:p>
          <a:p>
            <a:r>
              <a:rPr lang="en-US" sz="1600" dirty="0"/>
              <a:t>Planifier et implémenter une infrastructure à clé publique (</a:t>
            </a:r>
            <a:r>
              <a:rPr lang="en-US" sz="1600"/>
              <a:t>PKI</a:t>
            </a:r>
            <a:r>
              <a:rPr lang="en-US" sz="1600" smtClean="0"/>
              <a:t>)</a:t>
            </a:r>
            <a:endParaRPr lang="en-US" sz="1600" dirty="0"/>
          </a:p>
          <a:p>
            <a:r>
              <a:rPr lang="en-US" sz="1600" dirty="0" smtClean="0"/>
              <a:t>Planifier et implémenter une infrastructure de </a:t>
            </a:r>
            <a:r>
              <a:rPr lang="en-US" sz="1600" smtClean="0"/>
              <a:t>fédération d'identités</a:t>
            </a:r>
            <a:endParaRPr lang="en-US" sz="1600" dirty="0" smtClean="0"/>
          </a:p>
          <a:p>
            <a:r>
              <a:rPr lang="en-US" sz="1600" dirty="0" smtClean="0"/>
              <a:t>Planifier et implémenter une infrastructure de gestion des droits </a:t>
            </a:r>
            <a:r>
              <a:rPr lang="en-US" sz="1600" smtClean="0"/>
              <a:t>relatifs à l'information </a:t>
            </a:r>
            <a:r>
              <a:rPr lang="en-US" sz="1600" dirty="0" smtClean="0"/>
              <a:t>(</a:t>
            </a:r>
            <a:r>
              <a:rPr lang="en-US" sz="1600" smtClean="0"/>
              <a:t>IRM)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2256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133600" y="2057400"/>
            <a:ext cx="6248400" cy="36576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Manuel Microsoft Official Course</a:t>
            </a:r>
          </a:p>
          <a:p>
            <a:pPr marL="560070" indent="-285750"/>
            <a:r>
              <a:rPr lang="en-US" sz="1800" dirty="0" smtClean="0"/>
              <a:t>Organisé par modules</a:t>
            </a:r>
          </a:p>
          <a:p>
            <a:pPr marL="560070" indent="-285750"/>
            <a:r>
              <a:rPr lang="en-US" sz="1800" dirty="0" smtClean="0"/>
              <a:t>Comprend les ateliers pratiques et leurs corrigés</a:t>
            </a:r>
          </a:p>
          <a:p>
            <a:pPr marL="560070" indent="-285750">
              <a:spcBef>
                <a:spcPts val="432"/>
              </a:spcBef>
            </a:pPr>
            <a:r>
              <a:rPr lang="en-US" sz="1800" dirty="0" smtClean="0"/>
              <a:t>Contrôles des acquis + Éléments à retenir — utiles pour les références professionnelles </a:t>
            </a:r>
          </a:p>
          <a:p>
            <a:pPr marL="0" indent="0"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Contenu d'accompagnement numérique</a:t>
            </a:r>
          </a:p>
          <a:p>
            <a:pPr marL="560070" indent="-285750"/>
            <a:r>
              <a:rPr lang="en-US" sz="1800" dirty="0" smtClean="0"/>
              <a:t>Contenu supplémentaire + liens utiles</a:t>
            </a:r>
          </a:p>
          <a:p>
            <a:pPr marL="560070" indent="-285750"/>
            <a:r>
              <a:rPr lang="en-US" sz="1800" dirty="0" smtClean="0"/>
              <a:t>Téléchargez à l'adresse : </a:t>
            </a:r>
            <a:r>
              <a:rPr lang="en-US" sz="1800" dirty="0" smtClean="0">
                <a:solidFill>
                  <a:srgbClr val="0070C0"/>
                </a:solidFill>
                <a:hlinkClick r:id="rId3"/>
              </a:rPr>
              <a:t>http://www.microsoft.com/learning/companionmoc</a:t>
            </a:r>
            <a:endParaRPr lang="en-US" sz="1800" dirty="0" smtClean="0">
              <a:solidFill>
                <a:srgbClr val="0070C0"/>
              </a:solidFill>
            </a:endParaRPr>
          </a:p>
          <a:p>
            <a:pPr indent="-182880"/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Title 4"/>
          <p:cNvSpPr>
            <a:spLocks noGrp="1"/>
          </p:cNvSpPr>
          <p:nvPr>
            <p:ph type="title"/>
          </p:nvPr>
        </p:nvSpPr>
        <p:spPr>
          <a:xfrm>
            <a:off x="465909" y="0"/>
            <a:ext cx="8229600" cy="822960"/>
          </a:xfrm>
        </p:spPr>
        <p:txBody>
          <a:bodyPr/>
          <a:lstStyle/>
          <a:p>
            <a:r>
              <a:rPr lang="en-US" dirty="0" smtClean="0"/>
              <a:t>Vos documents de cours 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424" y="4122727"/>
            <a:ext cx="978803" cy="87427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81000" y="10668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Conçus pour optimiser votre apprentissage </a:t>
            </a:r>
            <a:r>
              <a:rPr lang="en-US" smtClean="0"/>
              <a:t>en classe</a:t>
            </a:r>
            <a:endParaRPr lang="en-US" dirty="0" smtClean="0"/>
          </a:p>
          <a:p>
            <a:r>
              <a:rPr lang="en-US" dirty="0" smtClean="0"/>
              <a:t>Et pour vous aider dans </a:t>
            </a:r>
            <a:r>
              <a:rPr lang="en-US" smtClean="0"/>
              <a:t>votre travail 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65" y="2133600"/>
            <a:ext cx="1322869" cy="169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27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ule 0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C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 0 Template</Template>
  <TotalTime>470</TotalTime>
  <Words>422</Words>
  <Application>Microsoft Office PowerPoint</Application>
  <PresentationFormat>On-screen Show (4:3)</PresentationFormat>
  <Paragraphs>190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Module 0 Template</vt:lpstr>
      <vt:lpstr>PowerPoint Presentation</vt:lpstr>
      <vt:lpstr>Bienvenue !</vt:lpstr>
      <vt:lpstr>PowerPoint Presentation</vt:lpstr>
      <vt:lpstr>Bonjour,</vt:lpstr>
      <vt:lpstr>Logistique</vt:lpstr>
      <vt:lpstr>À propos de ce cours</vt:lpstr>
      <vt:lpstr>À propos de ce cours</vt:lpstr>
      <vt:lpstr> Objectifs du cours </vt:lpstr>
      <vt:lpstr>Vos documents de cours </vt:lpstr>
      <vt:lpstr>Plan du cours</vt:lpstr>
      <vt:lpstr>Plan du cours (suite)</vt:lpstr>
      <vt:lpstr>Cours connexes</vt:lpstr>
      <vt:lpstr>Programme MCP (Microsoft Certification Program)</vt:lpstr>
      <vt:lpstr>Préparation aux ateliers pratiques</vt:lpstr>
      <vt:lpstr>Environnement d'ordinateur virtuel</vt:lpstr>
      <vt:lpstr>Environnement d'ordinateur virtuel (suite)</vt:lpstr>
      <vt:lpstr>Démonstration : Utilisation du Gestionnaire Hyper-V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Sally</dc:creator>
  <cp:lastModifiedBy>Ruiz, Pilar</cp:lastModifiedBy>
  <cp:revision>35</cp:revision>
  <cp:lastPrinted>2012-08-28T00:39:50Z</cp:lastPrinted>
  <dcterms:created xsi:type="dcterms:W3CDTF">2012-11-19T19:24:34Z</dcterms:created>
  <dcterms:modified xsi:type="dcterms:W3CDTF">2013-06-20T08:57:07Z</dcterms:modified>
</cp:coreProperties>
</file>