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Verdana" pitchFamily="34" charset="0"/>
      <p:regular r:id="rId27"/>
      <p:bold r:id="rId28"/>
      <p:italic r:id="rId29"/>
      <p:boldItalic r:id="rId30"/>
    </p:embeddedFont>
    <p:embeddedFont>
      <p:font typeface="Segoe UI" pitchFamily="34" charset="0"/>
      <p:regular r:id="rId31"/>
      <p:bold r:id="rId32"/>
      <p:italic r:id="rId33"/>
      <p:boldItalic r:id="rId34"/>
    </p:embeddedFont>
    <p:embeddedFont>
      <p:font typeface="Segoe UI Light" pitchFamily="34" charset="0"/>
      <p:regular r:id="rId35"/>
    </p:embeddedFont>
    <p:embeddedFont>
      <p:font typeface="Segoe Light" pitchFamily="34" charset="0"/>
      <p:regular r:id="rId36"/>
      <p:italic r:id="rId37"/>
    </p:embeddedFont>
    <p:embeddedFont>
      <p:font typeface="MS PGothic" pitchFamily="34" charset="-128"/>
      <p:regular r:id="rId38"/>
    </p:embeddedFont>
    <p:embeddedFont>
      <p:font typeface="Mangal" pitchFamily="18" charset="0"/>
      <p:regular r:id="rId39"/>
      <p:bold r:id="rId40"/>
    </p:embeddedFont>
    <p:embeddedFont>
      <p:font typeface="Calibri"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75200"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F0B5DA-A5B1-4A22-AE81-448BC0535606}" type="datetimeFigureOut">
              <a:rPr lang="en-US" smtClean="0"/>
              <a:t>8/13/2013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05E74B-83DA-4DCE-971D-3F06E750B015}" type="slidenum">
              <a:rPr lang="en-US" smtClean="0"/>
              <a:t>‹#›</a:t>
            </a:fld>
            <a:endParaRPr lang="en-US"/>
          </a:p>
        </p:txBody>
      </p:sp>
    </p:spTree>
    <p:extLst>
      <p:ext uri="{BB962C8B-B14F-4D97-AF65-F5344CB8AC3E}">
        <p14:creationId xmlns:p14="http://schemas.microsoft.com/office/powerpoint/2010/main" val="121606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4000"/>
              </a:lnSpc>
              <a:spcAft>
                <a:spcPts val="1000"/>
              </a:spcAft>
            </a:pPr>
            <a:r>
              <a:rPr lang="fr-FR" sz="1000" b="1" smtClean="0">
                <a:latin typeface="Arial"/>
                <a:ea typeface="Calibri"/>
                <a:cs typeface="Times New Roman"/>
              </a:rPr>
              <a:t>Présentation : 60 minutes</a:t>
            </a:r>
            <a:endParaRPr lang="fr-FR" sz="1000" smtClean="0">
              <a:latin typeface="Arial"/>
              <a:ea typeface="Calibri"/>
              <a:cs typeface="Times New Roman"/>
            </a:endParaRPr>
          </a:p>
          <a:p>
            <a:pPr>
              <a:lnSpc>
                <a:spcPct val="114000"/>
              </a:lnSpc>
              <a:spcAft>
                <a:spcPts val="1000"/>
              </a:spcAft>
            </a:pPr>
            <a:r>
              <a:rPr lang="fr-FR" sz="1000" b="1" smtClean="0">
                <a:latin typeface="Arial"/>
                <a:ea typeface="Calibri"/>
                <a:cs typeface="Times New Roman"/>
              </a:rPr>
              <a:t>Atelier pratique : 30 minutes </a:t>
            </a:r>
            <a:endParaRPr lang="fr-FR" sz="1000" smtClean="0">
              <a:latin typeface="Arial"/>
              <a:ea typeface="Calibri"/>
              <a:cs typeface="Times New Roman"/>
            </a:endParaRPr>
          </a:p>
          <a:p>
            <a:pPr marL="171450" marR="0" lvl="0" indent="-171450">
              <a:lnSpc>
                <a:spcPct val="114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Décrire le centre de données d'entreprise.</a:t>
            </a:r>
            <a:endParaRPr lang="fr-FR" sz="1000" smtClean="0">
              <a:latin typeface="Arial"/>
              <a:ea typeface="Times New Roman"/>
              <a:cs typeface="Times New Roman"/>
            </a:endParaRPr>
          </a:p>
          <a:p>
            <a:pPr marL="171450" marR="0" lvl="0" indent="-171450">
              <a:lnSpc>
                <a:spcPct val="114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Expliquer comment utiliser Microsoft</a:t>
            </a:r>
            <a:r>
              <a:rPr lang="fr-FR" sz="1000" baseline="30000" smtClean="0">
                <a:solidFill>
                  <a:srgbClr val="000000"/>
                </a:solidFill>
                <a:effectLst/>
                <a:latin typeface="Arial"/>
                <a:ea typeface="Times New Roman"/>
                <a:cs typeface="Times New Roman"/>
              </a:rPr>
              <a:t>®</a:t>
            </a:r>
            <a:r>
              <a:rPr lang="fr-FR" sz="1000" smtClean="0">
                <a:solidFill>
                  <a:srgbClr val="000000"/>
                </a:solidFill>
                <a:effectLst/>
                <a:latin typeface="Arial"/>
                <a:ea typeface="Times New Roman"/>
                <a:cs typeface="Times New Roman"/>
              </a:rPr>
              <a:t> System Center 2012 pour gérer un centre de données d'entreprise.</a:t>
            </a:r>
            <a:endParaRPr lang="fr-FR" sz="1000" smtClean="0">
              <a:effectLst/>
              <a:latin typeface="Arial"/>
              <a:ea typeface="Times New Roman"/>
              <a:cs typeface="Times New Roman"/>
            </a:endParaRPr>
          </a:p>
          <a:p>
            <a:pPr>
              <a:lnSpc>
                <a:spcPct val="114000"/>
              </a:lnSpc>
              <a:spcAft>
                <a:spcPts val="300"/>
              </a:spcAft>
            </a:pPr>
            <a:r>
              <a:rPr lang="fr-FR" sz="1000" b="1" smtClean="0">
                <a:latin typeface="Arial"/>
                <a:ea typeface="Calibri"/>
                <a:cs typeface="Times New Roman"/>
              </a:rPr>
              <a:t>Documents de cours</a:t>
            </a:r>
            <a:endParaRPr lang="fr-FR" sz="1000" smtClean="0">
              <a:latin typeface="Arial"/>
              <a:ea typeface="Calibri"/>
              <a:cs typeface="Times New Roman"/>
            </a:endParaRPr>
          </a:p>
          <a:p>
            <a:pPr>
              <a:lnSpc>
                <a:spcPct val="114000"/>
              </a:lnSpc>
              <a:spcAft>
                <a:spcPts val="1000"/>
              </a:spcAft>
            </a:pPr>
            <a:r>
              <a:rPr lang="fr-FR" sz="1000" smtClean="0">
                <a:latin typeface="Arial"/>
                <a:ea typeface="Calibri"/>
                <a:cs typeface="Times New Roman"/>
              </a:rPr>
              <a:t>Pour animer ce module, vous devez disposer du fichier Microsoft Office PowerPoint</a:t>
            </a:r>
            <a:r>
              <a:rPr lang="fr-FR" sz="1000" baseline="30000" smtClean="0">
                <a:latin typeface="Arial"/>
                <a:ea typeface="Calibri"/>
                <a:cs typeface="Times New Roman"/>
              </a:rPr>
              <a:t>®</a:t>
            </a:r>
            <a:r>
              <a:rPr lang="fr-FR" sz="1000" smtClean="0">
                <a:latin typeface="Arial"/>
                <a:ea typeface="Calibri"/>
                <a:cs typeface="Times New Roman"/>
              </a:rPr>
              <a:t> 22414B_01.pptx.</a:t>
            </a:r>
          </a:p>
          <a:p>
            <a:pPr>
              <a:lnSpc>
                <a:spcPct val="114000"/>
              </a:lnSpc>
              <a:spcAft>
                <a:spcPts val="1000"/>
              </a:spcAft>
            </a:pPr>
            <a:r>
              <a:rPr lang="fr-FR" sz="1000" b="1" smtClean="0">
                <a:latin typeface="Arial"/>
                <a:ea typeface="Calibri"/>
                <a:cs typeface="Times New Roman"/>
              </a:rPr>
              <a:t>Important :</a:t>
            </a:r>
            <a:r>
              <a:rPr lang="fr-FR" sz="1000" smtClean="0">
                <a:latin typeface="Arial"/>
                <a:ea typeface="Calibri"/>
                <a:cs typeface="Times New Roman"/>
              </a:rPr>
              <a:t> il est recommandé d'utiliser PowerPoint 2010 ou une version plus récente pour afficher les diapositives de ce cours. Si vous utilisez la Visionneuse PowerPoint ou une version antérieure de PowerPoint, certaines diapositives risquent de ne pas s'afficher correctement.</a:t>
            </a:r>
          </a:p>
          <a:p>
            <a:pPr>
              <a:lnSpc>
                <a:spcPct val="114000"/>
              </a:lnSpc>
              <a:spcAft>
                <a:spcPts val="300"/>
              </a:spcAft>
            </a:pPr>
            <a:r>
              <a:rPr lang="fr-FR" sz="1000" b="1" smtClean="0">
                <a:latin typeface="Arial"/>
                <a:ea typeface="Calibri"/>
                <a:cs typeface="Times New Roman"/>
              </a:rPr>
              <a:t>Préparation</a:t>
            </a:r>
            <a:endParaRPr lang="fr-FR" sz="1000" smtClean="0">
              <a:latin typeface="Arial"/>
              <a:ea typeface="Calibri"/>
              <a:cs typeface="Times New Roman"/>
            </a:endParaRPr>
          </a:p>
          <a:p>
            <a:pPr>
              <a:lnSpc>
                <a:spcPct val="114000"/>
              </a:lnSpc>
              <a:spcAft>
                <a:spcPts val="1000"/>
              </a:spcAft>
            </a:pPr>
            <a:r>
              <a:rPr lang="fr-FR" sz="1000" smtClean="0">
                <a:latin typeface="Arial"/>
                <a:ea typeface="Calibri"/>
                <a:cs typeface="Times New Roman"/>
              </a:rPr>
              <a:t>Pour préparer ce module, vous devez effectuer les tâches suivantes :</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lire tous les documents de cours relatifs à ce module </a:t>
            </a:r>
            <a:r>
              <a:rPr lang="fr-FR" sz="1000" smtClean="0">
                <a:latin typeface="Arial"/>
                <a:ea typeface="Times New Roman"/>
                <a:cs typeface="Times New Roman"/>
              </a:rPr>
              <a:t>;</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vous exercer à exécuter les ateliers ;</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passer en revue la section « Contrôle des acquis et éléments à retenir » et réfléchir à la façon de l'utiliser pour que les stagiaires puissent approfondir leurs connaissances et les mettre en pratique dans le cadre de leur fonction.</a:t>
            </a:r>
          </a:p>
          <a:p>
            <a:pPr>
              <a:lnSpc>
                <a:spcPct val="114000"/>
              </a:lnSpc>
              <a:spcAft>
                <a:spcPts val="1000"/>
              </a:spcAft>
            </a:pPr>
            <a:r>
              <a:rPr lang="fr-FR" sz="1000" smtClean="0">
                <a:latin typeface="Arial"/>
                <a:ea typeface="Calibri"/>
                <a:cs typeface="Times New Roman"/>
              </a:rPr>
              <a:t>Lors de la préparation de ce cours, il est impératif que vous exécutiez vous-même les ateliers afin de comprendre comment ils fonctionnent, ainsi que les concepts abordés dans chacun d'entre eux. Vous serez ainsi à même de fournir des conseils avisés aux stagiaires qui peuvent rester bloqués lors d'un atelier. Vous serez également plus en mesure d'organiser votre cours afin d'être certain d'y traiter tous les concepts abordés dans les ateliers.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3262011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Interrogez les stagiaires sur les tâches répétitives qu'ils doivent effectuer dans leurs centres de données et demandez-leur s'ils pourraient envisager d'en automatiser certaines. Parlez également des outils qu'ils utiliseraient pour automatiser les tâches. </a:t>
            </a:r>
          </a:p>
          <a:p>
            <a:pPr>
              <a:lnSpc>
                <a:spcPct val="115000"/>
              </a:lnSpc>
              <a:spcAft>
                <a:spcPts val="1000"/>
              </a:spcAft>
            </a:pPr>
            <a:r>
              <a:rPr lang="fr-FR" sz="1000" smtClean="0">
                <a:latin typeface="Arial"/>
                <a:ea typeface="Calibri"/>
                <a:cs typeface="Times New Roman"/>
              </a:rPr>
              <a:t>Pensez à mentionner des produits comme Microsoft System Center 2012 Service Manager, Microsoft System Center 2012 Orchestrator et Microsoft System Center 2012 App Controller. Ces outils fournissent plusieurs options pour l'automatisation et un niveau très élevé d'intégration entre les outils. Indiquez que la leçon suivante présentera ces produits, tandis que des modules ultérieurs fourniront plus de détails.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10</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57692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3739217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Utilisez cette rubrique pour fournir une vue d'ensemble générale de la façon dont System Center peut être utilisé pour traiter les différentes facettes de la gestion de centre de données. Faites remarquer que les composants de System Center fournissent de nombreuses options d'intégration de différents composants afin de fournir l'intégration transparente des tâches de gestion.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26661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Bien que Configuration Manager ne soit pas traité dans ce cours, vous pouvez indiquer aux stagiaires que Formation Microsoft fournit les cours suivants spécifiques à Configuration Manager :</a:t>
            </a:r>
          </a:p>
          <a:p>
            <a:pPr marL="171450" marR="0" lvl="0" indent="-171450">
              <a:lnSpc>
                <a:spcPct val="114000"/>
              </a:lnSpc>
              <a:spcBef>
                <a:spcPts val="0"/>
              </a:spcBef>
              <a:spcAft>
                <a:spcPts val="995"/>
              </a:spcAft>
              <a:buFont typeface="Arial" pitchFamily="34" charset="0"/>
              <a:buChar char="•"/>
            </a:pPr>
            <a:r>
              <a:rPr lang="fr-FR" sz="1000" smtClean="0">
                <a:latin typeface="Arial"/>
                <a:ea typeface="Calibri"/>
                <a:cs typeface="Times New Roman"/>
              </a:rPr>
              <a:t>10747: Administration de System Center Configuration Manager</a:t>
            </a:r>
          </a:p>
          <a:p>
            <a:pPr marL="171450" marR="0" lvl="0" indent="-171450">
              <a:lnSpc>
                <a:spcPct val="114000"/>
              </a:lnSpc>
              <a:spcBef>
                <a:spcPts val="0"/>
              </a:spcBef>
              <a:spcAft>
                <a:spcPts val="995"/>
              </a:spcAft>
              <a:buFont typeface="Arial" pitchFamily="34" charset="0"/>
              <a:buChar char="•"/>
            </a:pPr>
            <a:r>
              <a:rPr lang="fr-FR" sz="1000" smtClean="0">
                <a:latin typeface="Arial"/>
                <a:ea typeface="Calibri"/>
                <a:cs typeface="Times New Roman"/>
              </a:rPr>
              <a:t>10748: Déploiement de Configuration Manager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4021486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Microsoft System Center 2012 Virtual Machine Manager (VMM) est le principal composant de System Center détaillé dans ce cours. Indiquez les fonctionnalités clés détaillées dans le cours, notamment l'optimisation dynamique, le déploiement complet, la configuration du stockage et du réseau, et la configuration et l'utilisation des groupes d'hôtes.</a:t>
            </a:r>
          </a:p>
          <a:p>
            <a:pPr>
              <a:lnSpc>
                <a:spcPct val="115000"/>
              </a:lnSpc>
              <a:spcAft>
                <a:spcPts val="1000"/>
              </a:spcAft>
            </a:pPr>
            <a:r>
              <a:rPr lang="fr-FR" sz="1000" smtClean="0">
                <a:latin typeface="Arial"/>
                <a:ea typeface="Calibri"/>
                <a:cs typeface="Times New Roman"/>
              </a:rPr>
              <a:t>Étudiez les plug-ins actuels qui sont disponibles. </a:t>
            </a:r>
          </a:p>
          <a:p>
            <a:pPr>
              <a:lnSpc>
                <a:spcPct val="115000"/>
              </a:lnSpc>
              <a:spcAft>
                <a:spcPts val="1000"/>
              </a:spcAft>
            </a:pPr>
            <a:r>
              <a:rPr lang="fr-FR" sz="1000" smtClean="0">
                <a:latin typeface="Arial"/>
                <a:ea typeface="Calibri"/>
                <a:cs typeface="Times New Roman"/>
              </a:rPr>
              <a:t>Les nouvelles fonctionnalités de System Center 2012 Service Pack 1 (SP1) sont notamment les suivantes :</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Prise en charge améliorée de la virtualisation réseau</a:t>
            </a:r>
            <a:r>
              <a:rPr lang="fr-FR" sz="1000" smtClean="0">
                <a:latin typeface="Arial"/>
                <a:ea typeface="Times New Roman"/>
                <a:cs typeface="Times New Roman"/>
              </a:rPr>
              <a:t>.</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Console Virtual Machine Manager étendue avec des compléments.</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Prise en charge du service Gestion du stockage Windows basé sur des normes, allocation dynamique des unités logiques et détection du stockage SAS (Serial Attached SCSI).</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Possibilité de convertir les disques durs virtuels (VHD) au format VHDX. </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Nouveau rôle d'administrateur client.</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183957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principales fonctionnalités d'App Controller et indiquez qu'il fournit une console Web qui autorise l'accès d'administration délégué pour permettre de travailler avec des ressources telles que des clouds privés, des ordinateurs virtuels et des services.</a:t>
            </a:r>
          </a:p>
          <a:p>
            <a:pPr>
              <a:lnSpc>
                <a:spcPct val="115000"/>
              </a:lnSpc>
              <a:spcAft>
                <a:spcPts val="1000"/>
              </a:spcAft>
            </a:pPr>
            <a:r>
              <a:rPr lang="fr-FR" sz="1000" smtClean="0">
                <a:latin typeface="Arial"/>
                <a:ea typeface="Calibri"/>
                <a:cs typeface="Times New Roman"/>
              </a:rPr>
              <a:t>App Controller peut se connecter à plusieurs instances de VMM, ainsi qu'à plusieurs abonnements Windows</a:t>
            </a:r>
            <a:r>
              <a:rPr lang="fr-FR" sz="1000" baseline="30000" smtClean="0">
                <a:latin typeface="Arial"/>
                <a:ea typeface="Calibri"/>
                <a:cs typeface="Times New Roman"/>
              </a:rPr>
              <a:t>®</a:t>
            </a:r>
            <a:r>
              <a:rPr lang="fr-FR" sz="1000" smtClean="0">
                <a:latin typeface="Arial"/>
                <a:ea typeface="Calibri"/>
                <a:cs typeface="Times New Roman"/>
              </a:rPr>
              <a:t> Azure™.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1854798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Demandez aux stagiaires s'ils disposent de processus définis pour gérer leurs centres de données. Si les stagiaires ne connaissent pas bien ITIL ou </a:t>
            </a:r>
            <a:r>
              <a:rPr lang="fr-FR" sz="1000" smtClean="0">
                <a:solidFill>
                  <a:srgbClr val="000000"/>
                </a:solidFill>
                <a:latin typeface="Arial"/>
                <a:ea typeface="Calibri"/>
                <a:cs typeface="Times New Roman"/>
              </a:rPr>
              <a:t>Microsoft Operations Framework</a:t>
            </a:r>
            <a:r>
              <a:rPr lang="fr-FR" sz="1000" smtClean="0">
                <a:latin typeface="Arial"/>
                <a:ea typeface="Calibri"/>
                <a:cs typeface="Times New Roman"/>
              </a:rPr>
              <a:t>, décrivez brièvement comment ces normes décrivent les processus qui doivent être mis en place dans les grandes organisations complexes pour la gestion des modifications, la gestion des incidents et la résolution des problèmes. Décrivez comment vous pouvez utiliser Service Manager pour implémenter les processus qu'ITIL et </a:t>
            </a:r>
            <a:r>
              <a:rPr lang="fr-FR" sz="1000" smtClean="0">
                <a:solidFill>
                  <a:srgbClr val="000000"/>
                </a:solidFill>
                <a:latin typeface="Arial"/>
                <a:ea typeface="Calibri"/>
                <a:cs typeface="Times New Roman"/>
              </a:rPr>
              <a:t>Microsoft Operations Framework</a:t>
            </a:r>
            <a:r>
              <a:rPr lang="fr-FR" sz="1000" smtClean="0">
                <a:latin typeface="Arial"/>
                <a:ea typeface="Calibri"/>
                <a:cs typeface="Times New Roman"/>
              </a:rPr>
              <a:t> définissent.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1897427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Demandez aux stagiaires s'il existe des flux de travail qu'ils souhaiteraient automatiser dans leurs centres de données. Si un stagiaire donne un exemple intéressant, consacrez quelques minutes à expliquer comment créer un Runbook à partir de ce flux de travail, avec plusieurs actions et processus séquentiels. En outre, expliquez comment le produit s'intègre à la pile du système et aux autres produits afin qu'ils puissent voir les objets et leur mode d'accès.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161277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Soulignez le rôle central qu'Operations Manager aura dans un centre de données d'entreprise. Vous pouvez utiliser Operations Manager pour collecter des informations de performances sur presque tous les composants du centre de données. Les données qu'Operations Manager collecte peuvent être utiles seules, mais elles sont encore plus utiles lorsque vous leur appliquez le traitement décisionnel que les packs d'administration fournissent. En outre, vous pouvez également utiliser ces données comme entrées dans d'autres produits System Center, tels que Service Manager et Orchestrator.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256439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Soulignez la nécessité d'un système de sauvegarde capable de sauvegarder les ordinateurs virtuels </a:t>
            </a:r>
            <a:r>
              <a:rPr lang="fr-FR" sz="1000" i="1" smtClean="0">
                <a:latin typeface="Arial"/>
                <a:ea typeface="Calibri"/>
                <a:cs typeface="Times New Roman"/>
              </a:rPr>
              <a:t>et</a:t>
            </a:r>
            <a:r>
              <a:rPr lang="fr-FR" sz="1000" smtClean="0">
                <a:latin typeface="Arial"/>
                <a:ea typeface="Calibri"/>
                <a:cs typeface="Times New Roman"/>
              </a:rPr>
              <a:t> les ordinateurs physiques. Présentez des scénarios dans lesquels vous pourriez souhaiter sauvegarder un ordinateur virtuel à l'aide d'un agent installé sur l'ordinateur virtuel et des scénarios dans lesquels vous pourriez souhaiter sauvegarder un ordinateur virtuel en sauvegardant les fichiers d'ordinateur virtuel à partir de l'ordinateur hôte.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19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206729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4049006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Les stagiaires peuvent être intéressés par Windows Intune et l'intégration de Windows Intune à d'autres produits tels que System Center 2012 Configuration Manager. Microsoft envisage de fréquemment mettre à niveau Windows Intune. Veillez donc à consacrer du temps à la recherche de la version la plus récente d'Intune et à étudier comment il s'intègre aux composants de System Center.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20</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3273829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smtClean="0">
                <a:latin typeface="Arial"/>
                <a:ea typeface="Calibri"/>
                <a:cs typeface="Times New Roman"/>
              </a:rPr>
              <a:t>Exercice 1 : Planification de l'implémentation sécurisée de services dans un centre de données d'entreprise</a:t>
            </a:r>
          </a:p>
          <a:p>
            <a:pPr>
              <a:lnSpc>
                <a:spcPct val="115000"/>
              </a:lnSpc>
              <a:spcAft>
                <a:spcPts val="1000"/>
              </a:spcAft>
            </a:pPr>
            <a:r>
              <a:rPr lang="fr-FR" sz="1000" smtClean="0">
                <a:latin typeface="Arial"/>
                <a:ea typeface="Calibri"/>
                <a:cs typeface="Times New Roman"/>
              </a:rPr>
              <a:t>Note de l'instructeur : Envisagez la possibilité d'effectuer cet atelier pratique sous la forme d'une activité dirigée par un instructeur. Donnez aux stagiaires quelques minutes pour lire le scénario, puis posez-leur les questions de discussion de l'atelier pratique. Encouragez-les à participer à la discussion.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21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2855876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fr-FR"/>
          </a:p>
        </p:txBody>
      </p:sp>
      <p:sp>
        <p:nvSpPr>
          <p:cNvPr id="4" name="Slide Number Placeholder 3"/>
          <p:cNvSpPr>
            <a:spLocks noGrp="1"/>
          </p:cNvSpPr>
          <p:nvPr>
            <p:ph type="sldNum" sz="quarter" idx="10"/>
          </p:nvPr>
        </p:nvSpPr>
        <p:spPr/>
        <p:txBody>
          <a:bodyPr/>
          <a:lstStyle/>
          <a:p>
            <a:fld id="{B505E74B-83DA-4DCE-971D-3F06E750B015}" type="slidenum">
              <a:rPr lang="fr-FR" smtClean="0"/>
              <a:t>22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3828573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En quoi les exigences d'A. Datum sont-elles comparables à celles de votre organisation ? Quelles exigences sont similaires ? Quelles exigences supplémentaires avez-vous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Les réponses varieront considérablement. Aucun des stagiaires n'aura probablement les mêmes exigences, mais il doit y avoir certains recoupements entre les exigences des stagiaires et celles d'A. Datum. </a:t>
            </a: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Quels services et outils utilisez-vous pour gérer votre centre de données ? À quel point ces outils sont-ils intégrés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Les réponses varieront. La plupart des organisations utilisent quelques outils, mais ceux-ci ont tendance à ne pas être bien intégrés.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23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565814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smtClean="0">
                <a:latin typeface="Arial"/>
                <a:ea typeface="Calibri"/>
                <a:cs typeface="Times New Roman"/>
              </a:rPr>
              <a:t>Question(s) de contrôle des acquis</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Expliquez comment les composants de System Center sont intégrés et répertoriez les avantages de l'intégration.</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System Center intègre les divers composants en utilisant :</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des packs d'administration d'analyse Operations Manager </a:t>
            </a:r>
            <a:r>
              <a:rPr lang="fr-FR" sz="1000" smtClean="0">
                <a:latin typeface="Arial"/>
                <a:ea typeface="Times New Roman"/>
                <a:cs typeface="Times New Roman"/>
              </a:rPr>
              <a:t>;</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des packs d'intégration Orchestrator ;</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System Center Cloud Services Process Pack ;</a:t>
            </a:r>
          </a:p>
          <a:p>
            <a:pPr marL="171450" marR="0" lvl="0" indent="-17145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des connecteurs.</a:t>
            </a:r>
          </a:p>
          <a:p>
            <a:pPr>
              <a:lnSpc>
                <a:spcPct val="115000"/>
              </a:lnSpc>
              <a:spcAft>
                <a:spcPts val="1000"/>
              </a:spcAft>
            </a:pPr>
            <a:r>
              <a:rPr lang="fr-FR" sz="1000" smtClean="0">
                <a:latin typeface="Arial"/>
                <a:ea typeface="Calibri"/>
                <a:cs typeface="Times New Roman"/>
              </a:rPr>
              <a:t>L'intégration fournit la surveillance de l'environnement System Center et l'automatisation de plusieurs tâches de centre de données qui sont impliquées dans la gestion et la maintenance du centre de données d'entreprise. Cela inclut la mise en service d'ordinateurs virtuels et la création automatique d'incidents dans Service Manager à l'aide des alertes d'Operations Manager. En outre, vous pouvez utiliser la console Opérateur pour effectuer un grand nombre des tâches que vous effectuez dans différentes consoles.</a:t>
            </a: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Quelle option de haute disponibilité supplémentaire, que vous n'avez pas avec les ordinateurs physiques, obtenez-vous en déployant des ordinateurs virtuels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Vous pouvez rendre l'ordinateur virtuel hautement disponible afin de pouvoir prendre en charge des applications qui ne fournissent aucun autre type de haute disponibilité.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24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86530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259792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Demandez aux stagiaires quelle est leur définition d'un centre de données d'entreprise. Demandez-leur en quoi leur description d'un centre de données d'entreprise a changé au cours des 10 à 15 dernières années.</a:t>
            </a:r>
          </a:p>
          <a:p>
            <a:pPr>
              <a:lnSpc>
                <a:spcPct val="115000"/>
              </a:lnSpc>
              <a:spcAft>
                <a:spcPts val="1000"/>
              </a:spcAft>
            </a:pPr>
            <a:r>
              <a:rPr lang="fr-FR" sz="1000" smtClean="0">
                <a:latin typeface="Arial"/>
                <a:ea typeface="Calibri"/>
                <a:cs typeface="Times New Roman"/>
              </a:rPr>
              <a:t>Rappelez aux stagiaires que ce cours leur fournira les outils et compétences dont ils ont besoin pour gérer un centre de données d'entreprise et pas seulement un petit composant de celui-ci. Cela signifie que le cours couvrira une grande variété de technologies que vous pouvez utiliser pour gérer un centre de données.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381232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La plupart des stagiaires auront une très bonne compréhension des avantages de la virtualisation. Interrogez-les au sujet de la complexité supplémentaire à laquelle ils ont été confrontés en essayant de gérer un environnement virtuel. </a:t>
            </a:r>
          </a:p>
        </p:txBody>
      </p:sp>
      <p:sp>
        <p:nvSpPr>
          <p:cNvPr id="4" name="Slide Number Placeholder 3"/>
          <p:cNvSpPr>
            <a:spLocks noGrp="1"/>
          </p:cNvSpPr>
          <p:nvPr>
            <p:ph type="sldNum" sz="quarter" idx="10"/>
          </p:nvPr>
        </p:nvSpPr>
        <p:spPr/>
        <p:txBody>
          <a:bodyPr/>
          <a:lstStyle/>
          <a:p>
            <a:fld id="{B505E74B-83DA-4DCE-971D-3F06E750B015}" type="slidenum">
              <a:rPr lang="fr-FR" smtClean="0"/>
              <a:t>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219279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Soulignez en quoi l'évolution du centre de données a modifié les exigences en matière d'outils de gestion. Demandez aux stagiaires comment ils gèrent actuellement leurs centres de données et s'ils disposent d'un unique ensemble d'outils de gestion qu'ils peuvent utiliser ou s'ils doivent utiliser un outil spécifique pour gérer chaque composant. Demandez-leur comment ils pourraient être plus efficaces s'ils pouvaient utiliser un unique ensemble d'outils.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1031045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Interrogez les stagiaires au sujet des limitations qu'ils ont constatées en utilisant AD DS comme service d'annuaire. Dans la plupart des cas, AD DS fournit presque toute la sécurité dont les utilisateurs internes ont besoin mais souvent, il ne peut pas fournir les services nécessaires aux utilisateurs en dehors du réseau. Demandez aux stagiaires quelles fonctionnalités étendues ils pourraient utiliser dans leur organisation.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1479285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dirty="0" smtClean="0">
                <a:latin typeface="Arial"/>
                <a:ea typeface="Calibri"/>
                <a:cs typeface="Times New Roman"/>
              </a:rPr>
              <a:t>Demandez aux stagiaires quels outils ils utilisent pour surveiller leur environnement actuel. De nombreux stagiaires mentionneront probablement des outils tels que l'Analyseur de performances. Discutez des limitations de l'utilisation d'un outil de ce type pour surveiller un environnement hétérogène extrêmement complexe tel qu'un centre de données d'entreprise. Les deux principales limitations d'un outil tel que l'Analyseur de performances sont qu'il est difficile de surveiller plusieurs serveurs à l'aide de l'outil et que celui-ci fournit uniquement des données brutes sans règles intégrées pour interpréter intelligemment la signification de ces données.</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3525187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Demandez aux stagiaires si leurs centres de données comprennent des services qui doivent toujours être disponibles. Demandez-leur comment ils garantissent la haute disponibilité de ces services. </a:t>
            </a:r>
          </a:p>
          <a:p>
            <a:pPr>
              <a:lnSpc>
                <a:spcPct val="115000"/>
              </a:lnSpc>
              <a:spcAft>
                <a:spcPts val="1000"/>
              </a:spcAft>
            </a:pPr>
            <a:r>
              <a:rPr lang="fr-FR" sz="1000" smtClean="0">
                <a:latin typeface="Arial"/>
                <a:ea typeface="Calibri"/>
                <a:cs typeface="Times New Roman"/>
              </a:rPr>
              <a:t>Pensez à élargir la discussion sur la haute disponibilité pour détailler comment certaines applications fournissent leurs propres solutions de haute disponibilité. Par exemple, Microsoft Exchange Server et Microsoft SQL Server</a:t>
            </a:r>
            <a:r>
              <a:rPr lang="fr-FR" sz="1000" baseline="30000" smtClean="0">
                <a:latin typeface="Arial"/>
                <a:ea typeface="Calibri"/>
                <a:cs typeface="Times New Roman"/>
              </a:rPr>
              <a:t>®</a:t>
            </a:r>
            <a:r>
              <a:rPr lang="fr-FR" sz="1000" smtClean="0">
                <a:latin typeface="Arial"/>
                <a:ea typeface="Calibri"/>
                <a:cs typeface="Times New Roman"/>
              </a:rPr>
              <a:t> fournissent tous deux des solutions de haute disponibilité au niveau de l'application. Expliquez comment ces solutions peuvent s'intégrer à un plan de haute disponibilité du centre de données.</a:t>
            </a:r>
          </a:p>
          <a:p>
            <a:pPr>
              <a:lnSpc>
                <a:spcPct val="115000"/>
              </a:lnSpc>
              <a:spcAft>
                <a:spcPts val="1000"/>
              </a:spcAft>
            </a:pPr>
            <a:r>
              <a:rPr lang="fr-FR" sz="1000" smtClean="0">
                <a:latin typeface="Arial"/>
                <a:ea typeface="Calibri"/>
                <a:cs typeface="Times New Roman"/>
              </a:rPr>
              <a:t>Soulignez les dépendances entre les plans de sauvegarde et les plans de récupération d'urgence. Le point le plus important à prendre en compte lors de la création d'un plan de sauvegarde est probablement le plan de récupération d'urgence, car vous ne pouvez effectuer une récupération que si vous avez effectué la sauvegarde appropriée.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505E74B-83DA-4DCE-971D-3F06E750B015}" type="slidenum">
              <a:rPr lang="fr-FR" smtClean="0"/>
              <a:t>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Vue d'ensemble de la gestion dans un centre de données d'entreprise</a:t>
            </a:r>
            <a:endParaRPr lang="fr-FR" sz="1200" b="1">
              <a:solidFill>
                <a:srgbClr val="336699"/>
              </a:solidFill>
              <a:latin typeface="Arial"/>
            </a:endParaRPr>
          </a:p>
        </p:txBody>
      </p:sp>
    </p:spTree>
    <p:extLst>
      <p:ext uri="{BB962C8B-B14F-4D97-AF65-F5344CB8AC3E}">
        <p14:creationId xmlns:p14="http://schemas.microsoft.com/office/powerpoint/2010/main" val="5870193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137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21297" y="3169492"/>
            <a:ext cx="5732417" cy="340093"/>
          </a:xfrm>
        </p:spPr>
        <p:txBody>
          <a:bodyPr lIns="90000" rIns="90000"/>
          <a:lstStyle/>
          <a:p>
            <a:r>
              <a:rPr lang="fr-FR" sz="2600" smtClean="0"/>
              <a:t>Module 1</a:t>
            </a:r>
            <a:endParaRPr lang="fr-FR" sz="2600"/>
          </a:p>
        </p:txBody>
      </p:sp>
      <p:sp>
        <p:nvSpPr>
          <p:cNvPr id="3" name="Subtitle 2"/>
          <p:cNvSpPr>
            <a:spLocks noGrp="1"/>
          </p:cNvSpPr>
          <p:nvPr>
            <p:ph type="subTitle" sz="quarter" idx="1"/>
          </p:nvPr>
        </p:nvSpPr>
        <p:spPr>
          <a:xfrm>
            <a:off x="3121297" y="3925328"/>
            <a:ext cx="5775960" cy="1103872"/>
          </a:xfrm>
        </p:spPr>
        <p:txBody>
          <a:bodyPr lIns="90000" rIns="90000"/>
          <a:lstStyle/>
          <a:p>
            <a:r>
              <a:rPr lang="fr-FR" smtClean="0"/>
              <a:t>Vue d'ensemble de la gestion dans un centre de données d'entreprise</a:t>
            </a:r>
            <a:endParaRPr lang="fr-FR"/>
          </a:p>
        </p:txBody>
      </p:sp>
    </p:spTree>
    <p:extLst>
      <p:ext uri="{BB962C8B-B14F-4D97-AF65-F5344CB8AC3E}">
        <p14:creationId xmlns:p14="http://schemas.microsoft.com/office/powerpoint/2010/main" val="2565793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f81324b4-9ee8-4e14-a6ea-adbab210d6ad">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6" cy="740664"/>
          </a:xfrm>
        </p:spPr>
        <p:txBody>
          <a:bodyPr/>
          <a:lstStyle/>
          <a:p>
            <a:r>
              <a:rPr lang="fr-FR" smtClean="0"/>
              <a:t>Automatisation des solutions de centre de données</a:t>
            </a:r>
            <a:endParaRPr lang="fr-FR"/>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L'automatisation des solutions de centre de données peut inclure</a:t>
            </a:r>
          </a:p>
          <a:p>
            <a:pPr lvl="1"/>
            <a:r>
              <a:rPr lang="fr-FR" smtClean="0"/>
              <a:t>L'automatisation des processus de gestion</a:t>
            </a:r>
          </a:p>
          <a:p>
            <a:pPr lvl="1"/>
            <a:r>
              <a:rPr lang="fr-FR" smtClean="0"/>
              <a:t>L'automatisation de la fourniture de services et de la gestion des modifications</a:t>
            </a:r>
          </a:p>
          <a:p>
            <a:pPr lvl="1"/>
            <a:r>
              <a:rPr lang="fr-FR" smtClean="0"/>
              <a:t>L'automatisation de la gestion des incidents et des problèmes</a:t>
            </a:r>
          </a:p>
          <a:p>
            <a:pPr marL="0" indent="0">
              <a:buNone/>
            </a:pPr>
            <a:r>
              <a:rPr lang="fr-FR" smtClean="0"/>
              <a:t>L'automation exige un haut niveau d'intégration entre les outils</a:t>
            </a:r>
          </a:p>
        </p:txBody>
      </p:sp>
    </p:spTree>
    <p:extLst>
      <p:ext uri="{BB962C8B-B14F-4D97-AF65-F5344CB8AC3E}">
        <p14:creationId xmlns:p14="http://schemas.microsoft.com/office/powerpoint/2010/main" val="1030608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Leçon 2 : Vue d'ensemble des composants de Microsoft System Center 2012</a:t>
            </a:r>
            <a:endParaRPr lang="fr-FR" sz="2600"/>
          </a:p>
        </p:txBody>
      </p:sp>
      <p:sp>
        <p:nvSpPr>
          <p:cNvPr id="3" name="Text Placeholder 2"/>
          <p:cNvSpPr>
            <a:spLocks noGrp="1"/>
          </p:cNvSpPr>
          <p:nvPr>
            <p:ph type="body" idx="1"/>
          </p:nvPr>
        </p:nvSpPr>
        <p:spPr/>
        <p:txBody>
          <a:bodyPr/>
          <a:lstStyle/>
          <a:p>
            <a:r>
              <a:rPr lang="fr-FR" dirty="0" smtClean="0"/>
              <a:t>Utilisation de Microsoft System Center 2012 pour gérer le centre de données d'entreprise</a:t>
            </a:r>
          </a:p>
          <a:p>
            <a:r>
              <a:rPr lang="fr-FR" dirty="0" smtClean="0"/>
              <a:t>Vue d'ensemble de Configuration Manager</a:t>
            </a:r>
          </a:p>
          <a:p>
            <a:r>
              <a:rPr lang="fr-FR" dirty="0" smtClean="0"/>
              <a:t>Vue d'ensemble de Virtual Machine Manager</a:t>
            </a:r>
          </a:p>
          <a:p>
            <a:r>
              <a:rPr lang="fr-FR" dirty="0" smtClean="0"/>
              <a:t>Vue d'ensemble d'App Controller</a:t>
            </a:r>
          </a:p>
          <a:p>
            <a:r>
              <a:rPr lang="fr-FR" dirty="0" smtClean="0"/>
              <a:t>Vue d'ensemble de Service Manager</a:t>
            </a:r>
          </a:p>
          <a:p>
            <a:r>
              <a:rPr lang="fr-FR" dirty="0" smtClean="0"/>
              <a:t>Vue d'ensemble d'</a:t>
            </a:r>
            <a:r>
              <a:rPr lang="fr-FR" dirty="0" err="1" smtClean="0"/>
              <a:t>Orchestrator</a:t>
            </a:r>
            <a:endParaRPr lang="fr-FR" dirty="0" smtClean="0"/>
          </a:p>
          <a:p>
            <a:r>
              <a:rPr lang="fr-FR" dirty="0" smtClean="0"/>
              <a:t>Vue d'ensemble d'Operations Manager</a:t>
            </a:r>
          </a:p>
          <a:p>
            <a:r>
              <a:rPr lang="fr-FR" dirty="0" smtClean="0"/>
              <a:t>Vue d'ensemble de Data Protection Manager</a:t>
            </a:r>
          </a:p>
          <a:p>
            <a:r>
              <a:rPr lang="fr-FR" dirty="0" smtClean="0"/>
              <a:t>Autres services et outils de System Center</a:t>
            </a:r>
            <a:endParaRPr lang="fr-FR" dirty="0"/>
          </a:p>
        </p:txBody>
      </p:sp>
    </p:spTree>
    <p:extLst>
      <p:ext uri="{BB962C8B-B14F-4D97-AF65-F5344CB8AC3E}">
        <p14:creationId xmlns:p14="http://schemas.microsoft.com/office/powerpoint/2010/main" val="1346092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fbfad49f-29d7-451d-9ca6-151d2067cd9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35946" cy="740664"/>
          </a:xfrm>
        </p:spPr>
        <p:txBody>
          <a:bodyPr/>
          <a:lstStyle/>
          <a:p>
            <a:pPr>
              <a:lnSpc>
                <a:spcPct val="80000"/>
              </a:lnSpc>
            </a:pPr>
            <a:r>
              <a:rPr lang="fr-FR" sz="2600" smtClean="0"/>
              <a:t>Utilisation de Microsoft System Center 2012 pour gérer le centre de données d'entreprise</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endParaRPr lang="fr-FR"/>
          </a:p>
        </p:txBody>
      </p:sp>
      <p:pic>
        <p:nvPicPr>
          <p:cNvPr id="5" name="Picture 4" descr="C:\Users\Sally\Desktop\ID Resources\MSL_PNG_Object_ Library\abstract_oval_blue_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2524365"/>
            <a:ext cx="3429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p:nvPr/>
        </p:nvSpPr>
        <p:spPr>
          <a:xfrm>
            <a:off x="2743200" y="2895600"/>
            <a:ext cx="3429000" cy="95410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pPr>
            <a:r>
              <a:rPr lang="fr-FR" sz="2800" b="1" smtClean="0">
                <a:solidFill>
                  <a:srgbClr val="000000"/>
                </a:solidFill>
                <a:latin typeface="Segoe UI" pitchFamily="34" charset="0"/>
                <a:ea typeface="Segoe UI" pitchFamily="34" charset="0"/>
                <a:cs typeface="Segoe UI" pitchFamily="34" charset="0"/>
              </a:rPr>
              <a:t>Centre</a:t>
            </a:r>
            <a:br>
              <a:rPr lang="fr-FR" sz="2800" b="1" smtClean="0">
                <a:solidFill>
                  <a:srgbClr val="000000"/>
                </a:solidFill>
                <a:latin typeface="Segoe UI" pitchFamily="34" charset="0"/>
                <a:ea typeface="Segoe UI" pitchFamily="34" charset="0"/>
                <a:cs typeface="Segoe UI" pitchFamily="34" charset="0"/>
              </a:rPr>
            </a:br>
            <a:r>
              <a:rPr lang="fr-FR" sz="2800" b="1" smtClean="0">
                <a:solidFill>
                  <a:srgbClr val="000000"/>
                </a:solidFill>
                <a:latin typeface="Segoe UI" pitchFamily="34" charset="0"/>
                <a:ea typeface="Segoe UI" pitchFamily="34" charset="0"/>
                <a:cs typeface="Segoe UI" pitchFamily="34" charset="0"/>
              </a:rPr>
              <a:t>de données</a:t>
            </a:r>
            <a:endParaRPr lang="fr-FR" sz="2800" b="1">
              <a:solidFill>
                <a:srgbClr val="000000"/>
              </a:solidFill>
              <a:latin typeface="Segoe UI" pitchFamily="34" charset="0"/>
              <a:ea typeface="Segoe UI" pitchFamily="34" charset="0"/>
              <a:cs typeface="Segoe UI" pitchFamily="34" charset="0"/>
            </a:endParaRPr>
          </a:p>
        </p:txBody>
      </p:sp>
      <p:cxnSp>
        <p:nvCxnSpPr>
          <p:cNvPr id="7" name="Straight Arrow Connector 6"/>
          <p:cNvCxnSpPr/>
          <p:nvPr/>
        </p:nvCxnSpPr>
        <p:spPr>
          <a:xfrm>
            <a:off x="4419600" y="1865025"/>
            <a:ext cx="0" cy="633828"/>
          </a:xfrm>
          <a:prstGeom prst="straightConnector1">
            <a:avLst/>
          </a:prstGeom>
          <a:noFill/>
          <a:ln w="6350" cap="flat" cmpd="sng" algn="ctr">
            <a:solidFill>
              <a:srgbClr val="FF0000"/>
            </a:solidFill>
            <a:prstDash val="solid"/>
            <a:miter lim="800000"/>
            <a:tailEnd type="triangle"/>
          </a:ln>
          <a:effectLst/>
        </p:spPr>
      </p:cxnSp>
      <p:sp>
        <p:nvSpPr>
          <p:cNvPr id="8" name="TextBox 6"/>
          <p:cNvSpPr txBox="1"/>
          <p:nvPr/>
        </p:nvSpPr>
        <p:spPr>
          <a:xfrm>
            <a:off x="2660912" y="1034028"/>
            <a:ext cx="3616759" cy="73866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pPr>
            <a:r>
              <a:rPr lang="fr-FR" b="1" smtClean="0">
                <a:solidFill>
                  <a:prstClr val="black"/>
                </a:solidFill>
                <a:latin typeface="Segoe UI" pitchFamily="34" charset="0"/>
                <a:ea typeface="Segoe UI" pitchFamily="34" charset="0"/>
                <a:cs typeface="Segoe UI" pitchFamily="34" charset="0"/>
              </a:rPr>
              <a:t>Gérer un environnement virtuel</a:t>
            </a:r>
            <a:br>
              <a:rPr lang="fr-FR" b="1" smtClean="0">
                <a:solidFill>
                  <a:prstClr val="black"/>
                </a:solidFill>
                <a:latin typeface="Segoe UI" pitchFamily="34" charset="0"/>
                <a:ea typeface="Segoe UI" pitchFamily="34" charset="0"/>
                <a:cs typeface="Segoe UI" pitchFamily="34" charset="0"/>
              </a:rPr>
            </a:br>
            <a:r>
              <a:rPr lang="fr-FR" smtClean="0">
                <a:solidFill>
                  <a:prstClr val="black"/>
                </a:solidFill>
                <a:latin typeface="Segoe UI" pitchFamily="34" charset="0"/>
                <a:ea typeface="Segoe UI" pitchFamily="34" charset="0"/>
                <a:cs typeface="Segoe UI" pitchFamily="34" charset="0"/>
              </a:rPr>
              <a:t>(VMM, App Controller</a:t>
            </a:r>
            <a:r>
              <a:rPr lang="fr-FR" sz="2400" smtClean="0">
                <a:solidFill>
                  <a:prstClr val="black"/>
                </a:solidFill>
                <a:latin typeface="Segoe UI" pitchFamily="34" charset="0"/>
                <a:ea typeface="Segoe UI" pitchFamily="34" charset="0"/>
                <a:cs typeface="Segoe UI" pitchFamily="34" charset="0"/>
              </a:rPr>
              <a:t>)</a:t>
            </a:r>
            <a:endParaRPr lang="fr-FR" sz="2400" b="1">
              <a:solidFill>
                <a:prstClr val="black"/>
              </a:solidFill>
              <a:latin typeface="Segoe UI" pitchFamily="34" charset="0"/>
              <a:ea typeface="Segoe UI" pitchFamily="34" charset="0"/>
              <a:cs typeface="Segoe UI" pitchFamily="34" charset="0"/>
            </a:endParaRPr>
          </a:p>
        </p:txBody>
      </p:sp>
      <p:cxnSp>
        <p:nvCxnSpPr>
          <p:cNvPr id="9" name="Straight Arrow Connector 8"/>
          <p:cNvCxnSpPr/>
          <p:nvPr/>
        </p:nvCxnSpPr>
        <p:spPr>
          <a:xfrm flipV="1">
            <a:off x="4419600" y="4495801"/>
            <a:ext cx="0" cy="1306366"/>
          </a:xfrm>
          <a:prstGeom prst="straightConnector1">
            <a:avLst/>
          </a:prstGeom>
          <a:noFill/>
          <a:ln w="6350" cap="flat" cmpd="sng" algn="ctr">
            <a:solidFill>
              <a:srgbClr val="FF0000"/>
            </a:solidFill>
            <a:prstDash val="solid"/>
            <a:miter lim="800000"/>
            <a:tailEnd type="triangle"/>
          </a:ln>
          <a:effectLst/>
        </p:spPr>
      </p:cxnSp>
      <p:sp>
        <p:nvSpPr>
          <p:cNvPr id="10" name="TextBox 8"/>
          <p:cNvSpPr txBox="1"/>
          <p:nvPr/>
        </p:nvSpPr>
        <p:spPr>
          <a:xfrm>
            <a:off x="2622611" y="5802167"/>
            <a:ext cx="3604019" cy="92333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pPr>
            <a:r>
              <a:rPr lang="fr-FR" b="1" smtClean="0">
                <a:solidFill>
                  <a:prstClr val="black"/>
                </a:solidFill>
                <a:latin typeface="Segoe UI" pitchFamily="34" charset="0"/>
                <a:ea typeface="Segoe UI" pitchFamily="34" charset="0"/>
                <a:cs typeface="Segoe UI" pitchFamily="34" charset="0"/>
              </a:rPr>
              <a:t>Automatisation</a:t>
            </a:r>
          </a:p>
          <a:p>
            <a:pPr algn="ctr" fontAlgn="base">
              <a:spcBef>
                <a:spcPct val="0"/>
              </a:spcBef>
              <a:spcAft>
                <a:spcPct val="0"/>
              </a:spcAft>
            </a:pPr>
            <a:r>
              <a:rPr lang="fr-FR" smtClean="0">
                <a:solidFill>
                  <a:prstClr val="black"/>
                </a:solidFill>
                <a:latin typeface="Segoe UI" pitchFamily="34" charset="0"/>
                <a:ea typeface="Segoe UI" pitchFamily="34" charset="0"/>
                <a:cs typeface="Segoe UI" pitchFamily="34" charset="0"/>
              </a:rPr>
              <a:t>(Orchestrator, </a:t>
            </a:r>
            <a:r>
              <a:rPr lang="fr-FR" b="1" smtClean="0">
                <a:solidFill>
                  <a:prstClr val="black"/>
                </a:solidFill>
                <a:latin typeface="Segoe UI" pitchFamily="34" charset="0"/>
                <a:ea typeface="Segoe UI" pitchFamily="34" charset="0"/>
                <a:cs typeface="Segoe UI" pitchFamily="34" charset="0"/>
              </a:rPr>
              <a:t>Service Manager)</a:t>
            </a:r>
            <a:endParaRPr lang="fr-FR" b="1">
              <a:solidFill>
                <a:prstClr val="black"/>
              </a:solidFill>
              <a:latin typeface="Segoe UI" pitchFamily="34" charset="0"/>
              <a:ea typeface="Segoe UI" pitchFamily="34" charset="0"/>
              <a:cs typeface="Segoe UI" pitchFamily="34" charset="0"/>
            </a:endParaRPr>
          </a:p>
        </p:txBody>
      </p:sp>
      <p:cxnSp>
        <p:nvCxnSpPr>
          <p:cNvPr id="11" name="Straight Arrow Connector 10"/>
          <p:cNvCxnSpPr/>
          <p:nvPr/>
        </p:nvCxnSpPr>
        <p:spPr>
          <a:xfrm flipH="1">
            <a:off x="5867400" y="2498853"/>
            <a:ext cx="914400" cy="215566"/>
          </a:xfrm>
          <a:prstGeom prst="straightConnector1">
            <a:avLst/>
          </a:prstGeom>
          <a:noFill/>
          <a:ln w="6350" cap="flat" cmpd="sng" algn="ctr">
            <a:solidFill>
              <a:srgbClr val="FF0000"/>
            </a:solidFill>
            <a:prstDash val="solid"/>
            <a:miter lim="800000"/>
            <a:tailEnd type="triangle"/>
          </a:ln>
          <a:effectLst/>
        </p:spPr>
      </p:cxnSp>
      <p:sp>
        <p:nvSpPr>
          <p:cNvPr id="12" name="TextBox 10"/>
          <p:cNvSpPr txBox="1"/>
          <p:nvPr/>
        </p:nvSpPr>
        <p:spPr>
          <a:xfrm>
            <a:off x="6280534" y="1693368"/>
            <a:ext cx="2565832" cy="923330"/>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pPr>
            <a:r>
              <a:rPr lang="fr-FR" b="1" smtClean="0">
                <a:solidFill>
                  <a:prstClr val="black"/>
                </a:solidFill>
                <a:latin typeface="Segoe UI" pitchFamily="34" charset="0"/>
                <a:ea typeface="Segoe UI" pitchFamily="34" charset="0"/>
                <a:cs typeface="Segoe UI" pitchFamily="34" charset="0"/>
              </a:rPr>
              <a:t>Gérer les composants </a:t>
            </a:r>
          </a:p>
          <a:p>
            <a:pPr algn="ctr" fontAlgn="base">
              <a:spcBef>
                <a:spcPct val="0"/>
              </a:spcBef>
              <a:spcAft>
                <a:spcPct val="0"/>
              </a:spcAft>
            </a:pPr>
            <a:r>
              <a:rPr lang="fr-FR" b="1" smtClean="0">
                <a:solidFill>
                  <a:prstClr val="black"/>
                </a:solidFill>
                <a:latin typeface="Segoe UI" pitchFamily="34" charset="0"/>
                <a:ea typeface="Segoe UI" pitchFamily="34" charset="0"/>
                <a:cs typeface="Segoe UI" pitchFamily="34" charset="0"/>
              </a:rPr>
              <a:t>physiques et virtuels</a:t>
            </a:r>
          </a:p>
          <a:p>
            <a:pPr algn="ctr" fontAlgn="base">
              <a:spcBef>
                <a:spcPct val="0"/>
              </a:spcBef>
              <a:spcAft>
                <a:spcPct val="0"/>
              </a:spcAft>
            </a:pPr>
            <a:r>
              <a:rPr lang="fr-FR" smtClean="0">
                <a:solidFill>
                  <a:prstClr val="black"/>
                </a:solidFill>
                <a:latin typeface="Segoe UI" pitchFamily="34" charset="0"/>
                <a:ea typeface="Segoe UI" pitchFamily="34" charset="0"/>
                <a:cs typeface="Segoe UI" pitchFamily="34" charset="0"/>
              </a:rPr>
              <a:t>(VMM)</a:t>
            </a:r>
            <a:endParaRPr lang="fr-FR" b="1">
              <a:solidFill>
                <a:prstClr val="black"/>
              </a:solidFill>
              <a:latin typeface="Segoe UI" pitchFamily="34" charset="0"/>
              <a:ea typeface="Segoe UI" pitchFamily="34" charset="0"/>
              <a:cs typeface="Segoe UI" pitchFamily="34" charset="0"/>
            </a:endParaRPr>
          </a:p>
        </p:txBody>
      </p:sp>
      <p:cxnSp>
        <p:nvCxnSpPr>
          <p:cNvPr id="13" name="Straight Arrow Connector 12"/>
          <p:cNvCxnSpPr/>
          <p:nvPr/>
        </p:nvCxnSpPr>
        <p:spPr>
          <a:xfrm flipH="1" flipV="1">
            <a:off x="5867400" y="4325456"/>
            <a:ext cx="914400" cy="398944"/>
          </a:xfrm>
          <a:prstGeom prst="straightConnector1">
            <a:avLst/>
          </a:prstGeom>
          <a:noFill/>
          <a:ln w="6350" cap="flat" cmpd="sng" algn="ctr">
            <a:solidFill>
              <a:srgbClr val="FF0000"/>
            </a:solidFill>
            <a:prstDash val="solid"/>
            <a:miter lim="800000"/>
            <a:tailEnd type="triangle"/>
          </a:ln>
          <a:effectLst/>
        </p:spPr>
      </p:cxnSp>
      <p:sp>
        <p:nvSpPr>
          <p:cNvPr id="14" name="TextBox 12"/>
          <p:cNvSpPr txBox="1"/>
          <p:nvPr/>
        </p:nvSpPr>
        <p:spPr>
          <a:xfrm>
            <a:off x="5719618" y="4758600"/>
            <a:ext cx="3020379" cy="1200329"/>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pPr>
            <a:r>
              <a:rPr lang="fr-FR" b="1" smtClean="0">
                <a:solidFill>
                  <a:prstClr val="black"/>
                </a:solidFill>
                <a:latin typeface="Segoe UI" pitchFamily="34" charset="0"/>
                <a:ea typeface="Segoe UI" pitchFamily="34" charset="0"/>
                <a:cs typeface="Segoe UI" pitchFamily="34" charset="0"/>
              </a:rPr>
              <a:t>Déléguer l'administration </a:t>
            </a:r>
          </a:p>
          <a:p>
            <a:pPr algn="ctr" fontAlgn="base">
              <a:spcBef>
                <a:spcPct val="0"/>
              </a:spcBef>
              <a:spcAft>
                <a:spcPct val="0"/>
              </a:spcAft>
            </a:pPr>
            <a:r>
              <a:rPr lang="fr-FR" b="1" smtClean="0">
                <a:solidFill>
                  <a:prstClr val="black"/>
                </a:solidFill>
                <a:latin typeface="Segoe UI" pitchFamily="34" charset="0"/>
                <a:ea typeface="Segoe UI" pitchFamily="34" charset="0"/>
                <a:cs typeface="Segoe UI" pitchFamily="34" charset="0"/>
              </a:rPr>
              <a:t>et le libre-service</a:t>
            </a:r>
          </a:p>
          <a:p>
            <a:pPr algn="ctr" fontAlgn="base">
              <a:spcBef>
                <a:spcPct val="0"/>
              </a:spcBef>
              <a:spcAft>
                <a:spcPct val="0"/>
              </a:spcAft>
            </a:pPr>
            <a:r>
              <a:rPr lang="fr-FR" smtClean="0">
                <a:solidFill>
                  <a:prstClr val="black"/>
                </a:solidFill>
                <a:latin typeface="Segoe UI" pitchFamily="34" charset="0"/>
                <a:ea typeface="Segoe UI" pitchFamily="34" charset="0"/>
                <a:cs typeface="Segoe UI" pitchFamily="34" charset="0"/>
              </a:rPr>
              <a:t>(App Controller, Data</a:t>
            </a:r>
            <a:r>
              <a:rPr lang="fr-FR" smtClean="0">
                <a:latin typeface="Segoe UI"/>
                <a:ea typeface="Segoe UI"/>
                <a:cs typeface="Segoe UI"/>
              </a:rPr>
              <a:t/>
            </a:r>
            <a:br>
              <a:rPr lang="fr-FR" smtClean="0">
                <a:latin typeface="Segoe UI"/>
                <a:ea typeface="Segoe UI"/>
                <a:cs typeface="Segoe UI"/>
              </a:rPr>
            </a:br>
            <a:r>
              <a:rPr lang="fr-FR" smtClean="0">
                <a:solidFill>
                  <a:prstClr val="black"/>
                </a:solidFill>
                <a:latin typeface="Segoe UI" pitchFamily="34" charset="0"/>
                <a:ea typeface="Segoe UI" pitchFamily="34" charset="0"/>
                <a:cs typeface="Segoe UI" pitchFamily="34" charset="0"/>
              </a:rPr>
              <a:t>Protection Manager)</a:t>
            </a:r>
            <a:endParaRPr lang="fr-FR" b="1">
              <a:solidFill>
                <a:prstClr val="black"/>
              </a:solidFill>
              <a:latin typeface="Segoe UI" pitchFamily="34" charset="0"/>
              <a:ea typeface="Segoe UI" pitchFamily="34" charset="0"/>
              <a:cs typeface="Segoe UI" pitchFamily="34" charset="0"/>
            </a:endParaRPr>
          </a:p>
        </p:txBody>
      </p:sp>
      <p:cxnSp>
        <p:nvCxnSpPr>
          <p:cNvPr id="15" name="Straight Arrow Connector 14"/>
          <p:cNvCxnSpPr/>
          <p:nvPr/>
        </p:nvCxnSpPr>
        <p:spPr>
          <a:xfrm>
            <a:off x="1857620" y="2509458"/>
            <a:ext cx="961780" cy="309942"/>
          </a:xfrm>
          <a:prstGeom prst="straightConnector1">
            <a:avLst/>
          </a:prstGeom>
          <a:noFill/>
          <a:ln w="6350" cap="flat" cmpd="sng" algn="ctr">
            <a:solidFill>
              <a:srgbClr val="FF0000"/>
            </a:solidFill>
            <a:prstDash val="solid"/>
            <a:miter lim="800000"/>
            <a:tailEnd type="triangle"/>
          </a:ln>
          <a:effectLst/>
        </p:spPr>
      </p:cxnSp>
      <p:sp>
        <p:nvSpPr>
          <p:cNvPr id="16" name="TextBox 14"/>
          <p:cNvSpPr txBox="1"/>
          <p:nvPr/>
        </p:nvSpPr>
        <p:spPr>
          <a:xfrm>
            <a:off x="0" y="1591270"/>
            <a:ext cx="3193869" cy="92333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pPr>
            <a:r>
              <a:rPr lang="fr-FR" b="1" smtClean="0">
                <a:solidFill>
                  <a:prstClr val="black"/>
                </a:solidFill>
                <a:latin typeface="Segoe UI" pitchFamily="34" charset="0"/>
                <a:ea typeface="Segoe UI" pitchFamily="34" charset="0"/>
                <a:cs typeface="Segoe UI" pitchFamily="34" charset="0"/>
              </a:rPr>
              <a:t>Permettre </a:t>
            </a:r>
          </a:p>
          <a:p>
            <a:pPr algn="ctr" fontAlgn="base">
              <a:spcBef>
                <a:spcPct val="0"/>
              </a:spcBef>
              <a:spcAft>
                <a:spcPct val="0"/>
              </a:spcAft>
            </a:pPr>
            <a:r>
              <a:rPr lang="fr-FR" b="1" smtClean="0">
                <a:solidFill>
                  <a:prstClr val="black"/>
                </a:solidFill>
                <a:latin typeface="Segoe UI" pitchFamily="34" charset="0"/>
                <a:ea typeface="Segoe UI" pitchFamily="34" charset="0"/>
                <a:cs typeface="Segoe UI" pitchFamily="34" charset="0"/>
              </a:rPr>
              <a:t>la continuité de l'activité</a:t>
            </a:r>
          </a:p>
          <a:p>
            <a:pPr algn="ctr" fontAlgn="base">
              <a:spcBef>
                <a:spcPct val="0"/>
              </a:spcBef>
              <a:spcAft>
                <a:spcPct val="0"/>
              </a:spcAft>
            </a:pPr>
            <a:r>
              <a:rPr lang="fr-FR" smtClean="0">
                <a:solidFill>
                  <a:prstClr val="black"/>
                </a:solidFill>
                <a:latin typeface="Segoe UI" pitchFamily="34" charset="0"/>
                <a:ea typeface="Segoe UI" pitchFamily="34" charset="0"/>
                <a:cs typeface="Segoe UI" pitchFamily="34" charset="0"/>
              </a:rPr>
              <a:t>(Data Protection </a:t>
            </a:r>
            <a:r>
              <a:rPr lang="fr-FR" b="1" smtClean="0">
                <a:solidFill>
                  <a:prstClr val="black"/>
                </a:solidFill>
                <a:latin typeface="Segoe UI" pitchFamily="34" charset="0"/>
                <a:ea typeface="Segoe UI" pitchFamily="34" charset="0"/>
                <a:cs typeface="Segoe UI" pitchFamily="34" charset="0"/>
              </a:rPr>
              <a:t>Manager)</a:t>
            </a:r>
            <a:endParaRPr lang="fr-FR" b="1">
              <a:solidFill>
                <a:prstClr val="black"/>
              </a:solidFill>
              <a:latin typeface="Segoe UI" pitchFamily="34" charset="0"/>
              <a:ea typeface="Segoe UI" pitchFamily="34" charset="0"/>
              <a:cs typeface="Segoe UI" pitchFamily="34" charset="0"/>
            </a:endParaRPr>
          </a:p>
        </p:txBody>
      </p:sp>
      <p:cxnSp>
        <p:nvCxnSpPr>
          <p:cNvPr id="17" name="Straight Arrow Connector 16"/>
          <p:cNvCxnSpPr/>
          <p:nvPr/>
        </p:nvCxnSpPr>
        <p:spPr>
          <a:xfrm flipV="1">
            <a:off x="1934890" y="4353166"/>
            <a:ext cx="961780" cy="396338"/>
          </a:xfrm>
          <a:prstGeom prst="straightConnector1">
            <a:avLst/>
          </a:prstGeom>
          <a:noFill/>
          <a:ln w="6350" cap="flat" cmpd="sng" algn="ctr">
            <a:solidFill>
              <a:srgbClr val="FF0000"/>
            </a:solidFill>
            <a:prstDash val="solid"/>
            <a:miter lim="800000"/>
            <a:tailEnd type="triangle"/>
          </a:ln>
          <a:effectLst/>
        </p:spPr>
      </p:cxnSp>
      <p:sp>
        <p:nvSpPr>
          <p:cNvPr id="18" name="TextBox 16"/>
          <p:cNvSpPr txBox="1"/>
          <p:nvPr/>
        </p:nvSpPr>
        <p:spPr>
          <a:xfrm>
            <a:off x="152400" y="4724400"/>
            <a:ext cx="3041469" cy="92333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pPr>
            <a:r>
              <a:rPr lang="fr-FR" b="1" smtClean="0">
                <a:solidFill>
                  <a:prstClr val="black"/>
                </a:solidFill>
                <a:latin typeface="Segoe UI" pitchFamily="34" charset="0"/>
                <a:ea typeface="Segoe UI" pitchFamily="34" charset="0"/>
                <a:cs typeface="Segoe UI" pitchFamily="34" charset="0"/>
              </a:rPr>
              <a:t>Analyser et </a:t>
            </a:r>
          </a:p>
          <a:p>
            <a:pPr algn="ctr" fontAlgn="base">
              <a:spcBef>
                <a:spcPct val="0"/>
              </a:spcBef>
              <a:spcAft>
                <a:spcPct val="0"/>
              </a:spcAft>
            </a:pPr>
            <a:r>
              <a:rPr lang="fr-FR" b="1" smtClean="0">
                <a:solidFill>
                  <a:prstClr val="black"/>
                </a:solidFill>
                <a:latin typeface="Segoe UI" pitchFamily="34" charset="0"/>
                <a:ea typeface="Segoe UI" pitchFamily="34" charset="0"/>
                <a:cs typeface="Segoe UI" pitchFamily="34" charset="0"/>
              </a:rPr>
              <a:t>créer des rapports</a:t>
            </a:r>
          </a:p>
          <a:p>
            <a:pPr algn="ctr" fontAlgn="base">
              <a:spcBef>
                <a:spcPct val="0"/>
              </a:spcBef>
              <a:spcAft>
                <a:spcPct val="0"/>
              </a:spcAft>
            </a:pPr>
            <a:r>
              <a:rPr lang="fr-FR" smtClean="0">
                <a:solidFill>
                  <a:prstClr val="black"/>
                </a:solidFill>
                <a:latin typeface="Segoe UI" pitchFamily="34" charset="0"/>
                <a:ea typeface="Segoe UI" pitchFamily="34" charset="0"/>
                <a:cs typeface="Segoe UI" pitchFamily="34" charset="0"/>
              </a:rPr>
              <a:t>(Operations </a:t>
            </a:r>
            <a:r>
              <a:rPr lang="fr-FR" b="1" smtClean="0">
                <a:solidFill>
                  <a:prstClr val="black"/>
                </a:solidFill>
                <a:latin typeface="Segoe UI" pitchFamily="34" charset="0"/>
                <a:ea typeface="Segoe UI" pitchFamily="34" charset="0"/>
                <a:cs typeface="Segoe UI" pitchFamily="34" charset="0"/>
              </a:rPr>
              <a:t>Manager)</a:t>
            </a:r>
            <a:endParaRPr lang="fr-FR" b="1">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092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 Configuration Manager</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fr-FR" smtClean="0"/>
              <a:t>Fonctionnalités de Configuration Manager</a:t>
            </a:r>
          </a:p>
          <a:p>
            <a:pPr lvl="0"/>
            <a:r>
              <a:rPr lang="fr-FR" smtClean="0"/>
              <a:t>Automatisation du déploiement du système d'exploitation</a:t>
            </a:r>
          </a:p>
          <a:p>
            <a:pPr lvl="0"/>
            <a:r>
              <a:rPr lang="fr-FR" smtClean="0"/>
              <a:t>Déploiement d'applications logicielles</a:t>
            </a:r>
          </a:p>
          <a:p>
            <a:pPr lvl="0"/>
            <a:r>
              <a:rPr lang="fr-FR" smtClean="0"/>
              <a:t>Gestion des mises à jour de logiciels</a:t>
            </a:r>
          </a:p>
          <a:p>
            <a:pPr lvl="0"/>
            <a:r>
              <a:rPr lang="fr-FR" smtClean="0"/>
              <a:t>Contrôle à distance</a:t>
            </a:r>
          </a:p>
          <a:p>
            <a:pPr lvl="0"/>
            <a:r>
              <a:rPr lang="fr-FR" smtClean="0"/>
              <a:t>Protection des points de terminaison</a:t>
            </a:r>
          </a:p>
          <a:p>
            <a:r>
              <a:rPr lang="fr-FR" smtClean="0"/>
              <a:t>Gestion de la conformité et des paramètres</a:t>
            </a:r>
          </a:p>
          <a:p>
            <a:pPr lvl="0"/>
            <a:r>
              <a:rPr lang="fr-FR" smtClean="0"/>
              <a:t>Asset Intelligence et inventaire des ressources</a:t>
            </a:r>
            <a:endParaRPr lang="fr-FR"/>
          </a:p>
        </p:txBody>
      </p:sp>
    </p:spTree>
    <p:extLst>
      <p:ext uri="{BB962C8B-B14F-4D97-AF65-F5344CB8AC3E}">
        <p14:creationId xmlns:p14="http://schemas.microsoft.com/office/powerpoint/2010/main" val="1180052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 Virtual Machine Manager</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1">
              <a:buNone/>
            </a:pPr>
            <a:r>
              <a:rPr lang="fr-FR" sz="2800" smtClean="0"/>
              <a:t>Fonctionnalités de VMM</a:t>
            </a:r>
          </a:p>
          <a:p>
            <a:pPr lvl="1"/>
            <a:r>
              <a:rPr lang="fr-FR" smtClean="0"/>
              <a:t>Déploiement complet des hôtes</a:t>
            </a:r>
          </a:p>
          <a:p>
            <a:pPr lvl="1"/>
            <a:r>
              <a:rPr lang="fr-FR" smtClean="0"/>
              <a:t>Création d'hôtes et de clusters</a:t>
            </a:r>
          </a:p>
          <a:p>
            <a:pPr lvl="1"/>
            <a:r>
              <a:rPr lang="fr-FR" smtClean="0"/>
              <a:t>Groupes d'hôtes</a:t>
            </a:r>
          </a:p>
          <a:p>
            <a:pPr lvl="1"/>
            <a:r>
              <a:rPr lang="fr-FR" smtClean="0"/>
              <a:t>Gestion interplateforme</a:t>
            </a:r>
          </a:p>
          <a:p>
            <a:pPr lvl="1"/>
            <a:r>
              <a:rPr lang="fr-FR" smtClean="0"/>
              <a:t>Configuration du stockage/Configuration réseau</a:t>
            </a:r>
          </a:p>
          <a:p>
            <a:pPr lvl="1"/>
            <a:r>
              <a:rPr lang="fr-FR" smtClean="0"/>
              <a:t>Placement intelligent/Optimisation dynamique</a:t>
            </a:r>
          </a:p>
          <a:p>
            <a:pPr lvl="1"/>
            <a:r>
              <a:rPr lang="fr-FR" smtClean="0"/>
              <a:t>Optimisation de l'alimentation</a:t>
            </a:r>
          </a:p>
          <a:p>
            <a:pPr lvl="1"/>
            <a:r>
              <a:rPr lang="fr-FR" smtClean="0"/>
              <a:t>PRO</a:t>
            </a:r>
          </a:p>
          <a:p>
            <a:pPr lvl="1"/>
            <a:r>
              <a:rPr lang="fr-FR" smtClean="0"/>
              <a:t>P2V</a:t>
            </a:r>
            <a:endParaRPr lang="fr-FR"/>
          </a:p>
        </p:txBody>
      </p:sp>
    </p:spTree>
    <p:extLst>
      <p:ext uri="{BB962C8B-B14F-4D97-AF65-F5344CB8AC3E}">
        <p14:creationId xmlns:p14="http://schemas.microsoft.com/office/powerpoint/2010/main" val="419207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f213537a-6076-4cbe-aa8a-40e7520ec2f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d'App Controller</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App Controller</a:t>
            </a:r>
          </a:p>
          <a:p>
            <a:pPr lvl="1"/>
            <a:r>
              <a:rPr lang="fr-FR" smtClean="0"/>
              <a:t>Remplace le portail libre-service VMM maintenant déconseillé</a:t>
            </a:r>
          </a:p>
          <a:p>
            <a:pPr lvl="1"/>
            <a:r>
              <a:rPr lang="fr-FR" smtClean="0"/>
              <a:t>Fournit l'accès délégué aux ressources de cloud privé et public, telles que</a:t>
            </a:r>
          </a:p>
          <a:p>
            <a:pPr lvl="2"/>
            <a:r>
              <a:rPr lang="fr-FR" smtClean="0"/>
              <a:t>Ordinateurs virtuels</a:t>
            </a:r>
          </a:p>
          <a:p>
            <a:pPr lvl="2"/>
            <a:r>
              <a:rPr lang="fr-FR" smtClean="0"/>
              <a:t>Services</a:t>
            </a:r>
          </a:p>
          <a:p>
            <a:pPr lvl="2"/>
            <a:r>
              <a:rPr lang="fr-FR" smtClean="0"/>
              <a:t>Modèles, images</a:t>
            </a:r>
          </a:p>
          <a:p>
            <a:pPr lvl="1"/>
            <a:r>
              <a:rPr lang="fr-FR" smtClean="0"/>
              <a:t>Permet aux administrateurs de migrer entre les centres de données de fournisseur de services, VMM et Windows Azure</a:t>
            </a:r>
            <a:endParaRPr lang="fr-FR"/>
          </a:p>
        </p:txBody>
      </p:sp>
    </p:spTree>
    <p:extLst>
      <p:ext uri="{BB962C8B-B14F-4D97-AF65-F5344CB8AC3E}">
        <p14:creationId xmlns:p14="http://schemas.microsoft.com/office/powerpoint/2010/main" val="2175064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3b7c21fc-512f-49cc-a989-550cfbab619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 Service Manager</a:t>
            </a:r>
            <a:endParaRPr lang="fr-FR"/>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Avec Service Manager, vous pouvez</a:t>
            </a:r>
          </a:p>
          <a:p>
            <a:r>
              <a:rPr lang="fr-FR" sz="2400" smtClean="0"/>
              <a:t>Implémenter la gestion des services, comme défini dans la bibliothèque ITIL et Microsoft Operations Framework</a:t>
            </a:r>
          </a:p>
          <a:p>
            <a:r>
              <a:rPr lang="fr-FR" sz="2400" smtClean="0"/>
              <a:t>Fournir des processus de</a:t>
            </a:r>
          </a:p>
          <a:p>
            <a:pPr lvl="1"/>
            <a:r>
              <a:rPr lang="fr-FR" sz="2000" smtClean="0"/>
              <a:t>Gestion des incidents et des problèmes</a:t>
            </a:r>
          </a:p>
          <a:p>
            <a:pPr lvl="1"/>
            <a:r>
              <a:rPr lang="fr-FR" sz="2000" smtClean="0"/>
              <a:t>Gestion du contrôle des modifications et du cycle de vie</a:t>
            </a:r>
          </a:p>
          <a:p>
            <a:pPr lvl="1"/>
            <a:r>
              <a:rPr lang="fr-FR" sz="2000" smtClean="0"/>
              <a:t>Application de la conformité</a:t>
            </a:r>
          </a:p>
          <a:p>
            <a:pPr lvl="1"/>
            <a:r>
              <a:rPr lang="fr-FR" sz="2000" smtClean="0"/>
              <a:t>Gérer les systèmes intégrés à l'aide de connecteurs et d'accélérateurs de solution</a:t>
            </a:r>
            <a:endParaRPr lang="fr-FR"/>
          </a:p>
        </p:txBody>
      </p:sp>
    </p:spTree>
    <p:extLst>
      <p:ext uri="{BB962C8B-B14F-4D97-AF65-F5344CB8AC3E}">
        <p14:creationId xmlns:p14="http://schemas.microsoft.com/office/powerpoint/2010/main" val="3884442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7862071f-1778-4563-964d-027426ee1b9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d'Orchestrator</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Orchestrator permet d'effectuer les opérations suivantes</a:t>
            </a:r>
          </a:p>
          <a:p>
            <a:r>
              <a:rPr lang="fr-FR" sz="2400" smtClean="0"/>
              <a:t>Automatiser les processus sur les systèmes et les plateformes</a:t>
            </a:r>
          </a:p>
          <a:p>
            <a:r>
              <a:rPr lang="fr-FR" sz="2400" smtClean="0"/>
              <a:t>Automatiser les meilleures pratiques</a:t>
            </a:r>
          </a:p>
          <a:p>
            <a:r>
              <a:rPr lang="fr-FR" sz="2400" smtClean="0"/>
              <a:t>Implémenter l'automatisation de bout en bout dans plusieurs produits System Center</a:t>
            </a:r>
          </a:p>
          <a:p>
            <a:r>
              <a:rPr lang="fr-FR" sz="2400" smtClean="0"/>
              <a:t>Implémenter des packs d'intégration prêts à l'emploi</a:t>
            </a:r>
            <a:endParaRPr lang="fr-FR" sz="2400"/>
          </a:p>
        </p:txBody>
      </p:sp>
    </p:spTree>
    <p:extLst>
      <p:ext uri="{BB962C8B-B14F-4D97-AF65-F5344CB8AC3E}">
        <p14:creationId xmlns:p14="http://schemas.microsoft.com/office/powerpoint/2010/main" val="3229820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d'Operations Manager</a:t>
            </a:r>
            <a:endParaRPr lang="fr-FR"/>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Operations Manager fournit les fonctionnalités suivantes</a:t>
            </a:r>
          </a:p>
          <a:p>
            <a:r>
              <a:rPr lang="fr-FR" sz="2400" smtClean="0"/>
              <a:t>Surveillance du réseau</a:t>
            </a:r>
          </a:p>
          <a:p>
            <a:r>
              <a:rPr lang="fr-FR" sz="2400" smtClean="0"/>
              <a:t>Surveillance du code d'application</a:t>
            </a:r>
          </a:p>
          <a:p>
            <a:r>
              <a:rPr lang="fr-FR" sz="2400" smtClean="0"/>
              <a:t>Analyse de bout en bout</a:t>
            </a:r>
          </a:p>
          <a:p>
            <a:r>
              <a:rPr lang="fr-FR" sz="2400" smtClean="0"/>
              <a:t>Tableaux de bord</a:t>
            </a:r>
          </a:p>
          <a:p>
            <a:r>
              <a:rPr lang="fr-FR" sz="2400" smtClean="0"/>
              <a:t>Surveillance des plateformes hétérogènes</a:t>
            </a:r>
          </a:p>
          <a:p>
            <a:pPr marL="0" indent="0">
              <a:buNone/>
            </a:pPr>
            <a:r>
              <a:rPr lang="fr-FR" smtClean="0"/>
              <a:t>En intégrant Operation Manager et VMM, vous pouvez surveiller l'environnement virtualisé complet</a:t>
            </a:r>
          </a:p>
        </p:txBody>
      </p:sp>
    </p:spTree>
    <p:extLst>
      <p:ext uri="{BB962C8B-B14F-4D97-AF65-F5344CB8AC3E}">
        <p14:creationId xmlns:p14="http://schemas.microsoft.com/office/powerpoint/2010/main" val="3239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cfce1800-d6d1-4775-9db1-db9dfaec270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 Data Protection Manager</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Data Protection Manager fournit les fonctionnalités suivantes</a:t>
            </a:r>
          </a:p>
          <a:p>
            <a:r>
              <a:rPr lang="fr-FR" sz="2400" smtClean="0"/>
              <a:t>Sauvegardes VSS</a:t>
            </a:r>
          </a:p>
          <a:p>
            <a:r>
              <a:rPr lang="fr-FR" sz="2400" smtClean="0"/>
              <a:t>Sauvegarde et récupération de niveau élément Hyper-V</a:t>
            </a:r>
          </a:p>
          <a:p>
            <a:r>
              <a:rPr lang="fr-FR" sz="2400" smtClean="0"/>
              <a:t>Prise en charge des hôtes et des invités Hyper-V</a:t>
            </a:r>
          </a:p>
          <a:p>
            <a:r>
              <a:rPr lang="fr-FR" sz="2400" smtClean="0"/>
              <a:t>Intégration à Operations Manager</a:t>
            </a:r>
          </a:p>
          <a:p>
            <a:r>
              <a:rPr lang="fr-FR" sz="2400" smtClean="0"/>
              <a:t>Intégration à d'autres composants de System Center 2012</a:t>
            </a:r>
          </a:p>
          <a:p>
            <a:r>
              <a:rPr lang="fr-FR" sz="2400" smtClean="0"/>
              <a:t>Fonctionnalité de libre-service</a:t>
            </a:r>
            <a:endParaRPr lang="fr-FR" sz="2400"/>
          </a:p>
        </p:txBody>
      </p:sp>
    </p:spTree>
    <p:extLst>
      <p:ext uri="{BB962C8B-B14F-4D97-AF65-F5344CB8AC3E}">
        <p14:creationId xmlns:p14="http://schemas.microsoft.com/office/powerpoint/2010/main" val="339652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a:xfrm>
            <a:off x="458788" y="1021215"/>
            <a:ext cx="8228012" cy="5147356"/>
          </a:xfrm>
        </p:spPr>
        <p:txBody>
          <a:bodyPr/>
          <a:lstStyle/>
          <a:p>
            <a:r>
              <a:rPr lang="fr-FR" smtClean="0"/>
              <a:t>Vue d'ensemble du centre de données d'entreprise
Vue d'ensemble des composants de Microsoft System Center 2012</a:t>
            </a:r>
            <a:endParaRPr lang="fr-FR"/>
          </a:p>
        </p:txBody>
      </p:sp>
    </p:spTree>
    <p:extLst>
      <p:ext uri="{BB962C8B-B14F-4D97-AF65-F5344CB8AC3E}">
        <p14:creationId xmlns:p14="http://schemas.microsoft.com/office/powerpoint/2010/main" val="389430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f6fe7587-3346-4c5a-9339-b1657edd7e7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Autres services et outils de System Center</a:t>
            </a:r>
            <a:endParaRPr lang="fr-FR"/>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	System Center fournit les services et outils suivants</a:t>
            </a:r>
          </a:p>
          <a:p>
            <a:pPr lvl="1"/>
            <a:r>
              <a:rPr lang="fr-FR" smtClean="0"/>
              <a:t>Windows Intune</a:t>
            </a:r>
          </a:p>
          <a:p>
            <a:pPr lvl="1"/>
            <a:r>
              <a:rPr lang="fr-FR" smtClean="0"/>
              <a:t>System Center Advisor</a:t>
            </a:r>
          </a:p>
          <a:p>
            <a:pPr lvl="1"/>
            <a:r>
              <a:rPr lang="fr-FR" smtClean="0"/>
              <a:t>Virtual Machine Servicing Tool 2012</a:t>
            </a:r>
          </a:p>
          <a:p>
            <a:pPr lvl="1"/>
            <a:r>
              <a:rPr lang="fr-FR" smtClean="0"/>
              <a:t>Plug-in Microsoft Virtual Machine Converter pour le client VMware vSphere</a:t>
            </a:r>
          </a:p>
          <a:p>
            <a:pPr lvl="1"/>
            <a:r>
              <a:rPr lang="fr-FR" smtClean="0"/>
              <a:t>Microsoft Baseline Configuration Analyzer</a:t>
            </a:r>
          </a:p>
          <a:p>
            <a:pPr lvl="1"/>
            <a:r>
              <a:rPr lang="fr-FR" smtClean="0"/>
              <a:t>Virtual Machine Manager Configuration Analyzer</a:t>
            </a:r>
            <a:endParaRPr lang="fr-FR"/>
          </a:p>
        </p:txBody>
      </p:sp>
    </p:spTree>
    <p:extLst>
      <p:ext uri="{BB962C8B-B14F-4D97-AF65-F5344CB8AC3E}">
        <p14:creationId xmlns:p14="http://schemas.microsoft.com/office/powerpoint/2010/main" val="904410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5" cy="740664"/>
          </a:xfrm>
        </p:spPr>
        <p:txBody>
          <a:bodyPr/>
          <a:lstStyle/>
          <a:p>
            <a:pPr>
              <a:lnSpc>
                <a:spcPct val="80000"/>
              </a:lnSpc>
            </a:pPr>
            <a:r>
              <a:rPr lang="fr-FR" sz="2600" smtClean="0"/>
              <a:t>Atelier pratique : Éléments à prendre en compte pour implémenter un centre de données d'entreprise</a:t>
            </a:r>
            <a:endParaRPr lang="fr-FR" sz="2600"/>
          </a:p>
        </p:txBody>
      </p:sp>
      <p:sp>
        <p:nvSpPr>
          <p:cNvPr id="3" name="Text Placeholder 2"/>
          <p:cNvSpPr>
            <a:spLocks noGrp="1"/>
          </p:cNvSpPr>
          <p:nvPr>
            <p:ph type="body" idx="1"/>
          </p:nvPr>
        </p:nvSpPr>
        <p:spPr>
          <a:xfrm>
            <a:off x="457200" y="1021215"/>
            <a:ext cx="8119156" cy="5147356"/>
          </a:xfrm>
        </p:spPr>
        <p:txBody>
          <a:bodyPr/>
          <a:lstStyle/>
          <a:p>
            <a:r>
              <a:rPr lang="fr-FR" smtClean="0"/>
              <a:t>Exercice 1 : Planification de l'implémentation sécurisée de services dans un centre de données d'entreprise</a:t>
            </a:r>
            <a:endParaRPr lang="fr-FR"/>
          </a:p>
        </p:txBody>
      </p:sp>
      <p:sp>
        <p:nvSpPr>
          <p:cNvPr id="4" name="TextBox 3"/>
          <p:cNvSpPr txBox="1"/>
          <p:nvPr/>
        </p:nvSpPr>
        <p:spPr>
          <a:xfrm>
            <a:off x="609600" y="2438400"/>
            <a:ext cx="5868466" cy="523220"/>
          </a:xfrm>
          <a:prstGeom prst="rect">
            <a:avLst/>
          </a:prstGeom>
          <a:noFill/>
        </p:spPr>
        <p:txBody>
          <a:bodyPr vert="horz" wrap="none" rtlCol="0">
            <a:spAutoFit/>
          </a:bodyPr>
          <a:lstStyle/>
          <a:p>
            <a:r>
              <a:rPr lang="fr-FR" sz="2800" smtClean="0">
                <a:latin typeface="Segoe UI"/>
              </a:rPr>
              <a:t>Informations d'ouverture de session</a:t>
            </a:r>
            <a:endParaRPr lang="fr-FR" sz="2800">
              <a:latin typeface="Segoe UI"/>
            </a:endParaRPr>
          </a:p>
        </p:txBody>
      </p:sp>
      <p:sp>
        <p:nvSpPr>
          <p:cNvPr id="5" name="TextBox 4"/>
          <p:cNvSpPr txBox="1"/>
          <p:nvPr/>
        </p:nvSpPr>
        <p:spPr>
          <a:xfrm>
            <a:off x="609600" y="2961620"/>
            <a:ext cx="7696200" cy="954107"/>
          </a:xfrm>
          <a:prstGeom prst="rect">
            <a:avLst/>
          </a:prstGeom>
          <a:noFill/>
        </p:spPr>
        <p:txBody>
          <a:bodyPr vert="horz" wrap="square" rtlCol="0">
            <a:spAutoFit/>
          </a:bodyPr>
          <a:lstStyle/>
          <a:p>
            <a:r>
              <a:rPr lang="fr-FR" sz="2800" b="0" i="0" u="none" strike="noStrike" baseline="0" smtClean="0">
                <a:latin typeface="Segoe UI"/>
              </a:rPr>
              <a:t>Aucun ordinateur virtuel n'est requis pour</a:t>
            </a:r>
            <a:r>
              <a:rPr lang="fr-FR" sz="2800" b="0" i="0" u="none" strike="noStrike" smtClean="0">
                <a:latin typeface="Segoe UI"/>
              </a:rPr>
              <a:t> </a:t>
            </a:r>
            <a:r>
              <a:rPr lang="fr-FR" sz="2800" b="0" i="0" u="none" strike="noStrike" baseline="0" smtClean="0">
                <a:latin typeface="Segoe UI"/>
              </a:rPr>
              <a:t>cet atelier pratique</a:t>
            </a:r>
          </a:p>
        </p:txBody>
      </p:sp>
      <p:sp>
        <p:nvSpPr>
          <p:cNvPr id="6" name="TextBox 5"/>
          <p:cNvSpPr txBox="1"/>
          <p:nvPr/>
        </p:nvSpPr>
        <p:spPr>
          <a:xfrm>
            <a:off x="457200" y="6163356"/>
            <a:ext cx="5495863" cy="523220"/>
          </a:xfrm>
          <a:prstGeom prst="rect">
            <a:avLst/>
          </a:prstGeom>
          <a:noFill/>
        </p:spPr>
        <p:txBody>
          <a:bodyPr vert="horz" wrap="none" rtlCol="0">
            <a:spAutoFit/>
          </a:bodyPr>
          <a:lstStyle/>
          <a:p>
            <a:r>
              <a:rPr lang="fr-FR" sz="2800" smtClean="0">
                <a:latin typeface="Segoe UI"/>
              </a:rPr>
              <a:t>Durée approximative : 30 minutes</a:t>
            </a:r>
            <a:endParaRPr lang="fr-FR" sz="2800">
              <a:latin typeface="Segoe UI"/>
            </a:endParaRPr>
          </a:p>
        </p:txBody>
      </p:sp>
    </p:spTree>
    <p:extLst>
      <p:ext uri="{BB962C8B-B14F-4D97-AF65-F5344CB8AC3E}">
        <p14:creationId xmlns:p14="http://schemas.microsoft.com/office/powerpoint/2010/main" val="1158674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4" name="TextBox 3"/>
          <p:cNvSpPr txBox="1"/>
          <p:nvPr/>
        </p:nvSpPr>
        <p:spPr>
          <a:xfrm>
            <a:off x="465714" y="816808"/>
            <a:ext cx="8297285" cy="5888792"/>
          </a:xfrm>
          <a:prstGeom prst="rect">
            <a:avLst/>
          </a:prstGeom>
          <a:noFill/>
        </p:spPr>
        <p:txBody>
          <a:bodyPr vert="horz" wrap="square" rtlCol="0">
            <a:spAutoFit/>
          </a:bodyPr>
          <a:lstStyle/>
          <a:p>
            <a:pPr>
              <a:lnSpc>
                <a:spcPct val="115000"/>
              </a:lnSpc>
              <a:spcAft>
                <a:spcPts val="1000"/>
              </a:spcAft>
            </a:pPr>
            <a:r>
              <a:rPr lang="fr-FR" sz="1600" smtClean="0">
                <a:effectLst/>
                <a:latin typeface="Segoe UI"/>
                <a:ea typeface="Times New Roman"/>
                <a:cs typeface="Times New Roman"/>
              </a:rPr>
              <a:t>A. Datum Corporation est une société d'ingénierie et de fabrication. Son siège social se trouve à Londres, en Angleterre, et elle a des filiales en Europe, en Australie et en Amérique du Nord. La société développe également son réseau de partenariats d'entreprise et fournit des services supplémentaires à ses clients. Elle est en pleine expansion et il devient évident que certaines de ses exigences métier évoluent également </a:t>
            </a:r>
            <a:endParaRPr lang="fr-FR" sz="1600" smtClean="0">
              <a:effectLst/>
              <a:latin typeface="Segoe UI"/>
              <a:ea typeface="Times New Roman"/>
              <a:cs typeface="Mangal"/>
            </a:endParaRPr>
          </a:p>
          <a:p>
            <a:pPr>
              <a:lnSpc>
                <a:spcPct val="115000"/>
              </a:lnSpc>
              <a:spcAft>
                <a:spcPts val="1000"/>
              </a:spcAft>
            </a:pPr>
            <a:r>
              <a:rPr lang="fr-FR" sz="1600" smtClean="0">
                <a:effectLst/>
                <a:latin typeface="Segoe UI"/>
                <a:ea typeface="Times New Roman"/>
                <a:cs typeface="Times New Roman"/>
              </a:rPr>
              <a:t>Face à ces changements, les responsables informatiques d'A. Datum lancent un projet pour évaluer l'infrastructure informatique actuelle. Il s'agit d'identifier les composants de l'infrastructure qui doivent être mis à niveau ou améliorés afin de fournir les services requis. Les responsables informatiques ont identifié les exigences suivantes comme principaux objectifs de la mise à niveau de l'infrastructure de serveur chez A. Datum</a:t>
            </a:r>
            <a:endParaRPr lang="fr-FR" sz="1600" smtClean="0">
              <a:effectLst/>
              <a:latin typeface="Segoe UI"/>
              <a:ea typeface="Times New Roman"/>
              <a:cs typeface="Mangal"/>
            </a:endParaRPr>
          </a:p>
          <a:p>
            <a:pPr marL="1143000" marR="0" lvl="2" indent="-228600">
              <a:spcBef>
                <a:spcPts val="0"/>
              </a:spcBef>
              <a:spcAft>
                <a:spcPts val="0"/>
              </a:spcAft>
              <a:buFont typeface="Symbol"/>
              <a:buChar char=""/>
            </a:pPr>
            <a:r>
              <a:rPr lang="fr-FR" sz="1600" smtClean="0">
                <a:effectLst/>
                <a:latin typeface="Segoe UI"/>
                <a:ea typeface="Times New Roman"/>
                <a:cs typeface="Times New Roman"/>
              </a:rPr>
              <a:t>Autant que possible, tous les serveurs, services et applications doivent être déployés dans un environnement d'ordinateur virtuel. La gestion de l'environnement virtuel doit être optimisée pour la virtualisation, la surveillance et l'automatisation</a:t>
            </a:r>
          </a:p>
          <a:p>
            <a:pPr marL="1143000" marR="0" lvl="2" indent="-228600">
              <a:spcBef>
                <a:spcPts val="0"/>
              </a:spcBef>
              <a:spcAft>
                <a:spcPts val="0"/>
              </a:spcAft>
              <a:buFont typeface="Symbol"/>
              <a:buChar char=""/>
            </a:pPr>
            <a:r>
              <a:rPr lang="fr-FR" sz="1600" smtClean="0">
                <a:effectLst/>
                <a:latin typeface="Segoe UI"/>
                <a:ea typeface="Times New Roman"/>
                <a:cs typeface="Times New Roman"/>
              </a:rPr>
              <a:t>Tous les services et applications doivent être disponibles pendant les heures d'ouverture normales, tandis que les services et les applications critiques doivent être disponibles 24 heures sur 24, 7 jours sur 7</a:t>
            </a:r>
          </a:p>
          <a:p>
            <a:pPr marL="1143000" marR="0" lvl="2" indent="-228600">
              <a:spcBef>
                <a:spcPts val="0"/>
              </a:spcBef>
              <a:spcAft>
                <a:spcPts val="0"/>
              </a:spcAft>
              <a:buFont typeface="Symbol"/>
              <a:buChar char=""/>
            </a:pPr>
            <a:r>
              <a:rPr lang="fr-FR" sz="1600" smtClean="0">
                <a:effectLst/>
                <a:latin typeface="Segoe UI"/>
                <a:ea typeface="Times New Roman"/>
                <a:cs typeface="Times New Roman"/>
              </a:rPr>
              <a:t>Les exigences du service de sécurité doivent être satisfaites</a:t>
            </a:r>
          </a:p>
          <a:p>
            <a:pPr marL="1143000" marR="0" lvl="2" indent="-228600">
              <a:spcBef>
                <a:spcPts val="0"/>
              </a:spcBef>
              <a:spcAft>
                <a:spcPts val="0"/>
              </a:spcAft>
              <a:buFont typeface="Symbol"/>
              <a:buChar char=""/>
            </a:pPr>
            <a:r>
              <a:rPr lang="fr-FR" sz="1600" smtClean="0">
                <a:effectLst/>
                <a:latin typeface="Segoe UI"/>
                <a:ea typeface="Times New Roman"/>
                <a:cs typeface="Times New Roman"/>
              </a:rPr>
              <a:t>Plusieurs groupes de l'entreprise ont identifié des exigences métier supplémentaires concernant les sites Web et les applications externes utilisés par les principaux partenaires commerciaux et clients </a:t>
            </a:r>
            <a:endParaRPr lang="fr-FR" sz="1600">
              <a:effectLst/>
              <a:latin typeface="Segoe UI"/>
              <a:ea typeface="Times New Roman"/>
              <a:cs typeface="Times New Roman"/>
            </a:endParaRPr>
          </a:p>
        </p:txBody>
      </p:sp>
    </p:spTree>
    <p:extLst>
      <p:ext uri="{BB962C8B-B14F-4D97-AF65-F5344CB8AC3E}">
        <p14:creationId xmlns:p14="http://schemas.microsoft.com/office/powerpoint/2010/main" val="3738666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bb1a7c50-b8a8-40a7-85db-59081cad6e6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fr-FR"/>
          </a:p>
        </p:txBody>
      </p:sp>
      <p:sp>
        <p:nvSpPr>
          <p:cNvPr id="3" name="Text Placeholder 2"/>
          <p:cNvSpPr>
            <a:spLocks noGrp="1"/>
          </p:cNvSpPr>
          <p:nvPr>
            <p:ph type="body" idx="1"/>
          </p:nvPr>
        </p:nvSpPr>
        <p:spPr/>
        <p:txBody>
          <a:bodyPr/>
          <a:lstStyle/>
          <a:p>
            <a:r>
              <a:rPr lang="fr-FR" smtClean="0"/>
              <a:t>En quoi les exigences d'A. Datum sont-elles comparables à celles de votre organisation ? Quelles exigences sont similaires ? Quelles exigences supplémentaires avez-vous ?</a:t>
            </a:r>
          </a:p>
          <a:p>
            <a:r>
              <a:rPr lang="fr-FR" smtClean="0"/>
              <a:t>Quels services et outils utilisez-vous pour gérer votre centre de données ? À quel point ces outils sont-ils intégrés ?</a:t>
            </a:r>
            <a:endParaRPr lang="fr-FR"/>
          </a:p>
        </p:txBody>
      </p:sp>
    </p:spTree>
    <p:extLst>
      <p:ext uri="{BB962C8B-B14F-4D97-AF65-F5344CB8AC3E}">
        <p14:creationId xmlns:p14="http://schemas.microsoft.com/office/powerpoint/2010/main" val="1951260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Question(s) de contrôle des acquis</a:t>
            </a:r>
            <a:endParaRPr lang="fr-FR"/>
          </a:p>
        </p:txBody>
      </p:sp>
    </p:spTree>
    <p:extLst>
      <p:ext uri="{BB962C8B-B14F-4D97-AF65-F5344CB8AC3E}">
        <p14:creationId xmlns:p14="http://schemas.microsoft.com/office/powerpoint/2010/main" val="393821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Leçon 1 : Vue d'ensemble du centre de données d'entreprise</a:t>
            </a:r>
            <a:endParaRPr lang="fr-FR" sz="2600"/>
          </a:p>
        </p:txBody>
      </p:sp>
      <p:sp>
        <p:nvSpPr>
          <p:cNvPr id="3" name="Text Placeholder 2"/>
          <p:cNvSpPr>
            <a:spLocks noGrp="1"/>
          </p:cNvSpPr>
          <p:nvPr>
            <p:ph type="body" idx="1"/>
          </p:nvPr>
        </p:nvSpPr>
        <p:spPr>
          <a:xfrm>
            <a:off x="458788" y="1021215"/>
            <a:ext cx="8304212" cy="5147356"/>
          </a:xfrm>
        </p:spPr>
        <p:txBody>
          <a:bodyPr/>
          <a:lstStyle/>
          <a:p>
            <a:r>
              <a:rPr lang="fr-FR" smtClean="0"/>
              <a:t>Qu'est-ce qu'un centre de données d'entreprise ?
Virtualisation d'un centre de données d'entreprise
Outils de gestion et de surveillance du centre de données
Fourniture de services sécurisés dans le centre de données
Surveillance et création de rapports sur les services de centre de données
Haute disponibilité et continuité de l'activité
Automatisation des solutions de centre de données</a:t>
            </a:r>
            <a:endParaRPr lang="fr-FR"/>
          </a:p>
        </p:txBody>
      </p:sp>
    </p:spTree>
    <p:extLst>
      <p:ext uri="{BB962C8B-B14F-4D97-AF65-F5344CB8AC3E}">
        <p14:creationId xmlns:p14="http://schemas.microsoft.com/office/powerpoint/2010/main" val="3907489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97825" cy="740664"/>
          </a:xfrm>
        </p:spPr>
        <p:txBody>
          <a:bodyPr/>
          <a:lstStyle/>
          <a:p>
            <a:r>
              <a:rPr lang="fr-FR" smtClean="0"/>
              <a:t>Qu'est-ce qu'un centre de données d'entreprise ?</a:t>
            </a:r>
            <a:endParaRPr lang="fr-FR"/>
          </a:p>
        </p:txBody>
      </p:sp>
      <p:sp>
        <p:nvSpPr>
          <p:cNvPr id="4" name="Content Placeholder 1"/>
          <p:cNvSpPr>
            <a:spLocks noGrp="1"/>
          </p:cNvSpPr>
          <p:nvPr/>
        </p:nvSpPr>
        <p:spPr bwMode="auto">
          <a:xfrm>
            <a:off x="458788" y="762000"/>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smtClean="0"/>
              <a:t>Les centres de données d'entreprise fournissent des services principaux aux organisations, notamment</a:t>
            </a:r>
          </a:p>
          <a:p>
            <a:pPr lvl="1"/>
            <a:r>
              <a:rPr lang="fr-FR" sz="2200" smtClean="0"/>
              <a:t>Services d'infrastructure</a:t>
            </a:r>
          </a:p>
          <a:p>
            <a:pPr lvl="1"/>
            <a:r>
              <a:rPr lang="fr-FR" sz="2200" smtClean="0"/>
              <a:t>Services d'authentification et de sécurité</a:t>
            </a:r>
          </a:p>
          <a:p>
            <a:pPr lvl="1"/>
            <a:r>
              <a:rPr lang="fr-FR" sz="2200" smtClean="0"/>
              <a:t>Stockage central des données</a:t>
            </a:r>
          </a:p>
          <a:p>
            <a:pPr lvl="1"/>
            <a:r>
              <a:rPr lang="fr-FR" sz="2200" smtClean="0"/>
              <a:t>Services de collaboration et messagerie</a:t>
            </a:r>
          </a:p>
          <a:p>
            <a:pPr lvl="1"/>
            <a:r>
              <a:rPr lang="fr-FR" sz="2200" smtClean="0"/>
              <a:t>Applications serveur</a:t>
            </a:r>
          </a:p>
          <a:p>
            <a:pPr marL="0" indent="0">
              <a:buNone/>
            </a:pPr>
            <a:r>
              <a:rPr lang="fr-FR" sz="2600" smtClean="0"/>
              <a:t>Les centres de données d'entreprise doivent s'adapter pour</a:t>
            </a:r>
          </a:p>
          <a:p>
            <a:pPr lvl="1"/>
            <a:r>
              <a:rPr lang="fr-FR" sz="2200" smtClean="0"/>
              <a:t>Fournir des services à une grande variété de clients</a:t>
            </a:r>
          </a:p>
          <a:p>
            <a:pPr lvl="1"/>
            <a:r>
              <a:rPr lang="fr-FR" sz="2200" smtClean="0"/>
              <a:t>Améliorer la sécurité</a:t>
            </a:r>
          </a:p>
          <a:p>
            <a:pPr lvl="1"/>
            <a:r>
              <a:rPr lang="fr-FR" sz="2200" smtClean="0"/>
              <a:t>Optimiser les ressources</a:t>
            </a:r>
          </a:p>
          <a:p>
            <a:pPr lvl="1"/>
            <a:r>
              <a:rPr lang="fr-FR" sz="2200" smtClean="0"/>
              <a:t>Assurer le déploiement rapide de nouveaux services</a:t>
            </a:r>
          </a:p>
          <a:p>
            <a:pPr lvl="1"/>
            <a:r>
              <a:rPr lang="fr-FR" sz="2200" smtClean="0"/>
              <a:t>Garantir que les services sont toujours disponibles</a:t>
            </a:r>
          </a:p>
        </p:txBody>
      </p:sp>
    </p:spTree>
    <p:extLst>
      <p:ext uri="{BB962C8B-B14F-4D97-AF65-F5344CB8AC3E}">
        <p14:creationId xmlns:p14="http://schemas.microsoft.com/office/powerpoint/2010/main" val="474207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24d14777-b506-4d9f-8ef1-f2c07f4d4d6d">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50225" cy="740664"/>
          </a:xfrm>
        </p:spPr>
        <p:txBody>
          <a:bodyPr/>
          <a:lstStyle/>
          <a:p>
            <a:r>
              <a:rPr lang="fr-FR" smtClean="0"/>
              <a:t>Virtualisation d'un centre de données d'entreprise</a:t>
            </a:r>
            <a:endParaRPr lang="fr-FR"/>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La virtualisation du centre de données présente les avantages suivants</a:t>
            </a:r>
          </a:p>
          <a:p>
            <a:pPr lvl="1"/>
            <a:r>
              <a:rPr lang="fr-FR" smtClean="0"/>
              <a:t>Utilisation appropriée du matériel</a:t>
            </a:r>
          </a:p>
          <a:p>
            <a:pPr lvl="1"/>
            <a:r>
              <a:rPr lang="fr-FR" smtClean="0"/>
              <a:t>Souplesse de l'entreprise</a:t>
            </a:r>
          </a:p>
          <a:p>
            <a:pPr lvl="1"/>
            <a:r>
              <a:rPr lang="fr-FR" smtClean="0"/>
              <a:t>Options de haute disponibilité</a:t>
            </a:r>
          </a:p>
          <a:p>
            <a:pPr lvl="1"/>
            <a:r>
              <a:rPr lang="fr-FR" smtClean="0"/>
              <a:t>Options de souplesse administrative</a:t>
            </a:r>
          </a:p>
          <a:p>
            <a:pPr marL="4762" indent="0">
              <a:buNone/>
            </a:pPr>
            <a:r>
              <a:rPr lang="fr-FR" smtClean="0"/>
              <a:t>La virtualisation du centre de données d'entreprise accroît la complexité de la gestion et exige des processus et des outils optimisés </a:t>
            </a:r>
            <a:endParaRPr lang="fr-FR"/>
          </a:p>
        </p:txBody>
      </p:sp>
    </p:spTree>
    <p:extLst>
      <p:ext uri="{BB962C8B-B14F-4D97-AF65-F5344CB8AC3E}">
        <p14:creationId xmlns:p14="http://schemas.microsoft.com/office/powerpoint/2010/main" val="1141425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378826" cy="740664"/>
          </a:xfrm>
        </p:spPr>
        <p:txBody>
          <a:bodyPr/>
          <a:lstStyle/>
          <a:p>
            <a:r>
              <a:rPr lang="fr-FR" sz="2600" smtClean="0"/>
              <a:t>Outils de gestion et de surveillance du centre de données</a:t>
            </a:r>
            <a:endParaRPr lang="fr-FR" sz="2600"/>
          </a:p>
        </p:txBody>
      </p:sp>
      <p:pic>
        <p:nvPicPr>
          <p:cNvPr id="4" name="Picture 3" descr="C:\Users\Sally\Desktop\ID Resources\MSL_PNG_Object_ Library\abstract_oval_blue_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2524365"/>
            <a:ext cx="3429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9"/>
          <p:cNvSpPr txBox="1"/>
          <p:nvPr/>
        </p:nvSpPr>
        <p:spPr>
          <a:xfrm>
            <a:off x="3360497" y="2895600"/>
            <a:ext cx="2125903" cy="95410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base">
              <a:spcBef>
                <a:spcPct val="0"/>
              </a:spcBef>
              <a:spcAft>
                <a:spcPct val="0"/>
              </a:spcAft>
            </a:pPr>
            <a:r>
              <a:rPr lang="fr-FR" sz="2800" b="1" smtClean="0">
                <a:solidFill>
                  <a:srgbClr val="000000"/>
                </a:solidFill>
                <a:latin typeface="Segoe UI" pitchFamily="34" charset="0"/>
                <a:ea typeface="Segoe UI" pitchFamily="34" charset="0"/>
                <a:cs typeface="Segoe UI" pitchFamily="34" charset="0"/>
              </a:rPr>
              <a:t>Centre</a:t>
            </a:r>
            <a:br>
              <a:rPr lang="fr-FR" sz="2800" b="1" smtClean="0">
                <a:solidFill>
                  <a:srgbClr val="000000"/>
                </a:solidFill>
                <a:latin typeface="Segoe UI" pitchFamily="34" charset="0"/>
                <a:ea typeface="Segoe UI" pitchFamily="34" charset="0"/>
                <a:cs typeface="Segoe UI" pitchFamily="34" charset="0"/>
              </a:rPr>
            </a:br>
            <a:r>
              <a:rPr lang="fr-FR" sz="2800" b="1" smtClean="0">
                <a:solidFill>
                  <a:srgbClr val="000000"/>
                </a:solidFill>
                <a:latin typeface="Segoe UI" pitchFamily="34" charset="0"/>
                <a:ea typeface="Segoe UI" pitchFamily="34" charset="0"/>
                <a:cs typeface="Segoe UI" pitchFamily="34" charset="0"/>
              </a:rPr>
              <a:t>de données</a:t>
            </a:r>
            <a:endParaRPr lang="fr-FR" sz="2800" b="1">
              <a:solidFill>
                <a:srgbClr val="000000"/>
              </a:solidFill>
              <a:latin typeface="Segoe UI" pitchFamily="34" charset="0"/>
              <a:ea typeface="Segoe UI" pitchFamily="34" charset="0"/>
              <a:cs typeface="Segoe UI" pitchFamily="34" charset="0"/>
            </a:endParaRPr>
          </a:p>
        </p:txBody>
      </p:sp>
      <p:cxnSp>
        <p:nvCxnSpPr>
          <p:cNvPr id="6" name="Straight Arrow Connector 5"/>
          <p:cNvCxnSpPr/>
          <p:nvPr/>
        </p:nvCxnSpPr>
        <p:spPr>
          <a:xfrm>
            <a:off x="4419599" y="1600200"/>
            <a:ext cx="1" cy="898653"/>
          </a:xfrm>
          <a:prstGeom prst="straightConnector1">
            <a:avLst/>
          </a:prstGeom>
          <a:noFill/>
          <a:ln w="6350" cap="flat" cmpd="sng" algn="ctr">
            <a:solidFill>
              <a:srgbClr val="FF0000"/>
            </a:solidFill>
            <a:prstDash val="solid"/>
            <a:miter lim="800000"/>
            <a:tailEnd type="triangle"/>
          </a:ln>
          <a:effectLst/>
        </p:spPr>
      </p:cxnSp>
      <p:sp>
        <p:nvSpPr>
          <p:cNvPr id="7" name="TextBox 31"/>
          <p:cNvSpPr txBox="1"/>
          <p:nvPr/>
        </p:nvSpPr>
        <p:spPr>
          <a:xfrm>
            <a:off x="2057400" y="1133505"/>
            <a:ext cx="4829420" cy="46166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base">
              <a:spcBef>
                <a:spcPct val="0"/>
              </a:spcBef>
              <a:spcAft>
                <a:spcPct val="0"/>
              </a:spcAft>
            </a:pPr>
            <a:r>
              <a:rPr lang="fr-FR" sz="2400" b="1" smtClean="0">
                <a:solidFill>
                  <a:prstClr val="black"/>
                </a:solidFill>
                <a:latin typeface="Segoe UI" pitchFamily="34" charset="0"/>
                <a:ea typeface="Segoe UI" pitchFamily="34" charset="0"/>
                <a:cs typeface="Segoe UI" pitchFamily="34" charset="0"/>
              </a:rPr>
              <a:t>Gérer un environnement virtuel</a:t>
            </a:r>
            <a:endParaRPr lang="fr-FR" sz="2400" b="1">
              <a:solidFill>
                <a:prstClr val="black"/>
              </a:solidFill>
              <a:latin typeface="Segoe UI" pitchFamily="34" charset="0"/>
              <a:ea typeface="Segoe UI" pitchFamily="34" charset="0"/>
              <a:cs typeface="Segoe UI" pitchFamily="34" charset="0"/>
            </a:endParaRPr>
          </a:p>
        </p:txBody>
      </p:sp>
      <p:cxnSp>
        <p:nvCxnSpPr>
          <p:cNvPr id="8" name="Straight Arrow Connector 7"/>
          <p:cNvCxnSpPr/>
          <p:nvPr/>
        </p:nvCxnSpPr>
        <p:spPr>
          <a:xfrm flipV="1">
            <a:off x="4419598" y="4495800"/>
            <a:ext cx="2" cy="990600"/>
          </a:xfrm>
          <a:prstGeom prst="straightConnector1">
            <a:avLst/>
          </a:prstGeom>
          <a:noFill/>
          <a:ln w="6350" cap="flat" cmpd="sng" algn="ctr">
            <a:solidFill>
              <a:srgbClr val="FF0000"/>
            </a:solidFill>
            <a:prstDash val="solid"/>
            <a:miter lim="800000"/>
            <a:tailEnd type="triangle"/>
          </a:ln>
          <a:effectLst/>
        </p:spPr>
      </p:cxnSp>
      <p:sp>
        <p:nvSpPr>
          <p:cNvPr id="9" name="TextBox 33"/>
          <p:cNvSpPr txBox="1"/>
          <p:nvPr/>
        </p:nvSpPr>
        <p:spPr>
          <a:xfrm>
            <a:off x="3200400" y="5477239"/>
            <a:ext cx="2590800" cy="46166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base">
              <a:spcBef>
                <a:spcPct val="0"/>
              </a:spcBef>
              <a:spcAft>
                <a:spcPct val="0"/>
              </a:spcAft>
            </a:pPr>
            <a:r>
              <a:rPr lang="fr-FR" sz="2400" b="1" smtClean="0">
                <a:solidFill>
                  <a:prstClr val="black"/>
                </a:solidFill>
                <a:latin typeface="Segoe UI" pitchFamily="34" charset="0"/>
                <a:ea typeface="Segoe UI" pitchFamily="34" charset="0"/>
                <a:cs typeface="Segoe UI" pitchFamily="34" charset="0"/>
              </a:rPr>
              <a:t>Automatisation</a:t>
            </a:r>
            <a:endParaRPr lang="fr-FR" sz="2400" b="1">
              <a:solidFill>
                <a:prstClr val="black"/>
              </a:solidFill>
              <a:latin typeface="Segoe UI" pitchFamily="34" charset="0"/>
              <a:ea typeface="Segoe UI" pitchFamily="34" charset="0"/>
              <a:cs typeface="Segoe UI" pitchFamily="34" charset="0"/>
            </a:endParaRPr>
          </a:p>
        </p:txBody>
      </p:sp>
      <p:cxnSp>
        <p:nvCxnSpPr>
          <p:cNvPr id="10" name="Straight Arrow Connector 9"/>
          <p:cNvCxnSpPr/>
          <p:nvPr/>
        </p:nvCxnSpPr>
        <p:spPr>
          <a:xfrm flipH="1">
            <a:off x="5867400" y="2524365"/>
            <a:ext cx="762000" cy="190054"/>
          </a:xfrm>
          <a:prstGeom prst="straightConnector1">
            <a:avLst/>
          </a:prstGeom>
          <a:noFill/>
          <a:ln w="6350" cap="flat" cmpd="sng" algn="ctr">
            <a:solidFill>
              <a:srgbClr val="FF0000"/>
            </a:solidFill>
            <a:prstDash val="solid"/>
            <a:miter lim="800000"/>
            <a:tailEnd type="triangle"/>
          </a:ln>
          <a:effectLst/>
        </p:spPr>
      </p:cxnSp>
      <p:sp>
        <p:nvSpPr>
          <p:cNvPr id="11" name="TextBox 35"/>
          <p:cNvSpPr txBox="1"/>
          <p:nvPr/>
        </p:nvSpPr>
        <p:spPr>
          <a:xfrm>
            <a:off x="5791200" y="1676400"/>
            <a:ext cx="3360600" cy="83099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base">
              <a:spcBef>
                <a:spcPct val="0"/>
              </a:spcBef>
              <a:spcAft>
                <a:spcPct val="0"/>
              </a:spcAft>
            </a:pPr>
            <a:r>
              <a:rPr lang="fr-FR" sz="2400" b="1" smtClean="0">
                <a:solidFill>
                  <a:prstClr val="black"/>
                </a:solidFill>
                <a:latin typeface="Segoe UI" pitchFamily="34" charset="0"/>
                <a:ea typeface="Segoe UI" pitchFamily="34" charset="0"/>
                <a:cs typeface="Segoe UI" pitchFamily="34" charset="0"/>
              </a:rPr>
              <a:t>Gérer les composants </a:t>
            </a:r>
          </a:p>
          <a:p>
            <a:pPr fontAlgn="base">
              <a:spcBef>
                <a:spcPct val="0"/>
              </a:spcBef>
              <a:spcAft>
                <a:spcPct val="0"/>
              </a:spcAft>
            </a:pPr>
            <a:r>
              <a:rPr lang="fr-FR" sz="2400" b="1" smtClean="0">
                <a:solidFill>
                  <a:prstClr val="black"/>
                </a:solidFill>
                <a:latin typeface="Segoe UI" pitchFamily="34" charset="0"/>
                <a:ea typeface="Segoe UI" pitchFamily="34" charset="0"/>
                <a:cs typeface="Segoe UI" pitchFamily="34" charset="0"/>
              </a:rPr>
              <a:t>physiques et virtuels</a:t>
            </a:r>
            <a:endParaRPr lang="fr-FR" sz="2400" b="1">
              <a:solidFill>
                <a:prstClr val="black"/>
              </a:solidFill>
              <a:latin typeface="Segoe UI" pitchFamily="34" charset="0"/>
              <a:ea typeface="Segoe UI" pitchFamily="34" charset="0"/>
              <a:cs typeface="Segoe UI" pitchFamily="34" charset="0"/>
            </a:endParaRPr>
          </a:p>
        </p:txBody>
      </p:sp>
      <p:cxnSp>
        <p:nvCxnSpPr>
          <p:cNvPr id="12" name="Straight Arrow Connector 11"/>
          <p:cNvCxnSpPr/>
          <p:nvPr/>
        </p:nvCxnSpPr>
        <p:spPr>
          <a:xfrm flipH="1" flipV="1">
            <a:off x="5867400" y="4325456"/>
            <a:ext cx="914400" cy="398944"/>
          </a:xfrm>
          <a:prstGeom prst="straightConnector1">
            <a:avLst/>
          </a:prstGeom>
          <a:noFill/>
          <a:ln w="6350" cap="flat" cmpd="sng" algn="ctr">
            <a:solidFill>
              <a:srgbClr val="FF0000"/>
            </a:solidFill>
            <a:prstDash val="solid"/>
            <a:miter lim="800000"/>
            <a:tailEnd type="triangle"/>
          </a:ln>
          <a:effectLst/>
        </p:spPr>
      </p:cxnSp>
      <p:sp>
        <p:nvSpPr>
          <p:cNvPr id="13" name="TextBox 37"/>
          <p:cNvSpPr txBox="1"/>
          <p:nvPr/>
        </p:nvSpPr>
        <p:spPr>
          <a:xfrm>
            <a:off x="5257800" y="4724400"/>
            <a:ext cx="3970959" cy="83099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base">
              <a:spcBef>
                <a:spcPct val="0"/>
              </a:spcBef>
              <a:spcAft>
                <a:spcPct val="0"/>
              </a:spcAft>
            </a:pPr>
            <a:r>
              <a:rPr lang="fr-FR" sz="2400" b="1" smtClean="0">
                <a:solidFill>
                  <a:prstClr val="black"/>
                </a:solidFill>
                <a:latin typeface="Segoe UI" pitchFamily="34" charset="0"/>
                <a:ea typeface="Segoe UI" pitchFamily="34" charset="0"/>
                <a:cs typeface="Segoe UI" pitchFamily="34" charset="0"/>
              </a:rPr>
              <a:t>Déléguer l'administration </a:t>
            </a:r>
          </a:p>
          <a:p>
            <a:pPr fontAlgn="base">
              <a:spcBef>
                <a:spcPct val="0"/>
              </a:spcBef>
              <a:spcAft>
                <a:spcPct val="0"/>
              </a:spcAft>
            </a:pPr>
            <a:r>
              <a:rPr lang="fr-FR" sz="2400" b="1" smtClean="0">
                <a:solidFill>
                  <a:prstClr val="black"/>
                </a:solidFill>
                <a:latin typeface="Segoe UI" pitchFamily="34" charset="0"/>
                <a:ea typeface="Segoe UI" pitchFamily="34" charset="0"/>
                <a:cs typeface="Segoe UI" pitchFamily="34" charset="0"/>
              </a:rPr>
              <a:t>et le libre-service</a:t>
            </a:r>
            <a:endParaRPr lang="fr-FR" sz="2400" b="1">
              <a:solidFill>
                <a:prstClr val="black"/>
              </a:solidFill>
              <a:latin typeface="Segoe UI" pitchFamily="34" charset="0"/>
              <a:ea typeface="Segoe UI" pitchFamily="34" charset="0"/>
              <a:cs typeface="Segoe UI" pitchFamily="34" charset="0"/>
            </a:endParaRPr>
          </a:p>
        </p:txBody>
      </p:sp>
      <p:cxnSp>
        <p:nvCxnSpPr>
          <p:cNvPr id="14" name="Straight Arrow Connector 13"/>
          <p:cNvCxnSpPr/>
          <p:nvPr/>
        </p:nvCxnSpPr>
        <p:spPr>
          <a:xfrm>
            <a:off x="2005518" y="2557119"/>
            <a:ext cx="813882" cy="262281"/>
          </a:xfrm>
          <a:prstGeom prst="straightConnector1">
            <a:avLst/>
          </a:prstGeom>
          <a:noFill/>
          <a:ln w="6350" cap="flat" cmpd="sng" algn="ctr">
            <a:solidFill>
              <a:srgbClr val="FF0000"/>
            </a:solidFill>
            <a:prstDash val="solid"/>
            <a:miter lim="800000"/>
            <a:tailEnd type="triangle"/>
          </a:ln>
          <a:effectLst/>
        </p:spPr>
      </p:cxnSp>
      <p:sp>
        <p:nvSpPr>
          <p:cNvPr id="15" name="TextBox 39"/>
          <p:cNvSpPr txBox="1"/>
          <p:nvPr/>
        </p:nvSpPr>
        <p:spPr>
          <a:xfrm>
            <a:off x="83101" y="1828800"/>
            <a:ext cx="3614003" cy="83099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base">
              <a:spcBef>
                <a:spcPct val="0"/>
              </a:spcBef>
              <a:spcAft>
                <a:spcPct val="0"/>
              </a:spcAft>
            </a:pPr>
            <a:r>
              <a:rPr lang="fr-FR" sz="2400" b="1" smtClean="0">
                <a:solidFill>
                  <a:prstClr val="black"/>
                </a:solidFill>
                <a:latin typeface="Segoe UI" pitchFamily="34" charset="0"/>
                <a:ea typeface="Segoe UI" pitchFamily="34" charset="0"/>
                <a:cs typeface="Segoe UI" pitchFamily="34" charset="0"/>
              </a:rPr>
              <a:t>Permettre la continuité </a:t>
            </a:r>
          </a:p>
          <a:p>
            <a:pPr fontAlgn="base">
              <a:spcBef>
                <a:spcPct val="0"/>
              </a:spcBef>
              <a:spcAft>
                <a:spcPct val="0"/>
              </a:spcAft>
            </a:pPr>
            <a:r>
              <a:rPr lang="fr-FR" sz="2400" b="1" smtClean="0">
                <a:solidFill>
                  <a:prstClr val="black"/>
                </a:solidFill>
                <a:latin typeface="Segoe UI" pitchFamily="34" charset="0"/>
                <a:ea typeface="Segoe UI" pitchFamily="34" charset="0"/>
                <a:cs typeface="Segoe UI" pitchFamily="34" charset="0"/>
              </a:rPr>
              <a:t>de l'activité</a:t>
            </a:r>
            <a:endParaRPr lang="fr-FR" sz="2400" b="1">
              <a:solidFill>
                <a:prstClr val="black"/>
              </a:solidFill>
              <a:latin typeface="Segoe UI" pitchFamily="34" charset="0"/>
              <a:ea typeface="Segoe UI" pitchFamily="34" charset="0"/>
              <a:cs typeface="Segoe UI" pitchFamily="34" charset="0"/>
            </a:endParaRPr>
          </a:p>
        </p:txBody>
      </p:sp>
      <p:cxnSp>
        <p:nvCxnSpPr>
          <p:cNvPr id="16" name="Straight Arrow Connector 15"/>
          <p:cNvCxnSpPr/>
          <p:nvPr/>
        </p:nvCxnSpPr>
        <p:spPr>
          <a:xfrm flipV="1">
            <a:off x="1934890" y="4353166"/>
            <a:ext cx="961780" cy="396338"/>
          </a:xfrm>
          <a:prstGeom prst="straightConnector1">
            <a:avLst/>
          </a:prstGeom>
          <a:noFill/>
          <a:ln w="6350" cap="flat" cmpd="sng" algn="ctr">
            <a:solidFill>
              <a:srgbClr val="FF0000"/>
            </a:solidFill>
            <a:prstDash val="solid"/>
            <a:miter lim="800000"/>
            <a:tailEnd type="triangle"/>
          </a:ln>
          <a:effectLst/>
        </p:spPr>
      </p:cxnSp>
      <p:sp>
        <p:nvSpPr>
          <p:cNvPr id="17" name="TextBox 41"/>
          <p:cNvSpPr txBox="1"/>
          <p:nvPr/>
        </p:nvSpPr>
        <p:spPr>
          <a:xfrm>
            <a:off x="609600" y="4830907"/>
            <a:ext cx="2791836" cy="83099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base">
              <a:spcBef>
                <a:spcPct val="0"/>
              </a:spcBef>
              <a:spcAft>
                <a:spcPct val="0"/>
              </a:spcAft>
            </a:pPr>
            <a:r>
              <a:rPr lang="fr-FR" sz="2400" b="1" smtClean="0">
                <a:solidFill>
                  <a:prstClr val="black"/>
                </a:solidFill>
                <a:latin typeface="Segoe UI" pitchFamily="34" charset="0"/>
                <a:ea typeface="Segoe UI" pitchFamily="34" charset="0"/>
                <a:cs typeface="Segoe UI" pitchFamily="34" charset="0"/>
              </a:rPr>
              <a:t>Analyser et créer des rapports</a:t>
            </a:r>
            <a:endParaRPr lang="fr-FR" sz="2400" b="1">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12240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Fourniture de services sécurisés dans le centre de données</a:t>
            </a:r>
            <a:endParaRPr lang="fr-FR" sz="2600"/>
          </a:p>
        </p:txBody>
      </p:sp>
      <p:sp>
        <p:nvSpPr>
          <p:cNvPr id="4" name="Content Placeholder 2"/>
          <p:cNvSpPr>
            <a:spLocks noGrp="1"/>
          </p:cNvSpPr>
          <p:nvPr/>
        </p:nvSpPr>
        <p:spPr bwMode="auto">
          <a:xfrm>
            <a:off x="457200" y="1021214"/>
            <a:ext cx="8610600" cy="53033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smtClean="0"/>
              <a:t>Les exigences de sécurité du centre de données peuvent inclure</a:t>
            </a:r>
          </a:p>
          <a:p>
            <a:pPr marL="533400" lvl="1" indent="-244475"/>
            <a:r>
              <a:rPr lang="fr-FR" sz="2200" smtClean="0">
                <a:ea typeface="MS PGothic" pitchFamily="34" charset="-128"/>
                <a:cs typeface="Arial" charset="0"/>
              </a:rPr>
              <a:t>L'authentification à deux facteurs</a:t>
            </a:r>
          </a:p>
          <a:p>
            <a:pPr marL="533400" lvl="1" indent="-244475">
              <a:buClr>
                <a:srgbClr val="006699"/>
              </a:buClr>
              <a:buFontTx/>
              <a:buChar char="•"/>
            </a:pPr>
            <a:r>
              <a:rPr lang="fr-FR" sz="2200" smtClean="0">
                <a:ea typeface="MS PGothic" pitchFamily="34" charset="-128"/>
              </a:rPr>
              <a:t>Des ordinateurs authentifiés pour l'accès VPN et l'accès aux applications</a:t>
            </a:r>
          </a:p>
          <a:p>
            <a:pPr marL="533400" lvl="1" indent="-244475">
              <a:buClr>
                <a:srgbClr val="006699"/>
              </a:buClr>
              <a:buFontTx/>
              <a:buChar char="•"/>
            </a:pPr>
            <a:r>
              <a:rPr lang="fr-FR" sz="2200" smtClean="0">
                <a:ea typeface="MS PGothic" pitchFamily="34" charset="-128"/>
              </a:rPr>
              <a:t>L'accès aux applications internes pour les sous-traitants externes</a:t>
            </a:r>
          </a:p>
          <a:p>
            <a:pPr marL="533400" lvl="1" indent="-244475">
              <a:buClr>
                <a:srgbClr val="006699"/>
              </a:buClr>
              <a:buFontTx/>
              <a:buChar char="•"/>
            </a:pPr>
            <a:r>
              <a:rPr lang="fr-FR" sz="2200" smtClean="0">
                <a:ea typeface="MS PGothic" pitchFamily="34" charset="-128"/>
              </a:rPr>
              <a:t>Un trafic chiffré sur les sites Web</a:t>
            </a:r>
          </a:p>
          <a:p>
            <a:pPr marL="533400" lvl="1" indent="-244475">
              <a:buClr>
                <a:srgbClr val="006699"/>
              </a:buClr>
              <a:buFontTx/>
              <a:buChar char="•"/>
            </a:pPr>
            <a:r>
              <a:rPr lang="fr-FR" sz="2200" smtClean="0">
                <a:ea typeface="MS PGothic" pitchFamily="34" charset="-128"/>
              </a:rPr>
              <a:t>Des applications externes sécurisées</a:t>
            </a:r>
          </a:p>
          <a:p>
            <a:pPr marL="533400" lvl="1" indent="-244475">
              <a:buClr>
                <a:srgbClr val="006699"/>
              </a:buClr>
              <a:buFontTx/>
              <a:buChar char="•"/>
            </a:pPr>
            <a:r>
              <a:rPr lang="fr-FR" sz="2200" smtClean="0">
                <a:ea typeface="MS PGothic" pitchFamily="34" charset="-128"/>
                <a:cs typeface="Arial" charset="0"/>
              </a:rPr>
              <a:t>La protection des informations après leur sortie de l'organisation</a:t>
            </a:r>
          </a:p>
          <a:p>
            <a:pPr marL="0" indent="0">
              <a:buClr>
                <a:srgbClr val="006699"/>
              </a:buClr>
              <a:buNone/>
            </a:pPr>
            <a:r>
              <a:rPr lang="fr-FR" sz="2600" smtClean="0"/>
              <a:t>Ces exigences peuvent être satisfaites en déployant</a:t>
            </a:r>
          </a:p>
          <a:p>
            <a:pPr marL="512763" lvl="1" indent="-228600">
              <a:buClr>
                <a:srgbClr val="006699"/>
              </a:buClr>
              <a:buFontTx/>
              <a:buChar char="•"/>
            </a:pPr>
            <a:r>
              <a:rPr lang="fr-FR" sz="2200" smtClean="0"/>
              <a:t>AD CS</a:t>
            </a:r>
          </a:p>
          <a:p>
            <a:pPr marL="512763" lvl="1" indent="-228600">
              <a:buClr>
                <a:srgbClr val="006699"/>
              </a:buClr>
              <a:buFontTx/>
              <a:buChar char="•"/>
            </a:pPr>
            <a:r>
              <a:rPr lang="fr-FR" sz="2200" smtClean="0"/>
              <a:t>AD FS</a:t>
            </a:r>
          </a:p>
          <a:p>
            <a:pPr marL="512763" lvl="1" indent="-228600">
              <a:buClr>
                <a:srgbClr val="006699"/>
              </a:buClr>
              <a:buFontTx/>
              <a:buChar char="•"/>
            </a:pPr>
            <a:r>
              <a:rPr lang="fr-FR" sz="2200" smtClean="0"/>
              <a:t>AD RMS</a:t>
            </a:r>
            <a:endParaRPr lang="fr-FR" sz="2200"/>
          </a:p>
        </p:txBody>
      </p:sp>
    </p:spTree>
    <p:extLst>
      <p:ext uri="{BB962C8B-B14F-4D97-AF65-F5344CB8AC3E}">
        <p14:creationId xmlns:p14="http://schemas.microsoft.com/office/powerpoint/2010/main" val="2453406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4708f726-27ba-4440-8770-583050807ae6">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531225" cy="740664"/>
          </a:xfrm>
        </p:spPr>
        <p:txBody>
          <a:bodyPr/>
          <a:lstStyle/>
          <a:p>
            <a:r>
              <a:rPr lang="fr-FR" sz="2600" smtClean="0"/>
              <a:t>Surveillance et création de rapports sur les services de centre de données</a:t>
            </a:r>
            <a:endParaRPr lang="fr-FR" sz="2600"/>
          </a:p>
        </p:txBody>
      </p:sp>
      <p:sp>
        <p:nvSpPr>
          <p:cNvPr id="4" name="Content Placeholder 2"/>
          <p:cNvSpPr>
            <a:spLocks noGrp="1"/>
          </p:cNvSpPr>
          <p:nvPr/>
        </p:nvSpPr>
        <p:spPr bwMode="auto">
          <a:xfrm>
            <a:off x="457200" y="1021215"/>
            <a:ext cx="8458200" cy="55319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500"/>
              </a:spcBef>
              <a:buNone/>
            </a:pPr>
            <a:r>
              <a:rPr lang="fr-FR" sz="2600" smtClean="0"/>
              <a:t>Les outils de surveillance doivent être en mesure de surveiller</a:t>
            </a:r>
          </a:p>
          <a:p>
            <a:pPr lvl="1">
              <a:spcBef>
                <a:spcPts val="500"/>
              </a:spcBef>
            </a:pPr>
            <a:r>
              <a:rPr lang="fr-FR" sz="2200" smtClean="0"/>
              <a:t>Les ordinateurs physiques et virtuels</a:t>
            </a:r>
          </a:p>
          <a:p>
            <a:pPr lvl="1">
              <a:spcBef>
                <a:spcPts val="500"/>
              </a:spcBef>
            </a:pPr>
            <a:r>
              <a:rPr lang="fr-FR" sz="2200" smtClean="0"/>
              <a:t>Les services réseau principaux</a:t>
            </a:r>
          </a:p>
          <a:p>
            <a:pPr lvl="1">
              <a:spcBef>
                <a:spcPts val="500"/>
              </a:spcBef>
            </a:pPr>
            <a:r>
              <a:rPr lang="fr-FR" sz="2200" smtClean="0"/>
              <a:t>Les applications principales</a:t>
            </a:r>
          </a:p>
          <a:p>
            <a:pPr lvl="1">
              <a:spcBef>
                <a:spcPts val="500"/>
              </a:spcBef>
            </a:pPr>
            <a:r>
              <a:rPr lang="fr-FR" sz="2200" smtClean="0"/>
              <a:t>La sécurité </a:t>
            </a:r>
          </a:p>
          <a:p>
            <a:pPr lvl="1">
              <a:spcBef>
                <a:spcPts val="500"/>
              </a:spcBef>
            </a:pPr>
            <a:r>
              <a:rPr lang="fr-FR" sz="2200" smtClean="0"/>
              <a:t>La conformité</a:t>
            </a:r>
          </a:p>
          <a:p>
            <a:pPr lvl="1">
              <a:spcBef>
                <a:spcPts val="500"/>
              </a:spcBef>
            </a:pPr>
            <a:r>
              <a:rPr lang="fr-FR" sz="2200" smtClean="0"/>
              <a:t>Les applications métier</a:t>
            </a:r>
          </a:p>
          <a:p>
            <a:pPr marL="0" indent="0">
              <a:spcBef>
                <a:spcPts val="500"/>
              </a:spcBef>
              <a:buNone/>
            </a:pPr>
            <a:r>
              <a:rPr lang="fr-FR" sz="2600" smtClean="0"/>
              <a:t>Les outils de surveillance du centre de données d'entreprise doivent pouvoir</a:t>
            </a:r>
          </a:p>
          <a:p>
            <a:pPr lvl="1">
              <a:spcBef>
                <a:spcPts val="500"/>
              </a:spcBef>
            </a:pPr>
            <a:r>
              <a:rPr lang="fr-FR" sz="2200" smtClean="0"/>
              <a:t>Collecter les données de plusieurs systèmes</a:t>
            </a:r>
          </a:p>
          <a:p>
            <a:pPr lvl="1">
              <a:spcBef>
                <a:spcPts val="500"/>
              </a:spcBef>
            </a:pPr>
            <a:r>
              <a:rPr lang="fr-FR" sz="2200" smtClean="0"/>
              <a:t>Appliquer un traitement décisionnel aux données collectées</a:t>
            </a:r>
          </a:p>
          <a:p>
            <a:pPr lvl="1">
              <a:spcBef>
                <a:spcPts val="500"/>
              </a:spcBef>
            </a:pPr>
            <a:r>
              <a:rPr lang="fr-FR" sz="2200" smtClean="0"/>
              <a:t>Fournir des données d'historique</a:t>
            </a:r>
            <a:endParaRPr lang="fr-FR" sz="2200"/>
          </a:p>
        </p:txBody>
      </p:sp>
    </p:spTree>
    <p:extLst>
      <p:ext uri="{BB962C8B-B14F-4D97-AF65-F5344CB8AC3E}">
        <p14:creationId xmlns:p14="http://schemas.microsoft.com/office/powerpoint/2010/main" val="289297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a7deced7-23f4-4443-868e-01204894d40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Haute disponibilité et continuité de l'activité</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Pour implémenter la haute disponibilité</a:t>
            </a:r>
          </a:p>
          <a:p>
            <a:pPr lvl="1"/>
            <a:r>
              <a:rPr lang="fr-FR" smtClean="0"/>
              <a:t>Déployer des composants redondants</a:t>
            </a:r>
          </a:p>
          <a:p>
            <a:pPr lvl="1"/>
            <a:r>
              <a:rPr lang="fr-FR" smtClean="0"/>
              <a:t>Activer la récupération automatique</a:t>
            </a:r>
          </a:p>
          <a:p>
            <a:pPr lvl="1"/>
            <a:r>
              <a:rPr lang="fr-FR" smtClean="0"/>
              <a:t>Implémenter les fonctionnalités de Windows Server 2012</a:t>
            </a:r>
          </a:p>
          <a:p>
            <a:pPr marL="0" indent="0">
              <a:buNone/>
            </a:pPr>
            <a:r>
              <a:rPr lang="fr-FR" smtClean="0"/>
              <a:t>Pour implémenter la continuité de l'activité</a:t>
            </a:r>
          </a:p>
          <a:p>
            <a:pPr lvl="1"/>
            <a:r>
              <a:rPr lang="fr-FR" smtClean="0"/>
              <a:t>Créer un plan de sauvegarde</a:t>
            </a:r>
          </a:p>
          <a:p>
            <a:pPr lvl="1"/>
            <a:r>
              <a:rPr lang="fr-FR" smtClean="0"/>
              <a:t>Créer un plan de récupération d'urgence</a:t>
            </a:r>
          </a:p>
          <a:p>
            <a:pPr lvl="1"/>
            <a:r>
              <a:rPr lang="fr-FR" smtClean="0"/>
              <a:t>Comprendre les dépendances entre les deux plans</a:t>
            </a:r>
          </a:p>
        </p:txBody>
      </p:sp>
    </p:spTree>
    <p:extLst>
      <p:ext uri="{BB962C8B-B14F-4D97-AF65-F5344CB8AC3E}">
        <p14:creationId xmlns:p14="http://schemas.microsoft.com/office/powerpoint/2010/main" val="941212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148</TotalTime>
  <Words>1342</Words>
  <Application>Microsoft Office PowerPoint</Application>
  <PresentationFormat>On-screen Show (4:3)</PresentationFormat>
  <Paragraphs>328</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Times New Roman</vt:lpstr>
      <vt:lpstr>Verdana</vt:lpstr>
      <vt:lpstr>Segoe UI</vt:lpstr>
      <vt:lpstr>Segoe UI Light</vt:lpstr>
      <vt:lpstr>Symbol</vt:lpstr>
      <vt:lpstr>Segoe Light</vt:lpstr>
      <vt:lpstr>MS PGothic</vt:lpstr>
      <vt:lpstr>Mangal</vt:lpstr>
      <vt:lpstr>Wingdings</vt:lpstr>
      <vt:lpstr>Calibri</vt:lpstr>
      <vt:lpstr>Presentation1</vt:lpstr>
      <vt:lpstr>Module 1</vt:lpstr>
      <vt:lpstr>Vue d'ensemble du module</vt:lpstr>
      <vt:lpstr>Leçon 1 : Vue d'ensemble du centre de données d'entreprise</vt:lpstr>
      <vt:lpstr>Qu'est-ce qu'un centre de données d'entreprise ?</vt:lpstr>
      <vt:lpstr>Virtualisation d'un centre de données d'entreprise</vt:lpstr>
      <vt:lpstr>Outils de gestion et de surveillance du centre de données</vt:lpstr>
      <vt:lpstr>Fourniture de services sécurisés dans le centre de données</vt:lpstr>
      <vt:lpstr>Surveillance et création de rapports sur les services de centre de données</vt:lpstr>
      <vt:lpstr>Haute disponibilité et continuité de l'activité</vt:lpstr>
      <vt:lpstr>Automatisation des solutions de centre de données</vt:lpstr>
      <vt:lpstr>Leçon 2 : Vue d'ensemble des composants de Microsoft System Center 2012</vt:lpstr>
      <vt:lpstr>Utilisation de Microsoft System Center 2012 pour gérer le centre de données d'entreprise</vt:lpstr>
      <vt:lpstr>Vue d'ensemble de Configuration Manager</vt:lpstr>
      <vt:lpstr>Vue d'ensemble de Virtual Machine Manager</vt:lpstr>
      <vt:lpstr>Vue d'ensemble d'App Controller</vt:lpstr>
      <vt:lpstr>Vue d'ensemble de Service Manager</vt:lpstr>
      <vt:lpstr>Vue d'ensemble d'Orchestrator</vt:lpstr>
      <vt:lpstr>Vue d'ensemble d'Operations Manager</vt:lpstr>
      <vt:lpstr>Vue d'ensemble de Data Protection Manager</vt:lpstr>
      <vt:lpstr>Autres services et outils de System Center</vt:lpstr>
      <vt:lpstr>Atelier pratique : Éléments à prendre en compte pour implémenter un centre de données d'entreprise</vt:lpstr>
      <vt:lpstr>Scénario d'atelier pratique</vt:lpstr>
      <vt:lpstr>Contrôle des acquis de l'atelier pratique</vt:lpstr>
      <vt:lpstr>Contrôle des acquis et éléments à retenir</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dc:title>
  <dc:creator>Sally</dc:creator>
  <cp:lastModifiedBy>Ruiz, Pilar</cp:lastModifiedBy>
  <cp:revision>21</cp:revision>
  <dcterms:created xsi:type="dcterms:W3CDTF">2013-03-17T13:56:13Z</dcterms:created>
  <dcterms:modified xsi:type="dcterms:W3CDTF">2013-08-13T06:37:59Z</dcterms:modified>
</cp:coreProperties>
</file>