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85" r:id="rId8"/>
    <p:sldId id="263" r:id="rId9"/>
    <p:sldId id="264" r:id="rId10"/>
    <p:sldId id="265" r:id="rId11"/>
    <p:sldId id="266" r:id="rId12"/>
    <p:sldId id="267" r:id="rId13"/>
    <p:sldId id="268" r:id="rId14"/>
    <p:sldId id="280" r:id="rId15"/>
    <p:sldId id="269" r:id="rId16"/>
    <p:sldId id="270" r:id="rId17"/>
    <p:sldId id="281" r:id="rId18"/>
    <p:sldId id="271" r:id="rId19"/>
    <p:sldId id="282" r:id="rId20"/>
    <p:sldId id="283" r:id="rId21"/>
    <p:sldId id="284" r:id="rId22"/>
    <p:sldId id="286" r:id="rId23"/>
    <p:sldId id="272" r:id="rId24"/>
    <p:sldId id="273" r:id="rId25"/>
    <p:sldId id="274" r:id="rId26"/>
  </p:sldIdLst>
  <p:sldSz cx="9144000" cy="6858000" type="screen4x3"/>
  <p:notesSz cx="6858000" cy="9144000"/>
  <p:embeddedFontLst>
    <p:embeddedFont>
      <p:font typeface="Segoe Light" pitchFamily="34" charset="0"/>
      <p:regular r:id="rId28"/>
      <p:italic r:id="rId29"/>
    </p:embeddedFont>
    <p:embeddedFont>
      <p:font typeface="Segoe UI Light" pitchFamily="34" charset="0"/>
      <p:regular r:id="rId30"/>
    </p:embeddedFont>
    <p:embeddedFont>
      <p:font typeface="Segoe UI" pitchFamily="34" charset="0"/>
      <p:regular r:id="rId31"/>
      <p:bold r:id="rId32"/>
      <p:italic r:id="rId33"/>
      <p:boldItalic r:id="rId34"/>
    </p:embeddedFont>
    <p:embeddedFont>
      <p:font typeface="MS Mincho" pitchFamily="49" charset="-128"/>
      <p:regular r:id="rId35"/>
    </p:embeddedFont>
    <p:embeddedFont>
      <p:font typeface="Verdana" pitchFamily="34" charset="0"/>
      <p:regular r:id="rId36"/>
      <p:bold r:id="rId37"/>
      <p:italic r:id="rId38"/>
      <p:boldItalic r:id="rId39"/>
    </p:embeddedFont>
    <p:embeddedFont>
      <p:font typeface="Calibri" pitchFamily="34" charset="0"/>
      <p:regular r:id="rId40"/>
      <p:bold r:id="rId41"/>
      <p:italic r:id="rId42"/>
      <p:boldItalic r:id="rId43"/>
    </p:embeddedFont>
    <p:embeddedFont>
      <p:font typeface="Segoe" pitchFamily="34" charset="0"/>
      <p:regular r:id="rId44"/>
      <p:bold r:id="rId45"/>
      <p:italic r:id="rId46"/>
      <p:boldItalic r:id="rId47"/>
    </p:embeddedFont>
    <p:embeddedFont>
      <p:font typeface="SimSun" pitchFamily="2" charset="-12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525" autoAdjust="0"/>
    <p:restoredTop sz="83886"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E64F2-783F-429B-AF3C-4885FBE0E74E}"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CD20E-BD63-487F-861F-AB5984030926}" type="slidenum">
              <a:rPr lang="en-US" smtClean="0"/>
              <a:t>‹#›</a:t>
            </a:fld>
            <a:endParaRPr lang="en-US"/>
          </a:p>
        </p:txBody>
      </p:sp>
    </p:spTree>
    <p:extLst>
      <p:ext uri="{BB962C8B-B14F-4D97-AF65-F5344CB8AC3E}">
        <p14:creationId xmlns:p14="http://schemas.microsoft.com/office/powerpoint/2010/main" val="107140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1000"/>
              </a:spcAft>
            </a:pPr>
            <a:r>
              <a:rPr lang="fr-FR" sz="1000" b="1" smtClean="0">
                <a:latin typeface="Arial"/>
                <a:ea typeface="Calibri"/>
                <a:cs typeface="Times New Roman"/>
              </a:rPr>
              <a:t>Présentation : 60 minutes</a:t>
            </a:r>
            <a:endParaRPr lang="fr-FR" sz="1000" smtClean="0">
              <a:latin typeface="Arial"/>
              <a:ea typeface="Calibri"/>
              <a:cs typeface="Times New Roman"/>
            </a:endParaRPr>
          </a:p>
          <a:p>
            <a:pPr>
              <a:lnSpc>
                <a:spcPct val="114000"/>
              </a:lnSpc>
              <a:spcAft>
                <a:spcPts val="995"/>
              </a:spcAft>
            </a:pPr>
            <a:r>
              <a:rPr lang="fr-FR" sz="1000" b="1" smtClean="0">
                <a:latin typeface="Arial"/>
                <a:ea typeface="Calibri"/>
                <a:cs typeface="Times New Roman"/>
              </a:rPr>
              <a:t>Atelier pratique : 60 minutes</a:t>
            </a:r>
            <a:endParaRPr lang="fr-FR" sz="1000" smtClean="0">
              <a:latin typeface="Arial"/>
              <a:ea typeface="Calibri"/>
              <a:cs typeface="Times New Roman"/>
            </a:endParaRPr>
          </a:p>
          <a:p>
            <a:pPr>
              <a:lnSpc>
                <a:spcPct val="114000"/>
              </a:lnSpc>
              <a:spcAft>
                <a:spcPts val="1000"/>
              </a:spcAft>
            </a:pPr>
            <a:r>
              <a:rPr lang="fr-FR" sz="1000" smtClean="0">
                <a:latin typeface="Arial"/>
                <a:ea typeface="Calibri"/>
                <a:cs typeface="Times New Roman"/>
              </a:rPr>
              <a:t>À la fin de ce module, les stagiaires seront à même d'effectuer les tâches suivantes :</a:t>
            </a:r>
          </a:p>
          <a:p>
            <a:pPr marL="171450" marR="0" lvl="0" indent="-171450">
              <a:lnSpc>
                <a:spcPct val="114000"/>
              </a:lnSpc>
              <a:spcBef>
                <a:spcPts val="0"/>
              </a:spcBef>
              <a:spcAft>
                <a:spcPts val="995"/>
              </a:spcAft>
              <a:buFont typeface="Arial" pitchFamily="34" charset="0"/>
              <a:buChar char="•"/>
            </a:pPr>
            <a:r>
              <a:rPr lang="fr-FR" sz="1000" smtClean="0">
                <a:latin typeface="Arial"/>
                <a:ea typeface="Times New Roman"/>
                <a:cs typeface="Times New Roman"/>
              </a:rPr>
              <a:t>d</a:t>
            </a:r>
            <a:r>
              <a:rPr lang="fr-FR" sz="1000" smtClean="0">
                <a:effectLst/>
                <a:latin typeface="Arial"/>
                <a:ea typeface="Times New Roman"/>
                <a:cs typeface="Times New Roman"/>
              </a:rPr>
              <a:t>écrire les composants de Microsoft</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System Center 2012 ;</a:t>
            </a:r>
          </a:p>
          <a:p>
            <a:pPr marL="171450" marR="0" lvl="0" indent="-171450">
              <a:lnSpc>
                <a:spcPct val="114000"/>
              </a:lnSpc>
              <a:spcBef>
                <a:spcPts val="0"/>
              </a:spcBef>
              <a:spcAft>
                <a:spcPts val="995"/>
              </a:spcAft>
              <a:buFont typeface="Arial" pitchFamily="34" charset="0"/>
              <a:buChar char="•"/>
            </a:pPr>
            <a:r>
              <a:rPr lang="fr-FR" sz="1000" smtClean="0">
                <a:latin typeface="Arial"/>
                <a:ea typeface="Times New Roman"/>
                <a:cs typeface="Times New Roman"/>
              </a:rPr>
              <a:t>i</a:t>
            </a:r>
            <a:r>
              <a:rPr lang="fr-FR" sz="1000" smtClean="0">
                <a:effectLst/>
                <a:latin typeface="Arial"/>
                <a:ea typeface="Times New Roman"/>
                <a:cs typeface="Times New Roman"/>
              </a:rPr>
              <a:t>ntégrer System Center et la virtualisation de serveur ;</a:t>
            </a:r>
          </a:p>
          <a:p>
            <a:pPr marL="171450" marR="0" lvl="0" indent="-171450">
              <a:lnSpc>
                <a:spcPct val="114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un déploiement du Gestionnaire d'ordinateur virtuel ;</a:t>
            </a:r>
          </a:p>
          <a:p>
            <a:pPr marL="171450" marR="0" lvl="0" indent="-171450">
              <a:lnSpc>
                <a:spcPct val="114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et implémenter un environnement hôte de virtualisation de serveur.</a:t>
            </a:r>
          </a:p>
          <a:p>
            <a:pPr>
              <a:lnSpc>
                <a:spcPct val="114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4000"/>
              </a:lnSpc>
              <a:spcAft>
                <a:spcPts val="1000"/>
              </a:spcAft>
            </a:pPr>
            <a:r>
              <a:rPr lang="fr-FR" sz="1000" smtClean="0">
                <a:latin typeface="Arial"/>
                <a:ea typeface="Calibri"/>
                <a:cs typeface="Segoe UI"/>
              </a:rPr>
              <a:t>Pour animer ce module, vous devez disposer du fichier Microsoft</a:t>
            </a:r>
            <a:r>
              <a:rPr lang="fr-FR" sz="1000" baseline="30000" smtClean="0">
                <a:latin typeface="Arial"/>
                <a:ea typeface="Calibri"/>
                <a:cs typeface="Segoe UI"/>
              </a:rPr>
              <a:t>®</a:t>
            </a:r>
            <a:r>
              <a:rPr lang="fr-FR" sz="1000" smtClean="0">
                <a:latin typeface="Arial"/>
                <a:ea typeface="Calibri"/>
                <a:cs typeface="Segoe UI"/>
              </a:rPr>
              <a:t> Office PowerPoint</a:t>
            </a:r>
            <a:r>
              <a:rPr lang="fr-FR" sz="1000" baseline="30000" smtClean="0">
                <a:latin typeface="Arial"/>
                <a:ea typeface="Calibri"/>
                <a:cs typeface="Segoe UI"/>
              </a:rPr>
              <a:t>®</a:t>
            </a:r>
            <a:r>
              <a:rPr lang="fr-FR" sz="1000" smtClean="0">
                <a:latin typeface="Arial"/>
                <a:ea typeface="Calibri"/>
                <a:cs typeface="Segoe UI"/>
              </a:rPr>
              <a:t> 22414B_02.pptx.</a:t>
            </a:r>
            <a:endParaRPr lang="fr-FR" sz="1000" smtClean="0">
              <a:latin typeface="Arial"/>
              <a:ea typeface="Calibri"/>
              <a:cs typeface="Times New Roman"/>
            </a:endParaRPr>
          </a:p>
          <a:p>
            <a:pPr>
              <a:lnSpc>
                <a:spcPct val="114000"/>
              </a:lnSpc>
              <a:spcAft>
                <a:spcPts val="1000"/>
              </a:spcAft>
            </a:pPr>
            <a:r>
              <a:rPr lang="fr-FR" sz="1000" b="1" smtClean="0">
                <a:latin typeface="Arial"/>
                <a:ea typeface="Calibri"/>
                <a:cs typeface="Times New Roman"/>
              </a:rPr>
              <a:t>Important :</a:t>
            </a:r>
            <a:r>
              <a:rPr lang="fr-FR" sz="1000" smtClean="0">
                <a:latin typeface="Arial"/>
                <a:ea typeface="Times New Roman"/>
                <a:cs typeface="Calibri"/>
              </a:rPr>
              <a:t> I</a:t>
            </a:r>
            <a:r>
              <a:rPr lang="fr-FR" sz="1000" smtClean="0">
                <a:latin typeface="Arial"/>
                <a:ea typeface="Calibri"/>
                <a:cs typeface="Segoe UI"/>
              </a:rPr>
              <a:t>l est recommandé d'utiliser Microsoft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smtClean="0">
              <a:latin typeface="Arial"/>
              <a:ea typeface="Calibri"/>
              <a:cs typeface="Times New Roman"/>
            </a:endParaRPr>
          </a:p>
          <a:p>
            <a:pPr>
              <a:lnSpc>
                <a:spcPct val="114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fontAlgn="base">
              <a:lnSpc>
                <a:spcPct val="114000"/>
              </a:lnSpc>
              <a:spcAft>
                <a:spcPts val="720"/>
              </a:spcAft>
            </a:pPr>
            <a:r>
              <a:rPr lang="fr-FR" sz="1000" smtClean="0">
                <a:effectLst/>
                <a:latin typeface="Arial"/>
                <a:ea typeface="Times New Roman"/>
                <a:cs typeface="Segoe UI"/>
              </a:rPr>
              <a:t>Pour préparer ce module, vous devez effectuer les tâches suivantes :</a:t>
            </a:r>
            <a:endParaRPr lang="fr-FR" sz="1000" smtClean="0">
              <a:effectLst/>
              <a:latin typeface="Arial"/>
              <a:ea typeface="Times New Roman"/>
            </a:endParaRPr>
          </a:p>
          <a:p>
            <a:pPr marL="171450" marR="0" lvl="0" indent="-171450" fontAlgn="base">
              <a:lnSpc>
                <a:spcPct val="114000"/>
              </a:lnSpc>
              <a:spcBef>
                <a:spcPts val="0"/>
              </a:spcBef>
              <a:spcAft>
                <a:spcPts val="995"/>
              </a:spcAft>
              <a:buSzPts val="950"/>
              <a:buFont typeface="Arial" pitchFamily="34" charset="0"/>
              <a:buChar char="•"/>
            </a:pPr>
            <a:r>
              <a:rPr lang="fr-FR" sz="1000" smtClean="0">
                <a:effectLst/>
                <a:latin typeface="Arial"/>
                <a:ea typeface="Times New Roman"/>
                <a:cs typeface="Segoe UI"/>
              </a:rPr>
              <a:t>lire tous les documents de cours relatifs à ce module ;</a:t>
            </a:r>
            <a:endParaRPr lang="fr-FR" sz="1000" smtClean="0">
              <a:effectLst/>
              <a:latin typeface="Arial"/>
              <a:ea typeface="Times New Roman"/>
            </a:endParaRPr>
          </a:p>
          <a:p>
            <a:pPr marL="171450" marR="0" lvl="0" indent="-171450" fontAlgn="base">
              <a:lnSpc>
                <a:spcPct val="114000"/>
              </a:lnSpc>
              <a:spcBef>
                <a:spcPts val="0"/>
              </a:spcBef>
              <a:spcAft>
                <a:spcPts val="995"/>
              </a:spcAft>
              <a:buSzPts val="950"/>
              <a:buFont typeface="Arial" pitchFamily="34" charset="0"/>
              <a:buChar char="•"/>
            </a:pPr>
            <a:r>
              <a:rPr lang="fr-FR" sz="1000" smtClean="0">
                <a:effectLst/>
                <a:latin typeface="Arial"/>
                <a:ea typeface="Times New Roman"/>
                <a:cs typeface="Segoe UI"/>
              </a:rPr>
              <a:t>vous exercer à exécuter les démonstrations ;</a:t>
            </a:r>
            <a:endParaRPr lang="fr-FR" sz="1000" smtClean="0">
              <a:effectLst/>
              <a:latin typeface="Arial"/>
              <a:ea typeface="Times New Roman"/>
            </a:endParaRPr>
          </a:p>
          <a:p>
            <a:pPr marL="171450" marR="0" lvl="0" indent="-171450" fontAlgn="base">
              <a:lnSpc>
                <a:spcPct val="114000"/>
              </a:lnSpc>
              <a:spcBef>
                <a:spcPts val="0"/>
              </a:spcBef>
              <a:spcAft>
                <a:spcPts val="995"/>
              </a:spcAft>
              <a:buSzPts val="950"/>
              <a:buFont typeface="Arial" pitchFamily="34" charset="0"/>
              <a:buChar char="•"/>
            </a:pPr>
            <a:r>
              <a:rPr lang="fr-FR" sz="1000" smtClean="0">
                <a:effectLst/>
                <a:latin typeface="Arial"/>
                <a:ea typeface="Times New Roman"/>
                <a:cs typeface="Segoe UI"/>
              </a:rPr>
              <a:t>vous exercer à exécuter les ateliers ;</a:t>
            </a:r>
            <a:endParaRPr lang="fr-FR" sz="1000" smtClean="0">
              <a:effectLst/>
              <a:latin typeface="Arial"/>
              <a:ea typeface="Times New Roman"/>
            </a:endParaRPr>
          </a:p>
          <a:p>
            <a:pPr marL="171450" marR="0" lvl="0" indent="-171450" fontAlgn="base">
              <a:lnSpc>
                <a:spcPct val="114000"/>
              </a:lnSpc>
              <a:spcBef>
                <a:spcPts val="0"/>
              </a:spcBef>
              <a:spcAft>
                <a:spcPts val="995"/>
              </a:spcAft>
              <a:buSzPts val="950"/>
              <a:buFont typeface="Arial" pitchFamily="34" charset="0"/>
              <a:buChar char="•"/>
            </a:pPr>
            <a:r>
              <a:rPr lang="fr-FR" sz="1000" smtClean="0">
                <a:effectLst/>
                <a:latin typeface="Arial"/>
                <a:ea typeface="Times New Roman"/>
                <a:cs typeface="Segoe UI"/>
              </a:rPr>
              <a:t>passer en revue la section « Contrôle des acquis et éléments à retenir » et réfléchir à la façon de l'utiliser pour que les stagiaires puissent approfondir leurs connaissances et les mettre en pratique dans le cadre de leur fonction.</a:t>
            </a:r>
            <a:endParaRPr lang="fr-FR" sz="1000" smtClean="0">
              <a:effectLst/>
              <a:latin typeface="Arial"/>
              <a:ea typeface="Times New Roman"/>
            </a:endParaRPr>
          </a:p>
          <a:p>
            <a:pPr>
              <a:lnSpc>
                <a:spcPct val="114000"/>
              </a:lnSpc>
              <a:spcAft>
                <a:spcPts val="1000"/>
              </a:spcAft>
            </a:pPr>
            <a:r>
              <a:rPr lang="fr-FR" sz="1000" smtClean="0">
                <a:latin typeface="Arial"/>
                <a:ea typeface="Calibri"/>
                <a:cs typeface="Segoe UI"/>
              </a:rPr>
              <a:t>Lors de la préparation de ce cours, il est impératif que vous exécutiez vous-même les ateliers afin de comprendre leur fonctionnement et les concepts abordés dans chacun d'entre eux. Vous serez ainsi à même de fournir des conseils avisés aux stagiaires qui sont bloqués lors d'un atelier. Vous serez plus en mesure d'organiser votre cours afin de vous assurer que tous les concepts abordés dans les ateliers sont traités dans votre cours.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6137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aux stagiaires la prise en charge hétérogène (la gestion de plusieurs types d'hyperviseurs) et pensez à leur demander ce qu'ils exécutent dans leurs centres de données actuels.</a:t>
            </a:r>
          </a:p>
          <a:p>
            <a:pPr>
              <a:lnSpc>
                <a:spcPct val="115000"/>
              </a:lnSpc>
              <a:spcAft>
                <a:spcPts val="1000"/>
              </a:spcAft>
            </a:pPr>
            <a:r>
              <a:rPr lang="fr-FR" sz="1000" smtClean="0">
                <a:latin typeface="Arial"/>
                <a:ea typeface="Calibri"/>
                <a:cs typeface="Times New Roman"/>
              </a:rPr>
              <a:t>Éléments clés pour la gestion d'hôtes hétérogènes :</a:t>
            </a:r>
          </a:p>
          <a:p>
            <a:pPr marL="171450" marR="0" lvl="0" indent="-17145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pour gérer XenServer, n'oubliez pas qu'il n'existe aucune dépendance vis-à-vis de Citrix XenCenter. Il est donc nécessaire d'installer le pack d'intégration Citrix System Center sur chaque hôte ; </a:t>
            </a:r>
          </a:p>
          <a:p>
            <a:pPr marL="171450" marR="0" lvl="0" indent="-17145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pour gérer des hôtes ESX ou ESXi, vous devez d'abord intégrer le VMware vSphere.</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200446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la procédure présentée par le diaporama :</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VMM offre le redémarrage « hors plage » vers le serveur hôte.</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Le serveur hôte démarre à partir de Windows</a:t>
            </a:r>
            <a:r>
              <a:rPr lang="fr-FR" sz="1000" baseline="30000" smtClean="0">
                <a:solidFill>
                  <a:srgbClr val="000000"/>
                </a:solidFill>
                <a:effectLst/>
                <a:latin typeface="Arial"/>
                <a:ea typeface="Times New Roman"/>
                <a:cs typeface="Times New Roman"/>
              </a:rPr>
              <a:t>®</a:t>
            </a:r>
            <a:r>
              <a:rPr lang="fr-FR" sz="1000" smtClean="0">
                <a:solidFill>
                  <a:srgbClr val="000000"/>
                </a:solidFill>
                <a:effectLst/>
                <a:latin typeface="Arial"/>
                <a:ea typeface="Times New Roman"/>
                <a:cs typeface="Times New Roman"/>
              </a:rPr>
              <a:t> Deployment Services à l'aide de boot.wim.</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Le serveur de déploiement de Windows confirme l'autorisation de l'hôte à effectuer un démarrage PXE.</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L'hôte télécharge l'image Windows PE de VMM.</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L'hôte exécute l'exécution de la commande générique (GCE), puis configure des partitions telles qu'elles sont définies dans le profil hôte.L'hôte télécharge le VHD ou le VHDX à partir du serveur de bibliothèque VMM.</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Les pilotes supplémentaires sont installés.</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L'hôte redémarre. Il est ensuite possible de le personnaliser et de le connecter à un domaine.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VMM déploie l'agent.</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395244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Résumez les pages de propriétés du groupe d'hôtes, puis présentez les diapositives suivantes en expliquant chaque page. Inversement, il est possible de passer à la démonstration et de présenter les paramètres. Le module 2 détaille le stockage et la mise en réseau, ce qui vous permet d'aborder brièvement ces rubriques.</a:t>
            </a:r>
          </a:p>
          <a:p>
            <a:pPr>
              <a:lnSpc>
                <a:spcPct val="115000"/>
              </a:lnSpc>
              <a:spcAft>
                <a:spcPts val="1000"/>
              </a:spcAft>
            </a:pPr>
            <a:r>
              <a:rPr lang="fr-FR" sz="1000" smtClean="0">
                <a:latin typeface="Arial"/>
                <a:ea typeface="Calibri"/>
                <a:cs typeface="Times New Roman"/>
              </a:rPr>
              <a:t>Expliquez qu'il est possible de créer des groupes d'hôtes ou de les déplacer vers des groupes imbriqués. Un groupe héritera des propriétés du groupe ci-dessus, sauf si vous désélectionnez l'option Hériter sur chaque paramètre.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291611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995"/>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a:lnSpc>
                <a:spcPct val="114000"/>
              </a:lnSpc>
              <a:spcAft>
                <a:spcPts val="1000"/>
              </a:spcAft>
            </a:pPr>
            <a:r>
              <a:rPr lang="fr-FR" sz="1000" smtClean="0">
                <a:latin typeface="Arial"/>
                <a:ea typeface="Calibri"/>
                <a:cs typeface="Segoe UI"/>
              </a:rPr>
              <a:t>Pour cette démonstration, vous utiliserez l'environnement d'ordinateur virtuel disponible. Avant de commencer cette démonstration, vous devez suivre la procédure suivante :</a:t>
            </a:r>
            <a:endParaRPr lang="fr-FR" sz="1000" smtClean="0">
              <a:latin typeface="Arial"/>
              <a:ea typeface="Calibri"/>
              <a:cs typeface="Times New Roman"/>
            </a:endParaRPr>
          </a:p>
          <a:p>
            <a:pPr marL="342900" lvl="0" indent="-342900">
              <a:lnSpc>
                <a:spcPct val="114000"/>
              </a:lnSpc>
              <a:spcBef>
                <a:spcPts val="0"/>
              </a:spcBef>
              <a:spcAft>
                <a:spcPts val="995"/>
              </a:spcAft>
              <a:buFont typeface="+mj-lt"/>
              <a:buAutoNum type="arabicPeriod"/>
            </a:pPr>
            <a:r>
              <a:rPr lang="fr-FR" sz="1000" smtClean="0">
                <a:effectLst/>
                <a:latin typeface="Arial"/>
                <a:ea typeface="Times New Roman"/>
                <a:cs typeface="Segoe UI"/>
              </a:rPr>
              <a:t>Sur l'ordinateur hôte, démarrez le </a:t>
            </a:r>
            <a:r>
              <a:rPr lang="fr-FR" sz="1000" b="1" smtClean="0">
                <a:latin typeface="Arial"/>
                <a:cs typeface="Times New Roman"/>
              </a:rPr>
              <a:t>Gestionnaire Hyper-V</a:t>
            </a:r>
            <a:r>
              <a:rPr lang="fr-FR" sz="1000" smtClean="0">
                <a:effectLst/>
                <a:latin typeface="Arial"/>
                <a:ea typeface="Times New Roman"/>
                <a:cs typeface="Segoe UI"/>
              </a:rPr>
              <a:t>.</a:t>
            </a:r>
            <a:endParaRPr lang="fr-FR" sz="1000" smtClean="0">
              <a:effectLst/>
              <a:latin typeface="Arial"/>
            </a:endParaRPr>
          </a:p>
          <a:p>
            <a:pPr marL="342900" lvl="0" indent="-342900">
              <a:lnSpc>
                <a:spcPct val="114000"/>
              </a:lnSpc>
              <a:spcBef>
                <a:spcPts val="0"/>
              </a:spcBef>
              <a:spcAft>
                <a:spcPts val="995"/>
              </a:spcAft>
              <a:buFont typeface="+mj-lt"/>
              <a:buAutoNum type="arabicPeriod"/>
            </a:pPr>
            <a:r>
              <a:rPr lang="fr-FR" sz="1000" smtClean="0">
                <a:effectLst/>
                <a:latin typeface="Arial"/>
                <a:ea typeface="Times New Roman"/>
                <a:cs typeface="Segoe UI"/>
              </a:rPr>
              <a:t>Dans le Gestionnaire Hyper-V, cliquez sur </a:t>
            </a:r>
            <a:r>
              <a:rPr lang="fr-FR" sz="1000" b="1" smtClean="0">
                <a:latin typeface="Arial"/>
                <a:cs typeface="Times New Roman"/>
              </a:rPr>
              <a:t>22414B-LON-DC1</a:t>
            </a:r>
            <a:r>
              <a:rPr lang="fr-FR" sz="1000" smtClean="0">
                <a:effectLst/>
                <a:latin typeface="Arial"/>
                <a:ea typeface="Times New Roman"/>
                <a:cs typeface="Segoe UI"/>
              </a:rPr>
              <a:t>, puis dans le volet Actions, cliquez sur </a:t>
            </a:r>
            <a:r>
              <a:rPr lang="fr-FR" sz="1000" b="1" smtClean="0">
                <a:latin typeface="Arial"/>
                <a:cs typeface="Times New Roman"/>
              </a:rPr>
              <a:t>Démarrer</a:t>
            </a:r>
            <a:r>
              <a:rPr lang="fr-FR" sz="1000" smtClean="0">
                <a:effectLst/>
                <a:latin typeface="Arial"/>
                <a:ea typeface="Times New Roman"/>
                <a:cs typeface="Segoe UI"/>
              </a:rPr>
              <a:t>.</a:t>
            </a:r>
            <a:endParaRPr lang="fr-FR" sz="1000" smtClean="0">
              <a:effectLst/>
              <a:latin typeface="Arial"/>
            </a:endParaRPr>
          </a:p>
          <a:p>
            <a:pPr marL="342900" lvl="0" indent="-342900">
              <a:lnSpc>
                <a:spcPct val="114000"/>
              </a:lnSpc>
              <a:spcBef>
                <a:spcPts val="0"/>
              </a:spcBef>
              <a:spcAft>
                <a:spcPts val="995"/>
              </a:spcAft>
              <a:buFont typeface="+mj-lt"/>
              <a:buAutoNum type="arabicPeriod"/>
            </a:pPr>
            <a:r>
              <a:rPr lang="fr-FR" sz="1000" smtClean="0">
                <a:effectLst/>
                <a:latin typeface="Arial"/>
                <a:ea typeface="Times New Roman"/>
                <a:cs typeface="Segoe UI"/>
              </a:rPr>
              <a:t>Répétez l'étape 2 pour </a:t>
            </a:r>
            <a:r>
              <a:rPr lang="fr-FR" sz="1000" b="1" smtClean="0">
                <a:latin typeface="Arial"/>
                <a:cs typeface="Times New Roman"/>
              </a:rPr>
              <a:t>22414B-LON-VMM1</a:t>
            </a:r>
            <a:r>
              <a:rPr lang="fr-FR" sz="1000" smtClean="0">
                <a:effectLst/>
                <a:latin typeface="Arial"/>
                <a:ea typeface="Times New Roman"/>
                <a:cs typeface="Segoe UI"/>
              </a:rPr>
              <a:t>.</a:t>
            </a:r>
            <a:endParaRPr lang="fr-FR" sz="1000" smtClean="0">
              <a:effectLst/>
              <a:latin typeface="Arial"/>
            </a:endParaRPr>
          </a:p>
          <a:p>
            <a:pPr marL="342900" lvl="0" indent="-342900">
              <a:lnSpc>
                <a:spcPct val="114000"/>
              </a:lnSpc>
              <a:spcBef>
                <a:spcPts val="0"/>
              </a:spcBef>
              <a:spcAft>
                <a:spcPts val="995"/>
              </a:spcAft>
              <a:buFont typeface="+mj-lt"/>
              <a:buAutoNum type="arabicPeriod"/>
            </a:pPr>
            <a:r>
              <a:rPr lang="fr-FR" sz="1000" smtClean="0">
                <a:effectLst/>
                <a:latin typeface="Arial"/>
                <a:ea typeface="Times New Roman"/>
                <a:cs typeface="Segoe UI"/>
              </a:rPr>
              <a:t>Cliquez sur </a:t>
            </a:r>
            <a:r>
              <a:rPr lang="fr-FR" sz="1000" b="1" smtClean="0">
                <a:latin typeface="Arial"/>
                <a:cs typeface="Times New Roman"/>
              </a:rPr>
              <a:t>22414B-LON-VMM1</a:t>
            </a:r>
            <a:r>
              <a:rPr lang="fr-FR" sz="1000" smtClean="0">
                <a:effectLst/>
                <a:latin typeface="Arial"/>
                <a:ea typeface="Times New Roman"/>
                <a:cs typeface="Segoe UI"/>
              </a:rPr>
              <a:t>, puis, dans le volet Actions, sur </a:t>
            </a:r>
            <a:r>
              <a:rPr lang="fr-FR" sz="1000" b="1" smtClean="0">
                <a:latin typeface="Arial"/>
                <a:cs typeface="Times New Roman"/>
              </a:rPr>
              <a:t>Se connecter</a:t>
            </a:r>
            <a:r>
              <a:rPr lang="fr-FR" sz="1000" smtClean="0">
                <a:effectLst/>
                <a:latin typeface="Arial"/>
                <a:ea typeface="Times New Roman"/>
                <a:cs typeface="Segoe UI"/>
              </a:rPr>
              <a:t>. Attendez que l'ordinateur virtuel démarre. </a:t>
            </a:r>
            <a:endParaRPr lang="fr-FR" sz="1000" smtClean="0">
              <a:effectLst/>
              <a:latin typeface="Arial"/>
            </a:endParaRPr>
          </a:p>
          <a:p>
            <a:pPr marL="342900" lvl="0" indent="-342900">
              <a:lnSpc>
                <a:spcPct val="114000"/>
              </a:lnSpc>
              <a:spcBef>
                <a:spcPts val="0"/>
              </a:spcBef>
              <a:spcAft>
                <a:spcPts val="995"/>
              </a:spcAft>
              <a:buFont typeface="+mj-lt"/>
              <a:buAutoNum type="arabicPeriod"/>
            </a:pPr>
            <a:r>
              <a:rPr lang="fr-FR" sz="1000" smtClean="0">
                <a:effectLst/>
                <a:latin typeface="Arial"/>
                <a:ea typeface="Times New Roman"/>
                <a:cs typeface="Segoe UI"/>
              </a:rPr>
              <a:t>Connectez-vous en utilisant les informations d'identification suivantes : </a:t>
            </a:r>
            <a:endParaRPr lang="fr-FR" sz="1000" smtClean="0">
              <a:effectLst/>
              <a:latin typeface="Arial"/>
            </a:endParaRPr>
          </a:p>
          <a:p>
            <a:pPr marL="628650" lvl="1" indent="-171450">
              <a:lnSpc>
                <a:spcPct val="114000"/>
              </a:lnSpc>
              <a:spcAft>
                <a:spcPts val="995"/>
              </a:spcAft>
              <a:buFont typeface="Arial" pitchFamily="34" charset="0"/>
              <a:buChar char="•"/>
            </a:pPr>
            <a:r>
              <a:rPr lang="fr-FR" sz="1000" smtClean="0">
                <a:effectLst/>
                <a:latin typeface="Arial"/>
                <a:ea typeface="Times New Roman"/>
                <a:cs typeface="Segoe UI"/>
              </a:rPr>
              <a:t>Nom d'utilisateur : </a:t>
            </a:r>
            <a:r>
              <a:rPr lang="fr-FR" sz="1000" b="1" smtClean="0">
                <a:latin typeface="Arial"/>
                <a:cs typeface="Times New Roman"/>
              </a:rPr>
              <a:t>Administrateur</a:t>
            </a:r>
            <a:endParaRPr lang="fr-FR" sz="1000" smtClean="0">
              <a:effectLst/>
              <a:latin typeface="Arial"/>
            </a:endParaRPr>
          </a:p>
          <a:p>
            <a:pPr marL="628650" lvl="1" indent="-171450">
              <a:lnSpc>
                <a:spcPct val="114000"/>
              </a:lnSpc>
              <a:spcAft>
                <a:spcPts val="995"/>
              </a:spcAft>
              <a:buFont typeface="Arial" pitchFamily="34" charset="0"/>
              <a:buChar char="•"/>
            </a:pPr>
            <a:r>
              <a:rPr lang="fr-FR" sz="1000" smtClean="0">
                <a:effectLst/>
                <a:latin typeface="Arial"/>
                <a:ea typeface="Times New Roman"/>
                <a:cs typeface="Segoe UI"/>
              </a:rPr>
              <a:t>Mot de passe : </a:t>
            </a:r>
            <a:r>
              <a:rPr lang="fr-FR" sz="1000" b="1" smtClean="0">
                <a:latin typeface="Arial"/>
                <a:cs typeface="Times New Roman"/>
              </a:rPr>
              <a:t>Pa$$w0rd</a:t>
            </a:r>
            <a:endParaRPr lang="fr-FR" sz="1000" smtClean="0">
              <a:effectLst/>
              <a:latin typeface="Arial"/>
            </a:endParaRPr>
          </a:p>
          <a:p>
            <a:pPr marL="628650" lvl="1" indent="-171450">
              <a:lnSpc>
                <a:spcPct val="114000"/>
              </a:lnSpc>
              <a:spcAft>
                <a:spcPts val="995"/>
              </a:spcAft>
              <a:buFont typeface="Arial" pitchFamily="34" charset="0"/>
              <a:buChar char="•"/>
            </a:pPr>
            <a:r>
              <a:rPr lang="fr-FR" sz="1000" smtClean="0">
                <a:effectLst/>
                <a:latin typeface="Arial"/>
                <a:ea typeface="Times New Roman"/>
                <a:cs typeface="Segoe UI"/>
              </a:rPr>
              <a:t>Domaine : </a:t>
            </a:r>
            <a:r>
              <a:rPr lang="fr-FR" sz="1000" b="1" smtClean="0">
                <a:latin typeface="Arial"/>
                <a:cs typeface="Arial"/>
              </a:rPr>
              <a:t>ADATUM</a:t>
            </a:r>
            <a:endParaRPr lang="fr-FR" sz="1000" smtClean="0">
              <a:effectLst/>
              <a:latin typeface="Arial"/>
            </a:endParaRPr>
          </a:p>
          <a:p>
            <a:pPr>
              <a:lnSpc>
                <a:spcPct val="114000"/>
              </a:lnSpc>
              <a:spcAft>
                <a:spcPts val="1000"/>
              </a:spcAft>
            </a:pPr>
            <a:r>
              <a:rPr lang="fr-FR" sz="1000" b="1" smtClean="0">
                <a:latin typeface="Arial"/>
                <a:ea typeface="Calibri"/>
                <a:cs typeface="Times New Roman"/>
              </a:rPr>
              <a:t>Procédure de démonstration</a:t>
            </a:r>
            <a:endParaRPr lang="fr-FR" sz="1000" b="0" smtClean="0">
              <a:latin typeface="Arial"/>
              <a:ea typeface="Calibri"/>
              <a:cs typeface="Times New Roman"/>
            </a:endParaRPr>
          </a:p>
          <a:p>
            <a:pPr>
              <a:lnSpc>
                <a:spcPct val="114000"/>
              </a:lnSpc>
              <a:spcAft>
                <a:spcPts val="300"/>
              </a:spcAft>
            </a:pPr>
            <a:r>
              <a:rPr lang="fr-FR" sz="1000" b="1" smtClean="0">
                <a:effectLst/>
                <a:latin typeface="Arial"/>
                <a:ea typeface="MS Mincho"/>
                <a:cs typeface="Times New Roman"/>
              </a:rPr>
              <a:t>Examen des groupes d'hôtes de Virtual Machine Manager</a:t>
            </a:r>
            <a:endParaRPr lang="fr-FR" sz="1000" smtClean="0">
              <a:effectLst/>
              <a:latin typeface="Arial"/>
              <a:ea typeface="MS Mincho"/>
              <a:cs typeface="Times New Roman"/>
            </a:endParaRPr>
          </a:p>
          <a:p>
            <a:pPr marL="342900" marR="0" lvl="0" indent="-342900">
              <a:lnSpc>
                <a:spcPct val="114000"/>
              </a:lnSpc>
              <a:spcBef>
                <a:spcPts val="0"/>
              </a:spcBef>
              <a:spcAft>
                <a:spcPts val="995"/>
              </a:spcAft>
              <a:buFont typeface="+mj-lt"/>
              <a:buAutoNum type="arabicPeriod"/>
              <a:tabLst>
                <a:tab pos="685800" algn="l"/>
                <a:tab pos="457200" algn="l"/>
              </a:tabLst>
            </a:pPr>
            <a:r>
              <a:rPr lang="fr-FR" sz="1000" smtClean="0">
                <a:effectLst/>
                <a:latin typeface="Arial"/>
                <a:ea typeface="Calibri"/>
                <a:cs typeface="Times New Roman"/>
              </a:rPr>
              <a:t>Dans la barre de tâches, sur </a:t>
            </a:r>
            <a:r>
              <a:rPr lang="fr-FR" sz="1000" b="1" smtClean="0">
                <a:effectLst/>
                <a:latin typeface="Arial"/>
                <a:ea typeface="Calibri"/>
                <a:cs typeface="Times New Roman"/>
              </a:rPr>
              <a:t>LON-VMM1</a:t>
            </a:r>
            <a:r>
              <a:rPr lang="fr-FR" sz="1000" smtClean="0">
                <a:effectLst/>
                <a:latin typeface="Arial"/>
                <a:ea typeface="Calibri"/>
                <a:cs typeface="Times New Roman"/>
              </a:rPr>
              <a:t>, cliquez sur </a:t>
            </a:r>
            <a:r>
              <a:rPr lang="fr-FR" sz="1000" b="1" smtClean="0">
                <a:effectLst/>
                <a:latin typeface="Arial"/>
                <a:ea typeface="Calibri"/>
                <a:cs typeface="Times New Roman"/>
              </a:rPr>
              <a:t>Console Virtual Machine Manager</a:t>
            </a:r>
            <a:r>
              <a:rPr lang="fr-FR" sz="1000" smtClean="0">
                <a:effectLst/>
                <a:latin typeface="Arial"/>
                <a:ea typeface="Calibri"/>
                <a:cs typeface="Times New Roman"/>
              </a:rPr>
              <a:t>. </a:t>
            </a:r>
          </a:p>
          <a:p>
            <a:pPr marL="342900" marR="0" lvl="0" indent="-342900">
              <a:lnSpc>
                <a:spcPct val="114000"/>
              </a:lnSpc>
              <a:spcBef>
                <a:spcPts val="0"/>
              </a:spcBef>
              <a:spcAft>
                <a:spcPts val="995"/>
              </a:spcAft>
              <a:buFont typeface="+mj-lt"/>
              <a:buAutoNum type="arabicPeriod"/>
              <a:tabLst>
                <a:tab pos="685800" algn="l"/>
                <a:tab pos="457200" algn="l"/>
              </a:tabLst>
            </a:pPr>
            <a:r>
              <a:rPr lang="fr-FR" sz="1000" smtClean="0">
                <a:latin typeface="Arial"/>
                <a:ea typeface="Calibri"/>
                <a:cs typeface="Arial"/>
              </a:rPr>
              <a:t>Dans la boîte de dialogue </a:t>
            </a:r>
            <a:r>
              <a:rPr lang="fr-FR" sz="1000" b="1" smtClean="0">
                <a:latin typeface="Arial"/>
                <a:ea typeface="Calibri"/>
                <a:cs typeface="Arial"/>
              </a:rPr>
              <a:t>Connexion au serveur</a:t>
            </a:r>
            <a:r>
              <a:rPr lang="fr-FR" sz="1000" smtClean="0">
                <a:latin typeface="Arial"/>
                <a:ea typeface="Calibri"/>
                <a:cs typeface="Arial"/>
              </a:rPr>
              <a:t>, vérifiez que la case à cocher </a:t>
            </a:r>
            <a:r>
              <a:rPr lang="fr-FR" sz="1000" b="1" smtClean="0">
                <a:latin typeface="Arial"/>
                <a:ea typeface="Calibri"/>
                <a:cs typeface="Arial"/>
              </a:rPr>
              <a:t>Utiliser l'identité actuelle de session de Microsoft Windows</a:t>
            </a:r>
            <a:r>
              <a:rPr lang="fr-FR" sz="1000" smtClean="0">
                <a:latin typeface="Arial"/>
                <a:ea typeface="Calibri"/>
                <a:cs typeface="Arial"/>
              </a:rPr>
              <a:t> est sélectionnée, puis cliquez sur </a:t>
            </a:r>
            <a:r>
              <a:rPr lang="fr-FR" sz="1000" b="1" smtClean="0">
                <a:latin typeface="Arial"/>
                <a:ea typeface="Calibri"/>
                <a:cs typeface="Arial"/>
              </a:rPr>
              <a:t>Connecter</a:t>
            </a:r>
            <a:r>
              <a:rPr lang="fr-FR" sz="1000" smtClean="0">
                <a:latin typeface="Arial"/>
                <a:ea typeface="Calibri"/>
                <a:cs typeface="Arial"/>
              </a:rPr>
              <a:t>. La console Virtual Machine Manager s'ouvre</a:t>
            </a:r>
            <a:r>
              <a:rPr lang="fr-FR" sz="1000" smtClean="0">
                <a:effectLst/>
                <a:latin typeface="Arial"/>
                <a:ea typeface="Calibri"/>
                <a:cs typeface="Times New Roman"/>
              </a:rPr>
              <a:t>.</a:t>
            </a:r>
          </a:p>
          <a:p>
            <a:pPr marL="342900" marR="0" lvl="0" indent="-342900">
              <a:lnSpc>
                <a:spcPct val="114000"/>
              </a:lnSpc>
              <a:spcBef>
                <a:spcPts val="0"/>
              </a:spcBef>
              <a:spcAft>
                <a:spcPts val="995"/>
              </a:spcAft>
              <a:buFont typeface="+mj-lt"/>
              <a:buAutoNum type="arabicPeriod"/>
            </a:pPr>
            <a:r>
              <a:rPr lang="fr-FR" sz="1000" smtClean="0">
                <a:latin typeface="Arial"/>
                <a:ea typeface="Times New Roman"/>
                <a:cs typeface="Times New Roman"/>
              </a:rPr>
              <a:t>Cliquez sur </a:t>
            </a:r>
            <a:r>
              <a:rPr lang="fr-FR" sz="1000" b="1" smtClean="0">
                <a:latin typeface="Arial"/>
                <a:ea typeface="Times New Roman"/>
                <a:cs typeface="Times New Roman"/>
              </a:rPr>
              <a:t>Ordinateurs virtuels et services</a:t>
            </a:r>
            <a:r>
              <a:rPr lang="fr-FR" sz="1000" smtClean="0">
                <a:latin typeface="Arial"/>
                <a:ea typeface="Times New Roman"/>
                <a:cs typeface="Times New Roman"/>
              </a:rPr>
              <a:t>, puis, dans le volet de navigation, sur </a:t>
            </a:r>
            <a:r>
              <a:rPr lang="fr-FR" sz="1000" b="1" smtClean="0">
                <a:latin typeface="Arial"/>
                <a:ea typeface="Times New Roman"/>
                <a:cs typeface="Times New Roman"/>
              </a:rPr>
              <a:t>Tous les ordinateurs hôtes</a:t>
            </a:r>
            <a:r>
              <a:rPr lang="fr-FR" sz="1000" smtClean="0">
                <a:effectLst/>
                <a:latin typeface="Arial"/>
                <a:ea typeface="Times New Roman"/>
                <a:cs typeface="Times New Roman"/>
              </a:rPr>
              <a:t>.</a:t>
            </a:r>
          </a:p>
          <a:p>
            <a:pPr marL="342900" marR="0" lvl="0" indent="-342900">
              <a:lnSpc>
                <a:spcPct val="114000"/>
              </a:lnSpc>
              <a:spcBef>
                <a:spcPts val="0"/>
              </a:spcBef>
              <a:spcAft>
                <a:spcPts val="995"/>
              </a:spcAft>
              <a:buFont typeface="+mj-lt"/>
              <a:buAutoNum type="arabicPeriod"/>
            </a:pPr>
            <a:r>
              <a:rPr lang="fr-FR" sz="1000" smtClean="0">
                <a:latin typeface="Arial"/>
                <a:ea typeface="Times New Roman"/>
                <a:cs typeface="Times New Roman"/>
              </a:rPr>
              <a:t>Sur le ruban, cliquez sur </a:t>
            </a:r>
            <a:r>
              <a:rPr lang="fr-FR" sz="1000" b="1" smtClean="0">
                <a:latin typeface="Arial"/>
                <a:ea typeface="Times New Roman"/>
                <a:cs typeface="Times New Roman"/>
              </a:rPr>
              <a:t>Créer un groupe hôte</a:t>
            </a:r>
            <a:r>
              <a:rPr lang="fr-FR" sz="1000" smtClean="0">
                <a:effectLst/>
                <a:latin typeface="Arial"/>
                <a:ea typeface="Times New Roman"/>
                <a:cs typeface="Times New Roman"/>
              </a:rPr>
              <a:t>.</a:t>
            </a:r>
          </a:p>
          <a:p>
            <a:pPr marL="342900" marR="0" lvl="0" indent="-342900">
              <a:lnSpc>
                <a:spcPct val="114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Tapez </a:t>
            </a:r>
            <a:r>
              <a:rPr lang="fr-FR" sz="1000" b="1" smtClean="0">
                <a:effectLst/>
                <a:latin typeface="Arial"/>
                <a:ea typeface="Times New Roman"/>
                <a:cs typeface="Times New Roman"/>
              </a:rPr>
              <a:t>Classe</a:t>
            </a:r>
            <a:r>
              <a:rPr lang="fr-FR" sz="1000" smtClean="0">
                <a:solidFill>
                  <a:srgbClr val="000000"/>
                </a:solidFill>
                <a:effectLst/>
                <a:latin typeface="Arial"/>
                <a:ea typeface="Times New Roman"/>
                <a:cs typeface="Times New Roman"/>
              </a:rPr>
              <a:t> pour le nom du groupe d'hôtes.</a:t>
            </a:r>
            <a:endParaRPr lang="fr-FR" sz="1000" smtClean="0">
              <a:effectLst/>
              <a:latin typeface="Arial"/>
              <a:ea typeface="Times New Roman"/>
              <a:cs typeface="Times New Roman"/>
            </a:endParaRPr>
          </a:p>
          <a:p>
            <a:pPr marL="342900" lvl="0" indent="-342900">
              <a:lnSpc>
                <a:spcPct val="114000"/>
              </a:lnSpc>
              <a:spcAft>
                <a:spcPts val="995"/>
              </a:spcAft>
              <a:buFont typeface="+mj-lt"/>
              <a:buAutoNum type="arabicPeriod"/>
              <a:defRPr/>
            </a:pPr>
            <a:r>
              <a:rPr lang="fr-FR" sz="1000" smtClean="0">
                <a:solidFill>
                  <a:srgbClr val="000000"/>
                </a:solidFill>
                <a:latin typeface="Arial"/>
                <a:ea typeface="Times New Roman"/>
                <a:cs typeface="Times New Roman"/>
              </a:rPr>
              <a:t>Cliquez avec le bouton droit de la souris sur le groupe d'hôtes que vous avez créé, puis cliquez sur</a:t>
            </a:r>
            <a:r>
              <a:rPr lang="fr-FR" sz="1000" b="1" smtClean="0">
                <a:solidFill>
                  <a:prstClr val="black"/>
                </a:solidFill>
                <a:latin typeface="Arial"/>
                <a:ea typeface="Times New Roman"/>
                <a:cs typeface="Times New Roman"/>
              </a:rPr>
              <a:t> Propriétés</a:t>
            </a:r>
            <a:r>
              <a:rPr lang="fr-FR" sz="1000" smtClean="0">
                <a:solidFill>
                  <a:srgbClr val="000000"/>
                </a:solidFill>
                <a:latin typeface="Arial"/>
                <a:ea typeface="Times New Roman"/>
                <a:cs typeface="Times New Roman"/>
              </a:rPr>
              <a:t>. Présentez les options de la page des propriétés </a:t>
            </a:r>
            <a:r>
              <a:rPr lang="fr-FR" sz="1000" b="1" smtClean="0">
                <a:solidFill>
                  <a:prstClr val="black"/>
                </a:solidFill>
                <a:latin typeface="Arial"/>
                <a:ea typeface="Times New Roman"/>
                <a:cs typeface="Times New Roman"/>
              </a:rPr>
              <a:t>Général</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30746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Règles de sélection élective</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Réserves de ressources de l'ordinateur hôte</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Optimisation dynamique</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Paramètres</a:t>
            </a:r>
            <a:r>
              <a:rPr lang="fr-FR" sz="1000" smtClean="0">
                <a:solidFill>
                  <a:srgbClr val="000000"/>
                </a:solidFill>
                <a:latin typeface="Arial"/>
                <a:ea typeface="Times New Roman"/>
                <a:cs typeface="Times New Roman"/>
              </a:rPr>
              <a:t> dans la zone </a:t>
            </a:r>
            <a:r>
              <a:rPr lang="fr-FR" sz="1000" b="1" smtClean="0">
                <a:solidFill>
                  <a:prstClr val="black"/>
                </a:solidFill>
                <a:latin typeface="Arial"/>
                <a:ea typeface="Times New Roman"/>
                <a:cs typeface="Times New Roman"/>
              </a:rPr>
              <a:t>Paramètres d'optimisation de l'alimentation</a:t>
            </a:r>
            <a:r>
              <a:rPr lang="fr-FR" sz="1000" smtClean="0">
                <a:solidFill>
                  <a:srgbClr val="000000"/>
                </a:solidFill>
                <a:latin typeface="Arial"/>
                <a:ea typeface="Times New Roman"/>
                <a:cs typeface="Times New Roman"/>
              </a:rPr>
              <a:t>, puis présentez ces options. Cliquez sur </a:t>
            </a:r>
            <a:r>
              <a:rPr lang="fr-FR" sz="1000" b="1" smtClean="0">
                <a:solidFill>
                  <a:prstClr val="black"/>
                </a:solidFill>
                <a:latin typeface="Arial"/>
                <a:ea typeface="Times New Roman"/>
                <a:cs typeface="Times New Roman"/>
              </a:rPr>
              <a:t>Annuler</a:t>
            </a:r>
            <a:r>
              <a:rPr lang="fr-FR" sz="1000" smtClean="0">
                <a:solidFill>
                  <a:srgbClr val="000000"/>
                </a:solidFill>
                <a:latin typeface="Arial"/>
                <a:ea typeface="Times New Roman"/>
                <a:cs typeface="Times New Roman"/>
              </a:rPr>
              <a:t> pour fermer la boîte de dialogue.</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Réseau</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Stockage</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Propriétés personnalisées</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puis présentez les options.</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Annuler</a:t>
            </a:r>
            <a:r>
              <a:rPr lang="fr-FR" sz="1000" smtClean="0">
                <a:solidFill>
                  <a:srgbClr val="000000"/>
                </a:solidFill>
                <a:latin typeface="Arial"/>
                <a:ea typeface="Times New Roman"/>
                <a:cs typeface="Times New Roman"/>
              </a:rPr>
              <a:t> pour fermer la boîte de dialogue </a:t>
            </a:r>
            <a:r>
              <a:rPr lang="fr-FR" sz="1000" b="1" smtClean="0">
                <a:solidFill>
                  <a:prstClr val="black"/>
                </a:solidFill>
                <a:latin typeface="Arial"/>
                <a:ea typeface="Times New Roman"/>
                <a:cs typeface="Times New Roman"/>
              </a:rPr>
              <a:t>Propriétés de Classe</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smtClean="0">
                <a:solidFill>
                  <a:prstClr val="black"/>
                </a:solidFill>
                <a:latin typeface="Arial"/>
                <a:ea typeface="Times New Roman"/>
                <a:cs typeface="Times New Roman"/>
              </a:rPr>
              <a:t>N'éteignez pas </a:t>
            </a:r>
            <a:r>
              <a:rPr lang="fr-FR" sz="1000" b="1" smtClean="0">
                <a:solidFill>
                  <a:prstClr val="black"/>
                </a:solidFill>
                <a:latin typeface="Arial"/>
                <a:ea typeface="Times New Roman"/>
                <a:cs typeface="Times New Roman"/>
              </a:rPr>
              <a:t>LON-DC1 </a:t>
            </a:r>
            <a:r>
              <a:rPr lang="fr-FR" sz="1000" smtClean="0">
                <a:solidFill>
                  <a:prstClr val="black"/>
                </a:solidFill>
                <a:latin typeface="Arial"/>
                <a:ea typeface="Times New Roman"/>
                <a:cs typeface="Times New Roman"/>
              </a:rPr>
              <a:t>et</a:t>
            </a:r>
            <a:r>
              <a:rPr lang="fr-FR" sz="1000" b="1" smtClean="0">
                <a:solidFill>
                  <a:prstClr val="black"/>
                </a:solidFill>
                <a:latin typeface="Arial"/>
                <a:ea typeface="Times New Roman"/>
                <a:cs typeface="Times New Roman"/>
              </a:rPr>
              <a:t> LON-VMM1</a:t>
            </a:r>
            <a:r>
              <a:rPr lang="fr-FR" sz="1000" smtClean="0">
                <a:solidFill>
                  <a:prstClr val="black"/>
                </a:solidFill>
                <a:latin typeface="Arial"/>
                <a:ea typeface="Times New Roman"/>
                <a:cs typeface="Times New Roman"/>
              </a:rPr>
              <a:t>. Ils sont requis dans la démonstration suivante de cette leçon.</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14</a:t>
            </a:fld>
            <a:endParaRPr lang="fr-F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procédure de base qu'il faut suivre pour utiliser des bibliothèques VMM. Présentez les meilleures pratiques et montrez éventuellement les paramètres.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92405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4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4000"/>
              </a:lnSpc>
              <a:spcAft>
                <a:spcPts val="1000"/>
              </a:spcAft>
            </a:pPr>
            <a:r>
              <a:rPr lang="en-US" sz="1000" dirty="0">
                <a:latin typeface="Arial"/>
                <a:ea typeface="SimSun"/>
                <a:cs typeface="Arial"/>
              </a:rPr>
              <a:t>Pour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démonstration</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l'environnement</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disponible</a:t>
            </a:r>
            <a:r>
              <a:rPr lang="en-US" sz="1000" dirty="0">
                <a:latin typeface="Arial"/>
                <a:ea typeface="SimSun"/>
                <a:cs typeface="Arial"/>
              </a:rPr>
              <a:t>. Avant de commencer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démonstration</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suivre</a:t>
            </a:r>
            <a:r>
              <a:rPr lang="en-US" sz="1000" dirty="0">
                <a:latin typeface="Arial"/>
                <a:ea typeface="SimSun"/>
                <a:cs typeface="Arial"/>
              </a:rPr>
              <a:t> la </a:t>
            </a:r>
            <a:r>
              <a:rPr lang="en-US" sz="1000" dirty="0" err="1">
                <a:latin typeface="Arial"/>
                <a:ea typeface="SimSun"/>
                <a:cs typeface="Arial"/>
              </a:rPr>
              <a:t>procédure</a:t>
            </a:r>
            <a:r>
              <a:rPr lang="en-US" sz="1000" dirty="0">
                <a:latin typeface="Arial"/>
                <a:ea typeface="SimSun"/>
                <a:cs typeface="Arial"/>
              </a:rPr>
              <a:t> </a:t>
            </a:r>
            <a:r>
              <a:rPr lang="en-US" sz="1000" dirty="0" err="1">
                <a:latin typeface="Arial"/>
                <a:ea typeface="SimSun"/>
                <a:cs typeface="Arial"/>
              </a:rPr>
              <a:t>suivante</a:t>
            </a:r>
            <a:r>
              <a:rPr lang="fr-FR" sz="1000" dirty="0" smtClean="0">
                <a:latin typeface="Arial"/>
                <a:ea typeface="Calibri"/>
                <a:cs typeface="Segoe UI"/>
              </a:rPr>
              <a:t> :</a:t>
            </a:r>
            <a:endParaRPr lang="fr-FR" sz="1000" dirty="0" smtClean="0">
              <a:latin typeface="Arial"/>
              <a:ea typeface="Calibri"/>
              <a:cs typeface="Times New Roman"/>
            </a:endParaRPr>
          </a:p>
          <a:p>
            <a:pPr marL="342900" lvl="0" indent="-342900">
              <a:lnSpc>
                <a:spcPct val="114000"/>
              </a:lnSpc>
              <a:spcBef>
                <a:spcPts val="0"/>
              </a:spcBef>
              <a:spcAft>
                <a:spcPts val="995"/>
              </a:spcAft>
              <a:buFont typeface="+mj-lt"/>
              <a:buAutoNum type="arabicPeriod"/>
            </a:pPr>
            <a:r>
              <a:rPr lang="en-US" sz="1000" dirty="0">
                <a:latin typeface="Arial"/>
              </a:rPr>
              <a:t>Sur </a:t>
            </a:r>
            <a:r>
              <a:rPr lang="en-US" sz="1000" dirty="0" err="1">
                <a:latin typeface="Arial"/>
              </a:rPr>
              <a:t>votre</a:t>
            </a:r>
            <a:r>
              <a:rPr lang="en-US" sz="1000" dirty="0">
                <a:latin typeface="Arial"/>
              </a:rPr>
              <a:t> </a:t>
            </a:r>
            <a:r>
              <a:rPr lang="en-US" sz="1000" dirty="0" err="1">
                <a:latin typeface="Arial"/>
              </a:rPr>
              <a:t>ordinateur</a:t>
            </a:r>
            <a:r>
              <a:rPr lang="en-US" sz="1000" dirty="0">
                <a:latin typeface="Arial"/>
              </a:rPr>
              <a:t> </a:t>
            </a:r>
            <a:r>
              <a:rPr lang="en-US" sz="1000" dirty="0" err="1">
                <a:latin typeface="Arial"/>
              </a:rPr>
              <a:t>hôte</a:t>
            </a:r>
            <a:r>
              <a:rPr lang="en-US" sz="1000" dirty="0">
                <a:latin typeface="Arial"/>
              </a:rPr>
              <a:t>, </a:t>
            </a:r>
            <a:r>
              <a:rPr lang="en-US" sz="1000" dirty="0" err="1">
                <a:latin typeface="Arial"/>
              </a:rPr>
              <a:t>ouvrez</a:t>
            </a:r>
            <a:r>
              <a:rPr lang="en-US" sz="1000" dirty="0">
                <a:latin typeface="Arial"/>
              </a:rPr>
              <a:t> le </a:t>
            </a:r>
            <a:r>
              <a:rPr lang="en-US" sz="1000" b="1" dirty="0" err="1">
                <a:latin typeface="Arial"/>
              </a:rPr>
              <a:t>Gestionnaire</a:t>
            </a:r>
            <a:r>
              <a:rPr lang="en-US" sz="1000" b="1" dirty="0">
                <a:latin typeface="Arial"/>
              </a:rPr>
              <a:t> Hyper-V</a:t>
            </a:r>
            <a:r>
              <a:rPr lang="fr-FR" sz="1000" dirty="0" smtClean="0">
                <a:effectLst/>
                <a:latin typeface="Arial"/>
                <a:ea typeface="Times New Roman"/>
                <a:cs typeface="Segoe UI"/>
              </a:rPr>
              <a:t>.</a:t>
            </a:r>
            <a:endParaRPr lang="fr-FR" sz="1000" dirty="0" smtClean="0">
              <a:effectLst/>
              <a:latin typeface="Arial"/>
            </a:endParaRPr>
          </a:p>
          <a:p>
            <a:pPr marL="342900" lvl="0" indent="-342900">
              <a:lnSpc>
                <a:spcPct val="114000"/>
              </a:lnSpc>
              <a:spcBef>
                <a:spcPts val="0"/>
              </a:spcBef>
              <a:spcAft>
                <a:spcPts val="995"/>
              </a:spcAft>
              <a:buFont typeface="+mj-lt"/>
              <a:buAutoNum type="arabicPeriod"/>
            </a:pPr>
            <a:r>
              <a:rPr lang="en-US" sz="1000" dirty="0" err="1">
                <a:latin typeface="Arial"/>
              </a:rPr>
              <a:t>Dans</a:t>
            </a:r>
            <a:r>
              <a:rPr lang="en-US" sz="1000" dirty="0">
                <a:latin typeface="Arial"/>
              </a:rPr>
              <a:t> le </a:t>
            </a:r>
            <a:r>
              <a:rPr lang="en-US" sz="1000" dirty="0" err="1">
                <a:latin typeface="Arial"/>
              </a:rPr>
              <a:t>Gestionnaire</a:t>
            </a:r>
            <a:r>
              <a:rPr lang="en-US" sz="1000" dirty="0">
                <a:latin typeface="Arial"/>
              </a:rPr>
              <a:t> Hyper-V, </a:t>
            </a:r>
            <a:r>
              <a:rPr lang="en-US" sz="1000" dirty="0" err="1">
                <a:latin typeface="Arial"/>
              </a:rPr>
              <a:t>cliquez</a:t>
            </a:r>
            <a:r>
              <a:rPr lang="en-US" sz="1000" dirty="0">
                <a:latin typeface="Arial"/>
              </a:rPr>
              <a:t> </a:t>
            </a:r>
            <a:r>
              <a:rPr lang="en-US" sz="1000" dirty="0" err="1">
                <a:latin typeface="Arial"/>
              </a:rPr>
              <a:t>sur</a:t>
            </a:r>
            <a:r>
              <a:rPr lang="en-US" sz="1000" dirty="0">
                <a:latin typeface="Arial"/>
              </a:rPr>
              <a:t> </a:t>
            </a:r>
            <a:r>
              <a:rPr lang="fr-FR" sz="1000" b="1" dirty="0">
                <a:latin typeface="Arial"/>
                <a:cs typeface="Arial"/>
              </a:rPr>
              <a:t>22414B-TOR-SVR1</a:t>
            </a:r>
            <a:r>
              <a:rPr lang="en-US" sz="1000" dirty="0">
                <a:latin typeface="Arial"/>
              </a:rPr>
              <a:t>, </a:t>
            </a:r>
            <a:r>
              <a:rPr lang="en-US" sz="1000" dirty="0" err="1">
                <a:latin typeface="Arial"/>
              </a:rPr>
              <a:t>puis</a:t>
            </a:r>
            <a:r>
              <a:rPr lang="en-US" sz="1000" dirty="0">
                <a:latin typeface="Arial"/>
              </a:rPr>
              <a:t> </a:t>
            </a:r>
            <a:r>
              <a:rPr lang="en-US" sz="1000" dirty="0" err="1">
                <a:latin typeface="Arial"/>
              </a:rPr>
              <a:t>dans</a:t>
            </a:r>
            <a:r>
              <a:rPr lang="en-US" sz="1000" dirty="0">
                <a:latin typeface="Arial"/>
              </a:rPr>
              <a:t> le </a:t>
            </a:r>
            <a:r>
              <a:rPr lang="en-US" sz="1000" dirty="0" err="1">
                <a:latin typeface="Arial"/>
              </a:rPr>
              <a:t>volet</a:t>
            </a:r>
            <a:r>
              <a:rPr lang="en-US" sz="1000" dirty="0">
                <a:latin typeface="Arial"/>
              </a:rPr>
              <a:t> Actions, </a:t>
            </a:r>
            <a:r>
              <a:rPr lang="en-US" sz="1000" dirty="0" err="1">
                <a:latin typeface="Arial"/>
              </a:rPr>
              <a:t>cliquez</a:t>
            </a:r>
            <a:r>
              <a:rPr lang="en-US" sz="1000" dirty="0">
                <a:latin typeface="Arial"/>
              </a:rPr>
              <a:t> </a:t>
            </a:r>
            <a:r>
              <a:rPr lang="en-US" sz="1000" dirty="0" err="1">
                <a:latin typeface="Arial"/>
              </a:rPr>
              <a:t>sur</a:t>
            </a:r>
            <a:r>
              <a:rPr lang="en-US" sz="1000" dirty="0">
                <a:latin typeface="Arial"/>
              </a:rPr>
              <a:t> </a:t>
            </a:r>
            <a:r>
              <a:rPr lang="fr-FR" sz="1000" b="1" dirty="0">
                <a:latin typeface="Arial"/>
                <a:cs typeface="Arial"/>
              </a:rPr>
              <a:t>Démarrer</a:t>
            </a:r>
            <a:r>
              <a:rPr lang="fr-FR" sz="1000" dirty="0" smtClean="0">
                <a:effectLst/>
                <a:latin typeface="Arial"/>
                <a:ea typeface="Times New Roman"/>
                <a:cs typeface="Segoe UI"/>
              </a:rPr>
              <a:t>.</a:t>
            </a:r>
            <a:endParaRPr lang="fr-FR" sz="1000" dirty="0" smtClean="0">
              <a:effectLst/>
              <a:latin typeface="Arial"/>
            </a:endParaRPr>
          </a:p>
          <a:p>
            <a:pPr marL="342900" lvl="0" indent="-342900">
              <a:lnSpc>
                <a:spcPct val="114000"/>
              </a:lnSpc>
              <a:spcBef>
                <a:spcPts val="0"/>
              </a:spcBef>
              <a:spcAft>
                <a:spcPts val="995"/>
              </a:spcAft>
              <a:buFont typeface="+mj-lt"/>
              <a:buAutoNum type="arabicPeriod"/>
            </a:pPr>
            <a:r>
              <a:rPr lang="en-US" sz="1000" dirty="0" err="1">
                <a:latin typeface="Arial"/>
              </a:rPr>
              <a:t>Dans</a:t>
            </a:r>
            <a:r>
              <a:rPr lang="en-US" sz="1000" dirty="0">
                <a:latin typeface="Arial"/>
              </a:rPr>
              <a:t> le </a:t>
            </a:r>
            <a:r>
              <a:rPr lang="en-US" sz="1000" dirty="0" err="1">
                <a:latin typeface="Arial"/>
              </a:rPr>
              <a:t>volet</a:t>
            </a:r>
            <a:r>
              <a:rPr lang="en-US" sz="1000" dirty="0">
                <a:latin typeface="Arial"/>
              </a:rPr>
              <a:t> Actions, </a:t>
            </a:r>
            <a:r>
              <a:rPr lang="en-US" sz="1000" dirty="0" err="1">
                <a:latin typeface="Arial"/>
              </a:rPr>
              <a:t>cliquez</a:t>
            </a:r>
            <a:r>
              <a:rPr lang="en-US" sz="1000" dirty="0">
                <a:latin typeface="Arial"/>
              </a:rPr>
              <a:t> </a:t>
            </a:r>
            <a:r>
              <a:rPr lang="en-US" sz="1000" dirty="0" err="1">
                <a:latin typeface="Arial"/>
              </a:rPr>
              <a:t>sur</a:t>
            </a:r>
            <a:r>
              <a:rPr lang="en-US" sz="1000" dirty="0">
                <a:latin typeface="Arial"/>
              </a:rPr>
              <a:t> </a:t>
            </a:r>
            <a:r>
              <a:rPr lang="fr-FR" sz="1000" b="1" dirty="0">
                <a:latin typeface="Arial"/>
                <a:cs typeface="Arial"/>
              </a:rPr>
              <a:t>Se connecter</a:t>
            </a:r>
            <a:r>
              <a:rPr lang="en-US" sz="1000" dirty="0">
                <a:latin typeface="Arial"/>
              </a:rPr>
              <a:t>. </a:t>
            </a:r>
            <a:r>
              <a:rPr lang="en-US" sz="1000" dirty="0" err="1">
                <a:latin typeface="Arial"/>
              </a:rPr>
              <a:t>Attendez</a:t>
            </a:r>
            <a:r>
              <a:rPr lang="en-US" sz="1000" dirty="0">
                <a:latin typeface="Arial"/>
              </a:rPr>
              <a:t> </a:t>
            </a:r>
            <a:r>
              <a:rPr lang="en-US" sz="1000" dirty="0" err="1">
                <a:latin typeface="Arial"/>
              </a:rPr>
              <a:t>que</a:t>
            </a:r>
            <a:r>
              <a:rPr lang="en-US" sz="1000" dirty="0">
                <a:latin typeface="Arial"/>
              </a:rPr>
              <a:t> </a:t>
            </a:r>
            <a:r>
              <a:rPr lang="en-US" sz="1000" dirty="0" err="1">
                <a:latin typeface="Arial"/>
              </a:rPr>
              <a:t>l'ordinateur</a:t>
            </a:r>
            <a:r>
              <a:rPr lang="en-US" sz="1000" dirty="0">
                <a:latin typeface="Arial"/>
              </a:rPr>
              <a:t> </a:t>
            </a:r>
            <a:r>
              <a:rPr lang="en-US" sz="1000" dirty="0" err="1">
                <a:latin typeface="Arial"/>
              </a:rPr>
              <a:t>virtuel</a:t>
            </a:r>
            <a:r>
              <a:rPr lang="en-US" sz="1000" dirty="0">
                <a:latin typeface="Arial"/>
              </a:rPr>
              <a:t> </a:t>
            </a:r>
            <a:r>
              <a:rPr lang="en-US" sz="1000" dirty="0" err="1">
                <a:latin typeface="Arial"/>
              </a:rPr>
              <a:t>démarre</a:t>
            </a:r>
            <a:r>
              <a:rPr lang="fr-FR" sz="1000" dirty="0" smtClean="0">
                <a:effectLst/>
                <a:latin typeface="Arial"/>
                <a:ea typeface="Times New Roman"/>
                <a:cs typeface="Segoe UI"/>
              </a:rPr>
              <a:t>.</a:t>
            </a:r>
            <a:endParaRPr lang="fr-FR" sz="1000" dirty="0" smtClean="0">
              <a:effectLst/>
              <a:latin typeface="Arial"/>
            </a:endParaRPr>
          </a:p>
          <a:p>
            <a:pPr marL="342900" lvl="0" indent="-342900">
              <a:lnSpc>
                <a:spcPct val="114000"/>
              </a:lnSpc>
              <a:spcBef>
                <a:spcPts val="0"/>
              </a:spcBef>
              <a:spcAft>
                <a:spcPts val="995"/>
              </a:spcAft>
              <a:buFont typeface="+mj-lt"/>
              <a:buAutoNum type="arabicPeriod"/>
            </a:pPr>
            <a:r>
              <a:rPr lang="en-US" sz="1000" dirty="0" err="1">
                <a:latin typeface="Arial"/>
              </a:rPr>
              <a:t>Connectez-vous</a:t>
            </a:r>
            <a:r>
              <a:rPr lang="en-US" sz="1000" dirty="0">
                <a:latin typeface="Arial"/>
              </a:rPr>
              <a:t> en </a:t>
            </a:r>
            <a:r>
              <a:rPr lang="en-US" sz="1000" dirty="0" err="1">
                <a:latin typeface="Arial"/>
              </a:rPr>
              <a:t>utilisant</a:t>
            </a:r>
            <a:r>
              <a:rPr lang="en-US" sz="1000" dirty="0">
                <a:latin typeface="Arial"/>
              </a:rPr>
              <a:t> les </a:t>
            </a:r>
            <a:r>
              <a:rPr lang="en-US" sz="1000" dirty="0" err="1">
                <a:latin typeface="Arial"/>
              </a:rPr>
              <a:t>informations</a:t>
            </a:r>
            <a:r>
              <a:rPr lang="en-US" sz="1000" dirty="0">
                <a:latin typeface="Arial"/>
              </a:rPr>
              <a:t> </a:t>
            </a:r>
            <a:r>
              <a:rPr lang="en-US" sz="1000" dirty="0" err="1">
                <a:latin typeface="Arial"/>
              </a:rPr>
              <a:t>d'identification</a:t>
            </a:r>
            <a:r>
              <a:rPr lang="en-US" sz="1000" dirty="0">
                <a:latin typeface="Arial"/>
              </a:rPr>
              <a:t> </a:t>
            </a:r>
            <a:r>
              <a:rPr lang="en-US" sz="1000" dirty="0" err="1">
                <a:latin typeface="Arial"/>
              </a:rPr>
              <a:t>suivantes</a:t>
            </a:r>
            <a:r>
              <a:rPr lang="fr-FR" sz="1000" dirty="0" smtClean="0">
                <a:effectLst/>
                <a:latin typeface="Arial"/>
                <a:ea typeface="Times New Roman"/>
                <a:cs typeface="Segoe UI"/>
              </a:rPr>
              <a:t>. </a:t>
            </a:r>
            <a:endParaRPr lang="fr-FR" sz="1000" dirty="0" smtClean="0">
              <a:effectLst/>
              <a:latin typeface="Arial"/>
            </a:endParaRPr>
          </a:p>
          <a:p>
            <a:pPr marL="628650" lvl="1" indent="-171450">
              <a:lnSpc>
                <a:spcPct val="114000"/>
              </a:lnSpc>
              <a:spcAft>
                <a:spcPts val="995"/>
              </a:spcAft>
              <a:buFont typeface="Arial" pitchFamily="34" charset="0"/>
              <a:buChar char="•"/>
            </a:pPr>
            <a:r>
              <a:rPr lang="en-US" sz="1000" dirty="0">
                <a:latin typeface="Arial"/>
              </a:rPr>
              <a:t>Nom </a:t>
            </a:r>
            <a:r>
              <a:rPr lang="en-US" sz="1000" dirty="0" err="1">
                <a:latin typeface="Arial"/>
              </a:rPr>
              <a:t>d'utilisateur</a:t>
            </a:r>
            <a:r>
              <a:rPr lang="en-US" sz="1000" dirty="0">
                <a:latin typeface="Arial"/>
              </a:rPr>
              <a:t> : </a:t>
            </a:r>
            <a:r>
              <a:rPr lang="en-US" sz="1000" b="1" dirty="0" err="1">
                <a:latin typeface="Arial"/>
                <a:cs typeface="Arial"/>
              </a:rPr>
              <a:t>Administrateur</a:t>
            </a:r>
            <a:endParaRPr lang="fr-FR" sz="1000" dirty="0" smtClean="0">
              <a:effectLst/>
              <a:latin typeface="Arial"/>
            </a:endParaRPr>
          </a:p>
          <a:p>
            <a:pPr marL="628650" lvl="1" indent="-171450">
              <a:lnSpc>
                <a:spcPct val="114000"/>
              </a:lnSpc>
              <a:spcAft>
                <a:spcPts val="995"/>
              </a:spcAft>
              <a:buFont typeface="Arial" pitchFamily="34" charset="0"/>
              <a:buChar char="•"/>
            </a:pPr>
            <a:r>
              <a:rPr lang="en-US" sz="1000" dirty="0">
                <a:latin typeface="Arial"/>
              </a:rPr>
              <a:t>Mot de </a:t>
            </a:r>
            <a:r>
              <a:rPr lang="en-US" sz="1000" dirty="0" err="1">
                <a:latin typeface="Arial"/>
              </a:rPr>
              <a:t>passe</a:t>
            </a:r>
            <a:r>
              <a:rPr lang="en-US" sz="1000" dirty="0">
                <a:latin typeface="Arial"/>
              </a:rPr>
              <a:t> : </a:t>
            </a:r>
            <a:r>
              <a:rPr lang="en-US" sz="1000" b="1" dirty="0">
                <a:latin typeface="Arial"/>
                <a:cs typeface="Arial"/>
              </a:rPr>
              <a:t>Pa$$w0rd</a:t>
            </a:r>
            <a:endParaRPr lang="fr-FR" sz="1000" dirty="0" smtClean="0">
              <a:effectLst/>
              <a:latin typeface="Arial"/>
            </a:endParaRPr>
          </a:p>
          <a:p>
            <a:pPr marL="628650" lvl="1" indent="-171450">
              <a:lnSpc>
                <a:spcPct val="114000"/>
              </a:lnSpc>
              <a:spcAft>
                <a:spcPts val="995"/>
              </a:spcAft>
              <a:buFont typeface="Arial" pitchFamily="34" charset="0"/>
              <a:buChar char="•"/>
            </a:pPr>
            <a:r>
              <a:rPr lang="en-US" sz="1000" dirty="0" err="1">
                <a:latin typeface="Arial"/>
              </a:rPr>
              <a:t>Domaine</a:t>
            </a:r>
            <a:r>
              <a:rPr lang="en-US" sz="1000" dirty="0">
                <a:latin typeface="Arial"/>
              </a:rPr>
              <a:t> : </a:t>
            </a:r>
            <a:r>
              <a:rPr lang="en-US" sz="1000" b="1" dirty="0">
                <a:latin typeface="Arial"/>
                <a:cs typeface="Arial"/>
              </a:rPr>
              <a:t>ADATUM</a:t>
            </a:r>
            <a:endParaRPr lang="fr-FR" sz="1000" dirty="0" smtClean="0">
              <a:effectLst/>
              <a:latin typeface="Arial"/>
            </a:endParaRPr>
          </a:p>
          <a:p>
            <a:pPr>
              <a:lnSpc>
                <a:spcPct val="114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4000"/>
              </a:lnSpc>
              <a:spcAft>
                <a:spcPts val="300"/>
              </a:spcAft>
            </a:pPr>
            <a:r>
              <a:rPr lang="fr-FR" sz="1000" b="1" dirty="0" smtClean="0">
                <a:effectLst/>
                <a:latin typeface="Arial"/>
                <a:ea typeface="Times New Roman"/>
                <a:cs typeface="Times New Roman"/>
              </a:rPr>
              <a:t>Configurer une bibliothèque et un partage de bibliothèque</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latin typeface="Arial"/>
                <a:ea typeface="Times New Roman"/>
                <a:cs typeface="Times New Roman"/>
              </a:rPr>
              <a:t>Sur </a:t>
            </a:r>
            <a:r>
              <a:rPr lang="fr-FR" sz="1000" b="1" dirty="0" smtClean="0">
                <a:latin typeface="Arial"/>
                <a:ea typeface="SimSun"/>
                <a:cs typeface="Times New Roman"/>
              </a:rPr>
              <a:t>TOR-SVR1, </a:t>
            </a:r>
            <a:r>
              <a:rPr lang="fr-FR" sz="1000" dirty="0" smtClean="0">
                <a:latin typeface="Arial"/>
                <a:ea typeface="SimSun"/>
                <a:cs typeface="Arial"/>
              </a:rPr>
              <a:t>sur l</a:t>
            </a:r>
            <a:r>
              <a:rPr lang="fr-FR" sz="1000" dirty="0" smtClean="0">
                <a:latin typeface="Arial"/>
                <a:ea typeface="Times New Roman"/>
                <a:cs typeface="Times New Roman"/>
              </a:rPr>
              <a:t>e Tableau de bord du Gestionnaire de serveurs, cliquez sur </a:t>
            </a:r>
            <a:r>
              <a:rPr lang="fr-FR" sz="1000" b="1" dirty="0" smtClean="0">
                <a:latin typeface="Arial"/>
                <a:ea typeface="Times New Roman"/>
                <a:cs typeface="Times New Roman"/>
              </a:rPr>
              <a:t>Services de fichiers et de stockage</a:t>
            </a:r>
            <a:r>
              <a:rPr lang="fr-FR" sz="1000" dirty="0" smtClean="0">
                <a:latin typeface="Arial"/>
                <a:ea typeface="Times New Roman"/>
                <a:cs typeface="Times New Roman"/>
              </a:rPr>
              <a:t>,</a:t>
            </a:r>
            <a:r>
              <a:rPr lang="fr-FR" sz="1000" b="1" dirty="0" smtClean="0">
                <a:latin typeface="Arial"/>
                <a:ea typeface="Times New Roman"/>
                <a:cs typeface="Times New Roman"/>
              </a:rPr>
              <a:t> </a:t>
            </a:r>
            <a:r>
              <a:rPr lang="fr-FR" sz="1000" dirty="0" smtClean="0">
                <a:latin typeface="Arial"/>
                <a:ea typeface="Times New Roman"/>
                <a:cs typeface="Times New Roman"/>
              </a:rPr>
              <a:t>puis sur </a:t>
            </a:r>
            <a:r>
              <a:rPr lang="fr-FR" sz="1000" b="1" dirty="0" smtClean="0">
                <a:latin typeface="Arial"/>
                <a:ea typeface="Times New Roman"/>
                <a:cs typeface="Times New Roman"/>
              </a:rPr>
              <a:t>Partages</a:t>
            </a:r>
            <a:r>
              <a:rPr lang="fr-FR" sz="1000" dirty="0" smtClean="0">
                <a:latin typeface="Arial"/>
                <a:ea typeface="Times New Roman"/>
                <a:cs typeface="Times New Roman"/>
              </a:rPr>
              <a:t>. Dans l'espace de travail RESSOURCES PARTAGÉES, cliquez sur </a:t>
            </a:r>
            <a:r>
              <a:rPr lang="fr-FR" sz="1000" b="1" dirty="0" smtClean="0">
                <a:latin typeface="Arial"/>
                <a:ea typeface="Times New Roman"/>
                <a:cs typeface="Times New Roman"/>
              </a:rPr>
              <a:t>TÂCHES</a:t>
            </a:r>
            <a:r>
              <a:rPr lang="fr-FR" sz="1000" dirty="0" smtClean="0">
                <a:latin typeface="Arial"/>
                <a:ea typeface="Times New Roman"/>
                <a:cs typeface="Times New Roman"/>
              </a:rPr>
              <a:t>, sur </a:t>
            </a:r>
            <a:r>
              <a:rPr lang="fr-FR" sz="1000" b="1" dirty="0" smtClean="0">
                <a:latin typeface="Arial"/>
                <a:ea typeface="Times New Roman"/>
                <a:cs typeface="Times New Roman"/>
              </a:rPr>
              <a:t>Nouveau partage</a:t>
            </a:r>
            <a:r>
              <a:rPr lang="fr-FR" sz="1000" dirty="0" smtClean="0">
                <a:latin typeface="Arial"/>
                <a:ea typeface="Times New Roman"/>
                <a:cs typeface="Times New Roman"/>
              </a:rPr>
              <a:t>, sur </a:t>
            </a:r>
            <a:r>
              <a:rPr lang="fr-FR" sz="1000" b="1" dirty="0" smtClean="0">
                <a:latin typeface="Arial"/>
                <a:ea typeface="Times New Roman"/>
                <a:cs typeface="Times New Roman"/>
              </a:rPr>
              <a:t>Partage SMB – Rapide, </a:t>
            </a:r>
            <a:r>
              <a:rPr lang="fr-FR" sz="1000" dirty="0" smtClean="0">
                <a:latin typeface="Arial"/>
                <a:ea typeface="Times New Roman"/>
                <a:cs typeface="Times New Roman"/>
              </a:rPr>
              <a:t>sur</a:t>
            </a:r>
            <a:r>
              <a:rPr lang="fr-FR" sz="1000" b="1" dirty="0" smtClean="0">
                <a:latin typeface="Arial"/>
                <a:ea typeface="Times New Roman"/>
                <a:cs typeface="Times New Roman"/>
              </a:rPr>
              <a:t> Suivant</a:t>
            </a:r>
            <a:r>
              <a:rPr lang="fr-FR" sz="1000" dirty="0" smtClean="0">
                <a:latin typeface="Arial"/>
                <a:ea typeface="Times New Roman"/>
                <a:cs typeface="Times New Roman"/>
              </a:rPr>
              <a:t>, sur </a:t>
            </a:r>
            <a:r>
              <a:rPr lang="fr-FR" sz="1000" b="1" dirty="0" smtClean="0">
                <a:latin typeface="Arial"/>
                <a:ea typeface="Times New Roman"/>
                <a:cs typeface="Times New Roman"/>
              </a:rPr>
              <a:t>Suivant, </a:t>
            </a:r>
            <a:r>
              <a:rPr lang="fr-FR" sz="1000" dirty="0" smtClean="0">
                <a:latin typeface="Arial"/>
                <a:ea typeface="Times New Roman"/>
                <a:cs typeface="Times New Roman"/>
              </a:rPr>
              <a:t>tapez</a:t>
            </a:r>
            <a:r>
              <a:rPr lang="fr-FR" sz="1000" b="1" dirty="0" smtClean="0">
                <a:latin typeface="Arial"/>
                <a:ea typeface="Times New Roman"/>
                <a:cs typeface="Times New Roman"/>
              </a:rPr>
              <a:t> </a:t>
            </a:r>
            <a:r>
              <a:rPr lang="fr-FR" sz="1000" b="1" dirty="0" err="1" smtClean="0">
                <a:latin typeface="Arial"/>
                <a:ea typeface="Times New Roman"/>
                <a:cs typeface="Times New Roman"/>
              </a:rPr>
              <a:t>TORVMMLibrary</a:t>
            </a:r>
            <a:r>
              <a:rPr lang="fr-FR" sz="1000" dirty="0" smtClean="0">
                <a:latin typeface="Arial"/>
                <a:ea typeface="Times New Roman"/>
                <a:cs typeface="Times New Roman"/>
              </a:rPr>
              <a:t>, cliquez sur </a:t>
            </a:r>
            <a:r>
              <a:rPr lang="fr-FR" sz="1000" b="1" dirty="0" smtClean="0">
                <a:latin typeface="Arial"/>
                <a:ea typeface="Times New Roman"/>
                <a:cs typeface="Times New Roman"/>
              </a:rPr>
              <a:t>Suivant</a:t>
            </a:r>
            <a:r>
              <a:rPr lang="fr-FR" sz="1000" dirty="0" smtClean="0">
                <a:latin typeface="Arial"/>
                <a:ea typeface="Times New Roman"/>
                <a:cs typeface="Times New Roman"/>
              </a:rPr>
              <a:t>, sur </a:t>
            </a:r>
            <a:r>
              <a:rPr lang="fr-FR" sz="1000" b="1" dirty="0" smtClean="0">
                <a:latin typeface="Arial"/>
                <a:ea typeface="Times New Roman"/>
                <a:cs typeface="Times New Roman"/>
              </a:rPr>
              <a:t>Suivant</a:t>
            </a:r>
            <a:r>
              <a:rPr lang="fr-FR" sz="1000" dirty="0" smtClean="0">
                <a:latin typeface="Arial"/>
                <a:ea typeface="Times New Roman"/>
                <a:cs typeface="Times New Roman"/>
              </a:rPr>
              <a:t>, sur </a:t>
            </a:r>
            <a:r>
              <a:rPr lang="fr-FR" sz="1000" b="1" dirty="0" smtClean="0">
                <a:latin typeface="Arial"/>
                <a:ea typeface="Times New Roman"/>
                <a:cs typeface="Times New Roman"/>
              </a:rPr>
              <a:t>Suivant</a:t>
            </a:r>
            <a:r>
              <a:rPr lang="fr-FR" sz="1000" dirty="0" smtClean="0">
                <a:latin typeface="Arial"/>
                <a:ea typeface="Times New Roman"/>
                <a:cs typeface="Times New Roman"/>
              </a:rPr>
              <a:t>, puis sur </a:t>
            </a:r>
            <a:r>
              <a:rPr lang="fr-FR" sz="1000" b="1" dirty="0" smtClean="0">
                <a:latin typeface="Arial"/>
                <a:ea typeface="Times New Roman"/>
                <a:cs typeface="Times New Roman"/>
              </a:rPr>
              <a:t>Créer</a:t>
            </a:r>
            <a:r>
              <a:rPr lang="fr-FR" sz="1000" dirty="0" smtClean="0">
                <a:effectLst/>
                <a:latin typeface="Arial"/>
                <a:ea typeface="Times New Roman"/>
                <a:cs typeface="Times New Roman"/>
              </a:rPr>
              <a:t>. </a:t>
            </a:r>
          </a:p>
          <a:p>
            <a:pPr marL="342900" marR="0" lvl="0" indent="-342900">
              <a:lnSpc>
                <a:spcPct val="114000"/>
              </a:lnSpc>
              <a:spcBef>
                <a:spcPts val="0"/>
              </a:spcBef>
              <a:spcAft>
                <a:spcPts val="995"/>
              </a:spcAft>
              <a:buFont typeface="+mj-lt"/>
              <a:buAutoNum type="arabicPeriod"/>
            </a:pPr>
            <a:r>
              <a:rPr lang="fr-FR" sz="1000" dirty="0" smtClean="0">
                <a:effectLst/>
                <a:latin typeface="Arial"/>
                <a:ea typeface="Times New Roman"/>
                <a:cs typeface="Times New Roman"/>
              </a:rPr>
              <a:t>Cliquez sur </a:t>
            </a:r>
            <a:r>
              <a:rPr lang="fr-FR" sz="1000" b="1" dirty="0" smtClean="0">
                <a:effectLst/>
                <a:latin typeface="Arial"/>
                <a:ea typeface="Times New Roman"/>
                <a:cs typeface="Times New Roman"/>
              </a:rPr>
              <a:t>Fermer</a:t>
            </a:r>
            <a:r>
              <a:rPr lang="fr-FR" sz="1000" dirty="0" smtClean="0">
                <a:effectLst/>
                <a:latin typeface="Arial"/>
                <a:ea typeface="Times New Roman"/>
                <a:cs typeface="Times New Roman"/>
              </a:rPr>
              <a:t>.</a:t>
            </a:r>
          </a:p>
          <a:p>
            <a:pPr marL="342900" indent="-342900">
              <a:lnSpc>
                <a:spcPct val="114000"/>
              </a:lnSpc>
              <a:spcAft>
                <a:spcPts val="995"/>
              </a:spcAft>
              <a:buFont typeface="+mj-lt"/>
              <a:buAutoNum type="arabicPeriod" startAt="3"/>
            </a:pPr>
            <a:r>
              <a:rPr lang="fr-FR" sz="1000" dirty="0">
                <a:solidFill>
                  <a:srgbClr val="000000"/>
                </a:solidFill>
                <a:latin typeface="Arial"/>
                <a:ea typeface="Times New Roman"/>
                <a:cs typeface="Times New Roman"/>
              </a:rPr>
              <a:t>Sur </a:t>
            </a:r>
            <a:r>
              <a:rPr lang="fr-FR" sz="1000" b="1" dirty="0">
                <a:latin typeface="Arial"/>
                <a:ea typeface="Times New Roman"/>
                <a:cs typeface="Times New Roman"/>
              </a:rPr>
              <a:t>LON-VMM1</a:t>
            </a:r>
            <a:r>
              <a:rPr lang="fr-FR" sz="1000" dirty="0">
                <a:latin typeface="Arial"/>
                <a:ea typeface="Times New Roman"/>
                <a:cs typeface="Times New Roman"/>
              </a:rPr>
              <a:t>,</a:t>
            </a:r>
            <a:r>
              <a:rPr lang="fr-FR" sz="1000" dirty="0">
                <a:solidFill>
                  <a:srgbClr val="000000"/>
                </a:solidFill>
                <a:latin typeface="Arial"/>
                <a:ea typeface="Times New Roman"/>
                <a:cs typeface="Times New Roman"/>
              </a:rPr>
              <a:t> ouvrez la console Virtual Machine Manager, cliquez sur </a:t>
            </a:r>
            <a:r>
              <a:rPr lang="fr-FR" sz="1000" b="1" dirty="0">
                <a:latin typeface="Arial"/>
                <a:ea typeface="Times New Roman"/>
                <a:cs typeface="Times New Roman"/>
              </a:rPr>
              <a:t>Bibliothèque</a:t>
            </a:r>
            <a:r>
              <a:rPr lang="fr-FR" sz="1000" dirty="0">
                <a:solidFill>
                  <a:srgbClr val="000000"/>
                </a:solidFill>
                <a:latin typeface="Arial"/>
                <a:ea typeface="Times New Roman"/>
                <a:cs typeface="Times New Roman"/>
              </a:rPr>
              <a:t> en bas à gauche de l'écran. Sur le ruban, cliquez sur </a:t>
            </a:r>
            <a:r>
              <a:rPr lang="fr-FR" sz="1000" b="1" dirty="0">
                <a:latin typeface="Arial"/>
                <a:ea typeface="Times New Roman"/>
                <a:cs typeface="Times New Roman"/>
              </a:rPr>
              <a:t>Ajouter un serveur de bibliothèque</a:t>
            </a:r>
            <a:r>
              <a:rPr lang="fr-FR" sz="1000" dirty="0">
                <a:latin typeface="Arial"/>
                <a:ea typeface="Times New Roman"/>
                <a:cs typeface="Times New Roman"/>
              </a:rPr>
              <a:t>.</a:t>
            </a:r>
            <a:r>
              <a:rPr lang="fr-FR" sz="1000" dirty="0">
                <a:solidFill>
                  <a:srgbClr val="000000"/>
                </a:solidFill>
                <a:latin typeface="Arial"/>
                <a:ea typeface="Times New Roman"/>
                <a:cs typeface="Times New Roman"/>
              </a:rPr>
              <a:t> Dans la page </a:t>
            </a:r>
            <a:r>
              <a:rPr lang="fr-FR" sz="1000" b="1" dirty="0">
                <a:latin typeface="Arial"/>
                <a:ea typeface="Times New Roman"/>
                <a:cs typeface="Times New Roman"/>
              </a:rPr>
              <a:t>Entrer les informations d'identification</a:t>
            </a:r>
            <a:r>
              <a:rPr lang="fr-FR" sz="1000" dirty="0">
                <a:solidFill>
                  <a:srgbClr val="000000"/>
                </a:solidFill>
                <a:latin typeface="Arial"/>
                <a:ea typeface="Times New Roman"/>
                <a:cs typeface="Times New Roman"/>
              </a:rPr>
              <a:t>, cliquez sur </a:t>
            </a:r>
            <a:r>
              <a:rPr lang="fr-FR" sz="1000" b="1" dirty="0">
                <a:solidFill>
                  <a:prstClr val="black"/>
                </a:solidFill>
                <a:latin typeface="Arial"/>
                <a:ea typeface="Times New Roman"/>
                <a:cs typeface="Times New Roman"/>
              </a:rPr>
              <a:t>Entrez un nom d'utilisateur et un mot de passe</a:t>
            </a:r>
            <a:r>
              <a:rPr lang="fr-FR" sz="1000" dirty="0">
                <a:solidFill>
                  <a:prstClr val="black"/>
                </a:solidFill>
                <a:latin typeface="Arial"/>
                <a:ea typeface="Times New Roman"/>
                <a:cs typeface="Times New Roman"/>
              </a:rPr>
              <a:t>, puis</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les informations d'identification</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suivantes</a:t>
            </a:r>
            <a:r>
              <a:rPr lang="fr-FR" sz="1000" dirty="0">
                <a:latin typeface="Arial"/>
                <a:ea typeface="Times New Roman"/>
                <a:cs typeface="Times New Roman"/>
              </a:rPr>
              <a:t> : </a:t>
            </a:r>
          </a:p>
          <a:p>
            <a:pPr marL="628650" lvl="1" indent="-171450">
              <a:lnSpc>
                <a:spcPct val="114000"/>
              </a:lnSpc>
              <a:spcAft>
                <a:spcPts val="995"/>
              </a:spcAft>
              <a:buFont typeface="Arial" pitchFamily="34" charset="0"/>
              <a:buChar char="•"/>
            </a:pPr>
            <a:r>
              <a:rPr lang="fr-FR" sz="1000" dirty="0">
                <a:latin typeface="Arial"/>
                <a:ea typeface="Times New Roman"/>
                <a:cs typeface="Segoe UI"/>
              </a:rPr>
              <a:t>Nom d'utilisateur : </a:t>
            </a:r>
            <a:r>
              <a:rPr lang="fr-FR" sz="1000" b="1" dirty="0">
                <a:latin typeface="Arial"/>
                <a:ea typeface="Times New Roman"/>
                <a:cs typeface="Times New Roman"/>
              </a:rPr>
              <a:t>ADATUM\Administrateur</a:t>
            </a:r>
            <a:endParaRPr lang="fr-FR" sz="1000" dirty="0">
              <a:latin typeface="Arial"/>
              <a:ea typeface="Times New Roman"/>
              <a:cs typeface="Times New Roman"/>
            </a:endParaRPr>
          </a:p>
          <a:p>
            <a:pPr marL="628650" lvl="1" indent="-171450">
              <a:lnSpc>
                <a:spcPct val="114000"/>
              </a:lnSpc>
              <a:spcAft>
                <a:spcPts val="995"/>
              </a:spcAft>
              <a:buFont typeface="Arial" pitchFamily="34" charset="0"/>
              <a:buChar char="•"/>
            </a:pPr>
            <a:r>
              <a:rPr lang="fr-FR" sz="1000" dirty="0">
                <a:solidFill>
                  <a:prstClr val="black"/>
                </a:solidFill>
                <a:latin typeface="Arial"/>
                <a:ea typeface="Times New Roman"/>
                <a:cs typeface="Segoe UI"/>
              </a:rPr>
              <a:t>Mot de passe : </a:t>
            </a:r>
            <a:r>
              <a:rPr lang="fr-FR" sz="1000" b="1" dirty="0">
                <a:solidFill>
                  <a:prstClr val="black"/>
                </a:solidFill>
                <a:latin typeface="Arial"/>
                <a:ea typeface="Times New Roman"/>
                <a:cs typeface="Times New Roman"/>
              </a:rPr>
              <a:t>Pa$$w0rd</a:t>
            </a:r>
            <a:endParaRPr lang="fr-FR" sz="1000" dirty="0">
              <a:latin typeface="Arial"/>
              <a:ea typeface="Times New Roman"/>
              <a:cs typeface="Times New Roman"/>
            </a:endParaRPr>
          </a:p>
          <a:p>
            <a:pPr marL="342900" indent="-342900">
              <a:lnSpc>
                <a:spcPct val="114000"/>
              </a:lnSpc>
              <a:spcAft>
                <a:spcPts val="995"/>
              </a:spcAft>
              <a:buFont typeface="+mj-lt"/>
              <a:buAutoNum type="arabicPeriod" startAt="4"/>
            </a:pPr>
            <a:r>
              <a:rPr lang="fr-FR" sz="1000" dirty="0">
                <a:solidFill>
                  <a:prstClr val="black"/>
                </a:solidFill>
                <a:latin typeface="Arial"/>
                <a:ea typeface="Times New Roman"/>
                <a:cs typeface="Segoe UI"/>
              </a:rPr>
              <a:t>Cliquez sur</a:t>
            </a:r>
            <a:r>
              <a:rPr lang="fr-FR" sz="1000" b="1" dirty="0">
                <a:solidFill>
                  <a:prstClr val="black"/>
                </a:solidFill>
                <a:latin typeface="Arial"/>
                <a:ea typeface="Times New Roman"/>
                <a:cs typeface="Times New Roman"/>
              </a:rPr>
              <a:t> Suivant</a:t>
            </a:r>
            <a:r>
              <a:rPr lang="fr-FR" sz="1000" dirty="0">
                <a:solidFill>
                  <a:prstClr val="black"/>
                </a:solidFill>
                <a:latin typeface="Arial"/>
                <a:ea typeface="Times New Roman"/>
                <a:cs typeface="Times New Roman"/>
              </a:rPr>
              <a:t>, </a:t>
            </a:r>
            <a:r>
              <a:rPr lang="fr-FR" sz="1000" dirty="0">
                <a:solidFill>
                  <a:prstClr val="black"/>
                </a:solidFill>
                <a:latin typeface="Arial"/>
                <a:ea typeface="Times New Roman"/>
                <a:cs typeface="Segoe UI"/>
              </a:rPr>
              <a:t>puis sur </a:t>
            </a:r>
            <a:r>
              <a:rPr lang="fr-FR" sz="1000" b="1" dirty="0" smtClean="0">
                <a:solidFill>
                  <a:prstClr val="black"/>
                </a:solidFill>
                <a:latin typeface="Arial"/>
                <a:ea typeface="Times New Roman"/>
                <a:cs typeface="Times New Roman"/>
              </a:rPr>
              <a:t>Rechercher</a:t>
            </a:r>
            <a:r>
              <a:rPr lang="fr-FR" sz="1000" dirty="0" smtClean="0">
                <a:latin typeface="Arial"/>
                <a:ea typeface="Times New Roman"/>
                <a:cs typeface="Times New Roman"/>
              </a:rPr>
              <a:t>.</a:t>
            </a:r>
            <a:endParaRPr lang="fr-FR" sz="1000" dirty="0">
              <a:solidFill>
                <a:prstClr val="black"/>
              </a:solidFill>
              <a:latin typeface="Arial"/>
              <a:ea typeface="Times New Roman"/>
              <a:cs typeface="Times New Roman"/>
            </a:endParaRPr>
          </a:p>
          <a:p>
            <a:pPr marL="342900" marR="0" lvl="0" indent="-342900">
              <a:lnSpc>
                <a:spcPct val="114000"/>
              </a:lnSpc>
              <a:spcBef>
                <a:spcPts val="0"/>
              </a:spcBef>
              <a:spcAft>
                <a:spcPts val="995"/>
              </a:spcAft>
              <a:buFont typeface="+mj-lt"/>
              <a:buAutoNum type="arabicPeriod" startAt="4"/>
            </a:pPr>
            <a:endParaRPr lang="fr-FR"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56421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5"/>
            </a:pPr>
            <a:r>
              <a:rPr lang="fr-FR" sz="1000" dirty="0" smtClean="0">
                <a:solidFill>
                  <a:srgbClr val="000000"/>
                </a:solidFill>
                <a:latin typeface="Arial"/>
                <a:ea typeface="Times New Roman"/>
                <a:cs typeface="Times New Roman"/>
              </a:rPr>
              <a:t>Dans le champ </a:t>
            </a:r>
            <a:r>
              <a:rPr lang="fr-FR" sz="1000" b="1" dirty="0" smtClean="0">
                <a:solidFill>
                  <a:prstClr val="black"/>
                </a:solidFill>
                <a:latin typeface="Arial"/>
                <a:ea typeface="Times New Roman"/>
                <a:cs typeface="Times New Roman"/>
              </a:rPr>
              <a:t>Nom de l'ordinateur</a:t>
            </a:r>
            <a:r>
              <a:rPr lang="fr-FR" sz="1000" dirty="0" smtClean="0">
                <a:solidFill>
                  <a:srgbClr val="000000"/>
                </a:solidFill>
                <a:latin typeface="Arial"/>
                <a:ea typeface="Times New Roman"/>
                <a:cs typeface="Times New Roman"/>
              </a:rPr>
              <a:t>, tapez </a:t>
            </a:r>
            <a:r>
              <a:rPr lang="fr-FR" sz="1000" b="1" dirty="0" smtClean="0">
                <a:solidFill>
                  <a:prstClr val="black"/>
                </a:solidFill>
                <a:latin typeface="Arial"/>
                <a:ea typeface="Times New Roman"/>
                <a:cs typeface="Times New Roman"/>
              </a:rPr>
              <a:t>TOR-SVR1</a:t>
            </a:r>
            <a:r>
              <a:rPr lang="fr-FR" sz="1000" dirty="0" smtClean="0">
                <a:solidFill>
                  <a:srgbClr val="000000"/>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Rechercher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Rechercher un ordinateur</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tor-svr1.adatum.com</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srgbClr val="000000"/>
                </a:solidFill>
                <a:latin typeface="Arial"/>
                <a:ea typeface="Times New Roman"/>
                <a:cs typeface="Times New Roman"/>
              </a:rPr>
              <a:t>sur </a:t>
            </a:r>
            <a:r>
              <a:rPr lang="fr-FR" sz="1000" b="1" dirty="0" smtClean="0">
                <a:solidFill>
                  <a:prstClr val="black"/>
                </a:solidFill>
                <a:latin typeface="Arial"/>
                <a:ea typeface="Times New Roman"/>
                <a:cs typeface="Times New Roman"/>
              </a:rPr>
              <a:t>Ajouter</a:t>
            </a:r>
            <a:r>
              <a:rPr lang="fr-FR" sz="1000" dirty="0" smtClean="0">
                <a:solidFill>
                  <a:srgbClr val="000000"/>
                </a:solidFill>
                <a:latin typeface="Arial"/>
                <a:ea typeface="Times New Roman"/>
                <a:cs typeface="Times New Roman"/>
              </a:rPr>
              <a:t>, sur </a:t>
            </a:r>
            <a:r>
              <a:rPr lang="fr-FR" sz="1000" b="1" dirty="0" smtClean="0">
                <a:solidFill>
                  <a:prstClr val="black"/>
                </a:solidFill>
                <a:latin typeface="Arial"/>
                <a:ea typeface="Times New Roman"/>
                <a:cs typeface="Times New Roman"/>
              </a:rPr>
              <a:t>OK</a:t>
            </a:r>
            <a:r>
              <a:rPr lang="fr-FR" sz="1000" dirty="0" smtClean="0">
                <a:solidFill>
                  <a:srgbClr val="000000"/>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fr-FR" sz="1000" dirty="0" smtClean="0">
                <a:solidFill>
                  <a:srgbClr val="000000"/>
                </a:solidFill>
                <a:latin typeface="Arial"/>
                <a:ea typeface="Times New Roman"/>
                <a:cs typeface="Times New Roman"/>
              </a:rPr>
              <a:t>Cliquez sur la case en regard de </a:t>
            </a:r>
            <a:r>
              <a:rPr lang="fr-FR" sz="1000" b="1" dirty="0" err="1" smtClean="0">
                <a:solidFill>
                  <a:prstClr val="black"/>
                </a:solidFill>
                <a:latin typeface="Arial"/>
                <a:ea typeface="Times New Roman"/>
                <a:cs typeface="Times New Roman"/>
              </a:rPr>
              <a:t>TORVMMLibrary</a:t>
            </a:r>
            <a:r>
              <a:rPr lang="fr-FR" sz="1000" dirty="0" smtClean="0">
                <a:solidFill>
                  <a:srgbClr val="000000"/>
                </a:solidFill>
                <a:latin typeface="Arial"/>
                <a:ea typeface="Times New Roman"/>
                <a:cs typeface="Times New Roman"/>
              </a:rPr>
              <a:t>, puis sur celle en regard de </a:t>
            </a:r>
            <a:r>
              <a:rPr lang="fr-FR" sz="1000" b="1" dirty="0" smtClean="0">
                <a:solidFill>
                  <a:prstClr val="black"/>
                </a:solidFill>
                <a:latin typeface="Arial"/>
                <a:ea typeface="Times New Roman"/>
                <a:cs typeface="Times New Roman"/>
              </a:rPr>
              <a:t>Ajouter des ressources par défaut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fr-FR" sz="1000" dirty="0" smtClean="0">
                <a:solidFill>
                  <a:srgbClr val="000000"/>
                </a:solidFill>
                <a:latin typeface="Arial"/>
                <a:ea typeface="Times New Roman"/>
                <a:cs typeface="Times New Roman"/>
              </a:rPr>
              <a:t>Cliquez sur</a:t>
            </a:r>
            <a:r>
              <a:rPr lang="fr-FR" sz="1000" b="1" dirty="0" smtClean="0">
                <a:solidFill>
                  <a:prstClr val="black"/>
                </a:solidFill>
                <a:latin typeface="Arial"/>
                <a:ea typeface="Times New Roman"/>
                <a:cs typeface="Times New Roman"/>
              </a:rPr>
              <a:t> Suivant</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srgbClr val="000000"/>
                </a:solidFill>
                <a:latin typeface="Arial"/>
                <a:ea typeface="Times New Roman"/>
                <a:cs typeface="Times New Roman"/>
              </a:rPr>
              <a:t>puis</a:t>
            </a:r>
            <a:r>
              <a:rPr lang="fr-FR" sz="1000" b="1" dirty="0" smtClean="0">
                <a:solidFill>
                  <a:prstClr val="black"/>
                </a:solidFill>
                <a:latin typeface="Arial"/>
                <a:ea typeface="Times New Roman"/>
                <a:cs typeface="Times New Roman"/>
              </a:rPr>
              <a:t> </a:t>
            </a:r>
            <a:r>
              <a:rPr lang="fr-FR" sz="1000" dirty="0" smtClean="0">
                <a:solidFill>
                  <a:srgbClr val="000000"/>
                </a:solidFill>
                <a:latin typeface="Arial"/>
                <a:ea typeface="Times New Roman"/>
                <a:cs typeface="Times New Roman"/>
              </a:rPr>
              <a:t>sur</a:t>
            </a:r>
            <a:r>
              <a:rPr lang="fr-FR" sz="1000" b="1" dirty="0" smtClean="0">
                <a:solidFill>
                  <a:prstClr val="black"/>
                </a:solidFill>
                <a:latin typeface="Arial"/>
                <a:ea typeface="Times New Roman"/>
                <a:cs typeface="Times New Roman"/>
              </a:rPr>
              <a:t> Ajouter des serveurs de bibliothèque</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fr-FR" sz="1000" dirty="0" smtClean="0">
                <a:solidFill>
                  <a:srgbClr val="000000"/>
                </a:solidFill>
                <a:latin typeface="Arial"/>
                <a:ea typeface="Times New Roman"/>
                <a:cs typeface="Times New Roman"/>
              </a:rPr>
              <a:t>Examinez l'état du travail, puis fermez la fenêtre Travaux.</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fr-FR" sz="1000" dirty="0" smtClean="0">
                <a:solidFill>
                  <a:prstClr val="black"/>
                </a:solidFill>
                <a:latin typeface="Arial"/>
                <a:ea typeface="Times New Roman"/>
                <a:cs typeface="Times New Roman"/>
              </a:rPr>
              <a:t>Laissez tous les ordinateurs virtuels s'exécuter. Ils sont requis pour les démonstrations du module suivant.</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17</a:t>
            </a:fld>
            <a:endParaRPr lang="fr-F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Planification du déploiement de l'hôte Hyper-V</a:t>
            </a:r>
          </a:p>
          <a:p>
            <a:pPr>
              <a:lnSpc>
                <a:spcPct val="115000"/>
              </a:lnSpc>
              <a:spcAft>
                <a:spcPts val="1000"/>
              </a:spcAft>
            </a:pPr>
            <a:r>
              <a:rPr lang="fr-FR" sz="1000" smtClean="0">
                <a:latin typeface="Arial"/>
                <a:ea typeface="Calibri"/>
                <a:cs typeface="Times New Roman"/>
              </a:rPr>
              <a:t>A. Datum envisage d'acheter environ 30 serveurs qu'il déploiera comme serveurs Hyper-V. A. Datum envisage de déployer la plupart des serveurs dans le centre de données de Londres, mais étudie également la possibilité de déployer certains des serveurs dans les centres de données de Toronto et de Sydney. </a:t>
            </a:r>
          </a:p>
          <a:p>
            <a:pPr>
              <a:lnSpc>
                <a:spcPct val="115000"/>
              </a:lnSpc>
              <a:spcAft>
                <a:spcPts val="1000"/>
              </a:spcAft>
            </a:pPr>
            <a:r>
              <a:rPr lang="fr-FR" sz="1000" smtClean="0">
                <a:latin typeface="Arial"/>
                <a:ea typeface="Calibri"/>
                <a:cs typeface="Times New Roman"/>
              </a:rPr>
              <a:t>A. Datum achètera les serveurs des fournisseurs situés dans chaque pays, ce qui évitera aux spécifications matérielles pour les serveurs Hyper-V d'être identiques. Votre conception doit optimiser le placement d'ordinateur virtuel sur les serveurs Hyper-V et doit permettre des variations au niveau des configurations matérielles des serveurs.</a:t>
            </a:r>
          </a:p>
          <a:p>
            <a:pPr>
              <a:lnSpc>
                <a:spcPct val="115000"/>
              </a:lnSpc>
              <a:spcAft>
                <a:spcPts val="1000"/>
              </a:spcAft>
            </a:pPr>
            <a:r>
              <a:rPr lang="fr-FR" sz="1000" smtClean="0">
                <a:latin typeface="Arial"/>
                <a:ea typeface="Calibri"/>
                <a:cs typeface="Times New Roman"/>
              </a:rPr>
              <a:t>A. Datum a déployé un serveur VMM unique au centre de données de Londres et prévoit de centraliser la gestion des serveurs Hyper-V à l'aide d'un serveur VMM. A. Datum compte créer plusieurs modèles d'ordinateur virtuel, ainsi que stocker les fichiers ISO d'installation dans l'environnement VMM. L'entreprise s'inquiète de la quantité de bande passante que cette configuration consommera d'une succursale à l'autre. Votre conception pour le déploiement d'Hyper-V et VMM doit réduire l'utilisation de la bande passante réseau entre Londres, Toronto et Sydney.</a:t>
            </a:r>
          </a:p>
          <a:p>
            <a:pPr>
              <a:lnSpc>
                <a:spcPct val="115000"/>
              </a:lnSpc>
              <a:spcAft>
                <a:spcPts val="1000"/>
              </a:spcAft>
            </a:pPr>
            <a:r>
              <a:rPr lang="fr-FR" sz="1000" smtClean="0">
                <a:latin typeface="Arial"/>
                <a:ea typeface="Calibri"/>
                <a:cs typeface="Times New Roman"/>
              </a:rPr>
              <a:t>A. Datum souhaite tirer parti des options disponibles dans VMM pour gérer différemment les ordinateurs hôtes en fonction de l'emplacement du serveur hôte. Vous devez vérifier que les différents groupes d'administrateurs peuvent gérer les serveurs hôtes à Londres, Toronto et Sydney, et que les règles de distribution automatique des ordinateurs virtuels entre les hôtes sont différentes pour chaque emplacement.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99744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a:lnSpc>
                <a:spcPct val="108000"/>
              </a:lnSpc>
              <a:spcBef>
                <a:spcPts val="900"/>
              </a:spcBef>
              <a:spcAft>
                <a:spcPts val="300"/>
              </a:spcAft>
            </a:pPr>
            <a:r>
              <a:rPr lang="fr-FR" sz="1000" b="1" smtClean="0">
                <a:effectLst/>
                <a:latin typeface="Arial"/>
                <a:ea typeface="Times New Roman"/>
                <a:cs typeface="Segoe UI"/>
              </a:rPr>
              <a:t>Documentation supplémentaire</a:t>
            </a:r>
          </a:p>
          <a:p>
            <a:pPr>
              <a:lnSpc>
                <a:spcPct val="108000"/>
              </a:lnSpc>
              <a:spcBef>
                <a:spcPts val="900"/>
              </a:spcBef>
              <a:spcAft>
                <a:spcPts val="300"/>
              </a:spcAft>
            </a:pPr>
            <a:r>
              <a:rPr lang="fr-FR" sz="1000" b="1" smtClean="0">
                <a:latin typeface="Arial"/>
                <a:ea typeface="Calibri"/>
                <a:cs typeface="Times New Roman"/>
              </a:rPr>
              <a:t>Courrier électronique de Cristina Porta chez A. Datum</a:t>
            </a:r>
            <a:endParaRPr lang="fr-FR" sz="1000" smtClean="0">
              <a:latin typeface="Arial"/>
              <a:ea typeface="Calibri"/>
              <a:cs typeface="Times New Roman"/>
            </a:endParaRPr>
          </a:p>
          <a:p>
            <a:pPr marL="457200" marR="0">
              <a:lnSpc>
                <a:spcPct val="114000"/>
              </a:lnSpc>
              <a:spcBef>
                <a:spcPts val="0"/>
              </a:spcBef>
              <a:spcAft>
                <a:spcPts val="400"/>
              </a:spcAft>
            </a:pPr>
            <a:r>
              <a:rPr lang="fr-FR" sz="1000" smtClean="0">
                <a:latin typeface="Arial"/>
                <a:ea typeface="Calibri"/>
                <a:cs typeface="Times New Roman"/>
              </a:rPr>
              <a:t>De : 		Cristina Porta</a:t>
            </a:r>
          </a:p>
          <a:p>
            <a:pPr marL="457200" marR="0">
              <a:lnSpc>
                <a:spcPct val="114000"/>
              </a:lnSpc>
              <a:spcBef>
                <a:spcPts val="0"/>
              </a:spcBef>
              <a:spcAft>
                <a:spcPts val="400"/>
              </a:spcAft>
            </a:pPr>
            <a:r>
              <a:rPr lang="fr-FR" sz="1000" smtClean="0">
                <a:latin typeface="Arial"/>
                <a:ea typeface="Calibri"/>
                <a:cs typeface="Times New Roman"/>
              </a:rPr>
              <a:t>Envoyé : 	24 août 2012, 09:05 </a:t>
            </a:r>
          </a:p>
          <a:p>
            <a:pPr marL="457200" marR="0">
              <a:lnSpc>
                <a:spcPct val="114000"/>
              </a:lnSpc>
              <a:spcBef>
                <a:spcPts val="0"/>
              </a:spcBef>
              <a:spcAft>
                <a:spcPts val="400"/>
              </a:spcAft>
            </a:pPr>
            <a:r>
              <a:rPr lang="fr-FR" sz="1000" smtClean="0">
                <a:latin typeface="Arial"/>
                <a:ea typeface="Calibri"/>
                <a:cs typeface="Times New Roman"/>
              </a:rPr>
              <a:t>À : 		Thomas Anderson</a:t>
            </a:r>
          </a:p>
          <a:p>
            <a:pPr marL="457200" marR="0">
              <a:lnSpc>
                <a:spcPct val="114000"/>
              </a:lnSpc>
              <a:spcBef>
                <a:spcPts val="0"/>
              </a:spcBef>
              <a:spcAft>
                <a:spcPts val="400"/>
              </a:spcAft>
            </a:pPr>
            <a:r>
              <a:rPr lang="fr-FR" sz="1000" smtClean="0">
                <a:latin typeface="Arial"/>
                <a:ea typeface="Calibri"/>
                <a:cs typeface="Times New Roman"/>
              </a:rPr>
              <a:t>Objet : 	Re : Éléments à prendre en compte pour le déploiement de VMM</a:t>
            </a:r>
          </a:p>
          <a:p>
            <a:pPr marL="457200" marR="0">
              <a:lnSpc>
                <a:spcPct val="114000"/>
              </a:lnSpc>
              <a:spcBef>
                <a:spcPts val="0"/>
              </a:spcBef>
              <a:spcAft>
                <a:spcPts val="400"/>
              </a:spcAft>
            </a:pPr>
            <a:r>
              <a:rPr lang="fr-FR" sz="1000" smtClean="0">
                <a:latin typeface="Arial"/>
                <a:ea typeface="Calibri"/>
                <a:cs typeface="Times New Roman"/>
              </a:rPr>
              <a:t>Thomas,</a:t>
            </a:r>
          </a:p>
          <a:p>
            <a:pPr marL="457200" marR="0">
              <a:lnSpc>
                <a:spcPct val="114000"/>
              </a:lnSpc>
              <a:spcBef>
                <a:spcPts val="0"/>
              </a:spcBef>
              <a:spcAft>
                <a:spcPts val="400"/>
              </a:spcAft>
            </a:pPr>
            <a:r>
              <a:rPr lang="fr-FR" sz="1000" smtClean="0">
                <a:latin typeface="Arial"/>
                <a:ea typeface="Calibri"/>
                <a:cs typeface="Times New Roman"/>
              </a:rPr>
              <a:t>Concernant le déploiement de VMM, nous avons discuté avec l'équipe réseau</a:t>
            </a:r>
            <a:r>
              <a:rPr lang="fr-FR" sz="1000" baseline="0" smtClean="0">
                <a:latin typeface="Arial"/>
                <a:ea typeface="Calibri"/>
                <a:cs typeface="Times New Roman"/>
              </a:rPr>
              <a:t> </a:t>
            </a:r>
            <a:r>
              <a:rPr lang="fr-FR" sz="1000" smtClean="0">
                <a:solidFill>
                  <a:prstClr val="black"/>
                </a:solidFill>
                <a:latin typeface="Arial"/>
                <a:ea typeface="Calibri"/>
                <a:cs typeface="Times New Roman"/>
              </a:rPr>
              <a:t>et il semblerait qu'il existe des contraintes au niveau de la bande passante. Nous espérons que votre topologie de déploiement </a:t>
            </a:r>
            <a:r>
              <a:rPr lang="fr-FR" sz="1000" smtClean="0">
                <a:solidFill>
                  <a:prstClr val="black"/>
                </a:solidFill>
                <a:latin typeface="Arial"/>
                <a:ea typeface="Calibri"/>
                <a:cs typeface="Arial"/>
              </a:rPr>
              <a:t>permette </a:t>
            </a:r>
            <a:r>
              <a:rPr lang="fr-FR" sz="1000" smtClean="0">
                <a:solidFill>
                  <a:prstClr val="black"/>
                </a:solidFill>
                <a:latin typeface="Arial"/>
                <a:ea typeface="Calibri"/>
                <a:cs typeface="Times New Roman"/>
              </a:rPr>
              <a:t>d'éviter le déploiement de fichiers VHD et ISO sur le réseau WAN. Si vous souhaitiez procéder au déploiement à la fois sur les centres de données principal et secondaire de Londres, sachez qu'il n'y a aucun souci.</a:t>
            </a:r>
          </a:p>
          <a:p>
            <a:pPr marL="457200" lvl="0">
              <a:lnSpc>
                <a:spcPct val="114000"/>
              </a:lnSpc>
              <a:spcAft>
                <a:spcPts val="400"/>
              </a:spcAft>
            </a:pPr>
            <a:r>
              <a:rPr lang="fr-FR" sz="1000" smtClean="0">
                <a:solidFill>
                  <a:prstClr val="black"/>
                </a:solidFill>
                <a:latin typeface="Arial"/>
                <a:ea typeface="Calibri"/>
                <a:cs typeface="Times New Roman"/>
              </a:rPr>
              <a:t>Je vous informe que tout le matériel est désormais présent ici. Les équipes de Sydney et de Toronto ont reçu leurs serveurs. Comme vous le savez, les filiales ne disposent pas de châssis de lame. Voici la liste du matériel dont ils disposent aux deux emplacements :</a:t>
            </a:r>
          </a:p>
          <a:p>
            <a:pPr marL="457200" lvl="0">
              <a:lnSpc>
                <a:spcPct val="114000"/>
              </a:lnSpc>
              <a:spcAft>
                <a:spcPts val="400"/>
              </a:spcAft>
            </a:pPr>
            <a:r>
              <a:rPr lang="fr-FR" sz="1000" smtClean="0">
                <a:solidFill>
                  <a:prstClr val="black"/>
                </a:solidFill>
                <a:latin typeface="Arial"/>
                <a:ea typeface="Calibri"/>
                <a:cs typeface="Arial"/>
              </a:rPr>
              <a:t>4 serveurs avec 96 Go de mémoire vive (RAM) et 2 processeurs à 6 cœurs, ainsi qu'1 serveur avec 64 Go de mémoire vive (RAM) et 2 processeurs à quatre cœurs. Les lames du châssis de Londres disposent de 128 Go de mémoire vive (RAM) et de 2 processeurs à 6 cœurs</a:t>
            </a:r>
            <a:r>
              <a:rPr lang="fr-FR" sz="1000" smtClean="0">
                <a:solidFill>
                  <a:prstClr val="black"/>
                </a:solidFill>
                <a:latin typeface="Arial"/>
                <a:ea typeface="Calibri"/>
                <a:cs typeface="Times New Roman"/>
              </a:rPr>
              <a:t>.</a:t>
            </a:r>
          </a:p>
          <a:p>
            <a:pPr marL="457200" lvl="0">
              <a:lnSpc>
                <a:spcPct val="114000"/>
              </a:lnSpc>
              <a:spcAft>
                <a:spcPts val="400"/>
              </a:spcAft>
            </a:pPr>
            <a:r>
              <a:rPr lang="fr-FR" sz="1000" smtClean="0">
                <a:solidFill>
                  <a:prstClr val="black"/>
                </a:solidFill>
                <a:latin typeface="Arial"/>
                <a:ea typeface="Calibri"/>
                <a:cs typeface="Times New Roman"/>
              </a:rPr>
              <a:t>Suite à notre dernière réunion, je sais que les représentants de Toronto ont demandé que les serveurs ne soient pas alimentés pendant la journée de travail. Est-ce réalisable ? </a:t>
            </a:r>
          </a:p>
          <a:p>
            <a:pPr marL="457200" lvl="0">
              <a:lnSpc>
                <a:spcPct val="114000"/>
              </a:lnSpc>
              <a:spcAft>
                <a:spcPts val="400"/>
              </a:spcAft>
            </a:pPr>
            <a:r>
              <a:rPr lang="fr-FR" sz="1000" smtClean="0">
                <a:solidFill>
                  <a:prstClr val="black"/>
                </a:solidFill>
                <a:latin typeface="Arial"/>
                <a:ea typeface="Calibri"/>
                <a:cs typeface="Arial"/>
              </a:rPr>
              <a:t>Le responsable du développement à Sydney a suggéré que la batterie Web constituée de 4 serveurs ne puisse connaître de temps d'interruption que sur deux serveurs à la fois. Il arrive qu'un serveur sur quatre soit hors connexion et ce responsable s'inquiète de ce qui pourrait se produire, lors de la conversion des serveurs en serveurs virtuels, si 2 serveurs étaient sur le même hôte et que cet hôte tombait en panne tandis qu'un 3</a:t>
            </a:r>
            <a:r>
              <a:rPr lang="fr-FR" sz="1000" baseline="30000" smtClean="0">
                <a:solidFill>
                  <a:prstClr val="black"/>
                </a:solidFill>
                <a:latin typeface="Arial"/>
                <a:ea typeface="Calibri"/>
                <a:cs typeface="Arial"/>
              </a:rPr>
              <a:t>è</a:t>
            </a:r>
            <a:r>
              <a:rPr lang="fr-FR" sz="1000" smtClean="0">
                <a:solidFill>
                  <a:prstClr val="black"/>
                </a:solidFill>
                <a:latin typeface="Arial"/>
                <a:ea typeface="Calibri"/>
                <a:cs typeface="Arial"/>
              </a:rPr>
              <a:t> était déjà hors connexion</a:t>
            </a:r>
            <a:r>
              <a:rPr lang="fr-FR" sz="1000" smtClean="0">
                <a:solidFill>
                  <a:prstClr val="black"/>
                </a:solidFill>
                <a:latin typeface="Arial"/>
                <a:ea typeface="Calibri"/>
                <a:cs typeface="Times New Roman"/>
              </a:rPr>
              <a:t>.</a:t>
            </a:r>
          </a:p>
          <a:p>
            <a:pPr marL="457200" lvl="0">
              <a:lnSpc>
                <a:spcPct val="114000"/>
              </a:lnSpc>
              <a:spcAft>
                <a:spcPts val="400"/>
              </a:spcAft>
            </a:pPr>
            <a:r>
              <a:rPr lang="fr-FR" sz="1000" smtClean="0">
                <a:solidFill>
                  <a:prstClr val="black"/>
                </a:solidFill>
                <a:latin typeface="Arial"/>
                <a:ea typeface="Calibri"/>
                <a:cs typeface="Times New Roman"/>
              </a:rPr>
              <a:t>Je suis au courant que l'équipe Opérations a mis à niveau System Center Operations Manager et System Center Data Protection Manager vers la toute dernière version ; ils ont l'habitude de sauvegarder SQL et de surveiller un certain nombre de serveurs physiques et d'applications sur les deux sites.</a:t>
            </a:r>
          </a:p>
          <a:p>
            <a:pPr marL="457200" lvl="0">
              <a:lnSpc>
                <a:spcPct val="114000"/>
              </a:lnSpc>
              <a:spcAft>
                <a:spcPts val="400"/>
              </a:spcAft>
            </a:pPr>
            <a:r>
              <a:rPr lang="fr-FR" sz="1000" smtClean="0">
                <a:solidFill>
                  <a:prstClr val="black"/>
                </a:solidFill>
                <a:latin typeface="Arial"/>
                <a:ea typeface="Calibri"/>
                <a:cs typeface="Times New Roman"/>
              </a:rPr>
              <a:t>Je pense que j'ai fait le tour de la question. Bonne chance pour votre conception.</a:t>
            </a:r>
          </a:p>
          <a:p>
            <a:pPr marL="623888" lvl="0" indent="-166688">
              <a:lnSpc>
                <a:spcPct val="114000"/>
              </a:lnSpc>
              <a:spcAft>
                <a:spcPts val="400"/>
              </a:spcAft>
            </a:pPr>
            <a:r>
              <a:rPr lang="fr-FR" sz="1000" smtClean="0">
                <a:solidFill>
                  <a:prstClr val="black"/>
                </a:solidFill>
                <a:latin typeface="Arial"/>
                <a:ea typeface="Calibri"/>
                <a:cs typeface="Times New Roman"/>
              </a:rPr>
              <a:t>Cordialement,</a:t>
            </a:r>
          </a:p>
          <a:p>
            <a:pPr marL="623888" lvl="0" indent="-166688">
              <a:lnSpc>
                <a:spcPct val="114000"/>
              </a:lnSpc>
              <a:spcAft>
                <a:spcPts val="400"/>
              </a:spcAft>
            </a:pPr>
            <a:r>
              <a:rPr lang="fr-FR" sz="1000" smtClean="0">
                <a:solidFill>
                  <a:prstClr val="black"/>
                </a:solidFill>
                <a:latin typeface="Arial"/>
                <a:ea typeface="Calibri"/>
                <a:cs typeface="Times New Roman"/>
              </a:rPr>
              <a:t>Cristina Porta</a:t>
            </a:r>
          </a:p>
          <a:p>
            <a:pPr marL="623888" lvl="0" indent="-166688">
              <a:lnSpc>
                <a:spcPct val="114000"/>
              </a:lnSpc>
              <a:spcAft>
                <a:spcPts val="400"/>
              </a:spcAft>
            </a:pPr>
            <a:r>
              <a:rPr lang="fr-FR" sz="1000" smtClean="0">
                <a:solidFill>
                  <a:prstClr val="black"/>
                </a:solidFill>
                <a:latin typeface="Arial"/>
                <a:ea typeface="Calibri"/>
                <a:cs typeface="Times New Roman"/>
              </a:rPr>
              <a:t>Chef de projet</a:t>
            </a:r>
          </a:p>
          <a:p>
            <a:pPr marL="457200" lvl="0">
              <a:lnSpc>
                <a:spcPct val="114000"/>
              </a:lnSpc>
              <a:spcAft>
                <a:spcPts val="600"/>
              </a:spcAft>
            </a:pPr>
            <a:endParaRPr lang="fr-FR" sz="1000" smtClean="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19</a:t>
            </a:fld>
            <a:endParaRPr lang="fr-F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TextBox 10"/>
          <p:cNvSpPr txBox="1"/>
          <p:nvPr/>
        </p:nvSpPr>
        <p:spPr>
          <a:xfrm>
            <a:off x="0" y="8890000"/>
            <a:ext cx="35052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94798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457200" lvl="0">
              <a:lnSpc>
                <a:spcPct val="114000"/>
              </a:lnSpc>
              <a:spcAft>
                <a:spcPts val="600"/>
              </a:spcAft>
            </a:pPr>
            <a:r>
              <a:rPr lang="fr-FR" sz="1000" smtClean="0">
                <a:solidFill>
                  <a:prstClr val="black"/>
                </a:solidFill>
                <a:latin typeface="Arial"/>
                <a:ea typeface="Calibri"/>
                <a:cs typeface="Times New Roman"/>
              </a:rPr>
              <a:t>----- Message d'origine ----- </a:t>
            </a:r>
          </a:p>
          <a:p>
            <a:pPr marL="457200" lvl="0">
              <a:lnSpc>
                <a:spcPct val="114000"/>
              </a:lnSpc>
              <a:spcAft>
                <a:spcPts val="600"/>
              </a:spcAft>
            </a:pPr>
            <a:r>
              <a:rPr lang="fr-FR" sz="1000" smtClean="0">
                <a:solidFill>
                  <a:prstClr val="black"/>
                </a:solidFill>
                <a:latin typeface="Arial"/>
                <a:ea typeface="Calibri"/>
                <a:cs typeface="Times New Roman"/>
              </a:rPr>
              <a:t>De : 		Thomas Anderson </a:t>
            </a:r>
          </a:p>
          <a:p>
            <a:pPr marL="457200" lvl="0">
              <a:lnSpc>
                <a:spcPct val="114000"/>
              </a:lnSpc>
              <a:spcAft>
                <a:spcPts val="600"/>
              </a:spcAft>
            </a:pPr>
            <a:r>
              <a:rPr lang="fr-FR" sz="1000" smtClean="0">
                <a:solidFill>
                  <a:prstClr val="black"/>
                </a:solidFill>
                <a:latin typeface="Arial"/>
                <a:ea typeface="Calibri"/>
                <a:cs typeface="Times New Roman"/>
              </a:rPr>
              <a:t>Envoyé : 	24 août 2012, 08:45</a:t>
            </a:r>
          </a:p>
          <a:p>
            <a:pPr marL="457200" lvl="0">
              <a:lnSpc>
                <a:spcPct val="114000"/>
              </a:lnSpc>
              <a:spcAft>
                <a:spcPts val="600"/>
              </a:spcAft>
            </a:pPr>
            <a:r>
              <a:rPr lang="fr-FR" sz="1000" smtClean="0">
                <a:solidFill>
                  <a:prstClr val="black"/>
                </a:solidFill>
                <a:latin typeface="Arial"/>
                <a:ea typeface="Calibri"/>
                <a:cs typeface="Times New Roman"/>
              </a:rPr>
              <a:t>À : 		Cristina Porta</a:t>
            </a:r>
          </a:p>
          <a:p>
            <a:pPr marL="457200" lvl="0">
              <a:lnSpc>
                <a:spcPct val="114000"/>
              </a:lnSpc>
              <a:spcAft>
                <a:spcPts val="600"/>
              </a:spcAft>
            </a:pPr>
            <a:r>
              <a:rPr lang="fr-FR" sz="1000" smtClean="0">
                <a:solidFill>
                  <a:prstClr val="black"/>
                </a:solidFill>
                <a:latin typeface="Arial"/>
                <a:ea typeface="Calibri"/>
                <a:cs typeface="Times New Roman"/>
              </a:rPr>
              <a:t>Objet : 	Éléments à prendre en compte pour le déploiement de VMM</a:t>
            </a:r>
          </a:p>
          <a:p>
            <a:pPr marL="457200" lvl="0">
              <a:lnSpc>
                <a:spcPct val="114000"/>
              </a:lnSpc>
              <a:spcAft>
                <a:spcPts val="600"/>
              </a:spcAft>
            </a:pPr>
            <a:r>
              <a:rPr lang="fr-FR" sz="1000" smtClean="0">
                <a:solidFill>
                  <a:prstClr val="black"/>
                </a:solidFill>
                <a:latin typeface="Arial"/>
                <a:ea typeface="Calibri"/>
                <a:cs typeface="Times New Roman"/>
              </a:rPr>
              <a:t>Cristina,</a:t>
            </a:r>
          </a:p>
          <a:p>
            <a:pPr marL="457200" lvl="0">
              <a:lnSpc>
                <a:spcPct val="114000"/>
              </a:lnSpc>
              <a:spcAft>
                <a:spcPts val="600"/>
              </a:spcAft>
            </a:pPr>
            <a:r>
              <a:rPr lang="fr-FR" sz="1000" smtClean="0">
                <a:solidFill>
                  <a:prstClr val="black"/>
                </a:solidFill>
                <a:latin typeface="Arial"/>
                <a:ea typeface="Calibri"/>
                <a:cs typeface="Times New Roman"/>
              </a:rPr>
              <a:t>Avez-vous des informations sur le déploiement VMM, plus spécifiquement sur les nouvelles filiales ? Je travaille sur la proposition de conception finale et j'ai besoin de connaître toutes les exigences. En outre, disposez-vous d'autres informations dont je devrais avoir connaissance ?</a:t>
            </a:r>
          </a:p>
          <a:p>
            <a:pPr marL="457200" lvl="0">
              <a:lnSpc>
                <a:spcPct val="114000"/>
              </a:lnSpc>
              <a:spcAft>
                <a:spcPts val="600"/>
              </a:spcAft>
            </a:pPr>
            <a:r>
              <a:rPr lang="fr-FR" sz="1000" smtClean="0">
                <a:solidFill>
                  <a:prstClr val="black"/>
                </a:solidFill>
                <a:latin typeface="Arial"/>
                <a:ea typeface="Calibri"/>
                <a:cs typeface="Times New Roman"/>
              </a:rPr>
              <a:t>Merci</a:t>
            </a:r>
          </a:p>
          <a:p>
            <a:pPr marL="457200" lvl="0">
              <a:lnSpc>
                <a:spcPct val="114000"/>
              </a:lnSpc>
              <a:spcAft>
                <a:spcPts val="600"/>
              </a:spcAft>
            </a:pPr>
            <a:r>
              <a:rPr lang="fr-FR" sz="1000" smtClean="0">
                <a:solidFill>
                  <a:prstClr val="black"/>
                </a:solidFill>
                <a:latin typeface="Arial"/>
                <a:ea typeface="Calibri"/>
                <a:cs typeface="Times New Roman"/>
              </a:rPr>
              <a:t>Thomas</a:t>
            </a:r>
          </a:p>
          <a:p>
            <a:pPr lvl="0">
              <a:lnSpc>
                <a:spcPct val="114000"/>
              </a:lnSpc>
              <a:spcAft>
                <a:spcPts val="200"/>
              </a:spcAft>
            </a:pPr>
            <a:r>
              <a:rPr lang="fr-FR" sz="1000" smtClean="0">
                <a:solidFill>
                  <a:prstClr val="black"/>
                </a:solidFill>
                <a:latin typeface="Arial"/>
                <a:ea typeface="Times New Roman"/>
                <a:cs typeface="Times New Roman"/>
              </a:rPr>
              <a:t>Stratégie de virtualisation de serveur chez A. Datum</a:t>
            </a:r>
            <a:endParaRPr lang="fr-FR" sz="1000" smtClean="0">
              <a:solidFill>
                <a:prstClr val="black"/>
              </a:solidFill>
              <a:latin typeface="Arial"/>
              <a:ea typeface="Calibri"/>
              <a:cs typeface="Times New Roman"/>
            </a:endParaRPr>
          </a:p>
          <a:p>
            <a:pPr lvl="0">
              <a:lnSpc>
                <a:spcPct val="114000"/>
              </a:lnSpc>
              <a:spcBef>
                <a:spcPts val="200"/>
              </a:spcBef>
              <a:spcAft>
                <a:spcPts val="300"/>
              </a:spcAft>
            </a:pPr>
            <a:r>
              <a:rPr lang="fr-FR" sz="1000" b="1" smtClean="0">
                <a:solidFill>
                  <a:prstClr val="black"/>
                </a:solidFill>
                <a:latin typeface="Arial"/>
                <a:ea typeface="Times New Roman"/>
                <a:cs typeface="Times New Roman"/>
              </a:rPr>
              <a:t>Numéro de référence du document :</a:t>
            </a:r>
            <a:r>
              <a:rPr lang="fr-FR" sz="1000" smtClean="0">
                <a:solidFill>
                  <a:prstClr val="black"/>
                </a:solidFill>
                <a:latin typeface="Arial"/>
                <a:ea typeface="Calibri"/>
                <a:cs typeface="Times New Roman"/>
              </a:rPr>
              <a:t> AD070405</a:t>
            </a:r>
          </a:p>
          <a:p>
            <a:pPr lvl="0">
              <a:lnSpc>
                <a:spcPct val="114000"/>
              </a:lnSpc>
              <a:spcBef>
                <a:spcPts val="200"/>
              </a:spcBef>
              <a:spcAft>
                <a:spcPts val="300"/>
              </a:spcAft>
            </a:pPr>
            <a:r>
              <a:rPr lang="fr-FR" sz="1000" smtClean="0">
                <a:solidFill>
                  <a:prstClr val="black"/>
                </a:solidFill>
                <a:latin typeface="Arial"/>
                <a:ea typeface="Calibri"/>
                <a:cs typeface="Times New Roman"/>
              </a:rPr>
              <a:t>Auteur du document</a:t>
            </a:r>
          </a:p>
          <a:p>
            <a:pPr lvl="0">
              <a:lnSpc>
                <a:spcPct val="114000"/>
              </a:lnSpc>
              <a:spcBef>
                <a:spcPts val="200"/>
              </a:spcBef>
              <a:spcAft>
                <a:spcPts val="300"/>
              </a:spcAft>
            </a:pPr>
            <a:r>
              <a:rPr lang="fr-FR" sz="1000" smtClean="0">
                <a:solidFill>
                  <a:prstClr val="black"/>
                </a:solidFill>
                <a:latin typeface="Arial"/>
                <a:ea typeface="Calibri"/>
                <a:cs typeface="Times New Roman"/>
              </a:rPr>
              <a:t>Date </a:t>
            </a:r>
          </a:p>
          <a:p>
            <a:pPr lvl="0">
              <a:lnSpc>
                <a:spcPct val="114000"/>
              </a:lnSpc>
              <a:spcBef>
                <a:spcPts val="200"/>
              </a:spcBef>
              <a:spcAft>
                <a:spcPts val="300"/>
              </a:spcAft>
            </a:pPr>
            <a:r>
              <a:rPr lang="fr-FR" sz="1000" smtClean="0">
                <a:solidFill>
                  <a:prstClr val="black"/>
                </a:solidFill>
                <a:latin typeface="Arial"/>
                <a:ea typeface="Calibri"/>
                <a:cs typeface="Times New Roman"/>
              </a:rPr>
              <a:t>Thomas Anderson</a:t>
            </a:r>
          </a:p>
          <a:p>
            <a:pPr lvl="0">
              <a:lnSpc>
                <a:spcPct val="114000"/>
              </a:lnSpc>
              <a:spcBef>
                <a:spcPts val="200"/>
              </a:spcBef>
              <a:spcAft>
                <a:spcPts val="300"/>
              </a:spcAft>
            </a:pPr>
            <a:r>
              <a:rPr lang="fr-FR" sz="1000" smtClean="0">
                <a:solidFill>
                  <a:prstClr val="black"/>
                </a:solidFill>
                <a:latin typeface="Arial"/>
                <a:ea typeface="Calibri"/>
                <a:cs typeface="Times New Roman"/>
              </a:rPr>
              <a:t>25 août </a:t>
            </a:r>
          </a:p>
          <a:p>
            <a:pPr lvl="0">
              <a:lnSpc>
                <a:spcPct val="114000"/>
              </a:lnSpc>
              <a:spcBef>
                <a:spcPts val="200"/>
              </a:spcBef>
            </a:pPr>
            <a:r>
              <a:rPr lang="fr-FR" sz="1000" b="1" smtClean="0">
                <a:solidFill>
                  <a:prstClr val="black"/>
                </a:solidFill>
                <a:latin typeface="Arial"/>
                <a:ea typeface="Times New Roman"/>
                <a:cs typeface="Times New Roman"/>
              </a:rPr>
              <a:t>Présentation des exigences</a:t>
            </a:r>
            <a:endParaRPr lang="fr-FR" sz="1000" smtClean="0">
              <a:solidFill>
                <a:prstClr val="black"/>
              </a:solidFill>
              <a:latin typeface="Arial"/>
              <a:ea typeface="Calibri"/>
              <a:cs typeface="Times New Roman"/>
            </a:endParaRPr>
          </a:p>
          <a:p>
            <a:pPr marL="171450" lvl="0" indent="-171450">
              <a:lnSpc>
                <a:spcPct val="114000"/>
              </a:lnSpc>
              <a:spcBef>
                <a:spcPts val="200"/>
              </a:spcBef>
              <a:buFont typeface="Arial" pitchFamily="34" charset="0"/>
              <a:buChar char="•"/>
            </a:pPr>
            <a:r>
              <a:rPr lang="fr-FR" sz="1000" smtClean="0">
                <a:solidFill>
                  <a:prstClr val="black"/>
                </a:solidFill>
                <a:latin typeface="Arial"/>
                <a:ea typeface="Calibri"/>
                <a:cs typeface="Times New Roman"/>
              </a:rPr>
              <a:t>gestion centralisée de serveurs hôtes et d'ordinateurs virtuels ;</a:t>
            </a:r>
            <a:endParaRPr lang="fr-FR" sz="1000" smtClean="0">
              <a:solidFill>
                <a:prstClr val="black"/>
              </a:solidFill>
              <a:latin typeface="Arial"/>
              <a:ea typeface="Times New Roman"/>
              <a:cs typeface="Times New Roman"/>
            </a:endParaRPr>
          </a:p>
          <a:p>
            <a:pPr marL="171450" lvl="0" indent="-171450">
              <a:lnSpc>
                <a:spcPct val="114000"/>
              </a:lnSpc>
              <a:spcBef>
                <a:spcPts val="200"/>
              </a:spcBef>
              <a:buFont typeface="Arial" pitchFamily="34" charset="0"/>
              <a:buChar char="•"/>
            </a:pPr>
            <a:r>
              <a:rPr lang="fr-FR" sz="1000" smtClean="0">
                <a:solidFill>
                  <a:prstClr val="black"/>
                </a:solidFill>
                <a:latin typeface="Arial"/>
                <a:ea typeface="Calibri"/>
                <a:cs typeface="Times New Roman"/>
              </a:rPr>
              <a:t>délégation de l'administration aux filiales ;</a:t>
            </a:r>
            <a:endParaRPr lang="fr-FR" sz="1000" smtClean="0">
              <a:solidFill>
                <a:prstClr val="black"/>
              </a:solidFill>
              <a:latin typeface="Arial"/>
              <a:ea typeface="Times New Roman"/>
              <a:cs typeface="Times New Roman"/>
            </a:endParaRPr>
          </a:p>
          <a:p>
            <a:pPr marL="171450" lvl="0" indent="-171450">
              <a:lnSpc>
                <a:spcPct val="114000"/>
              </a:lnSpc>
              <a:spcBef>
                <a:spcPts val="200"/>
              </a:spcBef>
              <a:buFont typeface="Arial" pitchFamily="34" charset="0"/>
              <a:buChar char="•"/>
            </a:pPr>
            <a:r>
              <a:rPr lang="fr-FR" sz="1000" smtClean="0">
                <a:solidFill>
                  <a:prstClr val="black"/>
                </a:solidFill>
                <a:latin typeface="Arial"/>
                <a:ea typeface="Calibri"/>
                <a:cs typeface="Times New Roman"/>
              </a:rPr>
              <a:t>prendre en charge des variations au niveau matériel sur le serveur ;</a:t>
            </a:r>
            <a:endParaRPr lang="fr-FR" sz="1000" smtClean="0">
              <a:solidFill>
                <a:prstClr val="black"/>
              </a:solidFill>
              <a:latin typeface="Arial"/>
              <a:ea typeface="Times New Roman"/>
              <a:cs typeface="Times New Roman"/>
            </a:endParaRPr>
          </a:p>
          <a:p>
            <a:pPr marL="171450" lvl="0" indent="-171450">
              <a:lnSpc>
                <a:spcPct val="114000"/>
              </a:lnSpc>
              <a:spcBef>
                <a:spcPts val="200"/>
              </a:spcBef>
              <a:buFont typeface="Arial" pitchFamily="34" charset="0"/>
              <a:buChar char="•"/>
            </a:pPr>
            <a:r>
              <a:rPr lang="fr-FR" sz="1000" smtClean="0">
                <a:solidFill>
                  <a:prstClr val="black"/>
                </a:solidFill>
                <a:latin typeface="Arial"/>
                <a:ea typeface="Calibri"/>
                <a:cs typeface="Times New Roman"/>
              </a:rPr>
              <a:t>réduire l'utilisation de la bande passante ;</a:t>
            </a:r>
            <a:endParaRPr lang="fr-FR" sz="1000" smtClean="0">
              <a:solidFill>
                <a:prstClr val="black"/>
              </a:solidFill>
              <a:latin typeface="Arial"/>
              <a:ea typeface="Times New Roman"/>
              <a:cs typeface="Times New Roman"/>
            </a:endParaRPr>
          </a:p>
          <a:p>
            <a:pPr marL="171450" lvl="0" indent="-171450">
              <a:lnSpc>
                <a:spcPct val="114000"/>
              </a:lnSpc>
              <a:spcBef>
                <a:spcPts val="200"/>
              </a:spcBef>
              <a:buFont typeface="Arial" pitchFamily="34" charset="0"/>
              <a:buChar char="•"/>
            </a:pPr>
            <a:r>
              <a:rPr lang="fr-FR" sz="1000" smtClean="0">
                <a:solidFill>
                  <a:prstClr val="black"/>
                </a:solidFill>
                <a:latin typeface="Arial"/>
                <a:ea typeface="Calibri"/>
                <a:cs typeface="Times New Roman"/>
              </a:rPr>
              <a:t>empêcher les migrations d'ordinateurs virtuels de se produire pendant la journée (Toronto).</a:t>
            </a:r>
            <a:endParaRPr lang="fr-FR" sz="100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20</a:t>
            </a:fld>
            <a:endParaRPr lang="fr-F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TextBox 10"/>
          <p:cNvSpPr txBox="1"/>
          <p:nvPr/>
        </p:nvSpPr>
        <p:spPr>
          <a:xfrm>
            <a:off x="0" y="8890000"/>
            <a:ext cx="35052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6830" lvl="0">
              <a:lnSpc>
                <a:spcPct val="114000"/>
              </a:lnSpc>
              <a:spcAft>
                <a:spcPts val="300"/>
              </a:spcAft>
            </a:pPr>
            <a:r>
              <a:rPr lang="fr-FR" sz="1000" b="1" smtClean="0">
                <a:solidFill>
                  <a:prstClr val="black"/>
                </a:solidFill>
                <a:latin typeface="Arial"/>
                <a:ea typeface="Times New Roman"/>
                <a:cs typeface="Times New Roman"/>
              </a:rPr>
              <a:t>Informations supplémentaires</a:t>
            </a:r>
            <a:endParaRPr lang="fr-FR" sz="1000" smtClean="0">
              <a:solidFill>
                <a:prstClr val="black"/>
              </a:solidFill>
              <a:latin typeface="Arial"/>
              <a:ea typeface="Calibri"/>
              <a:cs typeface="Times New Roman"/>
            </a:endParaRPr>
          </a:p>
          <a:p>
            <a:pPr marL="171450" lvl="0" indent="-171450">
              <a:lnSpc>
                <a:spcPct val="114000"/>
              </a:lnSpc>
              <a:spcAft>
                <a:spcPts val="995"/>
              </a:spcAft>
              <a:buFont typeface="Arial" pitchFamily="34" charset="0"/>
              <a:buChar char="•"/>
            </a:pPr>
            <a:r>
              <a:rPr lang="fr-FR" sz="1000" smtClean="0">
                <a:solidFill>
                  <a:prstClr val="black"/>
                </a:solidFill>
                <a:latin typeface="Arial"/>
                <a:ea typeface="Calibri"/>
                <a:cs typeface="Times New Roman"/>
              </a:rPr>
              <a:t>configurer le déploiement sans système d'exploitation ;</a:t>
            </a:r>
            <a:endParaRPr lang="fr-FR" sz="1000" smtClean="0">
              <a:solidFill>
                <a:prstClr val="black"/>
              </a:solidFill>
              <a:latin typeface="Arial"/>
              <a:ea typeface="Times New Roman"/>
              <a:cs typeface="Times New Roman"/>
            </a:endParaRPr>
          </a:p>
          <a:p>
            <a:pPr marL="171450" lvl="0" indent="-171450">
              <a:lnSpc>
                <a:spcPct val="114000"/>
              </a:lnSpc>
              <a:spcAft>
                <a:spcPts val="995"/>
              </a:spcAft>
              <a:buFont typeface="Arial" pitchFamily="34" charset="0"/>
              <a:buChar char="•"/>
            </a:pPr>
            <a:r>
              <a:rPr lang="fr-FR" sz="1000" smtClean="0">
                <a:solidFill>
                  <a:prstClr val="black"/>
                </a:solidFill>
                <a:latin typeface="Arial"/>
                <a:ea typeface="Calibri"/>
                <a:cs typeface="Times New Roman"/>
              </a:rPr>
              <a:t>disposer d'un hôte de maintenance sur chaque site ;</a:t>
            </a:r>
            <a:endParaRPr lang="fr-FR" sz="1000" smtClean="0">
              <a:solidFill>
                <a:prstClr val="black"/>
              </a:solidFill>
              <a:latin typeface="Arial"/>
              <a:ea typeface="Times New Roman"/>
              <a:cs typeface="Times New Roman"/>
            </a:endParaRPr>
          </a:p>
          <a:p>
            <a:pPr marL="171450" lvl="0" indent="-171450">
              <a:lnSpc>
                <a:spcPct val="114000"/>
              </a:lnSpc>
              <a:spcAft>
                <a:spcPts val="995"/>
              </a:spcAft>
              <a:buFont typeface="Arial" pitchFamily="34" charset="0"/>
              <a:buChar char="•"/>
            </a:pPr>
            <a:r>
              <a:rPr lang="fr-FR" sz="1000" smtClean="0">
                <a:solidFill>
                  <a:prstClr val="black"/>
                </a:solidFill>
                <a:latin typeface="Arial"/>
                <a:ea typeface="Calibri"/>
                <a:cs typeface="Times New Roman"/>
              </a:rPr>
              <a:t>conserver une utilisation réduite de la bande passante ;</a:t>
            </a:r>
            <a:endParaRPr lang="fr-FR" sz="1000" smtClean="0">
              <a:solidFill>
                <a:prstClr val="black"/>
              </a:solidFill>
              <a:latin typeface="Arial"/>
              <a:ea typeface="Times New Roman"/>
              <a:cs typeface="Times New Roman"/>
            </a:endParaRPr>
          </a:p>
          <a:p>
            <a:pPr marL="171450" lvl="0" indent="-171450">
              <a:lnSpc>
                <a:spcPct val="114000"/>
              </a:lnSpc>
              <a:spcAft>
                <a:spcPts val="995"/>
              </a:spcAft>
              <a:buFont typeface="Arial" pitchFamily="34" charset="0"/>
              <a:buChar char="•"/>
            </a:pPr>
            <a:r>
              <a:rPr lang="fr-FR" sz="1000" smtClean="0">
                <a:solidFill>
                  <a:prstClr val="black"/>
                </a:solidFill>
                <a:latin typeface="Arial"/>
                <a:ea typeface="Calibri"/>
                <a:cs typeface="Times New Roman"/>
              </a:rPr>
              <a:t>fournir des rapports de gestion sur les économies d'énergie.</a:t>
            </a:r>
            <a:endParaRPr lang="fr-FR" sz="1000" smtClean="0">
              <a:solidFill>
                <a:prstClr val="black"/>
              </a:solidFill>
              <a:latin typeface="Arial"/>
              <a:ea typeface="Times New Roman"/>
              <a:cs typeface="Times New Roman"/>
            </a:endParaRPr>
          </a:p>
          <a:p>
            <a:pPr marL="36830" lvl="0">
              <a:lnSpc>
                <a:spcPct val="114000"/>
              </a:lnSpc>
              <a:spcBef>
                <a:spcPts val="200"/>
              </a:spcBef>
              <a:spcAft>
                <a:spcPts val="300"/>
              </a:spcAft>
            </a:pPr>
            <a:r>
              <a:rPr lang="fr-FR" sz="1000" b="1" smtClean="0">
                <a:solidFill>
                  <a:prstClr val="black"/>
                </a:solidFill>
                <a:latin typeface="Arial"/>
                <a:ea typeface="Times New Roman"/>
                <a:cs typeface="Times New Roman"/>
              </a:rPr>
              <a:t>Propositions</a:t>
            </a:r>
            <a:endParaRPr lang="fr-FR" sz="100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Est-il possible de disposer d'un seul serveur VMM capable de prendre en charge la configuration requise, ou devons-nous implémenter trois serveurs VMM avec App Controller pour afficher les ressources à partir de chacun d'entre eux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Combien de serveurs de bibliothèque doivent être déployés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Pouvons-nous empêcher un ordinateur virtuel de se mettre hors tension au cours de la journée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Comment pouvons-nous faire pour n'utiliser qu'un faible nombre de modèles pour le déploiement de serveurs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Quelles mesures seront prises pour éviter l'utilisation de la bande passante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Quels serveurs hôtes peuvent exiger des paramètres de réserve de ressources différents ? </a:t>
            </a:r>
            <a:br>
              <a:rPr lang="fr-FR" sz="1000" smtClean="0">
                <a:solidFill>
                  <a:prstClr val="black"/>
                </a:solidFill>
                <a:latin typeface="Arial"/>
                <a:ea typeface="Times New Roman"/>
                <a:cs typeface="Times New Roman"/>
              </a:rPr>
            </a:br>
            <a:r>
              <a:rPr lang="fr-FR" sz="1000" smtClean="0">
                <a:solidFill>
                  <a:prstClr val="black"/>
                </a:solidFill>
                <a:latin typeface="Arial"/>
                <a:ea typeface="Times New Roman"/>
                <a:cs typeface="Times New Roman"/>
              </a:rPr>
              <a:t>Où sont-ils installés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Quel est l'avantage du coût de maintenance ? Elle apparaît comme un gaspillage de ressources. Peut-elle apporter autre chose ?</a:t>
            </a:r>
          </a:p>
          <a:p>
            <a:pPr marL="342900" lvl="0" indent="-342900">
              <a:lnSpc>
                <a:spcPct val="114000"/>
              </a:lnSpc>
              <a:spcAft>
                <a:spcPts val="995"/>
              </a:spcAft>
              <a:buFont typeface="+mj-lt"/>
              <a:buAutoNum type="arabicPeriod" startAt="2"/>
            </a:pPr>
            <a:r>
              <a:rPr lang="fr-FR" sz="1000" smtClean="0">
                <a:solidFill>
                  <a:prstClr val="black"/>
                </a:solidFill>
                <a:latin typeface="Arial"/>
                <a:ea typeface="Times New Roman"/>
                <a:cs typeface="Times New Roman"/>
              </a:rPr>
              <a:t>Comment obtenir des rapports sur les économies d'énergie ?</a:t>
            </a:r>
          </a:p>
          <a:p>
            <a:pPr marL="457200" lvl="0">
              <a:lnSpc>
                <a:spcPct val="114000"/>
              </a:lnSpc>
              <a:spcAft>
                <a:spcPts val="600"/>
              </a:spcAft>
            </a:pPr>
            <a:r>
              <a:rPr lang="fr-FR" sz="1000" smtClean="0">
                <a:solidFill>
                  <a:prstClr val="black"/>
                </a:solidFill>
                <a:latin typeface="Arial"/>
                <a:ea typeface="Times New Roman"/>
                <a:cs typeface="Times New Roman"/>
              </a:rPr>
              <a:t> </a:t>
            </a:r>
            <a:endParaRPr lang="fr-FR" sz="1000" smtClean="0">
              <a:solidFill>
                <a:prstClr val="black"/>
              </a:solidFill>
              <a:latin typeface="Arial"/>
              <a:ea typeface="Calibri"/>
              <a:cs typeface="Times New Roman"/>
            </a:endParaRPr>
          </a:p>
          <a:p>
            <a:pPr lvl="0">
              <a:lnSpc>
                <a:spcPct val="114000"/>
              </a:lnSpc>
              <a:spcAft>
                <a:spcPts val="300"/>
              </a:spcAft>
            </a:pPr>
            <a:r>
              <a:rPr lang="fr-FR" sz="1000" b="1" smtClean="0">
                <a:solidFill>
                  <a:prstClr val="black"/>
                </a:solidFill>
                <a:latin typeface="Arial"/>
                <a:ea typeface="Calibri"/>
                <a:cs typeface="Times New Roman"/>
              </a:rPr>
              <a:t>Exercice 2 : Configuration de groupes d'hôtes Hyper-V</a:t>
            </a:r>
          </a:p>
          <a:p>
            <a:pPr lvl="0">
              <a:lnSpc>
                <a:spcPct val="114000"/>
              </a:lnSpc>
              <a:spcAft>
                <a:spcPts val="1000"/>
              </a:spcAft>
            </a:pPr>
            <a:r>
              <a:rPr lang="fr-FR" sz="1000" smtClean="0">
                <a:solidFill>
                  <a:prstClr val="black"/>
                </a:solidFill>
                <a:latin typeface="Arial"/>
                <a:ea typeface="Calibri"/>
                <a:cs typeface="Arial"/>
              </a:rPr>
              <a:t>Maintenant que la conception du déploiement du serveur Hyper-V et de VMM est terminée, vous devez implémenter la configuration du groupe d'hôtes dans VMM. Vous ajouterez l'hôte Hyper-V à VMM, puis vous configurerez les groupes d'hôtes en fonction de la conception.</a:t>
            </a:r>
            <a:endParaRPr lang="fr-FR" sz="1000" smtClean="0">
              <a:solidFill>
                <a:prstClr val="black"/>
              </a:solidFill>
              <a:latin typeface="Arial"/>
              <a:ea typeface="Calibri"/>
              <a:cs typeface="Times New Roman"/>
            </a:endParaRPr>
          </a:p>
          <a:p>
            <a:pPr lvl="0">
              <a:lnSpc>
                <a:spcPct val="114000"/>
              </a:lnSpc>
              <a:spcAft>
                <a:spcPts val="1000"/>
              </a:spcAft>
            </a:pPr>
            <a:endParaRPr lang="fr-FR" sz="1000" smtClean="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21</a:t>
            </a:fld>
            <a:endParaRPr lang="fr-FR"/>
          </a:p>
        </p:txBody>
      </p:sp>
      <p:sp>
        <p:nvSpPr>
          <p:cNvPr id="8" name="Rectangle 7"/>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TextBox 6"/>
          <p:cNvSpPr txBox="1"/>
          <p:nvPr/>
        </p:nvSpPr>
        <p:spPr>
          <a:xfrm>
            <a:off x="0" y="8890000"/>
            <a:ext cx="35052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lvl="0">
              <a:lnSpc>
                <a:spcPct val="114000"/>
              </a:lnSpc>
              <a:spcAft>
                <a:spcPts val="300"/>
              </a:spcAft>
            </a:pPr>
            <a:r>
              <a:rPr lang="fr-FR" sz="1000" b="1" smtClean="0">
                <a:solidFill>
                  <a:prstClr val="black"/>
                </a:solidFill>
                <a:latin typeface="Arial"/>
                <a:ea typeface="Calibri"/>
                <a:cs typeface="Times New Roman"/>
              </a:rPr>
              <a:t>Exercice 3 : Configuration de bibliothèques VMM</a:t>
            </a:r>
          </a:p>
          <a:p>
            <a:pPr lvl="0">
              <a:lnSpc>
                <a:spcPct val="114000"/>
              </a:lnSpc>
              <a:spcAft>
                <a:spcPts val="1000"/>
              </a:spcAft>
            </a:pPr>
            <a:r>
              <a:rPr lang="fr-FR" sz="1000" smtClean="0">
                <a:solidFill>
                  <a:prstClr val="black"/>
                </a:solidFill>
                <a:latin typeface="Arial"/>
                <a:ea typeface="Calibri"/>
                <a:cs typeface="Arial"/>
              </a:rPr>
              <a:t>Vous avez décidé de déployer une bibliothèque VMM sur un serveur de fichiers situé au centre de données de Toronto afin de réduire l'utilisation du réseau lié au déploiement Hyper-V. Il est nécessaire de configurer la bibliothèque VMM sur le serveur, puis de répartir les composants VMM vers chaque bibliothèque. Vérifiez également que les administrateurs réseau qui créent des ordinateurs virtuels dans le centre de données de Toronto ont accès à tous les fichiers requis dans la bibliothèque.</a:t>
            </a:r>
            <a:endParaRPr lang="fr-FR" sz="1000" smtClean="0"/>
          </a:p>
          <a:p>
            <a:endParaRPr lang="fr-FR"/>
          </a:p>
        </p:txBody>
      </p:sp>
      <p:sp>
        <p:nvSpPr>
          <p:cNvPr id="4" name="Slide Number Placeholder 3"/>
          <p:cNvSpPr>
            <a:spLocks noGrp="1"/>
          </p:cNvSpPr>
          <p:nvPr>
            <p:ph type="sldNum" sz="quarter" idx="10"/>
          </p:nvPr>
        </p:nvSpPr>
        <p:spPr/>
        <p:txBody>
          <a:bodyPr/>
          <a:lstStyle/>
          <a:p>
            <a:fld id="{5DCCD20E-BD63-487F-861F-AB5984030926}" type="slidenum">
              <a:rPr lang="fr-FR" smtClean="0"/>
              <a:t>22</a:t>
            </a:fld>
            <a:endParaRPr lang="fr-FR"/>
          </a:p>
        </p:txBody>
      </p:sp>
      <p:sp>
        <p:nvSpPr>
          <p:cNvPr id="5" name="Rectangle 4"/>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extLst>
      <p:ext uri="{BB962C8B-B14F-4D97-AF65-F5344CB8AC3E}">
        <p14:creationId xmlns:p14="http://schemas.microsoft.com/office/powerpoint/2010/main" val="29700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5DCCD20E-BD63-487F-861F-AB5984030926}" type="slidenum">
              <a:rPr lang="fr-FR" smtClean="0"/>
              <a:t>23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346089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 est le principal facteur pour les décisions de conception pour le déploiement VMM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La bande passante du réseau influence grandement la conception.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24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412094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995"/>
              </a:spcAft>
            </a:pPr>
            <a:r>
              <a:rPr lang="fr-FR" sz="1000" b="1" smtClean="0">
                <a:latin typeface="Arial"/>
                <a:ea typeface="Calibri"/>
                <a:cs typeface="Times New Roman"/>
              </a:rPr>
              <a:t>Problèmes courants et conseils de résolution des problèmes</a:t>
            </a:r>
            <a:endParaRPr lang="fr-FR" sz="1000" smtClean="0">
              <a:latin typeface="Arial"/>
              <a:ea typeface="Calibri"/>
              <a:cs typeface="Times New Roman"/>
            </a:endParaRPr>
          </a:p>
          <a:p>
            <a:pPr>
              <a:lnSpc>
                <a:spcPct val="114000"/>
              </a:lnSpc>
              <a:spcAft>
                <a:spcPts val="1000"/>
              </a:spcAft>
            </a:pPr>
            <a:r>
              <a:rPr lang="fr-FR" sz="1000" b="1" smtClean="0">
                <a:latin typeface="Arial"/>
                <a:ea typeface="Calibri"/>
                <a:cs typeface="Times New Roman"/>
              </a:rPr>
              <a:t>Problème courant : </a:t>
            </a:r>
            <a:r>
              <a:rPr lang="fr-FR" sz="1000" smtClean="0">
                <a:latin typeface="Arial"/>
                <a:ea typeface="Calibri"/>
                <a:cs typeface="Times New Roman"/>
              </a:rPr>
              <a:t>Impossibilité d'ajouter des hôtes ESX ou XenServer</a:t>
            </a:r>
          </a:p>
          <a:p>
            <a:pPr>
              <a:lnSpc>
                <a:spcPct val="114000"/>
              </a:lnSpc>
            </a:pPr>
            <a:r>
              <a:rPr lang="fr-FR" sz="1000" b="1" smtClean="0">
                <a:solidFill>
                  <a:prstClr val="black"/>
                </a:solidFill>
                <a:latin typeface="Arial"/>
                <a:ea typeface="SimSun"/>
                <a:cs typeface="Arial"/>
              </a:rPr>
              <a:t>Conseil relatif à la résolution des problèmes</a:t>
            </a:r>
            <a:r>
              <a:rPr lang="fr-FR" sz="1000" b="1" smtClean="0">
                <a:latin typeface="Arial" pitchFamily="34" charset="0"/>
                <a:ea typeface="Calibri"/>
                <a:cs typeface="Arial" pitchFamily="34" charset="0"/>
              </a:rPr>
              <a:t> :</a:t>
            </a:r>
            <a:r>
              <a:rPr lang="fr-FR" sz="1000" smtClean="0">
                <a:latin typeface="Arial" pitchFamily="34" charset="0"/>
                <a:ea typeface="Calibri"/>
                <a:cs typeface="Arial" pitchFamily="34" charset="0"/>
              </a:rPr>
              <a:t> </a:t>
            </a:r>
            <a:r>
              <a:rPr lang="fr-FR" sz="1000" smtClean="0">
                <a:latin typeface="Arial" pitchFamily="34" charset="0"/>
                <a:cs typeface="Arial" pitchFamily="34" charset="0"/>
              </a:rPr>
              <a:t>Vérifiez</a:t>
            </a:r>
            <a:r>
              <a:rPr lang="fr-FR" sz="1000" smtClean="0">
                <a:latin typeface="Arial" pitchFamily="34" charset="0"/>
                <a:ea typeface="Calibri"/>
                <a:cs typeface="Arial" pitchFamily="34" charset="0"/>
              </a:rPr>
              <a:t> la résolution de noms, les pare-feux et les certificats.</a:t>
            </a:r>
          </a:p>
          <a:p>
            <a:pPr>
              <a:lnSpc>
                <a:spcPct val="114000"/>
              </a:lnSpc>
            </a:pPr>
            <a:r>
              <a:rPr lang="fr-FR" sz="1000" smtClean="0">
                <a:latin typeface="Arial" pitchFamily="34" charset="0"/>
                <a:ea typeface="Calibri"/>
                <a:cs typeface="Arial" pitchFamily="34" charset="0"/>
              </a:rPr>
              <a:t>Vérifiez que les autorisations adéquates ont été accordées sur les hôtes. Vérifiez que vous utilisez le bon compte RunAs.</a:t>
            </a:r>
          </a:p>
          <a:p>
            <a:pPr>
              <a:lnSpc>
                <a:spcPct val="114000"/>
              </a:lnSpc>
              <a:spcAft>
                <a:spcPts val="1000"/>
              </a:spcAft>
            </a:pP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25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300753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Après avoir lu le scénario, répondez aux questions suivantes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Comment pouvez-vous déterminer le nombre d'hôtes de virtualisation nécessaires au déploiement ? Quels facteurs devez-vous prendre en compte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Que pouvez-vous faire pour garantir que les développeurs peuvent créer des ressources sur site, puis les transférer vers Windows Azure™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Que devez-vous prendre en compte lors de la planification pour déployer App Controller et le serveur de gestion VMM sur le même serveur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Il est possible d'examiner la quantité de mémoire physique et les cœurs de processeur physiques et logiques qui sont affectés à tous les systèmes que vous devez virtualiser. Il est possible d'utiliser Microsoft Assessment and Planning Toolkit (MAP) pour analyser plus finement les configurations requises. Cela permet de déterminer les niveaux actuels d'utilisation de la mémoire et du processeur. Cela fournirait des données de dimensionnement précieuses.</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Pour les développeurs, il est possible de fournir l'accès et de le déléguer à System Center 2012 – App Controller.</a:t>
            </a:r>
          </a:p>
          <a:p>
            <a:pPr marL="342900" marR="0" lvl="0" indent="-342900">
              <a:lnSpc>
                <a:spcPct val="115000"/>
              </a:lnSpc>
              <a:spcBef>
                <a:spcPts val="0"/>
              </a:spcBef>
              <a:spcAft>
                <a:spcPts val="995"/>
              </a:spcAft>
              <a:buFont typeface="+mj-lt"/>
              <a:buAutoNum type="arabicPeriod"/>
            </a:pPr>
            <a:r>
              <a:rPr lang="fr-FR" sz="1000" smtClean="0">
                <a:latin typeface="Arial"/>
                <a:ea typeface="Calibri"/>
                <a:cs typeface="Times New Roman"/>
              </a:rPr>
              <a:t>Lorsque vous prévoyez de déployer App Controller et le serveur de gestion VMM sur le même serveur, vous devez modifier le port que le serveur VMM utilise pour déployer des fichiers. Cela est dû au fait qu'un seul service peut écouter un seul port.</a:t>
            </a:r>
          </a:p>
        </p:txBody>
      </p:sp>
      <p:sp>
        <p:nvSpPr>
          <p:cNvPr id="4" name="Slide Number Placeholder 3"/>
          <p:cNvSpPr>
            <a:spLocks noGrp="1"/>
          </p:cNvSpPr>
          <p:nvPr>
            <p:ph type="sldNum" sz="quarter" idx="10"/>
          </p:nvPr>
        </p:nvSpPr>
        <p:spPr/>
        <p:txBody>
          <a:bodyPr/>
          <a:lstStyle/>
          <a:p>
            <a:fld id="{5DCCD20E-BD63-487F-861F-AB5984030926}" type="slidenum">
              <a:rPr lang="fr-FR" smtClean="0"/>
              <a:t>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90475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Présentez les composants VMM et détaillez chacun d'entre eux. Présentez les composants dont les organisations ont besoin au minimum : base de données, serveur VMM, bibliothèque et console. Mettez en suite en évidence les options supplémentaires, telles que le serveur WSUS, le serveur de déploiement Windows et les bibliothèques supplémentaires. Les trois rubriques suivantes expliquent les configurations minimales requises.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86105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configuration requise et les options de la base de données VMM. Indiquez que VMM ne prend plus en charge Microsoft SQL Server</a:t>
            </a:r>
            <a:r>
              <a:rPr lang="fr-FR" sz="1000" baseline="30000" smtClean="0">
                <a:latin typeface="Arial"/>
                <a:ea typeface="Calibri"/>
                <a:cs typeface="Times New Roman"/>
              </a:rPr>
              <a:t>®</a:t>
            </a:r>
            <a:r>
              <a:rPr lang="fr-FR" sz="1000" smtClean="0">
                <a:latin typeface="Arial"/>
                <a:ea typeface="Calibri"/>
                <a:cs typeface="Times New Roman"/>
              </a:rPr>
              <a:t> Express et que vous devez déplacer votre base de données avant de pouvoir effectuer une mise à niveau. Indiquez que si vous utilisez un serveur VMM à haut niveau de disponibilité, vous devez utiliser une base de données présentant une disponibilité de même niveau.</a:t>
            </a:r>
          </a:p>
          <a:p>
            <a:pPr>
              <a:lnSpc>
                <a:spcPct val="115000"/>
              </a:lnSpc>
              <a:spcAft>
                <a:spcPts val="1000"/>
              </a:spcAft>
            </a:pPr>
            <a:r>
              <a:rPr lang="fr-FR" sz="1000" smtClean="0">
                <a:latin typeface="Arial"/>
                <a:ea typeface="Calibri"/>
                <a:cs typeface="Times New Roman"/>
              </a:rPr>
              <a:t>Indiquez que dans un environnement de petite taille la mise à niveau peut ne pas être intéressante. En effet, il est possible de rapidement déployer un agent vers quelques hôtes.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88841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conditions préalables à l'installation d'un serveur VMM. Envisagez plusieurs scénarios possibles, et soyez prêt à expliquer pourquoi une conception peut être meilleure qu'une autre. Dans ce cours, VMM est déjà installé, mais vous devrez comprendre les exigences du déploiement de haute disponibilité, y compris la gestion distribuée de clés.</a:t>
            </a:r>
          </a:p>
        </p:txBody>
      </p:sp>
      <p:sp>
        <p:nvSpPr>
          <p:cNvPr id="4" name="Slide Number Placeholder 3"/>
          <p:cNvSpPr>
            <a:spLocks noGrp="1"/>
          </p:cNvSpPr>
          <p:nvPr>
            <p:ph type="sldNum" sz="quarter" idx="10"/>
          </p:nvPr>
        </p:nvSpPr>
        <p:spPr/>
        <p:txBody>
          <a:bodyPr/>
          <a:lstStyle/>
          <a:p>
            <a:fld id="{5DCCD20E-BD63-487F-861F-AB5984030926}" type="slidenum">
              <a:rPr lang="fr-FR" smtClean="0"/>
              <a:t>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224444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7</a:t>
            </a:fld>
            <a:endParaRPr lang="fr-F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extLst>
      <p:ext uri="{BB962C8B-B14F-4D97-AF65-F5344CB8AC3E}">
        <p14:creationId xmlns:p14="http://schemas.microsoft.com/office/powerpoint/2010/main" val="398625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Pourquoi créer un objet équivalent ?</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Citez cinq types d'objets pouvant être stockés dans une bibliothèque.</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Comment empêcher deux serveurs Web de s'exécuter sur le même serveur hôte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L'utilisation d'objets équivalents permet de garantir la possibilité d'utiliser un seul modèle sur plusieurs sites.</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Parmi les types d'objet pouvant être stockés dans une bibliothèque figurent les serveurs SQL, les scripts, les packages de déploiement Web, les packages de virtualisation d'applications Microsoft (Server App-V), les fichiers de pilotes, les fichiers de réponses, les ressources clients et les disques durs virtuels.</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Il est possible d'empêcher des serveurs Web de s'exécuter sur les mêmes hôtes en configurant des propriétés personnalisées sur les ordinateurs et sur les hôtes virtuels, puis en créant une règle de placement.</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83608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5DCCD20E-BD63-487F-861F-AB5984030926}"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3038475"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Planification et implémentation d'une stratégie de virtualisation de serveur</a:t>
            </a:r>
            <a:endParaRPr lang="fr-FR" sz="1200" b="1">
              <a:solidFill>
                <a:srgbClr val="336699"/>
              </a:solidFill>
              <a:latin typeface="Arial"/>
            </a:endParaRPr>
          </a:p>
        </p:txBody>
      </p:sp>
    </p:spTree>
    <p:extLst>
      <p:ext uri="{BB962C8B-B14F-4D97-AF65-F5344CB8AC3E}">
        <p14:creationId xmlns:p14="http://schemas.microsoft.com/office/powerpoint/2010/main" val="10171980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44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32417" cy="340093"/>
          </a:xfrm>
        </p:spPr>
        <p:txBody>
          <a:bodyPr lIns="90000" rIns="90000"/>
          <a:lstStyle/>
          <a:p>
            <a:r>
              <a:rPr lang="fr-FR" sz="2600" smtClean="0"/>
              <a:t>Module 2</a:t>
            </a:r>
            <a:endParaRPr lang="fr-FR" sz="2600"/>
          </a:p>
        </p:txBody>
      </p:sp>
      <p:sp>
        <p:nvSpPr>
          <p:cNvPr id="3" name="Subtitle 2"/>
          <p:cNvSpPr>
            <a:spLocks noGrp="1"/>
          </p:cNvSpPr>
          <p:nvPr>
            <p:ph type="subTitle" sz="quarter" idx="1"/>
          </p:nvPr>
        </p:nvSpPr>
        <p:spPr>
          <a:xfrm>
            <a:off x="3121297" y="3733800"/>
            <a:ext cx="5775960" cy="1103872"/>
          </a:xfrm>
        </p:spPr>
        <p:txBody>
          <a:bodyPr lIns="90000" rIns="90000"/>
          <a:lstStyle/>
          <a:p>
            <a:r>
              <a:rPr lang="fr-FR" smtClean="0"/>
              <a:t>Planification et implémentation d'une stratégie de virtualisation de serveur</a:t>
            </a:r>
            <a:endParaRPr lang="fr-FR"/>
          </a:p>
        </p:txBody>
      </p:sp>
    </p:spTree>
    <p:extLst>
      <p:ext uri="{BB962C8B-B14F-4D97-AF65-F5344CB8AC3E}">
        <p14:creationId xmlns:p14="http://schemas.microsoft.com/office/powerpoint/2010/main" val="10960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94a8f9a9-4b71-46aa-979d-9a9178cf8f7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Ajout d'hôtes de virtualisation à VMM</a:t>
            </a:r>
            <a:endParaRPr lang="fr-FR"/>
          </a:p>
        </p:txBody>
      </p:sp>
      <p:sp>
        <p:nvSpPr>
          <p:cNvPr id="4" name="Content Placeholder 2"/>
          <p:cNvSpPr txBox="1">
            <a:spLocks/>
          </p:cNvSpPr>
          <p:nvPr/>
        </p:nvSpPr>
        <p:spPr bwMode="auto">
          <a:xfrm>
            <a:off x="458788" y="1021215"/>
            <a:ext cx="8228012" cy="2102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ts val="600"/>
              </a:spcBef>
              <a:buClr>
                <a:srgbClr val="0070C0"/>
              </a:buClr>
              <a:buSzPct val="90000"/>
            </a:pPr>
            <a:r>
              <a:rPr lang="fr-FR" sz="2800" b="0" dirty="0" smtClean="0">
                <a:latin typeface="Segoe UI" pitchFamily="34" charset="0"/>
                <a:ea typeface="Segoe UI" pitchFamily="34" charset="0"/>
                <a:cs typeface="Segoe UI" pitchFamily="34" charset="0"/>
              </a:rPr>
              <a:t>Configuration requise pour la prise en charge d'hôtes hétérogènes</a:t>
            </a:r>
          </a:p>
          <a:p>
            <a:pPr marL="458788" lvl="1" indent="-169863">
              <a:spcBef>
                <a:spcPts val="600"/>
              </a:spcBef>
              <a:buClr>
                <a:srgbClr val="0070C0"/>
              </a:buClr>
              <a:buSzPct val="80000"/>
              <a:buFont typeface="Arial" pitchFamily="34" charset="0"/>
              <a:buChar char="•"/>
            </a:pPr>
            <a:r>
              <a:rPr lang="fr-FR" sz="2400" b="0" dirty="0" err="1" smtClean="0">
                <a:latin typeface="Segoe UI" pitchFamily="34" charset="0"/>
                <a:ea typeface="Segoe UI" pitchFamily="34" charset="0"/>
                <a:cs typeface="Segoe UI" pitchFamily="34" charset="0"/>
              </a:rPr>
              <a:t>VMWare</a:t>
            </a:r>
            <a:r>
              <a:rPr lang="fr-FR" sz="2400" b="0" dirty="0" smtClean="0">
                <a:latin typeface="Segoe UI" pitchFamily="34" charset="0"/>
                <a:ea typeface="Segoe UI" pitchFamily="34" charset="0"/>
                <a:cs typeface="Segoe UI" pitchFamily="34" charset="0"/>
              </a:rPr>
              <a:t> </a:t>
            </a:r>
            <a:r>
              <a:rPr lang="fr-FR" sz="2400" b="0" dirty="0" err="1" smtClean="0">
                <a:latin typeface="Segoe UI" pitchFamily="34" charset="0"/>
                <a:ea typeface="Segoe UI" pitchFamily="34" charset="0"/>
                <a:cs typeface="Segoe UI" pitchFamily="34" charset="0"/>
              </a:rPr>
              <a:t>vCenter</a:t>
            </a:r>
            <a:r>
              <a:rPr lang="fr-FR" sz="2400" b="0" dirty="0" smtClean="0">
                <a:latin typeface="Segoe UI" pitchFamily="34" charset="0"/>
                <a:ea typeface="Segoe UI" pitchFamily="34" charset="0"/>
                <a:cs typeface="Segoe UI" pitchFamily="34" charset="0"/>
              </a:rPr>
              <a:t> Server 4.1 requis pour ESX</a:t>
            </a:r>
          </a:p>
          <a:p>
            <a:pPr marL="458788" lvl="1" indent="-169863">
              <a:spcBef>
                <a:spcPts val="600"/>
              </a:spcBef>
              <a:buClr>
                <a:srgbClr val="0070C0"/>
              </a:buClr>
              <a:buSzPct val="80000"/>
              <a:buFont typeface="Arial" pitchFamily="34" charset="0"/>
              <a:buChar char="•"/>
            </a:pPr>
            <a:r>
              <a:rPr lang="fr-FR" sz="2400" b="0" dirty="0" smtClean="0">
                <a:latin typeface="Segoe UI" pitchFamily="34" charset="0"/>
                <a:ea typeface="Segoe UI" pitchFamily="34" charset="0"/>
                <a:cs typeface="Segoe UI" pitchFamily="34" charset="0"/>
              </a:rPr>
              <a:t>Le serveur de </a:t>
            </a:r>
            <a:r>
              <a:rPr lang="fr-FR" sz="2400" b="0" dirty="0" err="1" smtClean="0">
                <a:latin typeface="Segoe UI" pitchFamily="34" charset="0"/>
                <a:ea typeface="Segoe UI" pitchFamily="34" charset="0"/>
                <a:cs typeface="Segoe UI" pitchFamily="34" charset="0"/>
              </a:rPr>
              <a:t>Citrx</a:t>
            </a:r>
            <a:r>
              <a:rPr lang="fr-FR" sz="2400" b="0" dirty="0" smtClean="0">
                <a:latin typeface="Segoe UI" pitchFamily="34" charset="0"/>
                <a:ea typeface="Segoe UI" pitchFamily="34" charset="0"/>
                <a:cs typeface="Segoe UI" pitchFamily="34" charset="0"/>
              </a:rPr>
              <a:t> </a:t>
            </a:r>
            <a:r>
              <a:rPr lang="fr-FR" sz="2400" b="0" dirty="0" err="1" smtClean="0">
                <a:latin typeface="Segoe UI" pitchFamily="34" charset="0"/>
                <a:ea typeface="Segoe UI" pitchFamily="34" charset="0"/>
                <a:cs typeface="Segoe UI" pitchFamily="34" charset="0"/>
              </a:rPr>
              <a:t>Xen</a:t>
            </a:r>
            <a:r>
              <a:rPr lang="fr-FR" sz="2400" b="0" dirty="0" smtClean="0">
                <a:latin typeface="Segoe UI" pitchFamily="34" charset="0"/>
                <a:ea typeface="Segoe UI" pitchFamily="34" charset="0"/>
                <a:cs typeface="Segoe UI" pitchFamily="34" charset="0"/>
              </a:rPr>
              <a:t> a besoin du paquet d'intégration de Citrix System Center</a:t>
            </a:r>
          </a:p>
          <a:p>
            <a:pPr lvl="1"/>
            <a:endParaRPr lang="fr-FR" dirty="0"/>
          </a:p>
        </p:txBody>
      </p:sp>
      <p:graphicFrame>
        <p:nvGraphicFramePr>
          <p:cNvPr id="5" name="Content Placeholder 1"/>
          <p:cNvGraphicFramePr>
            <a:graphicFrameLocks/>
          </p:cNvGraphicFramePr>
          <p:nvPr>
            <p:extLst>
              <p:ext uri="{D42A27DB-BD31-4B8C-83A1-F6EECF244321}">
                <p14:modId xmlns:p14="http://schemas.microsoft.com/office/powerpoint/2010/main" val="2417195772"/>
              </p:ext>
            </p:extLst>
          </p:nvPr>
        </p:nvGraphicFramePr>
        <p:xfrm>
          <a:off x="536414" y="3222171"/>
          <a:ext cx="8118474" cy="3398520"/>
        </p:xfrm>
        <a:graphic>
          <a:graphicData uri="http://schemas.openxmlformats.org/drawingml/2006/table">
            <a:tbl>
              <a:tblPr firstRow="1" bandRow="1">
                <a:tableStyleId>{93296810-A885-4BE3-A3E7-6D5BEEA58F35}</a:tableStyleId>
              </a:tblPr>
              <a:tblGrid>
                <a:gridCol w="2706158"/>
                <a:gridCol w="2706158"/>
                <a:gridCol w="2706158"/>
              </a:tblGrid>
              <a:tr h="370840">
                <a:tc>
                  <a:txBody>
                    <a:bodyPr/>
                    <a:lstStyle/>
                    <a:p>
                      <a:r>
                        <a:rPr lang="fr-FR" noProof="0" smtClean="0">
                          <a:latin typeface="Segoe UI" pitchFamily="34" charset="0"/>
                          <a:ea typeface="Segoe UI" pitchFamily="34" charset="0"/>
                          <a:cs typeface="Segoe UI" pitchFamily="34" charset="0"/>
                        </a:rPr>
                        <a:t>VMM 2008 R2 SP1</a:t>
                      </a:r>
                    </a:p>
                  </a:txBody>
                  <a:tcPr/>
                </a:tc>
                <a:tc>
                  <a:txBody>
                    <a:bodyPr/>
                    <a:lstStyle/>
                    <a:p>
                      <a:r>
                        <a:rPr lang="fr-FR" noProof="0" smtClean="0">
                          <a:latin typeface="Segoe UI" pitchFamily="34" charset="0"/>
                          <a:ea typeface="Segoe UI" pitchFamily="34" charset="0"/>
                          <a:cs typeface="Segoe UI" pitchFamily="34" charset="0"/>
                        </a:rPr>
                        <a:t>VMM 2012</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VMM 2012 SP1</a:t>
                      </a:r>
                      <a:endParaRPr lang="fr-FR" noProof="0">
                        <a:latin typeface="Segoe UI" pitchFamily="34" charset="0"/>
                        <a:ea typeface="Segoe UI" pitchFamily="34" charset="0"/>
                        <a:cs typeface="Segoe UI" pitchFamily="34" charset="0"/>
                      </a:endParaRPr>
                    </a:p>
                  </a:txBody>
                  <a:tcPr/>
                </a:tc>
              </a:tr>
              <a:tr h="370840">
                <a:tc>
                  <a:txBody>
                    <a:bodyPr/>
                    <a:lstStyle/>
                    <a:p>
                      <a:r>
                        <a:rPr lang="fr-FR" noProof="0" smtClean="0">
                          <a:latin typeface="Segoe UI" pitchFamily="34" charset="0"/>
                          <a:ea typeface="Segoe UI" pitchFamily="34" charset="0"/>
                          <a:cs typeface="Segoe UI" pitchFamily="34" charset="0"/>
                        </a:rPr>
                        <a:t>Virtual Server 2005 R2</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Hyper-V</a:t>
                      </a:r>
                      <a:endParaRPr lang="fr-FR" noProof="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smtClean="0">
                          <a:latin typeface="Segoe UI" pitchFamily="34" charset="0"/>
                          <a:ea typeface="Segoe UI" pitchFamily="34" charset="0"/>
                          <a:cs typeface="Segoe UI" pitchFamily="34" charset="0"/>
                        </a:rPr>
                        <a:t>Hyper-V R2</a:t>
                      </a:r>
                      <a:r>
                        <a:rPr lang="fr-FR" baseline="0" noProof="0" smtClean="0">
                          <a:latin typeface="Segoe UI" pitchFamily="34" charset="0"/>
                          <a:ea typeface="Segoe UI" pitchFamily="34" charset="0"/>
                          <a:cs typeface="Segoe UI" pitchFamily="34" charset="0"/>
                        </a:rPr>
                        <a:t> SP1</a:t>
                      </a:r>
                      <a:endParaRPr lang="fr-FR" noProof="0" smtClean="0">
                        <a:latin typeface="Segoe UI" pitchFamily="34" charset="0"/>
                        <a:ea typeface="Segoe UI" pitchFamily="34" charset="0"/>
                        <a:cs typeface="Segoe UI" pitchFamily="34" charset="0"/>
                      </a:endParaRPr>
                    </a:p>
                    <a:p>
                      <a:endParaRPr lang="fr-FR" noProof="0">
                        <a:latin typeface="Segoe UI" pitchFamily="34" charset="0"/>
                        <a:ea typeface="Segoe UI" pitchFamily="34" charset="0"/>
                        <a:cs typeface="Segoe UI" pitchFamily="34" charset="0"/>
                      </a:endParaRPr>
                    </a:p>
                  </a:txBody>
                  <a:tcPr/>
                </a:tc>
              </a:tr>
              <a:tr h="370840">
                <a:tc>
                  <a:txBody>
                    <a:bodyPr/>
                    <a:lstStyle/>
                    <a:p>
                      <a:r>
                        <a:rPr lang="fr-FR" noProof="0" smtClean="0">
                          <a:latin typeface="Segoe UI" pitchFamily="34" charset="0"/>
                          <a:ea typeface="Segoe UI" pitchFamily="34" charset="0"/>
                          <a:cs typeface="Segoe UI" pitchFamily="34" charset="0"/>
                        </a:rPr>
                        <a:t>Hyper-V</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Hyper-V R2</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Hyper-V R3</a:t>
                      </a:r>
                      <a:endParaRPr lang="fr-FR" noProof="0">
                        <a:latin typeface="Segoe UI" pitchFamily="34" charset="0"/>
                        <a:ea typeface="Segoe UI" pitchFamily="34" charset="0"/>
                        <a:cs typeface="Segoe UI" pitchFamily="34" charset="0"/>
                      </a:endParaRPr>
                    </a:p>
                  </a:txBody>
                  <a:tcPr/>
                </a:tc>
              </a:tr>
              <a:tr h="370840">
                <a:tc>
                  <a:txBody>
                    <a:bodyPr/>
                    <a:lstStyle/>
                    <a:p>
                      <a:r>
                        <a:rPr lang="fr-FR" noProof="0" smtClean="0">
                          <a:latin typeface="Segoe UI" pitchFamily="34" charset="0"/>
                          <a:ea typeface="Segoe UI" pitchFamily="34" charset="0"/>
                          <a:cs typeface="Segoe UI" pitchFamily="34" charset="0"/>
                        </a:rPr>
                        <a:t>Hyper-V R2</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Hyper-V R2</a:t>
                      </a:r>
                      <a:r>
                        <a:rPr lang="fr-FR" baseline="0" noProof="0" smtClean="0">
                          <a:latin typeface="Segoe UI" pitchFamily="34" charset="0"/>
                          <a:ea typeface="Segoe UI" pitchFamily="34" charset="0"/>
                          <a:cs typeface="Segoe UI" pitchFamily="34" charset="0"/>
                        </a:rPr>
                        <a:t> SP1</a:t>
                      </a:r>
                      <a:endParaRPr lang="fr-FR" noProof="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smtClean="0">
                          <a:latin typeface="Segoe UI" pitchFamily="34" charset="0"/>
                          <a:ea typeface="Segoe UI" pitchFamily="34" charset="0"/>
                          <a:cs typeface="Segoe UI" pitchFamily="34" charset="0"/>
                        </a:rPr>
                        <a:t>ESX 4.1 ESXi 4.1</a:t>
                      </a:r>
                    </a:p>
                    <a:p>
                      <a:endParaRPr lang="fr-FR" noProof="0">
                        <a:latin typeface="Segoe UI" pitchFamily="34" charset="0"/>
                        <a:ea typeface="Segoe UI" pitchFamily="34" charset="0"/>
                        <a:cs typeface="Segoe UI" pitchFamily="34" charset="0"/>
                      </a:endParaRPr>
                    </a:p>
                  </a:txBody>
                  <a:tcPr/>
                </a:tc>
              </a:tr>
              <a:tr h="370840">
                <a:tc>
                  <a:txBody>
                    <a:bodyPr/>
                    <a:lstStyle/>
                    <a:p>
                      <a:r>
                        <a:rPr lang="fr-FR" noProof="0" smtClean="0">
                          <a:latin typeface="Segoe UI" pitchFamily="34" charset="0"/>
                          <a:ea typeface="Segoe UI" pitchFamily="34" charset="0"/>
                          <a:cs typeface="Segoe UI" pitchFamily="34" charset="0"/>
                        </a:rPr>
                        <a:t>Hyper-V</a:t>
                      </a:r>
                      <a:r>
                        <a:rPr lang="fr-FR" baseline="0" noProof="0" smtClean="0">
                          <a:latin typeface="Segoe UI" pitchFamily="34" charset="0"/>
                          <a:ea typeface="Segoe UI" pitchFamily="34" charset="0"/>
                          <a:cs typeface="Segoe UI" pitchFamily="34" charset="0"/>
                        </a:rPr>
                        <a:t> R2 SP1</a:t>
                      </a:r>
                    </a:p>
                  </a:txBody>
                  <a:tcPr/>
                </a:tc>
                <a:tc>
                  <a:txBody>
                    <a:bodyPr/>
                    <a:lstStyle/>
                    <a:p>
                      <a:r>
                        <a:rPr lang="fr-FR" noProof="0" smtClean="0">
                          <a:latin typeface="Segoe UI" pitchFamily="34" charset="0"/>
                          <a:ea typeface="Segoe UI" pitchFamily="34" charset="0"/>
                          <a:cs typeface="Segoe UI" pitchFamily="34" charset="0"/>
                        </a:rPr>
                        <a:t>ESX 3.5</a:t>
                      </a:r>
                      <a:r>
                        <a:rPr lang="fr-FR" baseline="0" noProof="0" smtClean="0">
                          <a:latin typeface="Segoe UI" pitchFamily="34" charset="0"/>
                          <a:ea typeface="Segoe UI" pitchFamily="34" charset="0"/>
                          <a:cs typeface="Segoe UI" pitchFamily="34" charset="0"/>
                        </a:rPr>
                        <a:t> ESXi 3.5</a:t>
                      </a:r>
                      <a:endParaRPr lang="fr-FR" noProof="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smtClean="0">
                          <a:latin typeface="Segoe UI" pitchFamily="34" charset="0"/>
                          <a:ea typeface="Segoe UI" pitchFamily="34" charset="0"/>
                          <a:cs typeface="Segoe UI" pitchFamily="34" charset="0"/>
                        </a:rPr>
                        <a:t>ESX 5.0 ESX 5.1</a:t>
                      </a:r>
                      <a:endParaRPr lang="fr-FR" noProof="0">
                        <a:latin typeface="Segoe UI" pitchFamily="34" charset="0"/>
                        <a:ea typeface="Segoe UI" pitchFamily="34" charset="0"/>
                        <a:cs typeface="Segoe UI" pitchFamily="34" charset="0"/>
                      </a:endParaRPr>
                    </a:p>
                  </a:txBody>
                  <a:tcPr/>
                </a:tc>
              </a:tr>
              <a:tr h="0">
                <a:tc>
                  <a:txBody>
                    <a:bodyPr/>
                    <a:lstStyle/>
                    <a:p>
                      <a:r>
                        <a:rPr lang="fr-FR" baseline="0" noProof="0" smtClean="0">
                          <a:latin typeface="Segoe UI" pitchFamily="34" charset="0"/>
                          <a:ea typeface="Segoe UI" pitchFamily="34" charset="0"/>
                          <a:cs typeface="Segoe UI" pitchFamily="34" charset="0"/>
                        </a:rPr>
                        <a:t>ESX 3.x</a:t>
                      </a:r>
                    </a:p>
                  </a:txBody>
                  <a:tcPr/>
                </a:tc>
                <a:tc>
                  <a:txBody>
                    <a:bodyPr/>
                    <a:lstStyle/>
                    <a:p>
                      <a:r>
                        <a:rPr lang="fr-FR" noProof="0" smtClean="0">
                          <a:latin typeface="Segoe UI" pitchFamily="34" charset="0"/>
                          <a:ea typeface="Segoe UI" pitchFamily="34" charset="0"/>
                          <a:cs typeface="Segoe UI" pitchFamily="34" charset="0"/>
                        </a:rPr>
                        <a:t>ESX 4.1 ESXi 4.1</a:t>
                      </a:r>
                      <a:endParaRPr lang="fr-FR" noProof="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smtClean="0">
                          <a:latin typeface="Segoe UI" pitchFamily="34" charset="0"/>
                          <a:ea typeface="Segoe UI" pitchFamily="34" charset="0"/>
                          <a:cs typeface="Segoe UI" pitchFamily="34" charset="0"/>
                        </a:rPr>
                        <a:t>Citrix XenServer 6.0</a:t>
                      </a:r>
                    </a:p>
                  </a:txBody>
                  <a:tcPr/>
                </a:tc>
              </a:tr>
              <a:tr h="518160">
                <a:tc>
                  <a:txBody>
                    <a:bodyPr/>
                    <a:lstStyle/>
                    <a:p>
                      <a:r>
                        <a:rPr lang="fr-FR" baseline="0" noProof="0" smtClean="0">
                          <a:latin typeface="Segoe UI" pitchFamily="34" charset="0"/>
                          <a:ea typeface="Segoe UI" pitchFamily="34" charset="0"/>
                          <a:cs typeface="Segoe UI" pitchFamily="34" charset="0"/>
                        </a:rPr>
                        <a:t>ESX 4.0 (Limited)</a:t>
                      </a:r>
                    </a:p>
                  </a:txBody>
                  <a:tcPr/>
                </a:tc>
                <a:tc>
                  <a:txBody>
                    <a:bodyPr/>
                    <a:lstStyle/>
                    <a:p>
                      <a:r>
                        <a:rPr lang="fr-FR" noProof="0" smtClean="0">
                          <a:latin typeface="Segoe UI" pitchFamily="34" charset="0"/>
                          <a:ea typeface="Segoe UI" pitchFamily="34" charset="0"/>
                          <a:cs typeface="Segoe UI" pitchFamily="34" charset="0"/>
                        </a:rPr>
                        <a:t>Citrix XenServer 6.0</a:t>
                      </a:r>
                      <a:endParaRPr lang="fr-FR" noProof="0">
                        <a:latin typeface="Segoe UI" pitchFamily="34" charset="0"/>
                        <a:ea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latin typeface="Segoe UI" pitchFamily="34" charset="0"/>
                          <a:ea typeface="Segoe UI" pitchFamily="34" charset="0"/>
                          <a:cs typeface="Segoe UI" pitchFamily="34" charset="0"/>
                        </a:rPr>
                        <a:t>Citrix </a:t>
                      </a:r>
                      <a:r>
                        <a:rPr lang="fr-FR" noProof="0" dirty="0" err="1" smtClean="0">
                          <a:latin typeface="Segoe UI" pitchFamily="34" charset="0"/>
                          <a:ea typeface="Segoe UI" pitchFamily="34" charset="0"/>
                          <a:cs typeface="Segoe UI" pitchFamily="34" charset="0"/>
                        </a:rPr>
                        <a:t>XenServer</a:t>
                      </a:r>
                      <a:r>
                        <a:rPr lang="fr-FR" noProof="0" dirty="0" smtClean="0">
                          <a:latin typeface="Segoe UI" pitchFamily="34" charset="0"/>
                          <a:ea typeface="Segoe UI" pitchFamily="34" charset="0"/>
                          <a:cs typeface="Segoe UI" pitchFamily="34" charset="0"/>
                        </a:rPr>
                        <a:t> 6.1</a:t>
                      </a:r>
                    </a:p>
                    <a:p>
                      <a:endParaRPr lang="fr-FR" noProof="0" dirty="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15629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0e0a3394-ac45-4cbd-b5e8-16f2906aa92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d'hôtes Hyper-V</a:t>
            </a:r>
            <a:endParaRPr lang="fr-FR"/>
          </a:p>
        </p:txBody>
      </p:sp>
      <p:pic>
        <p:nvPicPr>
          <p:cNvPr id="52" name="Picture 51" descr="C:\Utilisateurs\v-krgood\Documents\Bibliothèque PowerPoint\Graphiques\arrow05_03.png"/>
          <p:cNvPicPr>
            <a:picLocks noChangeAspect="1" noChangeArrowheads="1"/>
          </p:cNvPicPr>
          <p:nvPr/>
        </p:nvPicPr>
        <p:blipFill>
          <a:blip r:embed="rId3" cstate="print"/>
          <a:srcRect/>
          <a:stretch>
            <a:fillRect/>
          </a:stretch>
        </p:blipFill>
        <p:spPr bwMode="auto">
          <a:xfrm rot="21052931">
            <a:off x="1780439" y="699661"/>
            <a:ext cx="3636035" cy="2644390"/>
          </a:xfrm>
          <a:prstGeom prst="rect">
            <a:avLst/>
          </a:prstGeom>
          <a:noFill/>
        </p:spPr>
      </p:pic>
      <p:pic>
        <p:nvPicPr>
          <p:cNvPr id="53" name="Picture 2" descr="C:\Utilisateurs\v-krgood\Documents\Bibliothèque PowerPoint\Graphiques\Server.png"/>
          <p:cNvPicPr>
            <a:picLocks noChangeAspect="1" noChangeArrowheads="1"/>
          </p:cNvPicPr>
          <p:nvPr/>
        </p:nvPicPr>
        <p:blipFill>
          <a:blip r:embed="rId4" cstate="print"/>
          <a:srcRect/>
          <a:stretch>
            <a:fillRect/>
          </a:stretch>
        </p:blipFill>
        <p:spPr bwMode="auto">
          <a:xfrm>
            <a:off x="684367" y="842683"/>
            <a:ext cx="868680" cy="1021976"/>
          </a:xfrm>
          <a:prstGeom prst="rect">
            <a:avLst/>
          </a:prstGeom>
          <a:noFill/>
        </p:spPr>
      </p:pic>
      <p:pic>
        <p:nvPicPr>
          <p:cNvPr id="54" name="Picture 2" descr="C:\Utilisateurs\v-krgood\Documents\Bibliothèque PowerPoint\Graphiques\Server.png"/>
          <p:cNvPicPr>
            <a:picLocks noChangeAspect="1" noChangeArrowheads="1"/>
          </p:cNvPicPr>
          <p:nvPr/>
        </p:nvPicPr>
        <p:blipFill>
          <a:blip r:embed="rId4" cstate="print"/>
          <a:srcRect/>
          <a:stretch>
            <a:fillRect/>
          </a:stretch>
        </p:blipFill>
        <p:spPr bwMode="auto">
          <a:xfrm>
            <a:off x="6448983" y="4912658"/>
            <a:ext cx="868680" cy="1021976"/>
          </a:xfrm>
          <a:prstGeom prst="rect">
            <a:avLst/>
          </a:prstGeom>
          <a:noFill/>
        </p:spPr>
      </p:pic>
      <p:pic>
        <p:nvPicPr>
          <p:cNvPr id="55" name="Picture 3" descr="C:\Utilisateurs\v-krgood\Documents\Bibliothèque PowerPoint\Graphiques\2_PopulatedDomain.png"/>
          <p:cNvPicPr>
            <a:picLocks noChangeAspect="1" noChangeArrowheads="1"/>
          </p:cNvPicPr>
          <p:nvPr/>
        </p:nvPicPr>
        <p:blipFill>
          <a:blip r:embed="rId5" cstate="print"/>
          <a:srcRect/>
          <a:stretch>
            <a:fillRect/>
          </a:stretch>
        </p:blipFill>
        <p:spPr bwMode="auto">
          <a:xfrm>
            <a:off x="7597586" y="1434355"/>
            <a:ext cx="1158365" cy="1022257"/>
          </a:xfrm>
          <a:prstGeom prst="rect">
            <a:avLst/>
          </a:prstGeom>
          <a:noFill/>
        </p:spPr>
      </p:pic>
      <p:pic>
        <p:nvPicPr>
          <p:cNvPr id="56" name="Picture 6" descr="C:\Utilisateurs\v-krgood\Documents\Bibliothèque PowerPoint\Graphiques\ServerProcess.png"/>
          <p:cNvPicPr>
            <a:picLocks noChangeAspect="1" noChangeArrowheads="1"/>
          </p:cNvPicPr>
          <p:nvPr/>
        </p:nvPicPr>
        <p:blipFill>
          <a:blip r:embed="rId6" cstate="print"/>
          <a:srcRect/>
          <a:stretch>
            <a:fillRect/>
          </a:stretch>
        </p:blipFill>
        <p:spPr bwMode="auto">
          <a:xfrm>
            <a:off x="1752600" y="5401603"/>
            <a:ext cx="811306" cy="622677"/>
          </a:xfrm>
          <a:prstGeom prst="rect">
            <a:avLst/>
          </a:prstGeom>
          <a:noFill/>
        </p:spPr>
      </p:pic>
      <p:cxnSp>
        <p:nvCxnSpPr>
          <p:cNvPr id="57" name="Straight Arrow Connector 56"/>
          <p:cNvCxnSpPr>
            <a:endCxn id="89" idx="1"/>
          </p:cNvCxnSpPr>
          <p:nvPr/>
        </p:nvCxnSpPr>
        <p:spPr bwMode="auto">
          <a:xfrm>
            <a:off x="3227294" y="2384612"/>
            <a:ext cx="2056281" cy="1138516"/>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58" name="Straight Arrow Connector 57"/>
          <p:cNvCxnSpPr/>
          <p:nvPr/>
        </p:nvCxnSpPr>
        <p:spPr bwMode="auto">
          <a:xfrm flipH="1" flipV="1">
            <a:off x="1559859" y="1398494"/>
            <a:ext cx="1631577" cy="896473"/>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59" name="Straight Arrow Connector 58"/>
          <p:cNvCxnSpPr/>
          <p:nvPr/>
        </p:nvCxnSpPr>
        <p:spPr bwMode="auto">
          <a:xfrm flipH="1" flipV="1">
            <a:off x="3332842" y="2089520"/>
            <a:ext cx="2117932" cy="1152444"/>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60" name="Picture 2" descr="C:\Utilisateurs\v-krgood\Documents\Bibliothèque PowerPoint\Graphiques\Server.png"/>
          <p:cNvPicPr>
            <a:picLocks noChangeAspect="1" noChangeArrowheads="1"/>
          </p:cNvPicPr>
          <p:nvPr/>
        </p:nvPicPr>
        <p:blipFill>
          <a:blip r:embed="rId4" cstate="print"/>
          <a:srcRect/>
          <a:stretch>
            <a:fillRect/>
          </a:stretch>
        </p:blipFill>
        <p:spPr bwMode="auto">
          <a:xfrm>
            <a:off x="2450726" y="1703293"/>
            <a:ext cx="868680" cy="1021976"/>
          </a:xfrm>
          <a:prstGeom prst="rect">
            <a:avLst/>
          </a:prstGeom>
          <a:noFill/>
        </p:spPr>
      </p:pic>
      <p:pic>
        <p:nvPicPr>
          <p:cNvPr id="61" name="Picture 8" descr="C:\Utilisateurs\v-krgood\Documents\Bibliothèque PowerPoint\Graphiques\arrow09_04.png"/>
          <p:cNvPicPr>
            <a:picLocks noChangeAspect="1" noChangeArrowheads="1"/>
          </p:cNvPicPr>
          <p:nvPr/>
        </p:nvPicPr>
        <p:blipFill>
          <a:blip r:embed="rId7" cstate="print"/>
          <a:srcRect/>
          <a:stretch>
            <a:fillRect/>
          </a:stretch>
        </p:blipFill>
        <p:spPr bwMode="auto">
          <a:xfrm rot="17442905" flipV="1">
            <a:off x="5699797" y="2400499"/>
            <a:ext cx="804376" cy="727362"/>
          </a:xfrm>
          <a:prstGeom prst="rect">
            <a:avLst/>
          </a:prstGeom>
          <a:noFill/>
        </p:spPr>
      </p:pic>
      <p:cxnSp>
        <p:nvCxnSpPr>
          <p:cNvPr id="62" name="Straight Arrow Connector 61"/>
          <p:cNvCxnSpPr/>
          <p:nvPr/>
        </p:nvCxnSpPr>
        <p:spPr bwMode="auto">
          <a:xfrm flipV="1">
            <a:off x="6032665" y="2492188"/>
            <a:ext cx="2071429" cy="108228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63" name="Straight Arrow Connector 62"/>
          <p:cNvCxnSpPr/>
          <p:nvPr/>
        </p:nvCxnSpPr>
        <p:spPr bwMode="auto">
          <a:xfrm>
            <a:off x="5925787" y="3823855"/>
            <a:ext cx="690166" cy="112467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64" name="Straight Arrow Connector 63"/>
          <p:cNvCxnSpPr/>
          <p:nvPr/>
        </p:nvCxnSpPr>
        <p:spPr bwMode="auto">
          <a:xfrm flipV="1">
            <a:off x="2766951" y="3729318"/>
            <a:ext cx="2522225" cy="379544"/>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65" name="Straight Arrow Connector 64"/>
          <p:cNvCxnSpPr/>
          <p:nvPr/>
        </p:nvCxnSpPr>
        <p:spPr bwMode="auto">
          <a:xfrm flipV="1">
            <a:off x="2731325" y="3966359"/>
            <a:ext cx="2707574" cy="40376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66" name="Straight Connector 65"/>
          <p:cNvCxnSpPr/>
          <p:nvPr/>
        </p:nvCxnSpPr>
        <p:spPr bwMode="auto">
          <a:xfrm flipH="1">
            <a:off x="2176183" y="4880758"/>
            <a:ext cx="187007" cy="520845"/>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7" name="Straight Connector 66"/>
          <p:cNvCxnSpPr/>
          <p:nvPr/>
        </p:nvCxnSpPr>
        <p:spPr bwMode="auto">
          <a:xfrm>
            <a:off x="2375065" y="4880758"/>
            <a:ext cx="941876" cy="731146"/>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8" name="Straight Connector 67"/>
          <p:cNvCxnSpPr/>
          <p:nvPr/>
        </p:nvCxnSpPr>
        <p:spPr bwMode="auto">
          <a:xfrm flipH="1">
            <a:off x="1434354" y="4868883"/>
            <a:ext cx="940711" cy="223068"/>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9" name="Picture 4" descr="C:\Utilisateurs\v-krgood\Documents\Bibliothèque PowerPoint\Graphiques\Profile_Blue.png"/>
          <p:cNvPicPr>
            <a:picLocks noChangeAspect="1" noChangeArrowheads="1"/>
          </p:cNvPicPr>
          <p:nvPr/>
        </p:nvPicPr>
        <p:blipFill>
          <a:blip r:embed="rId8" cstate="print"/>
          <a:srcRect/>
          <a:stretch>
            <a:fillRect/>
          </a:stretch>
        </p:blipFill>
        <p:spPr bwMode="auto">
          <a:xfrm>
            <a:off x="392766" y="4805081"/>
            <a:ext cx="1167093" cy="848795"/>
          </a:xfrm>
          <a:prstGeom prst="rect">
            <a:avLst/>
          </a:prstGeom>
          <a:noFill/>
        </p:spPr>
      </p:pic>
      <p:sp>
        <p:nvSpPr>
          <p:cNvPr id="70" name="TextBox 69"/>
          <p:cNvSpPr txBox="1"/>
          <p:nvPr/>
        </p:nvSpPr>
        <p:spPr>
          <a:xfrm rot="19941091">
            <a:off x="6121026" y="2993677"/>
            <a:ext cx="2369013" cy="646331"/>
          </a:xfrm>
          <a:prstGeom prst="rect">
            <a:avLst/>
          </a:prstGeom>
          <a:noFill/>
        </p:spPr>
        <p:txBody>
          <a:bodyPr wrap="square" rtlCol="0">
            <a:spAutoFit/>
          </a:bodyPr>
          <a:lstStyle/>
          <a:p>
            <a:r>
              <a:rPr lang="fr-FR" sz="1200" b="0" kern="0" smtClean="0">
                <a:latin typeface="Segoe UI" pitchFamily="34" charset="0"/>
                <a:ea typeface="Segoe UI" pitchFamily="34" charset="0"/>
                <a:cs typeface="Segoe UI" pitchFamily="34" charset="0"/>
              </a:rPr>
              <a:t>8. Personnaliser et se connecter </a:t>
            </a:r>
            <a:br>
              <a:rPr lang="fr-FR" sz="1200" b="0" kern="0" smtClean="0">
                <a:latin typeface="Segoe UI" pitchFamily="34" charset="0"/>
                <a:ea typeface="Segoe UI" pitchFamily="34" charset="0"/>
                <a:cs typeface="Segoe UI" pitchFamily="34" charset="0"/>
              </a:rPr>
            </a:br>
            <a:r>
              <a:rPr lang="fr-FR" sz="1200" b="0" kern="0" smtClean="0">
                <a:latin typeface="Segoe UI" pitchFamily="34" charset="0"/>
                <a:ea typeface="Segoe UI" pitchFamily="34" charset="0"/>
                <a:cs typeface="Segoe UI" pitchFamily="34" charset="0"/>
              </a:rPr>
              <a:t>au domaine</a:t>
            </a:r>
          </a:p>
          <a:p>
            <a:endParaRPr lang="fr-FR" sz="1200">
              <a:latin typeface="Segoe UI" pitchFamily="34" charset="0"/>
              <a:ea typeface="Segoe UI" pitchFamily="34" charset="0"/>
              <a:cs typeface="Segoe UI" pitchFamily="34" charset="0"/>
            </a:endParaRPr>
          </a:p>
        </p:txBody>
      </p:sp>
      <p:sp>
        <p:nvSpPr>
          <p:cNvPr id="71" name="TextBox 70"/>
          <p:cNvSpPr txBox="1"/>
          <p:nvPr/>
        </p:nvSpPr>
        <p:spPr>
          <a:xfrm>
            <a:off x="5389339" y="1676400"/>
            <a:ext cx="2432076" cy="954107"/>
          </a:xfrm>
          <a:prstGeom prst="rect">
            <a:avLst/>
          </a:prstGeom>
          <a:noFill/>
        </p:spPr>
        <p:txBody>
          <a:bodyPr wrap="none" rtlCol="0">
            <a:spAutoFit/>
          </a:bodyPr>
          <a:lstStyle/>
          <a:p>
            <a:r>
              <a:rPr lang="fr-FR" sz="1400" b="0" kern="0" smtClean="0">
                <a:latin typeface="Segoe UI" pitchFamily="34" charset="0"/>
                <a:ea typeface="Segoe UI" pitchFamily="34" charset="0"/>
                <a:cs typeface="Segoe UI" pitchFamily="34" charset="0"/>
              </a:rPr>
              <a:t>5. Exécuter des commandes </a:t>
            </a:r>
            <a:br>
              <a:rPr lang="fr-FR" sz="1400" b="0" kern="0" smtClean="0">
                <a:latin typeface="Segoe UI" pitchFamily="34" charset="0"/>
                <a:ea typeface="Segoe UI" pitchFamily="34" charset="0"/>
                <a:cs typeface="Segoe UI" pitchFamily="34" charset="0"/>
              </a:rPr>
            </a:br>
            <a:r>
              <a:rPr lang="fr-FR" sz="1400" b="0" kern="0" smtClean="0">
                <a:latin typeface="Segoe UI" pitchFamily="34" charset="0"/>
                <a:ea typeface="Segoe UI" pitchFamily="34" charset="0"/>
                <a:cs typeface="Segoe UI" pitchFamily="34" charset="0"/>
              </a:rPr>
              <a:t>génériques Configurer </a:t>
            </a:r>
            <a:br>
              <a:rPr lang="fr-FR" sz="1400" b="0" kern="0" smtClean="0">
                <a:latin typeface="Segoe UI" pitchFamily="34" charset="0"/>
                <a:ea typeface="Segoe UI" pitchFamily="34" charset="0"/>
                <a:cs typeface="Segoe UI" pitchFamily="34" charset="0"/>
              </a:rPr>
            </a:br>
            <a:r>
              <a:rPr lang="fr-FR" sz="1400" b="0" kern="0" smtClean="0">
                <a:latin typeface="Segoe UI" pitchFamily="34" charset="0"/>
                <a:ea typeface="Segoe UI" pitchFamily="34" charset="0"/>
                <a:cs typeface="Segoe UI" pitchFamily="34" charset="0"/>
              </a:rPr>
              <a:t>des</a:t>
            </a:r>
            <a:r>
              <a:rPr lang="fr-FR" sz="1400" kern="0" smtClean="0">
                <a:latin typeface="Segoe UI" pitchFamily="34" charset="0"/>
                <a:ea typeface="Segoe UI" pitchFamily="34" charset="0"/>
                <a:cs typeface="Segoe UI" pitchFamily="34" charset="0"/>
              </a:rPr>
              <a:t> </a:t>
            </a:r>
            <a:r>
              <a:rPr lang="fr-FR" sz="1400" b="0" kern="0" smtClean="0">
                <a:latin typeface="Segoe UI" pitchFamily="34" charset="0"/>
                <a:ea typeface="Segoe UI" pitchFamily="34" charset="0"/>
                <a:cs typeface="Segoe UI" pitchFamily="34" charset="0"/>
              </a:rPr>
              <a:t>partitions</a:t>
            </a:r>
          </a:p>
          <a:p>
            <a:endParaRPr lang="fr-FR" sz="1400">
              <a:latin typeface="Segoe UI" pitchFamily="34" charset="0"/>
              <a:ea typeface="Segoe UI" pitchFamily="34" charset="0"/>
              <a:cs typeface="Segoe UI" pitchFamily="34" charset="0"/>
            </a:endParaRPr>
          </a:p>
        </p:txBody>
      </p:sp>
      <p:sp>
        <p:nvSpPr>
          <p:cNvPr id="72" name="TextBox 71"/>
          <p:cNvSpPr txBox="1"/>
          <p:nvPr/>
        </p:nvSpPr>
        <p:spPr>
          <a:xfrm>
            <a:off x="1371600" y="4542660"/>
            <a:ext cx="2226856" cy="523220"/>
          </a:xfrm>
          <a:prstGeom prst="rect">
            <a:avLst/>
          </a:prstGeom>
          <a:noFill/>
        </p:spPr>
        <p:txBody>
          <a:bodyPr wrap="square" rtlCol="0">
            <a:spAutoFit/>
          </a:bodyPr>
          <a:lstStyle/>
          <a:p>
            <a:r>
              <a:rPr lang="fr-FR" sz="1400" smtClean="0">
                <a:latin typeface="Segoe UI" pitchFamily="34" charset="0"/>
                <a:ea typeface="Segoe UI" pitchFamily="34" charset="0"/>
                <a:cs typeface="Segoe UI" pitchFamily="34" charset="0"/>
              </a:rPr>
              <a:t>Serveur de bibliothèque</a:t>
            </a:r>
          </a:p>
          <a:p>
            <a:endParaRPr lang="fr-FR" sz="1400">
              <a:latin typeface="Segoe UI" pitchFamily="34" charset="0"/>
              <a:ea typeface="Segoe UI" pitchFamily="34" charset="0"/>
              <a:cs typeface="Segoe UI" pitchFamily="34" charset="0"/>
            </a:endParaRPr>
          </a:p>
        </p:txBody>
      </p:sp>
      <p:sp>
        <p:nvSpPr>
          <p:cNvPr id="73" name="TextBox 72"/>
          <p:cNvSpPr txBox="1"/>
          <p:nvPr/>
        </p:nvSpPr>
        <p:spPr>
          <a:xfrm>
            <a:off x="1712832" y="6033410"/>
            <a:ext cx="709040" cy="307777"/>
          </a:xfrm>
          <a:prstGeom prst="rect">
            <a:avLst/>
          </a:prstGeom>
          <a:noFill/>
        </p:spPr>
        <p:txBody>
          <a:bodyPr wrap="none" rtlCol="0">
            <a:spAutoFit/>
          </a:bodyPr>
          <a:lstStyle/>
          <a:p>
            <a:r>
              <a:rPr lang="fr-FR" sz="1400" smtClean="0">
                <a:latin typeface="Segoe UI" pitchFamily="34" charset="0"/>
                <a:ea typeface="Segoe UI" pitchFamily="34" charset="0"/>
                <a:cs typeface="Segoe UI" pitchFamily="34" charset="0"/>
              </a:rPr>
              <a:t>Pilotes</a:t>
            </a:r>
            <a:endParaRPr lang="fr-FR" sz="1400">
              <a:latin typeface="Segoe UI" pitchFamily="34" charset="0"/>
              <a:ea typeface="Segoe UI" pitchFamily="34" charset="0"/>
              <a:cs typeface="Segoe UI" pitchFamily="34" charset="0"/>
            </a:endParaRPr>
          </a:p>
        </p:txBody>
      </p:sp>
      <p:sp>
        <p:nvSpPr>
          <p:cNvPr id="74" name="TextBox 73"/>
          <p:cNvSpPr txBox="1"/>
          <p:nvPr/>
        </p:nvSpPr>
        <p:spPr>
          <a:xfrm>
            <a:off x="303995" y="5546311"/>
            <a:ext cx="1001556" cy="307777"/>
          </a:xfrm>
          <a:prstGeom prst="rect">
            <a:avLst/>
          </a:prstGeom>
          <a:noFill/>
        </p:spPr>
        <p:txBody>
          <a:bodyPr wrap="none" rtlCol="0">
            <a:spAutoFit/>
          </a:bodyPr>
          <a:lstStyle/>
          <a:p>
            <a:r>
              <a:rPr lang="fr-FR" sz="1400" smtClean="0">
                <a:latin typeface="Segoe UI" pitchFamily="34" charset="0"/>
                <a:ea typeface="Segoe UI" pitchFamily="34" charset="0"/>
                <a:cs typeface="Segoe UI" pitchFamily="34" charset="0"/>
              </a:rPr>
              <a:t>Profil hôte</a:t>
            </a:r>
            <a:endParaRPr lang="fr-FR" sz="1400">
              <a:latin typeface="Segoe UI" pitchFamily="34" charset="0"/>
              <a:ea typeface="Segoe UI" pitchFamily="34" charset="0"/>
              <a:cs typeface="Segoe UI" pitchFamily="34" charset="0"/>
            </a:endParaRPr>
          </a:p>
        </p:txBody>
      </p:sp>
      <p:sp>
        <p:nvSpPr>
          <p:cNvPr id="75" name="TextBox 74"/>
          <p:cNvSpPr txBox="1"/>
          <p:nvPr/>
        </p:nvSpPr>
        <p:spPr>
          <a:xfrm>
            <a:off x="3056965" y="6069108"/>
            <a:ext cx="551754" cy="307777"/>
          </a:xfrm>
          <a:prstGeom prst="rect">
            <a:avLst/>
          </a:prstGeom>
          <a:noFill/>
        </p:spPr>
        <p:txBody>
          <a:bodyPr wrap="none" rtlCol="0">
            <a:spAutoFit/>
          </a:bodyPr>
          <a:lstStyle/>
          <a:p>
            <a:r>
              <a:rPr lang="fr-FR" sz="1400" smtClean="0">
                <a:latin typeface="Segoe UI" pitchFamily="34" charset="0"/>
                <a:ea typeface="Segoe UI" pitchFamily="34" charset="0"/>
                <a:cs typeface="Segoe UI" pitchFamily="34" charset="0"/>
              </a:rPr>
              <a:t>VHD</a:t>
            </a:r>
            <a:endParaRPr lang="fr-FR" sz="1400">
              <a:latin typeface="Segoe UI" pitchFamily="34" charset="0"/>
              <a:ea typeface="Segoe UI" pitchFamily="34" charset="0"/>
              <a:cs typeface="Segoe UI" pitchFamily="34" charset="0"/>
            </a:endParaRPr>
          </a:p>
        </p:txBody>
      </p:sp>
      <p:sp>
        <p:nvSpPr>
          <p:cNvPr id="76" name="Rectangle 75"/>
          <p:cNvSpPr/>
          <p:nvPr/>
        </p:nvSpPr>
        <p:spPr>
          <a:xfrm>
            <a:off x="6185643" y="5902822"/>
            <a:ext cx="1434353" cy="523220"/>
          </a:xfrm>
          <a:prstGeom prst="rect">
            <a:avLst/>
          </a:prstGeom>
        </p:spPr>
        <p:txBody>
          <a:bodyPr wrap="square">
            <a:spAutoFit/>
          </a:bodyPr>
          <a:lstStyle/>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Hyper-V</a:t>
            </a:r>
          </a:p>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Serveur</a:t>
            </a:r>
            <a:endParaRPr lang="fr-FR" sz="1400">
              <a:latin typeface="Segoe UI" pitchFamily="34" charset="0"/>
              <a:ea typeface="Segoe UI" pitchFamily="34" charset="0"/>
              <a:cs typeface="Segoe UI" pitchFamily="34" charset="0"/>
            </a:endParaRPr>
          </a:p>
        </p:txBody>
      </p:sp>
      <p:sp>
        <p:nvSpPr>
          <p:cNvPr id="77" name="TextBox 76"/>
          <p:cNvSpPr txBox="1"/>
          <p:nvPr/>
        </p:nvSpPr>
        <p:spPr>
          <a:xfrm>
            <a:off x="4949722" y="4030938"/>
            <a:ext cx="1292533" cy="738664"/>
          </a:xfrm>
          <a:prstGeom prst="rect">
            <a:avLst/>
          </a:prstGeom>
          <a:noFill/>
        </p:spPr>
        <p:txBody>
          <a:bodyPr wrap="none" rtlCol="0">
            <a:spAutoFit/>
          </a:bodyPr>
          <a:lstStyle/>
          <a:p>
            <a:r>
              <a:rPr lang="fr-FR" sz="1400" smtClean="0">
                <a:latin typeface="Segoe UI" pitchFamily="34" charset="0"/>
                <a:ea typeface="Segoe UI" pitchFamily="34" charset="0"/>
                <a:cs typeface="Segoe UI" pitchFamily="34" charset="0"/>
              </a:rPr>
              <a:t>Sans système </a:t>
            </a:r>
            <a:br>
              <a:rPr lang="fr-FR" sz="1400" smtClean="0">
                <a:latin typeface="Segoe UI" pitchFamily="34" charset="0"/>
                <a:ea typeface="Segoe UI" pitchFamily="34" charset="0"/>
                <a:cs typeface="Segoe UI" pitchFamily="34" charset="0"/>
              </a:rPr>
            </a:br>
            <a:r>
              <a:rPr lang="fr-FR" sz="1400" smtClean="0">
                <a:latin typeface="Segoe UI" pitchFamily="34" charset="0"/>
                <a:ea typeface="Segoe UI" pitchFamily="34" charset="0"/>
                <a:cs typeface="Segoe UI" pitchFamily="34" charset="0"/>
              </a:rPr>
              <a:t>d'exploitation</a:t>
            </a:r>
          </a:p>
          <a:p>
            <a:pPr algn="ctr"/>
            <a:r>
              <a:rPr lang="fr-FR" sz="1400" smtClean="0">
                <a:latin typeface="Segoe UI" pitchFamily="34" charset="0"/>
                <a:ea typeface="Segoe UI" pitchFamily="34" charset="0"/>
                <a:cs typeface="Segoe UI" pitchFamily="34" charset="0"/>
              </a:rPr>
              <a:t>Serveur</a:t>
            </a:r>
            <a:endParaRPr lang="fr-FR" sz="1400">
              <a:latin typeface="Segoe UI" pitchFamily="34" charset="0"/>
              <a:ea typeface="Segoe UI" pitchFamily="34" charset="0"/>
              <a:cs typeface="Segoe UI" pitchFamily="34" charset="0"/>
            </a:endParaRPr>
          </a:p>
        </p:txBody>
      </p:sp>
      <p:sp>
        <p:nvSpPr>
          <p:cNvPr id="78" name="Rectangle 77"/>
          <p:cNvSpPr/>
          <p:nvPr/>
        </p:nvSpPr>
        <p:spPr>
          <a:xfrm rot="3645259">
            <a:off x="6178999" y="4335424"/>
            <a:ext cx="1117509" cy="461665"/>
          </a:xfrm>
          <a:prstGeom prst="rect">
            <a:avLst/>
          </a:prstGeom>
        </p:spPr>
        <p:txBody>
          <a:bodyPr wrap="square">
            <a:spAutoFit/>
          </a:bodyPr>
          <a:lstStyle/>
          <a:p>
            <a:pPr fontAlgn="auto">
              <a:spcBef>
                <a:spcPts val="0"/>
              </a:spcBef>
              <a:spcAft>
                <a:spcPts val="0"/>
              </a:spcAft>
              <a:defRPr/>
            </a:pPr>
            <a:r>
              <a:rPr lang="fr-FR" sz="1200" b="0" kern="0" smtClean="0">
                <a:latin typeface="Segoe UI" pitchFamily="34" charset="0"/>
                <a:ea typeface="Segoe UI" pitchFamily="34" charset="0"/>
                <a:cs typeface="Segoe UI" pitchFamily="34" charset="0"/>
              </a:rPr>
              <a:t>9. Activer</a:t>
            </a:r>
          </a:p>
          <a:p>
            <a:pPr fontAlgn="auto">
              <a:spcBef>
                <a:spcPts val="0"/>
              </a:spcBef>
              <a:spcAft>
                <a:spcPts val="0"/>
              </a:spcAft>
              <a:defRPr/>
            </a:pPr>
            <a:r>
              <a:rPr lang="fr-FR" sz="1200" b="0" kern="0" smtClean="0">
                <a:latin typeface="Segoe UI" pitchFamily="34" charset="0"/>
                <a:ea typeface="Segoe UI" pitchFamily="34" charset="0"/>
                <a:cs typeface="Segoe UI" pitchFamily="34" charset="0"/>
              </a:rPr>
              <a:t>Hyper-V</a:t>
            </a:r>
          </a:p>
        </p:txBody>
      </p:sp>
      <p:sp>
        <p:nvSpPr>
          <p:cNvPr id="79" name="Rectangle 78"/>
          <p:cNvSpPr/>
          <p:nvPr/>
        </p:nvSpPr>
        <p:spPr>
          <a:xfrm rot="21145258">
            <a:off x="2785306" y="4187023"/>
            <a:ext cx="2625274" cy="276999"/>
          </a:xfrm>
          <a:prstGeom prst="rect">
            <a:avLst/>
          </a:prstGeom>
        </p:spPr>
        <p:txBody>
          <a:bodyPr wrap="square">
            <a:spAutoFit/>
          </a:bodyPr>
          <a:lstStyle/>
          <a:p>
            <a:pPr algn="ctr" fontAlgn="auto">
              <a:spcBef>
                <a:spcPts val="0"/>
              </a:spcBef>
              <a:spcAft>
                <a:spcPts val="0"/>
              </a:spcAft>
              <a:defRPr/>
            </a:pPr>
            <a:r>
              <a:rPr lang="fr-FR" sz="1200" b="0" kern="0" smtClean="0">
                <a:latin typeface="Segoe UI" pitchFamily="34" charset="0"/>
                <a:ea typeface="Segoe UI" pitchFamily="34" charset="0"/>
                <a:cs typeface="Segoe UI" pitchFamily="34" charset="0"/>
              </a:rPr>
              <a:t>7. Installer les pilotes</a:t>
            </a:r>
          </a:p>
        </p:txBody>
      </p:sp>
      <p:sp>
        <p:nvSpPr>
          <p:cNvPr id="80" name="Rectangle 79"/>
          <p:cNvSpPr/>
          <p:nvPr/>
        </p:nvSpPr>
        <p:spPr>
          <a:xfrm rot="21133952">
            <a:off x="2961902" y="3633698"/>
            <a:ext cx="2154904" cy="276999"/>
          </a:xfrm>
          <a:prstGeom prst="rect">
            <a:avLst/>
          </a:prstGeom>
        </p:spPr>
        <p:txBody>
          <a:bodyPr wrap="square">
            <a:spAutoFit/>
          </a:bodyPr>
          <a:lstStyle/>
          <a:p>
            <a:pPr algn="ctr" fontAlgn="auto">
              <a:spcBef>
                <a:spcPts val="0"/>
              </a:spcBef>
              <a:spcAft>
                <a:spcPts val="0"/>
              </a:spcAft>
              <a:defRPr/>
            </a:pPr>
            <a:r>
              <a:rPr lang="fr-FR" sz="1200" b="0" kern="0" smtClean="0">
                <a:latin typeface="Segoe UI" pitchFamily="34" charset="0"/>
                <a:ea typeface="Segoe UI" pitchFamily="34" charset="0"/>
                <a:cs typeface="Segoe UI" pitchFamily="34" charset="0"/>
              </a:rPr>
              <a:t>6. Télécharger VHD</a:t>
            </a:r>
          </a:p>
        </p:txBody>
      </p:sp>
      <p:sp>
        <p:nvSpPr>
          <p:cNvPr id="81" name="TextBox 80"/>
          <p:cNvSpPr txBox="1"/>
          <p:nvPr/>
        </p:nvSpPr>
        <p:spPr>
          <a:xfrm rot="1732172">
            <a:off x="3005821" y="2960093"/>
            <a:ext cx="2332233" cy="276999"/>
          </a:xfrm>
          <a:prstGeom prst="rect">
            <a:avLst/>
          </a:prstGeom>
          <a:noFill/>
          <a:ln>
            <a:noFill/>
            <a:headEnd type="triangle" w="med" len="med"/>
            <a:tailEnd type="none" w="med" len="med"/>
          </a:ln>
        </p:spPr>
        <p:txBody>
          <a:bodyPr wrap="square" rtlCol="0">
            <a:spAutoFit/>
          </a:bodyPr>
          <a:lstStyle/>
          <a:p>
            <a:pPr fontAlgn="auto">
              <a:spcBef>
                <a:spcPts val="0"/>
              </a:spcBef>
              <a:spcAft>
                <a:spcPts val="0"/>
              </a:spcAft>
              <a:defRPr/>
            </a:pPr>
            <a:r>
              <a:rPr lang="fr-FR" sz="1200" b="0" kern="0" smtClean="0">
                <a:latin typeface="Segoe UI" pitchFamily="34" charset="0"/>
                <a:ea typeface="Segoe UI" pitchFamily="34" charset="0"/>
                <a:cs typeface="Segoe UI" pitchFamily="34" charset="0"/>
              </a:rPr>
              <a:t>4. Téléchargement Windows PE</a:t>
            </a:r>
          </a:p>
        </p:txBody>
      </p:sp>
      <p:sp>
        <p:nvSpPr>
          <p:cNvPr id="82" name="Rectangle 81"/>
          <p:cNvSpPr/>
          <p:nvPr/>
        </p:nvSpPr>
        <p:spPr>
          <a:xfrm rot="1772171">
            <a:off x="3192598" y="2354422"/>
            <a:ext cx="2460300" cy="276999"/>
          </a:xfrm>
          <a:prstGeom prst="rect">
            <a:avLst/>
          </a:prstGeom>
        </p:spPr>
        <p:txBody>
          <a:bodyPr wrap="square">
            <a:spAutoFit/>
          </a:bodyPr>
          <a:lstStyle/>
          <a:p>
            <a:pPr algn="ctr" fontAlgn="auto">
              <a:spcBef>
                <a:spcPts val="0"/>
              </a:spcBef>
              <a:spcAft>
                <a:spcPts val="0"/>
              </a:spcAft>
              <a:defRPr/>
            </a:pPr>
            <a:r>
              <a:rPr lang="fr-FR" sz="1200" b="0" kern="0" smtClean="0">
                <a:latin typeface="Segoe UI" pitchFamily="34" charset="0"/>
                <a:ea typeface="Segoe UI" pitchFamily="34" charset="0"/>
                <a:cs typeface="Segoe UI" pitchFamily="34" charset="0"/>
              </a:rPr>
              <a:t>2. Démarrage à partir de PXE</a:t>
            </a:r>
          </a:p>
        </p:txBody>
      </p:sp>
      <p:sp>
        <p:nvSpPr>
          <p:cNvPr id="83" name="Rectangle 82"/>
          <p:cNvSpPr/>
          <p:nvPr/>
        </p:nvSpPr>
        <p:spPr>
          <a:xfrm rot="1940695">
            <a:off x="1321967" y="1760471"/>
            <a:ext cx="1237839" cy="461665"/>
          </a:xfrm>
          <a:prstGeom prst="rect">
            <a:avLst/>
          </a:prstGeom>
        </p:spPr>
        <p:txBody>
          <a:bodyPr wrap="none">
            <a:spAutoFit/>
          </a:bodyPr>
          <a:lstStyle/>
          <a:p>
            <a:pPr fontAlgn="auto">
              <a:spcBef>
                <a:spcPts val="0"/>
              </a:spcBef>
              <a:spcAft>
                <a:spcPts val="0"/>
              </a:spcAft>
              <a:defRPr/>
            </a:pPr>
            <a:r>
              <a:rPr lang="fr-FR" sz="1200" b="0" kern="0" smtClean="0">
                <a:latin typeface="Segoe UI" pitchFamily="34" charset="0"/>
                <a:ea typeface="Segoe UI" pitchFamily="34" charset="0"/>
                <a:cs typeface="Segoe UI" pitchFamily="34" charset="0"/>
              </a:rPr>
              <a:t>3. Autorisation</a:t>
            </a:r>
          </a:p>
          <a:p>
            <a:pPr fontAlgn="auto">
              <a:spcBef>
                <a:spcPts val="0"/>
              </a:spcBef>
              <a:spcAft>
                <a:spcPts val="0"/>
              </a:spcAft>
              <a:defRPr/>
            </a:pPr>
            <a:r>
              <a:rPr lang="fr-FR" sz="1200" b="0" kern="0" smtClean="0">
                <a:latin typeface="Segoe UI" pitchFamily="34" charset="0"/>
                <a:ea typeface="Segoe UI" pitchFamily="34" charset="0"/>
                <a:cs typeface="Segoe UI" pitchFamily="34" charset="0"/>
              </a:rPr>
              <a:t>Démarrage PXE</a:t>
            </a:r>
          </a:p>
        </p:txBody>
      </p:sp>
      <p:sp>
        <p:nvSpPr>
          <p:cNvPr id="84" name="Rectangle 83"/>
          <p:cNvSpPr/>
          <p:nvPr/>
        </p:nvSpPr>
        <p:spPr>
          <a:xfrm rot="1495846">
            <a:off x="2631398" y="1284944"/>
            <a:ext cx="2231701" cy="307777"/>
          </a:xfrm>
          <a:prstGeom prst="rect">
            <a:avLst/>
          </a:prstGeom>
        </p:spPr>
        <p:txBody>
          <a:bodyPr wrap="none">
            <a:spAutoFit/>
          </a:bodyPr>
          <a:lstStyle/>
          <a:p>
            <a:pPr fontAlgn="auto">
              <a:spcBef>
                <a:spcPts val="0"/>
              </a:spcBef>
              <a:spcAft>
                <a:spcPts val="0"/>
              </a:spcAft>
              <a:defRPr/>
            </a:pPr>
            <a:r>
              <a:rPr lang="fr-FR" sz="1400" b="0" kern="0" smtClean="0">
                <a:latin typeface="Segoe UI" pitchFamily="34" charset="0"/>
                <a:ea typeface="Segoe UI" pitchFamily="34" charset="0"/>
                <a:cs typeface="Segoe UI" pitchFamily="34" charset="0"/>
              </a:rPr>
              <a:t>1. </a:t>
            </a:r>
            <a:r>
              <a:rPr lang="fr-FR" sz="1400" kern="0" smtClean="0">
                <a:latin typeface="Segoe UI" pitchFamily="34" charset="0"/>
                <a:ea typeface="Segoe UI" pitchFamily="34" charset="0"/>
                <a:cs typeface="Segoe UI" pitchFamily="34" charset="0"/>
              </a:rPr>
              <a:t>Redémarrage </a:t>
            </a:r>
            <a:r>
              <a:rPr lang="fr-FR" sz="1400" b="0" kern="0" smtClean="0">
                <a:latin typeface="Segoe UI" pitchFamily="34" charset="0"/>
                <a:ea typeface="Segoe UI" pitchFamily="34" charset="0"/>
                <a:cs typeface="Segoe UI" pitchFamily="34" charset="0"/>
              </a:rPr>
              <a:t>de bande</a:t>
            </a:r>
          </a:p>
        </p:txBody>
      </p:sp>
      <p:sp>
        <p:nvSpPr>
          <p:cNvPr id="85" name="Rectangle 84"/>
          <p:cNvSpPr/>
          <p:nvPr/>
        </p:nvSpPr>
        <p:spPr>
          <a:xfrm>
            <a:off x="466240" y="1827910"/>
            <a:ext cx="788742" cy="523220"/>
          </a:xfrm>
          <a:prstGeom prst="rect">
            <a:avLst/>
          </a:prstGeom>
        </p:spPr>
        <p:txBody>
          <a:bodyPr wrap="none">
            <a:spAutoFit/>
          </a:bodyPr>
          <a:lstStyle/>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VMM</a:t>
            </a:r>
          </a:p>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Serveur</a:t>
            </a:r>
            <a:endParaRPr lang="fr-FR" sz="1400">
              <a:latin typeface="Segoe UI" pitchFamily="34" charset="0"/>
              <a:ea typeface="Segoe UI" pitchFamily="34" charset="0"/>
              <a:cs typeface="Segoe UI" pitchFamily="34" charset="0"/>
            </a:endParaRPr>
          </a:p>
        </p:txBody>
      </p:sp>
      <p:sp>
        <p:nvSpPr>
          <p:cNvPr id="86" name="Rectangle 85"/>
          <p:cNvSpPr/>
          <p:nvPr/>
        </p:nvSpPr>
        <p:spPr>
          <a:xfrm>
            <a:off x="2241251" y="2706453"/>
            <a:ext cx="788742" cy="523220"/>
          </a:xfrm>
          <a:prstGeom prst="rect">
            <a:avLst/>
          </a:prstGeom>
        </p:spPr>
        <p:txBody>
          <a:bodyPr wrap="none">
            <a:spAutoFit/>
          </a:bodyPr>
          <a:lstStyle/>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WDS</a:t>
            </a:r>
          </a:p>
          <a:p>
            <a:pPr algn="ctr" defTabSz="914363" fontAlgn="auto">
              <a:spcBef>
                <a:spcPts val="0"/>
              </a:spcBef>
              <a:spcAft>
                <a:spcPts val="0"/>
              </a:spcAft>
            </a:pPr>
            <a:r>
              <a:rPr lang="fr-FR" sz="1400" smtClean="0">
                <a:latin typeface="Segoe UI" pitchFamily="34" charset="0"/>
                <a:ea typeface="Segoe UI" pitchFamily="34" charset="0"/>
                <a:cs typeface="Segoe UI" pitchFamily="34" charset="0"/>
              </a:rPr>
              <a:t>Serveur</a:t>
            </a:r>
            <a:endParaRPr lang="fr-FR" sz="1400">
              <a:latin typeface="Segoe UI" pitchFamily="34" charset="0"/>
              <a:ea typeface="Segoe UI" pitchFamily="34" charset="0"/>
              <a:cs typeface="Segoe UI" pitchFamily="34" charset="0"/>
            </a:endParaRPr>
          </a:p>
        </p:txBody>
      </p:sp>
      <p:sp>
        <p:nvSpPr>
          <p:cNvPr id="87" name="Rectangle 86"/>
          <p:cNvSpPr/>
          <p:nvPr/>
        </p:nvSpPr>
        <p:spPr>
          <a:xfrm>
            <a:off x="7584170" y="1067033"/>
            <a:ext cx="1185196" cy="307777"/>
          </a:xfrm>
          <a:prstGeom prst="rect">
            <a:avLst/>
          </a:prstGeom>
        </p:spPr>
        <p:txBody>
          <a:bodyPr wrap="none">
            <a:spAutoFit/>
          </a:bodyPr>
          <a:lstStyle/>
          <a:p>
            <a:pPr defTabSz="914363" fontAlgn="auto">
              <a:spcBef>
                <a:spcPts val="0"/>
              </a:spcBef>
              <a:spcAft>
                <a:spcPts val="0"/>
              </a:spcAft>
            </a:pPr>
            <a:r>
              <a:rPr lang="fr-FR" sz="1400" smtClean="0">
                <a:latin typeface="Segoe UI" pitchFamily="34" charset="0"/>
                <a:ea typeface="Segoe UI" pitchFamily="34" charset="0"/>
                <a:cs typeface="Segoe UI" pitchFamily="34" charset="0"/>
              </a:rPr>
              <a:t>Contoso, Ltd</a:t>
            </a:r>
            <a:endParaRPr lang="fr-FR" sz="1400">
              <a:latin typeface="Segoe UI" pitchFamily="34" charset="0"/>
              <a:ea typeface="Segoe UI" pitchFamily="34" charset="0"/>
              <a:cs typeface="Segoe UI" pitchFamily="34" charset="0"/>
            </a:endParaRPr>
          </a:p>
        </p:txBody>
      </p:sp>
      <p:pic>
        <p:nvPicPr>
          <p:cNvPr id="88" name="Picture 2" descr="C:\Utilisateurs\v-krgood\Documents\Bibliothèque PowerPoint\Graphiques\Server.png"/>
          <p:cNvPicPr>
            <a:picLocks noChangeAspect="1" noChangeArrowheads="1"/>
          </p:cNvPicPr>
          <p:nvPr/>
        </p:nvPicPr>
        <p:blipFill>
          <a:blip r:embed="rId4" cstate="print"/>
          <a:srcRect/>
          <a:stretch>
            <a:fillRect/>
          </a:stretch>
        </p:blipFill>
        <p:spPr bwMode="auto">
          <a:xfrm>
            <a:off x="2110066" y="3567952"/>
            <a:ext cx="868680" cy="1021976"/>
          </a:xfrm>
          <a:prstGeom prst="rect">
            <a:avLst/>
          </a:prstGeom>
          <a:noFill/>
        </p:spPr>
      </p:pic>
      <p:pic>
        <p:nvPicPr>
          <p:cNvPr id="89" name="Picture 2" descr="C:\Utilisateurs\v-krgood\Documents\Bibliothèque PowerPoint\Graphiques\Server.png"/>
          <p:cNvPicPr>
            <a:picLocks noChangeAspect="1" noChangeArrowheads="1"/>
          </p:cNvPicPr>
          <p:nvPr/>
        </p:nvPicPr>
        <p:blipFill>
          <a:blip r:embed="rId4" cstate="print"/>
          <a:srcRect/>
          <a:stretch>
            <a:fillRect/>
          </a:stretch>
        </p:blipFill>
        <p:spPr bwMode="auto">
          <a:xfrm>
            <a:off x="5283575" y="3012140"/>
            <a:ext cx="868680" cy="1021976"/>
          </a:xfrm>
          <a:prstGeom prst="rect">
            <a:avLst/>
          </a:prstGeom>
          <a:noFill/>
        </p:spPr>
      </p:pic>
      <p:sp>
        <p:nvSpPr>
          <p:cNvPr id="90" name="Oval 65"/>
          <p:cNvSpPr>
            <a:spLocks noChangeArrowheads="1"/>
          </p:cNvSpPr>
          <p:nvPr/>
        </p:nvSpPr>
        <p:spPr bwMode="auto">
          <a:xfrm>
            <a:off x="8032750" y="6265863"/>
            <a:ext cx="914400" cy="425450"/>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fr-FR">
              <a:latin typeface="Segoe UI" pitchFamily="34" charset="0"/>
              <a:ea typeface="Segoe UI" pitchFamily="34" charset="0"/>
              <a:cs typeface="Segoe UI" pitchFamily="34" charset="0"/>
            </a:endParaRPr>
          </a:p>
        </p:txBody>
      </p:sp>
      <p:grpSp>
        <p:nvGrpSpPr>
          <p:cNvPr id="91" name="Group 66"/>
          <p:cNvGrpSpPr>
            <a:grpSpLocks/>
          </p:cNvGrpSpPr>
          <p:nvPr/>
        </p:nvGrpSpPr>
        <p:grpSpPr bwMode="auto">
          <a:xfrm>
            <a:off x="8154988" y="6356350"/>
            <a:ext cx="304800" cy="244475"/>
            <a:chOff x="480" y="3096"/>
            <a:chExt cx="240" cy="192"/>
          </a:xfrm>
        </p:grpSpPr>
        <p:sp>
          <p:nvSpPr>
            <p:cNvPr id="92" name="Oval 67"/>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latin typeface="Segoe UI" pitchFamily="34" charset="0"/>
                <a:ea typeface="Segoe UI" pitchFamily="34" charset="0"/>
                <a:cs typeface="Segoe UI" pitchFamily="34" charset="0"/>
              </a:endParaRPr>
            </a:p>
          </p:txBody>
        </p:sp>
        <p:sp>
          <p:nvSpPr>
            <p:cNvPr id="93" name="Freeform 68"/>
            <p:cNvSpPr>
              <a:spLocks/>
            </p:cNvSpPr>
            <p:nvPr/>
          </p:nvSpPr>
          <p:spPr bwMode="auto">
            <a:xfrm>
              <a:off x="539" y="3123"/>
              <a:ext cx="139" cy="132"/>
            </a:xfrm>
            <a:custGeom>
              <a:avLst/>
              <a:gdLst>
                <a:gd name="T0" fmla="*/ 0 w 432"/>
                <a:gd name="T1" fmla="*/ 0 h 576"/>
                <a:gd name="T2" fmla="*/ 0 w 432"/>
                <a:gd name="T3" fmla="*/ 576 h 576"/>
                <a:gd name="T4" fmla="*/ 432 w 432"/>
                <a:gd name="T5" fmla="*/ 288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fr-FR">
                <a:latin typeface="Segoe UI" pitchFamily="34" charset="0"/>
                <a:ea typeface="Segoe UI" pitchFamily="34" charset="0"/>
                <a:cs typeface="Segoe UI" pitchFamily="34" charset="0"/>
              </a:endParaRPr>
            </a:p>
          </p:txBody>
        </p:sp>
      </p:grpSp>
      <p:sp>
        <p:nvSpPr>
          <p:cNvPr id="94" name="Oval 70"/>
          <p:cNvSpPr>
            <a:spLocks noChangeArrowheads="1"/>
          </p:cNvSpPr>
          <p:nvPr/>
        </p:nvSpPr>
        <p:spPr bwMode="auto">
          <a:xfrm>
            <a:off x="8505825" y="6356350"/>
            <a:ext cx="304800" cy="244475"/>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latin typeface="Segoe UI" pitchFamily="34" charset="0"/>
              <a:ea typeface="Segoe UI" pitchFamily="34" charset="0"/>
              <a:cs typeface="Segoe UI" pitchFamily="34" charset="0"/>
            </a:endParaRPr>
          </a:p>
        </p:txBody>
      </p:sp>
      <p:sp>
        <p:nvSpPr>
          <p:cNvPr id="95" name="Rectangle 71"/>
          <p:cNvSpPr>
            <a:spLocks noChangeArrowheads="1"/>
          </p:cNvSpPr>
          <p:nvPr/>
        </p:nvSpPr>
        <p:spPr bwMode="auto">
          <a:xfrm>
            <a:off x="8597900" y="6418263"/>
            <a:ext cx="120650" cy="122237"/>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fr-FR">
              <a:latin typeface="Segoe UI" pitchFamily="34" charset="0"/>
              <a:ea typeface="Segoe UI" pitchFamily="34" charset="0"/>
              <a:cs typeface="Segoe UI" pitchFamily="34" charset="0"/>
            </a:endParaRPr>
          </a:p>
        </p:txBody>
      </p:sp>
      <p:pic>
        <p:nvPicPr>
          <p:cNvPr id="96" name="Picture 2" descr="C:\Bibliothèque PowerPoint\Bibliothèque PowerPoint\Graphiques\Databa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3050457" y="5362863"/>
            <a:ext cx="658539" cy="81552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Bibliothèque PowerPoint\Bibliothèque PowerPoint\Graphiques\Document_Docume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3702" y="5324256"/>
            <a:ext cx="272873" cy="44411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Bibliothèque PowerPoint\Bibliothèque PowerPoint\Graphiques\Document_Docume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6224" y="5456778"/>
            <a:ext cx="272873" cy="444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9" name="Picture 3" descr="C:\Bibliothèque PowerPoint\Bibliothèque PowerPoint\Graphiques\Document_Docume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68746" y="5589300"/>
            <a:ext cx="272873" cy="444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1000"/>
                                        <p:tgtEl>
                                          <p:spTgt spid="5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down)">
                                      <p:cBhvr>
                                        <p:cTn id="18" dur="1000"/>
                                        <p:tgtEl>
                                          <p:spTgt spid="5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10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right)">
                                      <p:cBhvr>
                                        <p:cTn id="32" dur="1000"/>
                                        <p:tgtEl>
                                          <p:spTgt spid="6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1000"/>
                                        <p:tgtEl>
                                          <p:spTgt spid="6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down)">
                                      <p:cBhvr>
                                        <p:cTn id="46" dur="1000"/>
                                        <p:tgtEl>
                                          <p:spTgt spid="6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down)">
                                      <p:cBhvr>
                                        <p:cTn id="53" dur="10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up)">
                                      <p:cBhvr>
                                        <p:cTn id="60" dur="1000"/>
                                        <p:tgtEl>
                                          <p:spTgt spid="63"/>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2000"/>
                                        <p:tgtEl>
                                          <p:spTgt spid="89"/>
                                        </p:tgtEl>
                                      </p:cBhvr>
                                    </p:animEffect>
                                    <p:set>
                                      <p:cBhvr>
                                        <p:cTn id="65" dur="1" fill="hold">
                                          <p:stCondLst>
                                            <p:cond delay="1999"/>
                                          </p:stCondLst>
                                        </p:cTn>
                                        <p:tgtEl>
                                          <p:spTgt spid="89"/>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8" grpId="0"/>
      <p:bldP spid="79" grpId="0"/>
      <p:bldP spid="80" grpId="0"/>
      <p:bldP spid="81" grpId="0"/>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name="6efbeedc-bfc7-43ec-b780-550ad2a6cb8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des groupes d'hôtes</a:t>
            </a:r>
            <a:endParaRPr lang="fr-FR"/>
          </a:p>
        </p:txBody>
      </p:sp>
      <p:sp>
        <p:nvSpPr>
          <p:cNvPr id="4" name="Content Placeholder 2"/>
          <p:cNvSpPr>
            <a:spLocks noGrp="1"/>
          </p:cNvSpPr>
          <p:nvPr/>
        </p:nvSpPr>
        <p:spPr bwMode="auto">
          <a:xfrm>
            <a:off x="458788" y="1021214"/>
            <a:ext cx="8228012"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groupes d'hôtes permettent le regroupement du serveur hôte et de l'attribution des paramètres au niveau d'un groupe</a:t>
            </a:r>
          </a:p>
          <a:p>
            <a:pPr marL="0" indent="0">
              <a:buNone/>
            </a:pPr>
            <a:endParaRPr lang="fr-FR" smtClean="0"/>
          </a:p>
          <a:p>
            <a:pPr marL="0" indent="0">
              <a:buNone/>
            </a:pPr>
            <a:r>
              <a:rPr lang="fr-FR" smtClean="0"/>
              <a:t>Avec les groupes d'hôtes, il est possible de créer et de configurer les éléments suivants</a:t>
            </a:r>
          </a:p>
          <a:p>
            <a:pPr lvl="1"/>
            <a:r>
              <a:rPr lang="fr-FR" smtClean="0"/>
              <a:t>Règles de placement</a:t>
            </a:r>
          </a:p>
          <a:p>
            <a:pPr lvl="1"/>
            <a:r>
              <a:rPr lang="fr-FR" smtClean="0"/>
              <a:t>Réserves de ressources</a:t>
            </a:r>
          </a:p>
          <a:p>
            <a:pPr lvl="1"/>
            <a:r>
              <a:rPr lang="fr-FR" smtClean="0"/>
              <a:t>Optimisation dynamique</a:t>
            </a:r>
          </a:p>
          <a:p>
            <a:pPr lvl="1"/>
            <a:r>
              <a:rPr lang="fr-FR" smtClean="0"/>
              <a:t>Paramètres réseau</a:t>
            </a:r>
          </a:p>
          <a:p>
            <a:pPr lvl="1"/>
            <a:r>
              <a:rPr lang="fr-FR" smtClean="0"/>
              <a:t>Paramètres du stockage</a:t>
            </a:r>
          </a:p>
          <a:p>
            <a:pPr lvl="1"/>
            <a:r>
              <a:rPr lang="fr-FR" smtClean="0"/>
              <a:t>Propriétés personnalisées</a:t>
            </a:r>
          </a:p>
          <a:p>
            <a:pPr lvl="1"/>
            <a:endParaRPr lang="fr-FR" smtClean="0"/>
          </a:p>
        </p:txBody>
      </p:sp>
    </p:spTree>
    <p:extLst>
      <p:ext uri="{BB962C8B-B14F-4D97-AF65-F5344CB8AC3E}">
        <p14:creationId xmlns:p14="http://schemas.microsoft.com/office/powerpoint/2010/main" val="4112053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fbd1605e-7c72-42e3-96ee-1a001dea7a2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mtClean="0"/>
              <a:t>Démonstration : Configuration de groupes d'hôtes</a:t>
            </a:r>
            <a:endParaRPr lang="fr-FR"/>
          </a:p>
        </p:txBody>
      </p:sp>
      <p:sp>
        <p:nvSpPr>
          <p:cNvPr id="4" name="Content Placeholder 2"/>
          <p:cNvSpPr>
            <a:spLocks noGrp="1"/>
          </p:cNvSpPr>
          <p:nvPr/>
        </p:nvSpPr>
        <p:spPr bwMode="auto">
          <a:xfrm>
            <a:off x="458788" y="1021215"/>
            <a:ext cx="8532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verrez comment créer des groupes d'hôtes, et découvrirez les options qu'il est possible de configurer et de leur attribuer</a:t>
            </a:r>
            <a:endParaRPr lang="fr-FR"/>
          </a:p>
        </p:txBody>
      </p:sp>
    </p:spTree>
    <p:extLst>
      <p:ext uri="{BB962C8B-B14F-4D97-AF65-F5344CB8AC3E}">
        <p14:creationId xmlns:p14="http://schemas.microsoft.com/office/powerpoint/2010/main" val="2590120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616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49d0ef61-b109-4e70-84a0-3fd757a3134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Utilisation des bibliothèques VMM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configuration de bibliothèques VMM, vous pouvez</a:t>
            </a:r>
          </a:p>
          <a:p>
            <a:pPr lvl="1"/>
            <a:r>
              <a:rPr lang="fr-FR" smtClean="0"/>
              <a:t>Ajouter un serveur de bibliothèque ou un partage de bibliothèque</a:t>
            </a:r>
          </a:p>
          <a:p>
            <a:pPr lvl="1"/>
            <a:r>
              <a:rPr lang="fr-FR" smtClean="0"/>
              <a:t>Associer un serveur de bibliothèque à un groupe d'hôtes</a:t>
            </a:r>
          </a:p>
          <a:p>
            <a:pPr lvl="1"/>
            <a:r>
              <a:rPr lang="fr-FR" smtClean="0"/>
              <a:t>Ajouter des ressources basées sur des fichiers</a:t>
            </a:r>
          </a:p>
          <a:p>
            <a:pPr lvl="1"/>
            <a:r>
              <a:rPr lang="fr-FR" smtClean="0"/>
              <a:t>Créer ou modifier des objets équivalents</a:t>
            </a:r>
          </a:p>
          <a:p>
            <a:pPr lvl="1"/>
            <a:r>
              <a:rPr lang="fr-FR" smtClean="0"/>
              <a:t>Afficher et supprimer des ressources orphelines</a:t>
            </a:r>
          </a:p>
        </p:txBody>
      </p:sp>
    </p:spTree>
    <p:extLst>
      <p:ext uri="{BB962C8B-B14F-4D97-AF65-F5344CB8AC3E}">
        <p14:creationId xmlns:p14="http://schemas.microsoft.com/office/powerpoint/2010/main" val="742612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5981216a-9f42-450a-86cf-ef43abd6755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Gestion des bibliothèques VMM</a:t>
            </a:r>
            <a:endParaRPr lang="fr-FR"/>
          </a:p>
        </p:txBody>
      </p:sp>
      <p:sp>
        <p:nvSpPr>
          <p:cNvPr id="4" name="Content Placeholder 2"/>
          <p:cNvSpPr>
            <a:spLocks noGrp="1"/>
          </p:cNvSpPr>
          <p:nvPr/>
        </p:nvSpPr>
        <p:spPr bwMode="auto">
          <a:xfrm>
            <a:off x="366023" y="107422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associer un serveur de bibliothèque avec un groupe d'hôtes</a:t>
            </a:r>
          </a:p>
        </p:txBody>
      </p:sp>
    </p:spTree>
    <p:extLst>
      <p:ext uri="{BB962C8B-B14F-4D97-AF65-F5344CB8AC3E}">
        <p14:creationId xmlns:p14="http://schemas.microsoft.com/office/powerpoint/2010/main" val="90821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866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Atelier pratique : Planification et implémentation d'une stratégie de virtualisation de serveur</a:t>
            </a:r>
            <a:endParaRPr lang="fr-FR" sz="2600"/>
          </a:p>
        </p:txBody>
      </p:sp>
      <p:sp>
        <p:nvSpPr>
          <p:cNvPr id="3" name="Text Placeholder 2"/>
          <p:cNvSpPr>
            <a:spLocks noGrp="1"/>
          </p:cNvSpPr>
          <p:nvPr>
            <p:ph type="body" idx="1"/>
          </p:nvPr>
        </p:nvSpPr>
        <p:spPr>
          <a:xfrm>
            <a:off x="457200" y="1021215"/>
            <a:ext cx="8119156" cy="5147356"/>
          </a:xfrm>
        </p:spPr>
        <p:txBody>
          <a:bodyPr/>
          <a:lstStyle/>
          <a:p>
            <a:r>
              <a:rPr lang="fr-FR" smtClean="0"/>
              <a:t>Planification du déploiement de l'hôte Hyper-V</a:t>
            </a:r>
          </a:p>
          <a:p>
            <a:r>
              <a:rPr lang="fr-FR" smtClean="0"/>
              <a:t>Configuration de groupes d'hôtes Hyper-V</a:t>
            </a:r>
          </a:p>
          <a:p>
            <a:r>
              <a:rPr lang="fr-FR" smtClean="0"/>
              <a:t>Configuration de bibliothèques VMM</a:t>
            </a:r>
            <a:endParaRPr lang="fr-FR"/>
          </a:p>
        </p:txBody>
      </p:sp>
      <p:sp>
        <p:nvSpPr>
          <p:cNvPr id="4" name="TextBox 3"/>
          <p:cNvSpPr txBox="1"/>
          <p:nvPr/>
        </p:nvSpPr>
        <p:spPr>
          <a:xfrm>
            <a:off x="457200" y="3846254"/>
            <a:ext cx="5061835" cy="461665"/>
          </a:xfrm>
          <a:prstGeom prst="rect">
            <a:avLst/>
          </a:prstGeom>
          <a:noFill/>
        </p:spPr>
        <p:txBody>
          <a:bodyPr vert="horz" wrap="none" rtlCol="0">
            <a:spAutoFit/>
          </a:bodyPr>
          <a:lstStyle/>
          <a:p>
            <a:r>
              <a:rPr lang="fr-FR" sz="2400" smtClean="0">
                <a:latin typeface="Segoe UI"/>
              </a:rPr>
              <a:t>Informations d'ouverture de session</a:t>
            </a:r>
            <a:endParaRPr lang="fr-FR" sz="2400">
              <a:latin typeface="Segoe UI"/>
            </a:endParaRPr>
          </a:p>
        </p:txBody>
      </p:sp>
      <p:sp>
        <p:nvSpPr>
          <p:cNvPr id="6" name="TextBox 5"/>
          <p:cNvSpPr txBox="1"/>
          <p:nvPr/>
        </p:nvSpPr>
        <p:spPr>
          <a:xfrm>
            <a:off x="457200" y="6036049"/>
            <a:ext cx="5495863" cy="523220"/>
          </a:xfrm>
          <a:prstGeom prst="rect">
            <a:avLst/>
          </a:prstGeom>
          <a:noFill/>
        </p:spPr>
        <p:txBody>
          <a:bodyPr vert="horz" wrap="none" rtlCol="0">
            <a:spAutoFit/>
          </a:bodyPr>
          <a:lstStyle/>
          <a:p>
            <a:r>
              <a:rPr lang="fr-FR" sz="2800" smtClean="0">
                <a:latin typeface="Segoe UI"/>
              </a:rPr>
              <a:t>Durée approximative : 60 minutes</a:t>
            </a:r>
            <a:endParaRPr lang="fr-FR" sz="2800">
              <a:latin typeface="Segoe UI"/>
            </a:endParaRPr>
          </a:p>
        </p:txBody>
      </p:sp>
      <p:sp>
        <p:nvSpPr>
          <p:cNvPr id="7" name="TextBox 6"/>
          <p:cNvSpPr txBox="1"/>
          <p:nvPr/>
        </p:nvSpPr>
        <p:spPr>
          <a:xfrm>
            <a:off x="457200" y="4312384"/>
            <a:ext cx="8532811" cy="1631216"/>
          </a:xfrm>
          <a:prstGeom prst="rect">
            <a:avLst/>
          </a:prstGeom>
          <a:noFill/>
        </p:spPr>
        <p:txBody>
          <a:bodyPr vert="horz" wrap="square" rtlCol="0">
            <a:spAutoFit/>
          </a:bodyPr>
          <a:lstStyle/>
          <a:p>
            <a:pPr>
              <a:tabLst>
                <a:tab pos="3946525" algn="l"/>
              </a:tabLst>
            </a:pPr>
            <a:r>
              <a:rPr lang="fr-FR" sz="2000" smtClean="0">
                <a:latin typeface="Segoe UI"/>
              </a:rPr>
              <a:t>Ordinateurs virtuels	</a:t>
            </a:r>
            <a:r>
              <a:rPr lang="fr-FR" sz="2000" smtClean="0">
                <a:solidFill>
                  <a:srgbClr val="000000"/>
                </a:solidFill>
                <a:latin typeface="Segoe UI"/>
              </a:rPr>
              <a:t>22414B-LON-DC1</a:t>
            </a:r>
          </a:p>
          <a:p>
            <a:pPr>
              <a:tabLst>
                <a:tab pos="3946525" algn="l"/>
              </a:tabLst>
            </a:pPr>
            <a:r>
              <a:rPr lang="fr-FR" sz="2000" smtClean="0">
                <a:latin typeface="Segoe UI"/>
              </a:rPr>
              <a:t>	22414B-LON-VMM1</a:t>
            </a:r>
          </a:p>
          <a:p>
            <a:pPr>
              <a:tabLst>
                <a:tab pos="3946525" algn="l"/>
              </a:tabLst>
            </a:pPr>
            <a:r>
              <a:rPr lang="fr-FR" sz="2000" smtClean="0">
                <a:solidFill>
                  <a:srgbClr val="000000"/>
                </a:solidFill>
                <a:latin typeface="Segoe UI"/>
              </a:rPr>
              <a:t>	22414B-TOR-SVR1</a:t>
            </a:r>
          </a:p>
          <a:p>
            <a:pPr>
              <a:tabLst>
                <a:tab pos="3946525" algn="l"/>
              </a:tabLst>
            </a:pPr>
            <a:r>
              <a:rPr lang="fr-FR" sz="2000" b="0" i="0" u="none" strike="noStrike" baseline="0" smtClean="0">
                <a:latin typeface="Segoe UI"/>
              </a:rPr>
              <a:t>Nom d'utilisateur	</a:t>
            </a:r>
            <a:r>
              <a:rPr lang="fr-FR" sz="2000" b="1" i="0" u="none" strike="noStrike" baseline="0" smtClean="0">
                <a:latin typeface="Segoe UI"/>
              </a:rPr>
              <a:t>ADATUM\Administrateur</a:t>
            </a:r>
          </a:p>
          <a:p>
            <a:pPr>
              <a:tabLst>
                <a:tab pos="3946525" algn="l"/>
              </a:tabLst>
            </a:pPr>
            <a:r>
              <a:rPr lang="fr-FR" sz="2000" b="0" i="0" u="none" strike="noStrike" baseline="0" smtClean="0">
                <a:latin typeface="Segoe UI"/>
              </a:rPr>
              <a:t>Mot de passe	</a:t>
            </a:r>
            <a:r>
              <a:rPr lang="fr-FR" sz="2000" b="1" i="0" u="none" strike="noStrike" baseline="0" smtClean="0">
                <a:latin typeface="Segoe UI"/>
              </a:rPr>
              <a:t>Pa$$w0rd</a:t>
            </a:r>
            <a:endParaRPr lang="fr-FR" sz="2000" b="0" i="0" u="none" strike="noStrike" baseline="0" smtClean="0">
              <a:latin typeface="Segoe UI"/>
            </a:endParaRPr>
          </a:p>
        </p:txBody>
      </p:sp>
    </p:spTree>
    <p:extLst>
      <p:ext uri="{BB962C8B-B14F-4D97-AF65-F5344CB8AC3E}">
        <p14:creationId xmlns:p14="http://schemas.microsoft.com/office/powerpoint/2010/main" val="229321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1243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a:xfrm>
            <a:off x="458788" y="1021215"/>
            <a:ext cx="8456612" cy="5147356"/>
          </a:xfrm>
        </p:spPr>
        <p:txBody>
          <a:bodyPr/>
          <a:lstStyle/>
          <a:p>
            <a:r>
              <a:rPr lang="fr-FR" smtClean="0"/>
              <a:t>Planification d'un déploiement VMM
Planification et implémentation d'un environnement hôte de virtualisation de serveur</a:t>
            </a:r>
          </a:p>
        </p:txBody>
      </p:sp>
    </p:spTree>
    <p:extLst>
      <p:ext uri="{BB962C8B-B14F-4D97-AF65-F5344CB8AC3E}">
        <p14:creationId xmlns:p14="http://schemas.microsoft.com/office/powerpoint/2010/main" val="27156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1243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1243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66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Lab Scenario937785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228600" y="1021215"/>
            <a:ext cx="8610600" cy="5418215"/>
          </a:xfrm>
          <a:prstGeom prst="rect">
            <a:avLst/>
          </a:prstGeom>
          <a:noFill/>
        </p:spPr>
        <p:txBody>
          <a:bodyPr vert="horz" wrap="square" rtlCol="0">
            <a:spAutoFit/>
          </a:bodyPr>
          <a:lstStyle/>
          <a:p>
            <a:pPr>
              <a:lnSpc>
                <a:spcPct val="115000"/>
              </a:lnSpc>
              <a:spcAft>
                <a:spcPts val="1000"/>
              </a:spcAft>
            </a:pPr>
            <a:r>
              <a:rPr lang="fr-FR" smtClean="0">
                <a:effectLst/>
                <a:latin typeface="Segoe UI"/>
                <a:ea typeface="Times New Roman"/>
                <a:cs typeface="Times New Roman"/>
              </a:rPr>
              <a:t>L'infrastructure informatique chez A. Datum se développe rapidement, mais la société cherche également à réduire les coûts liés à la croissance. Le centre de données de Londres est sur le point d'atteindre sa capacité maximale en matière d'espace et d'alimentation. La société souhaite éviter le coût de développement ou de création d'un nouveau centre de données </a:t>
            </a:r>
          </a:p>
          <a:p>
            <a:pPr>
              <a:lnSpc>
                <a:spcPct val="115000"/>
              </a:lnSpc>
              <a:spcAft>
                <a:spcPts val="1000"/>
              </a:spcAft>
            </a:pPr>
            <a:r>
              <a:rPr lang="fr-FR" smtClean="0">
                <a:effectLst/>
                <a:latin typeface="Segoe UI"/>
                <a:ea typeface="Times New Roman"/>
                <a:cs typeface="Times New Roman"/>
              </a:rPr>
              <a:t>En raison de ces contraintes, l'un des objectifs clés du projet de déploiement de Windows Server 2012 est de virtualiser autant de serveurs, de services et d'applications que possible. L'un des composants principaux de cette stratégie de virtualisation vise à optimiser la gestion de l'environnement virtuel</a:t>
            </a:r>
          </a:p>
          <a:p>
            <a:pPr>
              <a:lnSpc>
                <a:spcPct val="115000"/>
              </a:lnSpc>
              <a:spcAft>
                <a:spcPts val="1000"/>
              </a:spcAft>
            </a:pPr>
            <a:r>
              <a:rPr lang="fr-FR" smtClean="0">
                <a:effectLst/>
                <a:latin typeface="Segoe UI"/>
                <a:ea typeface="Times New Roman"/>
                <a:cs typeface="Times New Roman"/>
              </a:rPr>
              <a:t>La première étape du déploiement de l'environnement virtuel chez A. Datum consiste à planifier et à implémenter les couches d'hôte et de gestion pour la virtualisation. Vous êtes également responsable de la planification de la configuration de l'hôte pour le déploiement du serveur Hyper-V, ainsi que</a:t>
            </a:r>
            <a:r>
              <a:rPr lang="fr-FR" smtClean="0">
                <a:latin typeface="Segoe UI"/>
                <a:ea typeface="Times New Roman"/>
                <a:cs typeface="Times New Roman"/>
              </a:rPr>
              <a:t> </a:t>
            </a:r>
            <a:r>
              <a:rPr lang="fr-FR" smtClean="0">
                <a:effectLst/>
                <a:latin typeface="Segoe UI"/>
                <a:ea typeface="Times New Roman"/>
                <a:cs typeface="Times New Roman"/>
              </a:rPr>
              <a:t>de la planification des composants de l'hôte, tels que les bibliothèques Virtual Machine Manager. Une fois la conception terminée, vous configurerez les composants de la couche de l'hôte requis dans VMM</a:t>
            </a:r>
            <a:endParaRPr lang="fr-FR">
              <a:effectLst/>
              <a:latin typeface="Segoe UI"/>
              <a:ea typeface="Times New Roman"/>
              <a:cs typeface="Times New Roman"/>
            </a:endParaRPr>
          </a:p>
        </p:txBody>
      </p:sp>
    </p:spTree>
    <p:extLst>
      <p:ext uri="{BB962C8B-B14F-4D97-AF65-F5344CB8AC3E}">
        <p14:creationId xmlns:p14="http://schemas.microsoft.com/office/powerpoint/2010/main" val="2298624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Quel est le principal facteur pour les décisions de conception pour le déploiement VMM ?</a:t>
            </a:r>
            <a:endParaRPr lang="fr-FR"/>
          </a:p>
        </p:txBody>
      </p:sp>
    </p:spTree>
    <p:extLst>
      <p:ext uri="{BB962C8B-B14F-4D97-AF65-F5344CB8AC3E}">
        <p14:creationId xmlns:p14="http://schemas.microsoft.com/office/powerpoint/2010/main" val="3815525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Problèmes courants et conseils relatifs à la résolution des problèmes</a:t>
            </a:r>
            <a:endParaRPr lang="fr-FR"/>
          </a:p>
        </p:txBody>
      </p:sp>
    </p:spTree>
    <p:extLst>
      <p:ext uri="{BB962C8B-B14F-4D97-AF65-F5344CB8AC3E}">
        <p14:creationId xmlns:p14="http://schemas.microsoft.com/office/powerpoint/2010/main" val="54848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76faf2c5-b0b2-4717-866c-9324d1deb2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 Planification d'un déploiement VMM</a:t>
            </a:r>
            <a:endParaRPr lang="fr-FR"/>
          </a:p>
        </p:txBody>
      </p:sp>
      <p:sp>
        <p:nvSpPr>
          <p:cNvPr id="3" name="Text Placeholder 2"/>
          <p:cNvSpPr>
            <a:spLocks noGrp="1"/>
          </p:cNvSpPr>
          <p:nvPr>
            <p:ph type="body" idx="1"/>
          </p:nvPr>
        </p:nvSpPr>
        <p:spPr>
          <a:xfrm>
            <a:off x="458788" y="1021215"/>
            <a:ext cx="8380412" cy="5147356"/>
          </a:xfrm>
        </p:spPr>
        <p:txBody>
          <a:bodyPr/>
          <a:lstStyle/>
          <a:p>
            <a:r>
              <a:rPr lang="fr-FR" smtClean="0"/>
              <a:t>Détermination de la topologie d'un déploiement VMM
Planification de la base de données VMM
Planification d'un serveur de gestion VMM
Création de l'architecture d'une bibliothèque VMM</a:t>
            </a:r>
            <a:endParaRPr lang="fr-FR"/>
          </a:p>
        </p:txBody>
      </p:sp>
    </p:spTree>
    <p:extLst>
      <p:ext uri="{BB962C8B-B14F-4D97-AF65-F5344CB8AC3E}">
        <p14:creationId xmlns:p14="http://schemas.microsoft.com/office/powerpoint/2010/main" val="157044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ef938598-033c-4b5a-8a90-d89335c52a00">
    <p:spTree>
      <p:nvGrpSpPr>
        <p:cNvPr id="1" name=""/>
        <p:cNvGrpSpPr/>
        <p:nvPr/>
      </p:nvGrpSpPr>
      <p:grpSpPr>
        <a:xfrm>
          <a:off x="0" y="0"/>
          <a:ext cx="0" cy="0"/>
          <a:chOff x="0" y="0"/>
          <a:chExt cx="0" cy="0"/>
        </a:xfrm>
      </p:grpSpPr>
      <p:sp>
        <p:nvSpPr>
          <p:cNvPr id="3" name="Title 2"/>
          <p:cNvSpPr>
            <a:spLocks noGrp="1"/>
          </p:cNvSpPr>
          <p:nvPr>
            <p:ph type="title"/>
          </p:nvPr>
        </p:nvSpPr>
        <p:spPr>
          <a:xfrm>
            <a:off x="460374" y="-2"/>
            <a:ext cx="8683625" cy="740664"/>
          </a:xfrm>
        </p:spPr>
        <p:txBody>
          <a:bodyPr/>
          <a:lstStyle/>
          <a:p>
            <a:r>
              <a:rPr lang="fr-FR" sz="2600" smtClean="0"/>
              <a:t>Détermination de la topologie d'un déploiement VMM</a:t>
            </a:r>
            <a:endParaRPr lang="fr-FR" sz="2600"/>
          </a:p>
        </p:txBody>
      </p:sp>
      <p:cxnSp>
        <p:nvCxnSpPr>
          <p:cNvPr id="80" name="Straight Connector 79"/>
          <p:cNvCxnSpPr/>
          <p:nvPr/>
        </p:nvCxnSpPr>
        <p:spPr>
          <a:xfrm flipH="1">
            <a:off x="4400061" y="1812817"/>
            <a:ext cx="617297" cy="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flipH="1">
            <a:off x="4981400" y="1812817"/>
            <a:ext cx="28262" cy="175260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3428341" y="3445479"/>
            <a:ext cx="2904284" cy="122251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83" name="Group 82"/>
          <p:cNvGrpSpPr/>
          <p:nvPr/>
        </p:nvGrpSpPr>
        <p:grpSpPr>
          <a:xfrm>
            <a:off x="2952261" y="2801427"/>
            <a:ext cx="938781" cy="840190"/>
            <a:chOff x="3886200" y="1597165"/>
            <a:chExt cx="1074913" cy="962025"/>
          </a:xfrm>
        </p:grpSpPr>
        <p:pic>
          <p:nvPicPr>
            <p:cNvPr id="84"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97165"/>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Bibliothèque PowerPoint\Bibliothèque PowerPoint\Graphiques\CD_DVD_Me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589" y="2210228"/>
              <a:ext cx="561524" cy="27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6076462" y="4115173"/>
            <a:ext cx="821418" cy="898044"/>
            <a:chOff x="2215992" y="1486331"/>
            <a:chExt cx="940531" cy="1028268"/>
          </a:xfrm>
        </p:grpSpPr>
        <p:pic>
          <p:nvPicPr>
            <p:cNvPr id="87"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92" y="1486331"/>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C:\Bibliothèque PowerPoint\Bibliothèque PowerPoint\Graphique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4117" y="2072194"/>
              <a:ext cx="395289" cy="489522"/>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4" descr="C:\Bibliothèque PowerPoint\Bibliothèque PowerPoint\Graphiques\Laptop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5414" y="1394936"/>
            <a:ext cx="666163" cy="73204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261" y="3529376"/>
            <a:ext cx="714161" cy="84019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3480819" y="2119930"/>
            <a:ext cx="1452642" cy="338554"/>
          </a:xfrm>
          <a:prstGeom prst="rect">
            <a:avLst/>
          </a:prstGeom>
          <a:noFill/>
        </p:spPr>
        <p:txBody>
          <a:bodyPr wrap="none" rtlCol="0">
            <a:spAutoFit/>
          </a:bodyPr>
          <a:lstStyle/>
          <a:p>
            <a:r>
              <a:rPr lang="fr-FR" sz="1600" smtClean="0">
                <a:latin typeface="Segoe" pitchFamily="34" charset="0"/>
              </a:rPr>
              <a:t>Console VMM</a:t>
            </a:r>
            <a:endParaRPr lang="fr-FR" sz="1600">
              <a:latin typeface="Segoe" pitchFamily="34" charset="0"/>
            </a:endParaRPr>
          </a:p>
        </p:txBody>
      </p:sp>
      <p:sp>
        <p:nvSpPr>
          <p:cNvPr id="92" name="TextBox 91"/>
          <p:cNvSpPr txBox="1"/>
          <p:nvPr/>
        </p:nvSpPr>
        <p:spPr>
          <a:xfrm>
            <a:off x="2452859" y="3713566"/>
            <a:ext cx="1321196" cy="830997"/>
          </a:xfrm>
          <a:prstGeom prst="rect">
            <a:avLst/>
          </a:prstGeom>
          <a:noFill/>
        </p:spPr>
        <p:txBody>
          <a:bodyPr wrap="none" rtlCol="0">
            <a:spAutoFit/>
          </a:bodyPr>
          <a:lstStyle/>
          <a:p>
            <a:pPr algn="ctr"/>
            <a:r>
              <a:rPr lang="fr-FR" sz="1600" smtClean="0">
                <a:latin typeface="Segoe" pitchFamily="34" charset="0"/>
              </a:rPr>
              <a:t>Bibliothèque</a:t>
            </a:r>
            <a:br>
              <a:rPr lang="fr-FR" sz="1600" smtClean="0">
                <a:latin typeface="Segoe" pitchFamily="34" charset="0"/>
              </a:rPr>
            </a:br>
            <a:r>
              <a:rPr lang="fr-FR" sz="1600" smtClean="0">
                <a:latin typeface="Segoe" pitchFamily="34" charset="0"/>
              </a:rPr>
              <a:t>VMM </a:t>
            </a:r>
            <a:br>
              <a:rPr lang="fr-FR" sz="1600" smtClean="0">
                <a:latin typeface="Segoe" pitchFamily="34" charset="0"/>
              </a:rPr>
            </a:br>
            <a:r>
              <a:rPr lang="fr-FR" sz="1600" smtClean="0">
                <a:latin typeface="Segoe" pitchFamily="34" charset="0"/>
              </a:rPr>
              <a:t>Serveur</a:t>
            </a:r>
            <a:endParaRPr lang="fr-FR" sz="1600">
              <a:latin typeface="Segoe" pitchFamily="34" charset="0"/>
            </a:endParaRPr>
          </a:p>
        </p:txBody>
      </p:sp>
      <p:sp>
        <p:nvSpPr>
          <p:cNvPr id="93" name="TextBox 92"/>
          <p:cNvSpPr txBox="1"/>
          <p:nvPr/>
        </p:nvSpPr>
        <p:spPr>
          <a:xfrm>
            <a:off x="3974748" y="4370997"/>
            <a:ext cx="1417376" cy="584775"/>
          </a:xfrm>
          <a:prstGeom prst="rect">
            <a:avLst/>
          </a:prstGeom>
          <a:noFill/>
        </p:spPr>
        <p:txBody>
          <a:bodyPr wrap="none" rtlCol="0">
            <a:spAutoFit/>
          </a:bodyPr>
          <a:lstStyle/>
          <a:p>
            <a:pPr algn="ctr"/>
            <a:r>
              <a:rPr lang="fr-FR" sz="1600" smtClean="0">
                <a:latin typeface="Segoe" pitchFamily="34" charset="0"/>
              </a:rPr>
              <a:t>Gestion VMM</a:t>
            </a:r>
          </a:p>
          <a:p>
            <a:pPr algn="ctr"/>
            <a:r>
              <a:rPr lang="fr-FR" sz="1600" smtClean="0">
                <a:latin typeface="Segoe" pitchFamily="34" charset="0"/>
              </a:rPr>
              <a:t>Serveur</a:t>
            </a:r>
            <a:endParaRPr lang="fr-FR" sz="1600">
              <a:latin typeface="Segoe" pitchFamily="34" charset="0"/>
            </a:endParaRPr>
          </a:p>
        </p:txBody>
      </p:sp>
      <p:sp>
        <p:nvSpPr>
          <p:cNvPr id="94" name="TextBox 93"/>
          <p:cNvSpPr txBox="1"/>
          <p:nvPr/>
        </p:nvSpPr>
        <p:spPr>
          <a:xfrm>
            <a:off x="5957795" y="5014649"/>
            <a:ext cx="1159485" cy="338554"/>
          </a:xfrm>
          <a:prstGeom prst="rect">
            <a:avLst/>
          </a:prstGeom>
          <a:noFill/>
        </p:spPr>
        <p:txBody>
          <a:bodyPr wrap="none" rtlCol="0">
            <a:spAutoFit/>
          </a:bodyPr>
          <a:lstStyle/>
          <a:p>
            <a:r>
              <a:rPr lang="fr-FR" sz="1600" smtClean="0">
                <a:latin typeface="Segoe" pitchFamily="34" charset="0"/>
              </a:rPr>
              <a:t>SQL Server</a:t>
            </a:r>
            <a:endParaRPr lang="fr-FR" sz="1600">
              <a:latin typeface="Segoe" pitchFamily="34" charset="0"/>
            </a:endParaRPr>
          </a:p>
        </p:txBody>
      </p:sp>
      <p:sp>
        <p:nvSpPr>
          <p:cNvPr id="95" name="Rectangle 94"/>
          <p:cNvSpPr/>
          <p:nvPr/>
        </p:nvSpPr>
        <p:spPr>
          <a:xfrm>
            <a:off x="1929384" y="1161288"/>
            <a:ext cx="55626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6" name="Group 95"/>
          <p:cNvGrpSpPr/>
          <p:nvPr/>
        </p:nvGrpSpPr>
        <p:grpSpPr>
          <a:xfrm>
            <a:off x="1572768" y="1051560"/>
            <a:ext cx="5669480" cy="5367827"/>
            <a:chOff x="1447800" y="855748"/>
            <a:chExt cx="5669480" cy="5367827"/>
          </a:xfrm>
        </p:grpSpPr>
        <p:cxnSp>
          <p:nvCxnSpPr>
            <p:cNvPr id="97" name="Straight Connector 96"/>
            <p:cNvCxnSpPr/>
            <p:nvPr/>
          </p:nvCxnSpPr>
          <p:spPr>
            <a:xfrm flipV="1">
              <a:off x="2286000" y="3505202"/>
              <a:ext cx="2286000" cy="1157604"/>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98" name="Straight Connector 97"/>
            <p:cNvCxnSpPr/>
            <p:nvPr/>
          </p:nvCxnSpPr>
          <p:spPr>
            <a:xfrm flipV="1">
              <a:off x="2743200" y="3657602"/>
              <a:ext cx="1981200" cy="1752598"/>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99" name="Straight Connector 98"/>
            <p:cNvCxnSpPr/>
            <p:nvPr/>
          </p:nvCxnSpPr>
          <p:spPr>
            <a:xfrm flipH="1">
              <a:off x="4400061" y="1273629"/>
              <a:ext cx="617297" cy="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00" name="Straight Connector 99"/>
            <p:cNvCxnSpPr/>
            <p:nvPr/>
          </p:nvCxnSpPr>
          <p:spPr>
            <a:xfrm flipH="1">
              <a:off x="4981400" y="1273629"/>
              <a:ext cx="28262" cy="175260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a:xfrm>
              <a:off x="3428341" y="2906291"/>
              <a:ext cx="2904284" cy="122251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102" name="Group 101"/>
            <p:cNvGrpSpPr/>
            <p:nvPr/>
          </p:nvGrpSpPr>
          <p:grpSpPr>
            <a:xfrm>
              <a:off x="2952261" y="2262239"/>
              <a:ext cx="938781" cy="840190"/>
              <a:chOff x="3886200" y="1597165"/>
              <a:chExt cx="1074913" cy="962025"/>
            </a:xfrm>
          </p:grpSpPr>
          <p:pic>
            <p:nvPicPr>
              <p:cNvPr id="116"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97165"/>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Bibliothèque PowerPoint\Bibliothèque PowerPoint\Graphiques\CD_DVD_Me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589" y="2210228"/>
                <a:ext cx="561524" cy="27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Group 102"/>
            <p:cNvGrpSpPr/>
            <p:nvPr/>
          </p:nvGrpSpPr>
          <p:grpSpPr>
            <a:xfrm>
              <a:off x="6076462" y="3575985"/>
              <a:ext cx="821418" cy="898044"/>
              <a:chOff x="2215992" y="1486331"/>
              <a:chExt cx="940531" cy="1028268"/>
            </a:xfrm>
          </p:grpSpPr>
          <p:pic>
            <p:nvPicPr>
              <p:cNvPr id="114"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92" y="1486331"/>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 descr="C:\Bibliothèque PowerPoint\Bibliothèque PowerPoint\Graphique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4117" y="2072194"/>
                <a:ext cx="395289" cy="489522"/>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4" descr="C:\Bibliothèque PowerPoint\Bibliothèque PowerPoint\Graphiques\Laptop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5414" y="855748"/>
              <a:ext cx="666163" cy="73204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261" y="2990188"/>
              <a:ext cx="714161" cy="840190"/>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3480819" y="1580742"/>
              <a:ext cx="1452642" cy="338554"/>
            </a:xfrm>
            <a:prstGeom prst="rect">
              <a:avLst/>
            </a:prstGeom>
            <a:noFill/>
          </p:spPr>
          <p:txBody>
            <a:bodyPr wrap="none" rtlCol="0">
              <a:spAutoFit/>
            </a:bodyPr>
            <a:lstStyle/>
            <a:p>
              <a:r>
                <a:rPr lang="fr-FR" sz="1600" smtClean="0">
                  <a:latin typeface="Segoe" pitchFamily="34" charset="0"/>
                </a:rPr>
                <a:t>Console VMM</a:t>
              </a:r>
              <a:endParaRPr lang="fr-FR" sz="1600">
                <a:latin typeface="Segoe" pitchFamily="34" charset="0"/>
              </a:endParaRPr>
            </a:p>
          </p:txBody>
        </p:sp>
        <p:sp>
          <p:nvSpPr>
            <p:cNvPr id="107" name="TextBox 106"/>
            <p:cNvSpPr txBox="1"/>
            <p:nvPr/>
          </p:nvSpPr>
          <p:spPr>
            <a:xfrm>
              <a:off x="1447800" y="5054025"/>
              <a:ext cx="1066800" cy="830997"/>
            </a:xfrm>
            <a:prstGeom prst="rect">
              <a:avLst/>
            </a:prstGeom>
            <a:noFill/>
          </p:spPr>
          <p:txBody>
            <a:bodyPr wrap="square" rtlCol="0">
              <a:spAutoFit/>
            </a:bodyPr>
            <a:lstStyle/>
            <a:p>
              <a:pPr algn="ctr"/>
              <a:r>
                <a:rPr lang="fr-FR" sz="1600" smtClean="0">
                  <a:latin typeface="Segoe" pitchFamily="34" charset="0"/>
                </a:rPr>
                <a:t>Services WSUS</a:t>
              </a:r>
            </a:p>
            <a:p>
              <a:pPr algn="ctr"/>
              <a:r>
                <a:rPr lang="fr-FR" sz="1600" smtClean="0">
                  <a:latin typeface="Segoe" pitchFamily="34" charset="0"/>
                </a:rPr>
                <a:t>Serveur</a:t>
              </a:r>
              <a:endParaRPr lang="fr-FR" sz="1600">
                <a:latin typeface="Segoe" pitchFamily="34" charset="0"/>
              </a:endParaRPr>
            </a:p>
          </p:txBody>
        </p:sp>
        <p:sp>
          <p:nvSpPr>
            <p:cNvPr id="108" name="TextBox 107"/>
            <p:cNvSpPr txBox="1"/>
            <p:nvPr/>
          </p:nvSpPr>
          <p:spPr>
            <a:xfrm>
              <a:off x="4307128" y="3810000"/>
              <a:ext cx="1125628" cy="830997"/>
            </a:xfrm>
            <a:prstGeom prst="rect">
              <a:avLst/>
            </a:prstGeom>
            <a:noFill/>
          </p:spPr>
          <p:txBody>
            <a:bodyPr wrap="none" rtlCol="0">
              <a:spAutoFit/>
            </a:bodyPr>
            <a:lstStyle/>
            <a:p>
              <a:pPr algn="ctr"/>
              <a:r>
                <a:rPr lang="fr-FR" sz="1600" smtClean="0">
                  <a:latin typeface="Segoe" pitchFamily="34" charset="0"/>
                </a:rPr>
                <a:t>Serveur</a:t>
              </a:r>
            </a:p>
            <a:p>
              <a:pPr algn="ctr"/>
              <a:r>
                <a:rPr lang="fr-FR" sz="1600" smtClean="0">
                  <a:latin typeface="Segoe" pitchFamily="34" charset="0"/>
                </a:rPr>
                <a:t>de gestion</a:t>
              </a:r>
            </a:p>
            <a:p>
              <a:pPr algn="ctr"/>
              <a:r>
                <a:rPr lang="fr-FR" sz="1600" smtClean="0">
                  <a:latin typeface="Segoe" pitchFamily="34" charset="0"/>
                </a:rPr>
                <a:t>VMM</a:t>
              </a:r>
              <a:endParaRPr lang="fr-FR" sz="1600">
                <a:latin typeface="Segoe" pitchFamily="34" charset="0"/>
              </a:endParaRPr>
            </a:p>
          </p:txBody>
        </p:sp>
        <p:sp>
          <p:nvSpPr>
            <p:cNvPr id="109" name="TextBox 108"/>
            <p:cNvSpPr txBox="1"/>
            <p:nvPr/>
          </p:nvSpPr>
          <p:spPr>
            <a:xfrm>
              <a:off x="5957795" y="4475461"/>
              <a:ext cx="1159485" cy="338554"/>
            </a:xfrm>
            <a:prstGeom prst="rect">
              <a:avLst/>
            </a:prstGeom>
            <a:noFill/>
          </p:spPr>
          <p:txBody>
            <a:bodyPr wrap="none" rtlCol="0">
              <a:spAutoFit/>
            </a:bodyPr>
            <a:lstStyle/>
            <a:p>
              <a:r>
                <a:rPr lang="fr-FR" sz="1600" smtClean="0">
                  <a:latin typeface="Segoe" pitchFamily="34" charset="0"/>
                </a:rPr>
                <a:t>SQL Server</a:t>
              </a:r>
              <a:endParaRPr lang="fr-FR" sz="1600">
                <a:latin typeface="Segoe" pitchFamily="34" charset="0"/>
              </a:endParaRPr>
            </a:p>
          </p:txBody>
        </p:sp>
        <p:pic>
          <p:nvPicPr>
            <p:cNvPr id="110"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239" y="4247309"/>
              <a:ext cx="714161" cy="84019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801" y="4805991"/>
              <a:ext cx="714161" cy="840190"/>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561772" y="3124200"/>
              <a:ext cx="1377300" cy="830997"/>
            </a:xfrm>
            <a:prstGeom prst="rect">
              <a:avLst/>
            </a:prstGeom>
            <a:noFill/>
          </p:spPr>
          <p:txBody>
            <a:bodyPr wrap="none" rtlCol="0">
              <a:spAutoFit/>
            </a:bodyPr>
            <a:lstStyle/>
            <a:p>
              <a:pPr algn="ctr"/>
              <a:r>
                <a:rPr lang="fr-FR" sz="1600" smtClean="0">
                  <a:latin typeface="Segoe" pitchFamily="34" charset="0"/>
                </a:rPr>
                <a:t>Bibliothèque </a:t>
              </a:r>
              <a:br>
                <a:rPr lang="fr-FR" sz="1600" smtClean="0">
                  <a:latin typeface="Segoe" pitchFamily="34" charset="0"/>
                </a:rPr>
              </a:br>
              <a:r>
                <a:rPr lang="fr-FR" sz="1600" smtClean="0">
                  <a:latin typeface="Segoe" pitchFamily="34" charset="0"/>
                </a:rPr>
                <a:t>VMM </a:t>
              </a:r>
              <a:br>
                <a:rPr lang="fr-FR" sz="1600" smtClean="0">
                  <a:latin typeface="Segoe" pitchFamily="34" charset="0"/>
                </a:rPr>
              </a:br>
              <a:r>
                <a:rPr lang="fr-FR" sz="1600" smtClean="0">
                  <a:latin typeface="Segoe" pitchFamily="34" charset="0"/>
                </a:rPr>
                <a:t>Serveur</a:t>
              </a:r>
              <a:endParaRPr lang="fr-FR" sz="1600">
                <a:latin typeface="Segoe" pitchFamily="34" charset="0"/>
              </a:endParaRPr>
            </a:p>
          </p:txBody>
        </p:sp>
        <p:sp>
          <p:nvSpPr>
            <p:cNvPr id="113" name="TextBox 112"/>
            <p:cNvSpPr txBox="1"/>
            <p:nvPr/>
          </p:nvSpPr>
          <p:spPr>
            <a:xfrm>
              <a:off x="2514600" y="5638800"/>
              <a:ext cx="1140377" cy="584775"/>
            </a:xfrm>
            <a:prstGeom prst="rect">
              <a:avLst/>
            </a:prstGeom>
            <a:noFill/>
          </p:spPr>
          <p:txBody>
            <a:bodyPr wrap="none" rtlCol="0">
              <a:spAutoFit/>
            </a:bodyPr>
            <a:lstStyle/>
            <a:p>
              <a:pPr algn="ctr"/>
              <a:r>
                <a:rPr lang="fr-FR" sz="1600" smtClean="0">
                  <a:latin typeface="Segoe" pitchFamily="34" charset="0"/>
                </a:rPr>
                <a:t>WDS (PXE)</a:t>
              </a:r>
            </a:p>
            <a:p>
              <a:pPr algn="ctr"/>
              <a:r>
                <a:rPr lang="fr-FR" sz="1600" smtClean="0">
                  <a:latin typeface="Segoe" pitchFamily="34" charset="0"/>
                </a:rPr>
                <a:t>Serveur</a:t>
              </a:r>
              <a:endParaRPr lang="fr-FR" sz="1600">
                <a:latin typeface="Segoe" pitchFamily="34" charset="0"/>
              </a:endParaRPr>
            </a:p>
          </p:txBody>
        </p:sp>
      </p:grpSp>
      <p:sp>
        <p:nvSpPr>
          <p:cNvPr id="118" name="Rectangle 117"/>
          <p:cNvSpPr/>
          <p:nvPr/>
        </p:nvSpPr>
        <p:spPr>
          <a:xfrm>
            <a:off x="1152144" y="822960"/>
            <a:ext cx="6781800" cy="579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9" name="Group 118"/>
          <p:cNvGrpSpPr/>
          <p:nvPr/>
        </p:nvGrpSpPr>
        <p:grpSpPr>
          <a:xfrm>
            <a:off x="694944" y="786384"/>
            <a:ext cx="7022294" cy="5972374"/>
            <a:chOff x="366589" y="328890"/>
            <a:chExt cx="7022294" cy="5972374"/>
          </a:xfrm>
        </p:grpSpPr>
        <p:cxnSp>
          <p:nvCxnSpPr>
            <p:cNvPr id="120" name="Straight Connector 119"/>
            <p:cNvCxnSpPr/>
            <p:nvPr/>
          </p:nvCxnSpPr>
          <p:spPr>
            <a:xfrm flipH="1">
              <a:off x="5252728" y="4246245"/>
              <a:ext cx="825802" cy="1148768"/>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a:xfrm>
              <a:off x="6101037" y="3103451"/>
              <a:ext cx="0" cy="1314159"/>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a:xfrm>
              <a:off x="5283905" y="2778315"/>
              <a:ext cx="817132" cy="325136"/>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3" name="Straight Connector 122"/>
            <p:cNvCxnSpPr/>
            <p:nvPr/>
          </p:nvCxnSpPr>
          <p:spPr>
            <a:xfrm flipH="1">
              <a:off x="1143000" y="2532946"/>
              <a:ext cx="4095385" cy="1404629"/>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4" name="Straight Connector 123"/>
            <p:cNvCxnSpPr/>
            <p:nvPr/>
          </p:nvCxnSpPr>
          <p:spPr>
            <a:xfrm flipH="1">
              <a:off x="2057400" y="2532946"/>
              <a:ext cx="3124200" cy="1872453"/>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5" name="Straight Connector 124"/>
            <p:cNvCxnSpPr/>
            <p:nvPr/>
          </p:nvCxnSpPr>
          <p:spPr>
            <a:xfrm flipH="1">
              <a:off x="2956119" y="2472898"/>
              <a:ext cx="2282266" cy="2106095"/>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a:xfrm flipH="1">
              <a:off x="4298766" y="2532946"/>
              <a:ext cx="806635" cy="2427047"/>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127" name="Group 126"/>
            <p:cNvGrpSpPr/>
            <p:nvPr/>
          </p:nvGrpSpPr>
          <p:grpSpPr>
            <a:xfrm>
              <a:off x="4699221" y="5004914"/>
              <a:ext cx="1064796" cy="1011555"/>
              <a:chOff x="5715000" y="5181600"/>
              <a:chExt cx="1219200" cy="1158239"/>
            </a:xfrm>
          </p:grpSpPr>
          <p:pic>
            <p:nvPicPr>
              <p:cNvPr id="166"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28"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79" y="3565209"/>
              <a:ext cx="714161" cy="840190"/>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p:cNvGrpSpPr/>
            <p:nvPr/>
          </p:nvGrpSpPr>
          <p:grpSpPr>
            <a:xfrm>
              <a:off x="3657600" y="4627245"/>
              <a:ext cx="1064796" cy="1011555"/>
              <a:chOff x="5715000" y="5181600"/>
              <a:chExt cx="1219200" cy="1158239"/>
            </a:xfrm>
          </p:grpSpPr>
          <p:pic>
            <p:nvPicPr>
              <p:cNvPr id="160"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 name="Group 129"/>
            <p:cNvGrpSpPr/>
            <p:nvPr/>
          </p:nvGrpSpPr>
          <p:grpSpPr>
            <a:xfrm>
              <a:off x="2514600" y="4246245"/>
              <a:ext cx="1064796" cy="1011555"/>
              <a:chOff x="5715000" y="5181600"/>
              <a:chExt cx="1219200" cy="1158239"/>
            </a:xfrm>
          </p:grpSpPr>
          <p:pic>
            <p:nvPicPr>
              <p:cNvPr id="154"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1"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253" y="4005739"/>
              <a:ext cx="714161" cy="84019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837" y="3808010"/>
              <a:ext cx="714161" cy="84019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p:nvPr/>
          </p:nvCxnSpPr>
          <p:spPr>
            <a:xfrm flipH="1">
              <a:off x="4782374" y="746771"/>
              <a:ext cx="617297" cy="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34" name="Straight Connector 133"/>
            <p:cNvCxnSpPr/>
            <p:nvPr/>
          </p:nvCxnSpPr>
          <p:spPr>
            <a:xfrm flipH="1">
              <a:off x="5363713" y="746771"/>
              <a:ext cx="28262" cy="175260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35" name="Straight Connector 134"/>
            <p:cNvCxnSpPr/>
            <p:nvPr/>
          </p:nvCxnSpPr>
          <p:spPr>
            <a:xfrm>
              <a:off x="3810654" y="2013662"/>
              <a:ext cx="2904284" cy="122251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136" name="Group 135"/>
            <p:cNvGrpSpPr/>
            <p:nvPr/>
          </p:nvGrpSpPr>
          <p:grpSpPr>
            <a:xfrm>
              <a:off x="3334574" y="1369610"/>
              <a:ext cx="938781" cy="840190"/>
              <a:chOff x="3886200" y="1597165"/>
              <a:chExt cx="1074913" cy="962025"/>
            </a:xfrm>
          </p:grpSpPr>
          <p:pic>
            <p:nvPicPr>
              <p:cNvPr id="152"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97165"/>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C:\Bibliothèque PowerPoint\Bibliothèque PowerPoint\Graphiques\CD_DVD_Me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589" y="2210228"/>
                <a:ext cx="561524" cy="27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6458775" y="2683356"/>
              <a:ext cx="821418" cy="898044"/>
              <a:chOff x="2215992" y="1486331"/>
              <a:chExt cx="940531" cy="1028268"/>
            </a:xfrm>
          </p:grpSpPr>
          <p:pic>
            <p:nvPicPr>
              <p:cNvPr id="150"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92" y="1486331"/>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3" descr="C:\Bibliothèque PowerPoint\Bibliothèque PowerPoint\Graphique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4117" y="2072194"/>
                <a:ext cx="395289" cy="489522"/>
              </a:xfrm>
              <a:prstGeom prst="rect">
                <a:avLst/>
              </a:prstGeom>
              <a:noFill/>
              <a:extLst>
                <a:ext uri="{909E8E84-426E-40DD-AFC4-6F175D3DCCD1}">
                  <a14:hiddenFill xmlns:a14="http://schemas.microsoft.com/office/drawing/2010/main">
                    <a:solidFill>
                      <a:srgbClr val="FFFFFF"/>
                    </a:solidFill>
                  </a14:hiddenFill>
                </a:ext>
              </a:extLst>
            </p:spPr>
          </p:pic>
        </p:grpSp>
        <p:pic>
          <p:nvPicPr>
            <p:cNvPr id="138" name="Picture 4" descr="C:\Bibliothèque PowerPoint\Bibliothèque PowerPoint\Graphiques\Laptop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7727" y="328890"/>
              <a:ext cx="666163" cy="73204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574" y="2097559"/>
              <a:ext cx="714161" cy="8401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a:xfrm>
              <a:off x="4331114" y="1013435"/>
              <a:ext cx="811441" cy="523220"/>
            </a:xfrm>
            <a:prstGeom prst="rect">
              <a:avLst/>
            </a:prstGeom>
            <a:noFill/>
          </p:spPr>
          <p:txBody>
            <a:bodyPr wrap="none" rtlCol="0">
              <a:spAutoFit/>
            </a:bodyPr>
            <a:lstStyle/>
            <a:p>
              <a:pPr algn="ctr"/>
              <a:r>
                <a:rPr lang="fr-FR" sz="1400" smtClean="0">
                  <a:latin typeface="Segoe" pitchFamily="34" charset="0"/>
                </a:rPr>
                <a:t>Console</a:t>
              </a:r>
              <a:r>
                <a:rPr lang="fr-FR" sz="1400" smtClean="0">
                  <a:latin typeface="Segoe"/>
                </a:rPr>
                <a:t/>
              </a:r>
              <a:br>
                <a:rPr lang="fr-FR" sz="1400" smtClean="0">
                  <a:latin typeface="Segoe"/>
                </a:rPr>
              </a:br>
              <a:r>
                <a:rPr lang="fr-FR" sz="1400" smtClean="0">
                  <a:latin typeface="Segoe" pitchFamily="34" charset="0"/>
                </a:rPr>
                <a:t>VMM</a:t>
              </a:r>
              <a:endParaRPr lang="fr-FR" sz="1400">
                <a:latin typeface="Segoe" pitchFamily="34" charset="0"/>
              </a:endParaRPr>
            </a:p>
          </p:txBody>
        </p:sp>
        <p:sp>
          <p:nvSpPr>
            <p:cNvPr id="141" name="TextBox 140"/>
            <p:cNvSpPr txBox="1"/>
            <p:nvPr/>
          </p:nvSpPr>
          <p:spPr>
            <a:xfrm>
              <a:off x="3050160" y="2207810"/>
              <a:ext cx="1180131" cy="738664"/>
            </a:xfrm>
            <a:prstGeom prst="rect">
              <a:avLst/>
            </a:prstGeom>
            <a:noFill/>
          </p:spPr>
          <p:txBody>
            <a:bodyPr wrap="none" rtlCol="0">
              <a:spAutoFit/>
            </a:bodyPr>
            <a:lstStyle/>
            <a:p>
              <a:pPr algn="ctr"/>
              <a:r>
                <a:rPr lang="fr-FR" sz="1400" smtClean="0">
                  <a:latin typeface="Segoe" pitchFamily="34" charset="0"/>
                </a:rPr>
                <a:t>Bibliothèque</a:t>
              </a:r>
              <a:r>
                <a:rPr lang="fr-FR" sz="1400" smtClean="0">
                  <a:latin typeface="Segoe"/>
                </a:rPr>
                <a:t/>
              </a:r>
              <a:br>
                <a:rPr lang="fr-FR" sz="1400" smtClean="0">
                  <a:latin typeface="Segoe"/>
                </a:rPr>
              </a:br>
              <a:r>
                <a:rPr lang="fr-FR" sz="1400" smtClean="0">
                  <a:latin typeface="Segoe" pitchFamily="34" charset="0"/>
                </a:rPr>
                <a:t>VMM </a:t>
              </a:r>
              <a:br>
                <a:rPr lang="fr-FR" sz="1400" smtClean="0">
                  <a:latin typeface="Segoe" pitchFamily="34" charset="0"/>
                </a:rPr>
              </a:br>
              <a:r>
                <a:rPr lang="fr-FR" sz="1400" smtClean="0">
                  <a:latin typeface="Segoe" pitchFamily="34" charset="0"/>
                </a:rPr>
                <a:t>Serveur</a:t>
              </a:r>
              <a:endParaRPr lang="fr-FR" sz="1400">
                <a:latin typeface="Segoe" pitchFamily="34" charset="0"/>
              </a:endParaRPr>
            </a:p>
          </p:txBody>
        </p:sp>
        <p:sp>
          <p:nvSpPr>
            <p:cNvPr id="142" name="TextBox 141"/>
            <p:cNvSpPr txBox="1"/>
            <p:nvPr/>
          </p:nvSpPr>
          <p:spPr>
            <a:xfrm>
              <a:off x="5086589" y="2900813"/>
              <a:ext cx="780983" cy="738664"/>
            </a:xfrm>
            <a:prstGeom prst="rect">
              <a:avLst/>
            </a:prstGeom>
            <a:noFill/>
          </p:spPr>
          <p:txBody>
            <a:bodyPr wrap="none" rtlCol="0">
              <a:spAutoFit/>
            </a:bodyPr>
            <a:lstStyle/>
            <a:p>
              <a:pPr algn="ctr"/>
              <a:r>
                <a:rPr lang="fr-FR" sz="1400" smtClean="0">
                  <a:latin typeface="Segoe" pitchFamily="34" charset="0"/>
                </a:rPr>
                <a:t>Gestion</a:t>
              </a:r>
              <a:r>
                <a:rPr lang="fr-FR" sz="1400" smtClean="0">
                  <a:latin typeface="Segoe"/>
                </a:rPr>
                <a:t/>
              </a:r>
              <a:br>
                <a:rPr lang="fr-FR" sz="1400" smtClean="0">
                  <a:latin typeface="Segoe"/>
                </a:rPr>
              </a:br>
              <a:r>
                <a:rPr lang="fr-FR" sz="1400" smtClean="0">
                  <a:latin typeface="Segoe" pitchFamily="34" charset="0"/>
                </a:rPr>
                <a:t>VMM </a:t>
              </a:r>
              <a:br>
                <a:rPr lang="fr-FR" sz="1400" smtClean="0">
                  <a:latin typeface="Segoe" pitchFamily="34" charset="0"/>
                </a:rPr>
              </a:br>
              <a:r>
                <a:rPr lang="fr-FR" sz="1400" smtClean="0">
                  <a:latin typeface="Segoe" pitchFamily="34" charset="0"/>
                </a:rPr>
                <a:t>Serveur</a:t>
              </a:r>
              <a:endParaRPr lang="fr-FR" sz="1400">
                <a:latin typeface="Segoe" pitchFamily="34" charset="0"/>
              </a:endParaRPr>
            </a:p>
          </p:txBody>
        </p:sp>
        <p:sp>
          <p:nvSpPr>
            <p:cNvPr id="143" name="TextBox 142"/>
            <p:cNvSpPr txBox="1"/>
            <p:nvPr/>
          </p:nvSpPr>
          <p:spPr>
            <a:xfrm>
              <a:off x="6440814" y="3503210"/>
              <a:ext cx="948069" cy="523220"/>
            </a:xfrm>
            <a:prstGeom prst="rect">
              <a:avLst/>
            </a:prstGeom>
            <a:noFill/>
          </p:spPr>
          <p:txBody>
            <a:bodyPr wrap="square" rtlCol="0">
              <a:spAutoFit/>
            </a:bodyPr>
            <a:lstStyle/>
            <a:p>
              <a:pPr algn="ctr"/>
              <a:r>
                <a:rPr lang="fr-FR" sz="1400" smtClean="0">
                  <a:latin typeface="Segoe" pitchFamily="34" charset="0"/>
                </a:rPr>
                <a:t>SQL Serveur</a:t>
              </a:r>
              <a:endParaRPr lang="fr-FR" sz="1400">
                <a:latin typeface="Segoe" pitchFamily="34" charset="0"/>
              </a:endParaRPr>
            </a:p>
          </p:txBody>
        </p:sp>
        <p:sp>
          <p:nvSpPr>
            <p:cNvPr id="144" name="TextBox 143"/>
            <p:cNvSpPr txBox="1"/>
            <p:nvPr/>
          </p:nvSpPr>
          <p:spPr>
            <a:xfrm>
              <a:off x="5867400" y="4595336"/>
              <a:ext cx="818429" cy="738664"/>
            </a:xfrm>
            <a:prstGeom prst="rect">
              <a:avLst/>
            </a:prstGeom>
            <a:noFill/>
          </p:spPr>
          <p:txBody>
            <a:bodyPr wrap="none" rtlCol="0">
              <a:spAutoFit/>
            </a:bodyPr>
            <a:lstStyle/>
            <a:p>
              <a:pPr algn="ctr"/>
              <a:r>
                <a:rPr lang="fr-FR" sz="1400" smtClean="0">
                  <a:latin typeface="Segoe" pitchFamily="34" charset="0"/>
                </a:rPr>
                <a:t>Vmware</a:t>
              </a:r>
            </a:p>
            <a:p>
              <a:pPr algn="ctr"/>
              <a:r>
                <a:rPr lang="fr-FR" sz="1400" smtClean="0">
                  <a:latin typeface="Segoe" pitchFamily="34" charset="0"/>
                </a:rPr>
                <a:t>vCenter</a:t>
              </a:r>
            </a:p>
            <a:p>
              <a:pPr algn="ctr"/>
              <a:r>
                <a:rPr lang="fr-FR" sz="1400" smtClean="0">
                  <a:latin typeface="Segoe" pitchFamily="34" charset="0"/>
                </a:rPr>
                <a:t>Serveur</a:t>
              </a:r>
              <a:endParaRPr lang="fr-FR" sz="1400">
                <a:latin typeface="Segoe" pitchFamily="34" charset="0"/>
              </a:endParaRPr>
            </a:p>
          </p:txBody>
        </p:sp>
        <p:sp>
          <p:nvSpPr>
            <p:cNvPr id="145" name="TextBox 144"/>
            <p:cNvSpPr txBox="1"/>
            <p:nvPr/>
          </p:nvSpPr>
          <p:spPr>
            <a:xfrm>
              <a:off x="366589" y="4343400"/>
              <a:ext cx="1025607" cy="738664"/>
            </a:xfrm>
            <a:prstGeom prst="rect">
              <a:avLst/>
            </a:prstGeom>
            <a:noFill/>
          </p:spPr>
          <p:txBody>
            <a:bodyPr wrap="square" rtlCol="0">
              <a:spAutoFit/>
            </a:bodyPr>
            <a:lstStyle/>
            <a:p>
              <a:pPr algn="ctr"/>
              <a:r>
                <a:rPr lang="fr-FR" sz="1400" smtClean="0">
                  <a:latin typeface="Segoe" pitchFamily="34" charset="0"/>
                </a:rPr>
                <a:t>Services WSUS</a:t>
              </a:r>
            </a:p>
            <a:p>
              <a:pPr algn="ctr"/>
              <a:r>
                <a:rPr lang="fr-FR" sz="1400" smtClean="0">
                  <a:latin typeface="Segoe" pitchFamily="34" charset="0"/>
                </a:rPr>
                <a:t>Serveur</a:t>
              </a:r>
              <a:endParaRPr lang="fr-FR" sz="1400">
                <a:latin typeface="Segoe" pitchFamily="34" charset="0"/>
              </a:endParaRPr>
            </a:p>
          </p:txBody>
        </p:sp>
        <p:sp>
          <p:nvSpPr>
            <p:cNvPr id="146" name="TextBox 145"/>
            <p:cNvSpPr txBox="1"/>
            <p:nvPr/>
          </p:nvSpPr>
          <p:spPr>
            <a:xfrm>
              <a:off x="1260394" y="4800600"/>
              <a:ext cx="1066800" cy="738664"/>
            </a:xfrm>
            <a:prstGeom prst="rect">
              <a:avLst/>
            </a:prstGeom>
            <a:noFill/>
          </p:spPr>
          <p:txBody>
            <a:bodyPr wrap="square" rtlCol="0">
              <a:spAutoFit/>
            </a:bodyPr>
            <a:lstStyle/>
            <a:p>
              <a:pPr algn="ctr"/>
              <a:r>
                <a:rPr lang="fr-FR" sz="1400" smtClean="0">
                  <a:latin typeface="Segoe" pitchFamily="34" charset="0"/>
                </a:rPr>
                <a:t>WDS</a:t>
              </a:r>
            </a:p>
            <a:p>
              <a:pPr algn="ctr"/>
              <a:r>
                <a:rPr lang="fr-FR" sz="1400" smtClean="0">
                  <a:latin typeface="Segoe" pitchFamily="34" charset="0"/>
                </a:rPr>
                <a:t>PXE</a:t>
              </a:r>
            </a:p>
            <a:p>
              <a:pPr algn="ctr"/>
              <a:r>
                <a:rPr lang="fr-FR" sz="1400" smtClean="0">
                  <a:latin typeface="Segoe" pitchFamily="34" charset="0"/>
                </a:rPr>
                <a:t>Serveur</a:t>
              </a:r>
              <a:endParaRPr lang="fr-FR" sz="1400">
                <a:latin typeface="Segoe" pitchFamily="34" charset="0"/>
              </a:endParaRPr>
            </a:p>
          </p:txBody>
        </p:sp>
        <p:sp>
          <p:nvSpPr>
            <p:cNvPr id="147" name="TextBox 146"/>
            <p:cNvSpPr txBox="1"/>
            <p:nvPr/>
          </p:nvSpPr>
          <p:spPr>
            <a:xfrm>
              <a:off x="2307640" y="5204936"/>
              <a:ext cx="1055481" cy="738664"/>
            </a:xfrm>
            <a:prstGeom prst="rect">
              <a:avLst/>
            </a:prstGeom>
            <a:noFill/>
          </p:spPr>
          <p:txBody>
            <a:bodyPr wrap="none" rtlCol="0">
              <a:spAutoFit/>
            </a:bodyPr>
            <a:lstStyle/>
            <a:p>
              <a:pPr algn="ctr"/>
              <a:r>
                <a:rPr lang="fr-FR" sz="1400" smtClean="0">
                  <a:latin typeface="Segoe" pitchFamily="34" charset="0"/>
                </a:rPr>
                <a:t>Hyper-V</a:t>
              </a:r>
            </a:p>
            <a:p>
              <a:pPr algn="ctr"/>
              <a:r>
                <a:rPr lang="fr-FR" sz="1400" smtClean="0">
                  <a:latin typeface="Segoe" pitchFamily="34" charset="0"/>
                </a:rPr>
                <a:t>Serveurs et</a:t>
              </a:r>
            </a:p>
            <a:p>
              <a:pPr algn="ctr"/>
              <a:r>
                <a:rPr lang="fr-FR" sz="1400" smtClean="0">
                  <a:latin typeface="Segoe" pitchFamily="34" charset="0"/>
                </a:rPr>
                <a:t>Clusters</a:t>
              </a:r>
              <a:endParaRPr lang="fr-FR" sz="1400">
                <a:latin typeface="Segoe" pitchFamily="34" charset="0"/>
              </a:endParaRPr>
            </a:p>
          </p:txBody>
        </p:sp>
        <p:sp>
          <p:nvSpPr>
            <p:cNvPr id="148" name="TextBox 147"/>
            <p:cNvSpPr txBox="1"/>
            <p:nvPr/>
          </p:nvSpPr>
          <p:spPr>
            <a:xfrm>
              <a:off x="3507233" y="5562600"/>
              <a:ext cx="1050672" cy="738664"/>
            </a:xfrm>
            <a:prstGeom prst="rect">
              <a:avLst/>
            </a:prstGeom>
            <a:noFill/>
          </p:spPr>
          <p:txBody>
            <a:bodyPr wrap="none" rtlCol="0">
              <a:spAutoFit/>
            </a:bodyPr>
            <a:lstStyle/>
            <a:p>
              <a:pPr algn="ctr"/>
              <a:r>
                <a:rPr lang="fr-FR" sz="1400" smtClean="0">
                  <a:latin typeface="Segoe" pitchFamily="34" charset="0"/>
                </a:rPr>
                <a:t>Citrix</a:t>
              </a:r>
            </a:p>
            <a:p>
              <a:pPr algn="ctr"/>
              <a:r>
                <a:rPr lang="fr-FR" sz="1400" smtClean="0">
                  <a:latin typeface="Segoe" pitchFamily="34" charset="0"/>
                </a:rPr>
                <a:t>XenServers</a:t>
              </a:r>
            </a:p>
            <a:p>
              <a:pPr algn="ctr"/>
              <a:r>
                <a:rPr lang="fr-FR" sz="1400" smtClean="0">
                  <a:latin typeface="Segoe" pitchFamily="34" charset="0"/>
                </a:rPr>
                <a:t>et clusters</a:t>
              </a:r>
              <a:endParaRPr lang="fr-FR" sz="1400">
                <a:latin typeface="Segoe" pitchFamily="34" charset="0"/>
              </a:endParaRPr>
            </a:p>
          </p:txBody>
        </p:sp>
        <p:sp>
          <p:nvSpPr>
            <p:cNvPr id="149" name="TextBox 148"/>
            <p:cNvSpPr txBox="1"/>
            <p:nvPr/>
          </p:nvSpPr>
          <p:spPr>
            <a:xfrm>
              <a:off x="5502571" y="5508156"/>
              <a:ext cx="1188532" cy="738664"/>
            </a:xfrm>
            <a:prstGeom prst="rect">
              <a:avLst/>
            </a:prstGeom>
            <a:noFill/>
          </p:spPr>
          <p:txBody>
            <a:bodyPr wrap="none" rtlCol="0">
              <a:spAutoFit/>
            </a:bodyPr>
            <a:lstStyle/>
            <a:p>
              <a:pPr algn="ctr"/>
              <a:r>
                <a:rPr lang="fr-FR" sz="1400" smtClean="0">
                  <a:latin typeface="Segoe" pitchFamily="34" charset="0"/>
                </a:rPr>
                <a:t>Vmware</a:t>
              </a:r>
            </a:p>
            <a:p>
              <a:pPr algn="ctr"/>
              <a:r>
                <a:rPr lang="fr-FR" sz="1400" smtClean="0">
                  <a:latin typeface="Segoe" pitchFamily="34" charset="0"/>
                </a:rPr>
                <a:t>Serveurs ESX</a:t>
              </a:r>
            </a:p>
            <a:p>
              <a:pPr algn="ctr"/>
              <a:r>
                <a:rPr lang="fr-FR" sz="1400" smtClean="0">
                  <a:latin typeface="Segoe" pitchFamily="34" charset="0"/>
                </a:rPr>
                <a:t>et clusters</a:t>
              </a:r>
              <a:endParaRPr lang="fr-FR" sz="1400">
                <a:latin typeface="Segoe" pitchFamily="34" charset="0"/>
              </a:endParaRPr>
            </a:p>
          </p:txBody>
        </p:sp>
      </p:grpSp>
      <p:sp>
        <p:nvSpPr>
          <p:cNvPr id="172" name="Rectangle 171"/>
          <p:cNvSpPr/>
          <p:nvPr/>
        </p:nvSpPr>
        <p:spPr>
          <a:xfrm>
            <a:off x="539496" y="768096"/>
            <a:ext cx="8153400" cy="592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3" name="Group 172"/>
          <p:cNvGrpSpPr/>
          <p:nvPr/>
        </p:nvGrpSpPr>
        <p:grpSpPr>
          <a:xfrm>
            <a:off x="1298448" y="786384"/>
            <a:ext cx="7448055" cy="6048280"/>
            <a:chOff x="1175222" y="768617"/>
            <a:chExt cx="7448055" cy="6048280"/>
          </a:xfrm>
        </p:grpSpPr>
        <p:cxnSp>
          <p:nvCxnSpPr>
            <p:cNvPr id="174" name="Straight Connector 173"/>
            <p:cNvCxnSpPr/>
            <p:nvPr/>
          </p:nvCxnSpPr>
          <p:spPr>
            <a:xfrm flipV="1">
              <a:off x="5198627" y="1823418"/>
              <a:ext cx="445210" cy="2"/>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75" name="Straight Connector 174"/>
            <p:cNvCxnSpPr/>
            <p:nvPr/>
          </p:nvCxnSpPr>
          <p:spPr>
            <a:xfrm flipH="1" flipV="1">
              <a:off x="5181600" y="1143000"/>
              <a:ext cx="34054" cy="1485605"/>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76" name="Straight Connector 175"/>
            <p:cNvCxnSpPr/>
            <p:nvPr/>
          </p:nvCxnSpPr>
          <p:spPr>
            <a:xfrm flipV="1">
              <a:off x="4273355" y="1172510"/>
              <a:ext cx="908245" cy="1"/>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77" name="Straight Connector 176"/>
            <p:cNvCxnSpPr/>
            <p:nvPr/>
          </p:nvCxnSpPr>
          <p:spPr>
            <a:xfrm flipV="1">
              <a:off x="5867400" y="1592605"/>
              <a:ext cx="1591282" cy="15333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78" name="Straight Connector 177"/>
            <p:cNvCxnSpPr/>
            <p:nvPr/>
          </p:nvCxnSpPr>
          <p:spPr>
            <a:xfrm>
              <a:off x="6019800" y="1898335"/>
              <a:ext cx="1803008" cy="713811"/>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pic>
          <p:nvPicPr>
            <p:cNvPr id="179" name="Picture 4" descr="C:\Bibliothèque PowerPoint\Bibliothèque PowerPoint\Graphiques\Laptop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2809" y="768617"/>
              <a:ext cx="666163" cy="732047"/>
            </a:xfrm>
            <a:prstGeom prst="rect">
              <a:avLst/>
            </a:prstGeom>
            <a:noFill/>
            <a:extLst>
              <a:ext uri="{909E8E84-426E-40DD-AFC4-6F175D3DCCD1}">
                <a14:hiddenFill xmlns:a14="http://schemas.microsoft.com/office/drawing/2010/main">
                  <a:solidFill>
                    <a:srgbClr val="FFFFFF"/>
                  </a:solidFill>
                </a14:hiddenFill>
              </a:ext>
            </a:extLst>
          </p:spPr>
        </p:pic>
        <p:grpSp>
          <p:nvGrpSpPr>
            <p:cNvPr id="180" name="Group 179"/>
            <p:cNvGrpSpPr/>
            <p:nvPr/>
          </p:nvGrpSpPr>
          <p:grpSpPr>
            <a:xfrm>
              <a:off x="7223861" y="978013"/>
              <a:ext cx="1330994" cy="1012227"/>
              <a:chOff x="6934200" y="517391"/>
              <a:chExt cx="1524000" cy="1159009"/>
            </a:xfrm>
          </p:grpSpPr>
          <p:pic>
            <p:nvPicPr>
              <p:cNvPr id="237" name="Picture 7" descr="C:\Bibliothèque PowerPoint\Bibliothèque PowerPoint\Graphiques\abstract_oval_blue_03 - Cop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17391"/>
                <a:ext cx="1524000" cy="1159009"/>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740092"/>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7600" y="892492"/>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1044892"/>
                <a:ext cx="408860" cy="481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81" name="Picture 8" descr="C:\Bibliothèque PowerPoint\Bibliothèque PowerPoint\Graphiques\Building_BranchOffi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8682" y="2316859"/>
              <a:ext cx="910015" cy="682511"/>
            </a:xfrm>
            <a:prstGeom prst="rect">
              <a:avLst/>
            </a:prstGeom>
            <a:noFill/>
            <a:extLst>
              <a:ext uri="{909E8E84-426E-40DD-AFC4-6F175D3DCCD1}">
                <a14:hiddenFill xmlns:a14="http://schemas.microsoft.com/office/drawing/2010/main">
                  <a:solidFill>
                    <a:srgbClr val="FFFFFF"/>
                  </a:solidFill>
                </a14:hiddenFill>
              </a:ext>
            </a:extLst>
          </p:spPr>
        </p:pic>
        <p:grpSp>
          <p:nvGrpSpPr>
            <p:cNvPr id="182" name="Group 181"/>
            <p:cNvGrpSpPr/>
            <p:nvPr/>
          </p:nvGrpSpPr>
          <p:grpSpPr>
            <a:xfrm>
              <a:off x="5443375" y="1403323"/>
              <a:ext cx="943580" cy="840190"/>
              <a:chOff x="4957818" y="1525904"/>
              <a:chExt cx="1080407" cy="962025"/>
            </a:xfrm>
          </p:grpSpPr>
          <p:pic>
            <p:nvPicPr>
              <p:cNvPr id="235"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818" y="1525904"/>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9" descr="C:\Bibliothèque PowerPoint\Bibliothèque PowerPoint\Graphiques\Glob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0161" y="1918198"/>
                <a:ext cx="558064" cy="55946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3" name="Straight Connector 182"/>
            <p:cNvCxnSpPr/>
            <p:nvPr/>
          </p:nvCxnSpPr>
          <p:spPr>
            <a:xfrm flipH="1">
              <a:off x="5252728" y="4650581"/>
              <a:ext cx="825802" cy="1148768"/>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4" name="Straight Connector 183"/>
            <p:cNvCxnSpPr/>
            <p:nvPr/>
          </p:nvCxnSpPr>
          <p:spPr>
            <a:xfrm>
              <a:off x="6101037" y="3507787"/>
              <a:ext cx="0" cy="1314159"/>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5" name="Straight Connector 184"/>
            <p:cNvCxnSpPr/>
            <p:nvPr/>
          </p:nvCxnSpPr>
          <p:spPr>
            <a:xfrm>
              <a:off x="5283905" y="3182651"/>
              <a:ext cx="817132" cy="325136"/>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6" name="Straight Connector 185"/>
            <p:cNvCxnSpPr/>
            <p:nvPr/>
          </p:nvCxnSpPr>
          <p:spPr>
            <a:xfrm flipH="1">
              <a:off x="1680045" y="2937282"/>
              <a:ext cx="3558341" cy="1207524"/>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7" name="Straight Connector 186"/>
            <p:cNvCxnSpPr/>
            <p:nvPr/>
          </p:nvCxnSpPr>
          <p:spPr>
            <a:xfrm flipH="1">
              <a:off x="2057400" y="2937282"/>
              <a:ext cx="3124200" cy="1872453"/>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8" name="Straight Connector 187"/>
            <p:cNvCxnSpPr/>
            <p:nvPr/>
          </p:nvCxnSpPr>
          <p:spPr>
            <a:xfrm flipH="1">
              <a:off x="2956119" y="2877234"/>
              <a:ext cx="2282266" cy="2106095"/>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cxnSp>
          <p:nvCxnSpPr>
            <p:cNvPr id="189" name="Straight Connector 188"/>
            <p:cNvCxnSpPr/>
            <p:nvPr/>
          </p:nvCxnSpPr>
          <p:spPr>
            <a:xfrm flipH="1">
              <a:off x="4298766" y="2937282"/>
              <a:ext cx="806635" cy="2427047"/>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190" name="Group 189"/>
            <p:cNvGrpSpPr/>
            <p:nvPr/>
          </p:nvGrpSpPr>
          <p:grpSpPr>
            <a:xfrm>
              <a:off x="4807989" y="5105400"/>
              <a:ext cx="1064796" cy="1011555"/>
              <a:chOff x="5715000" y="5181600"/>
              <a:chExt cx="1219200" cy="1158239"/>
            </a:xfrm>
          </p:grpSpPr>
          <p:pic>
            <p:nvPicPr>
              <p:cNvPr id="229"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91"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965" y="3647760"/>
              <a:ext cx="714161" cy="840190"/>
            </a:xfrm>
            <a:prstGeom prst="rect">
              <a:avLst/>
            </a:prstGeom>
            <a:noFill/>
            <a:extLst>
              <a:ext uri="{909E8E84-426E-40DD-AFC4-6F175D3DCCD1}">
                <a14:hiddenFill xmlns:a14="http://schemas.microsoft.com/office/drawing/2010/main">
                  <a:solidFill>
                    <a:srgbClr val="FFFFFF"/>
                  </a:solidFill>
                </a14:hiddenFill>
              </a:ext>
            </a:extLst>
          </p:spPr>
        </p:pic>
        <p:grpSp>
          <p:nvGrpSpPr>
            <p:cNvPr id="192" name="Group 191"/>
            <p:cNvGrpSpPr/>
            <p:nvPr/>
          </p:nvGrpSpPr>
          <p:grpSpPr>
            <a:xfrm>
              <a:off x="3857249" y="4617176"/>
              <a:ext cx="1064796" cy="1011555"/>
              <a:chOff x="5715000" y="5181600"/>
              <a:chExt cx="1219200" cy="1158239"/>
            </a:xfrm>
          </p:grpSpPr>
          <p:pic>
            <p:nvPicPr>
              <p:cNvPr id="223"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 name="Group 192"/>
            <p:cNvGrpSpPr/>
            <p:nvPr/>
          </p:nvGrpSpPr>
          <p:grpSpPr>
            <a:xfrm>
              <a:off x="2792453" y="4211353"/>
              <a:ext cx="1064796" cy="1011555"/>
              <a:chOff x="5715000" y="5181600"/>
              <a:chExt cx="1219200" cy="1158239"/>
            </a:xfrm>
          </p:grpSpPr>
          <p:pic>
            <p:nvPicPr>
              <p:cNvPr id="217"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62599"/>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6" descr="C:\Bibliothèque PowerPoint\Bibliothèque PowerPoint\Graphiques\Router_Rackmou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415915"/>
                <a:ext cx="12192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340" y="51816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9140" y="52578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740" y="5410200"/>
                <a:ext cx="408860" cy="481012"/>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5" descr="C:\Bibliothèque PowerPoint\Bibliothèque PowerPoint\Graphiqu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0540" y="5462588"/>
                <a:ext cx="408860" cy="481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94"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372" y="4144806"/>
              <a:ext cx="714161" cy="84019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794" y="4022389"/>
              <a:ext cx="714161" cy="840190"/>
            </a:xfrm>
            <a:prstGeom prst="rect">
              <a:avLst/>
            </a:prstGeom>
            <a:noFill/>
            <a:extLst>
              <a:ext uri="{909E8E84-426E-40DD-AFC4-6F175D3DCCD1}">
                <a14:hiddenFill xmlns:a14="http://schemas.microsoft.com/office/drawing/2010/main">
                  <a:solidFill>
                    <a:srgbClr val="FFFFFF"/>
                  </a:solidFill>
                </a14:hiddenFill>
              </a:ext>
            </a:extLst>
          </p:spPr>
        </p:pic>
        <p:cxnSp>
          <p:nvCxnSpPr>
            <p:cNvPr id="196" name="Straight Connector 195"/>
            <p:cNvCxnSpPr/>
            <p:nvPr/>
          </p:nvCxnSpPr>
          <p:spPr>
            <a:xfrm>
              <a:off x="3810654" y="2417998"/>
              <a:ext cx="2904284" cy="1222510"/>
            </a:xfrm>
            <a:prstGeom prst="line">
              <a:avLst/>
            </a:prstGeom>
            <a:ln>
              <a:solidFill>
                <a:srgbClr val="FF0000"/>
              </a:solidFill>
            </a:ln>
            <a:effectLst/>
          </p:spPr>
          <p:style>
            <a:lnRef idx="3">
              <a:schemeClr val="dk1"/>
            </a:lnRef>
            <a:fillRef idx="0">
              <a:schemeClr val="dk1"/>
            </a:fillRef>
            <a:effectRef idx="2">
              <a:schemeClr val="dk1"/>
            </a:effectRef>
            <a:fontRef idx="minor">
              <a:schemeClr val="tx1"/>
            </a:fontRef>
          </p:style>
        </p:cxnSp>
        <p:grpSp>
          <p:nvGrpSpPr>
            <p:cNvPr id="197" name="Group 196"/>
            <p:cNvGrpSpPr/>
            <p:nvPr/>
          </p:nvGrpSpPr>
          <p:grpSpPr>
            <a:xfrm>
              <a:off x="3334574" y="1773946"/>
              <a:ext cx="938781" cy="840190"/>
              <a:chOff x="3886200" y="1597165"/>
              <a:chExt cx="1074913" cy="962025"/>
            </a:xfrm>
          </p:grpSpPr>
          <p:pic>
            <p:nvPicPr>
              <p:cNvPr id="215"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97165"/>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C:\Bibliothèque PowerPoint\Bibliothèque PowerPoint\Graphiques\CD_DVD_Me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589" y="2210228"/>
                <a:ext cx="561524" cy="27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8" name="Group 197"/>
            <p:cNvGrpSpPr/>
            <p:nvPr/>
          </p:nvGrpSpPr>
          <p:grpSpPr>
            <a:xfrm>
              <a:off x="6458775" y="3087692"/>
              <a:ext cx="821418" cy="898044"/>
              <a:chOff x="2215992" y="1486331"/>
              <a:chExt cx="940531" cy="1028268"/>
            </a:xfrm>
          </p:grpSpPr>
          <p:pic>
            <p:nvPicPr>
              <p:cNvPr id="213"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92" y="1486331"/>
                <a:ext cx="817721" cy="962025"/>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C:\Bibliothèque PowerPoint\Bibliothèque PowerPoint\Graphique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714117" y="2072194"/>
                <a:ext cx="395289" cy="489522"/>
              </a:xfrm>
              <a:prstGeom prst="rect">
                <a:avLst/>
              </a:prstGeom>
              <a:noFill/>
              <a:extLst>
                <a:ext uri="{909E8E84-426E-40DD-AFC4-6F175D3DCCD1}">
                  <a14:hiddenFill xmlns:a14="http://schemas.microsoft.com/office/drawing/2010/main">
                    <a:solidFill>
                      <a:srgbClr val="FFFFFF"/>
                    </a:solidFill>
                  </a14:hiddenFill>
                </a:ext>
              </a:extLst>
            </p:spPr>
          </p:pic>
        </p:grpSp>
        <p:pic>
          <p:nvPicPr>
            <p:cNvPr id="199" name="Picture 5" descr="C:\Bibliothèque PowerPoint\Bibliothèque PowerPoin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574" y="2501895"/>
              <a:ext cx="714161" cy="840190"/>
            </a:xfrm>
            <a:prstGeom prst="rect">
              <a:avLst/>
            </a:prstGeom>
            <a:noFill/>
            <a:extLst>
              <a:ext uri="{909E8E84-426E-40DD-AFC4-6F175D3DCCD1}">
                <a14:hiddenFill xmlns:a14="http://schemas.microsoft.com/office/drawing/2010/main">
                  <a:solidFill>
                    <a:srgbClr val="FFFFFF"/>
                  </a:solidFill>
                </a14:hiddenFill>
              </a:ext>
            </a:extLst>
          </p:spPr>
        </p:pic>
        <p:sp>
          <p:nvSpPr>
            <p:cNvPr id="200" name="TextBox 199"/>
            <p:cNvSpPr txBox="1"/>
            <p:nvPr/>
          </p:nvSpPr>
          <p:spPr>
            <a:xfrm>
              <a:off x="3050160" y="2612146"/>
              <a:ext cx="1180131" cy="738664"/>
            </a:xfrm>
            <a:prstGeom prst="rect">
              <a:avLst/>
            </a:prstGeom>
            <a:noFill/>
          </p:spPr>
          <p:txBody>
            <a:bodyPr wrap="none" rtlCol="0">
              <a:spAutoFit/>
            </a:bodyPr>
            <a:lstStyle/>
            <a:p>
              <a:pPr algn="ctr"/>
              <a:r>
                <a:rPr lang="fr-FR" sz="1400" smtClean="0">
                  <a:latin typeface="Segoe" pitchFamily="34" charset="0"/>
                </a:rPr>
                <a:t>Bibliothèque</a:t>
              </a:r>
              <a:r>
                <a:rPr lang="fr-FR" sz="1400" smtClean="0">
                  <a:latin typeface="Segoe"/>
                </a:rPr>
                <a:t/>
              </a:r>
              <a:br>
                <a:rPr lang="fr-FR" sz="1400" smtClean="0">
                  <a:latin typeface="Segoe"/>
                </a:rPr>
              </a:br>
              <a:r>
                <a:rPr lang="fr-FR" sz="1400" smtClean="0">
                  <a:latin typeface="Segoe" pitchFamily="34" charset="0"/>
                </a:rPr>
                <a:t>VMM </a:t>
              </a:r>
            </a:p>
            <a:p>
              <a:pPr algn="ctr"/>
              <a:r>
                <a:rPr lang="fr-FR" sz="1400" smtClean="0">
                  <a:latin typeface="Segoe" pitchFamily="34" charset="0"/>
                </a:rPr>
                <a:t>Serveur</a:t>
              </a:r>
              <a:endParaRPr lang="fr-FR" sz="1400">
                <a:latin typeface="Segoe" pitchFamily="34" charset="0"/>
              </a:endParaRPr>
            </a:p>
          </p:txBody>
        </p:sp>
        <p:sp>
          <p:nvSpPr>
            <p:cNvPr id="201" name="TextBox 200"/>
            <p:cNvSpPr txBox="1"/>
            <p:nvPr/>
          </p:nvSpPr>
          <p:spPr>
            <a:xfrm>
              <a:off x="5086589" y="3305149"/>
              <a:ext cx="780983" cy="738664"/>
            </a:xfrm>
            <a:prstGeom prst="rect">
              <a:avLst/>
            </a:prstGeom>
            <a:noFill/>
          </p:spPr>
          <p:txBody>
            <a:bodyPr wrap="none" rtlCol="0">
              <a:spAutoFit/>
            </a:bodyPr>
            <a:lstStyle/>
            <a:p>
              <a:pPr algn="ctr"/>
              <a:r>
                <a:rPr lang="fr-FR" sz="1400" smtClean="0">
                  <a:latin typeface="Segoe" pitchFamily="34" charset="0"/>
                </a:rPr>
                <a:t>Gestion</a:t>
              </a:r>
              <a:r>
                <a:rPr lang="fr-FR" sz="1400" smtClean="0">
                  <a:latin typeface="Segoe"/>
                </a:rPr>
                <a:t/>
              </a:r>
              <a:br>
                <a:rPr lang="fr-FR" sz="1400" smtClean="0">
                  <a:latin typeface="Segoe"/>
                </a:rPr>
              </a:br>
              <a:r>
                <a:rPr lang="fr-FR" sz="1400" smtClean="0">
                  <a:latin typeface="Segoe" pitchFamily="34" charset="0"/>
                </a:rPr>
                <a:t>VMM</a:t>
              </a:r>
            </a:p>
            <a:p>
              <a:pPr algn="ctr"/>
              <a:r>
                <a:rPr lang="fr-FR" sz="1400" smtClean="0">
                  <a:latin typeface="Segoe" pitchFamily="34" charset="0"/>
                </a:rPr>
                <a:t>Serveur</a:t>
              </a:r>
              <a:endParaRPr lang="fr-FR" sz="1400">
                <a:latin typeface="Segoe" pitchFamily="34" charset="0"/>
              </a:endParaRPr>
            </a:p>
          </p:txBody>
        </p:sp>
        <p:sp>
          <p:nvSpPr>
            <p:cNvPr id="202" name="TextBox 201"/>
            <p:cNvSpPr txBox="1"/>
            <p:nvPr/>
          </p:nvSpPr>
          <p:spPr>
            <a:xfrm>
              <a:off x="6390320" y="3907546"/>
              <a:ext cx="780150" cy="523220"/>
            </a:xfrm>
            <a:prstGeom prst="rect">
              <a:avLst/>
            </a:prstGeom>
            <a:noFill/>
          </p:spPr>
          <p:txBody>
            <a:bodyPr wrap="none" rtlCol="0">
              <a:spAutoFit/>
            </a:bodyPr>
            <a:lstStyle/>
            <a:p>
              <a:pPr algn="ctr"/>
              <a:r>
                <a:rPr lang="fr-FR" sz="1400" smtClean="0">
                  <a:latin typeface="Segoe" pitchFamily="34" charset="0"/>
                </a:rPr>
                <a:t>SQL</a:t>
              </a:r>
            </a:p>
            <a:p>
              <a:pPr algn="ctr"/>
              <a:r>
                <a:rPr lang="fr-FR" sz="1400" smtClean="0">
                  <a:latin typeface="Segoe" pitchFamily="34" charset="0"/>
                </a:rPr>
                <a:t>Serveur</a:t>
              </a:r>
              <a:endParaRPr lang="fr-FR" sz="1400">
                <a:latin typeface="Segoe" pitchFamily="34" charset="0"/>
              </a:endParaRPr>
            </a:p>
          </p:txBody>
        </p:sp>
        <p:sp>
          <p:nvSpPr>
            <p:cNvPr id="203" name="TextBox 202"/>
            <p:cNvSpPr txBox="1"/>
            <p:nvPr/>
          </p:nvSpPr>
          <p:spPr>
            <a:xfrm>
              <a:off x="5858595" y="4676775"/>
              <a:ext cx="1488893" cy="738664"/>
            </a:xfrm>
            <a:prstGeom prst="rect">
              <a:avLst/>
            </a:prstGeom>
            <a:noFill/>
          </p:spPr>
          <p:txBody>
            <a:bodyPr wrap="square" rtlCol="0">
              <a:spAutoFit/>
            </a:bodyPr>
            <a:lstStyle/>
            <a:p>
              <a:pPr algn="ctr"/>
              <a:r>
                <a:rPr lang="fr-FR" sz="1400" smtClean="0">
                  <a:latin typeface="Segoe" pitchFamily="34" charset="0"/>
                </a:rPr>
                <a:t>Vmware</a:t>
              </a:r>
            </a:p>
            <a:p>
              <a:pPr algn="ctr"/>
              <a:r>
                <a:rPr lang="fr-FR" sz="1400" smtClean="0">
                  <a:latin typeface="Segoe" pitchFamily="34" charset="0"/>
                </a:rPr>
                <a:t>vCenter </a:t>
              </a:r>
              <a:br>
                <a:rPr lang="fr-FR" sz="1400" smtClean="0">
                  <a:latin typeface="Segoe" pitchFamily="34" charset="0"/>
                </a:rPr>
              </a:br>
              <a:r>
                <a:rPr lang="fr-FR" sz="1400" smtClean="0">
                  <a:latin typeface="Segoe" pitchFamily="34" charset="0"/>
                </a:rPr>
                <a:t>Serveur</a:t>
              </a:r>
              <a:endParaRPr lang="fr-FR" sz="1400">
                <a:latin typeface="Segoe" pitchFamily="34" charset="0"/>
              </a:endParaRPr>
            </a:p>
          </p:txBody>
        </p:sp>
        <p:sp>
          <p:nvSpPr>
            <p:cNvPr id="204" name="TextBox 203"/>
            <p:cNvSpPr txBox="1"/>
            <p:nvPr/>
          </p:nvSpPr>
          <p:spPr>
            <a:xfrm>
              <a:off x="1175222" y="4419600"/>
              <a:ext cx="861904" cy="738664"/>
            </a:xfrm>
            <a:prstGeom prst="rect">
              <a:avLst/>
            </a:prstGeom>
            <a:noFill/>
          </p:spPr>
          <p:txBody>
            <a:bodyPr wrap="none" rtlCol="0">
              <a:spAutoFit/>
            </a:bodyPr>
            <a:lstStyle/>
            <a:p>
              <a:pPr algn="ctr"/>
              <a:r>
                <a:rPr lang="fr-FR" sz="1400" smtClean="0">
                  <a:latin typeface="Segoe" pitchFamily="34" charset="0"/>
                </a:rPr>
                <a:t>Services </a:t>
              </a:r>
              <a:br>
                <a:rPr lang="fr-FR" sz="1400" smtClean="0">
                  <a:latin typeface="Segoe" pitchFamily="34" charset="0"/>
                </a:rPr>
              </a:br>
              <a:r>
                <a:rPr lang="fr-FR" sz="1400" smtClean="0">
                  <a:latin typeface="Segoe" pitchFamily="34" charset="0"/>
                </a:rPr>
                <a:t>WSUS</a:t>
              </a:r>
            </a:p>
            <a:p>
              <a:pPr algn="ctr"/>
              <a:r>
                <a:rPr lang="fr-FR" sz="1400" smtClean="0">
                  <a:latin typeface="Segoe" pitchFamily="34" charset="0"/>
                </a:rPr>
                <a:t>Serveur</a:t>
              </a:r>
              <a:endParaRPr lang="fr-FR" sz="1400">
                <a:latin typeface="Segoe" pitchFamily="34" charset="0"/>
              </a:endParaRPr>
            </a:p>
          </p:txBody>
        </p:sp>
        <p:sp>
          <p:nvSpPr>
            <p:cNvPr id="205" name="TextBox 204"/>
            <p:cNvSpPr txBox="1"/>
            <p:nvPr/>
          </p:nvSpPr>
          <p:spPr>
            <a:xfrm>
              <a:off x="1854506" y="4953000"/>
              <a:ext cx="780150" cy="738664"/>
            </a:xfrm>
            <a:prstGeom prst="rect">
              <a:avLst/>
            </a:prstGeom>
            <a:noFill/>
          </p:spPr>
          <p:txBody>
            <a:bodyPr wrap="none" rtlCol="0">
              <a:spAutoFit/>
            </a:bodyPr>
            <a:lstStyle/>
            <a:p>
              <a:pPr algn="ctr"/>
              <a:r>
                <a:rPr lang="fr-FR" sz="1400" smtClean="0">
                  <a:latin typeface="Segoe" pitchFamily="34" charset="0"/>
                </a:rPr>
                <a:t>WDS</a:t>
              </a:r>
            </a:p>
            <a:p>
              <a:pPr algn="ctr"/>
              <a:r>
                <a:rPr lang="fr-FR" sz="1400" smtClean="0">
                  <a:latin typeface="Segoe" pitchFamily="34" charset="0"/>
                </a:rPr>
                <a:t>PXE</a:t>
              </a:r>
            </a:p>
            <a:p>
              <a:pPr algn="ctr"/>
              <a:r>
                <a:rPr lang="fr-FR" sz="1400" smtClean="0">
                  <a:latin typeface="Segoe" pitchFamily="34" charset="0"/>
                </a:rPr>
                <a:t>Serveur</a:t>
              </a:r>
              <a:endParaRPr lang="fr-FR" sz="1400">
                <a:latin typeface="Segoe" pitchFamily="34" charset="0"/>
              </a:endParaRPr>
            </a:p>
          </p:txBody>
        </p:sp>
        <p:sp>
          <p:nvSpPr>
            <p:cNvPr id="206" name="TextBox 205"/>
            <p:cNvSpPr txBox="1"/>
            <p:nvPr/>
          </p:nvSpPr>
          <p:spPr>
            <a:xfrm>
              <a:off x="2504403" y="5204452"/>
              <a:ext cx="1055481" cy="738664"/>
            </a:xfrm>
            <a:prstGeom prst="rect">
              <a:avLst/>
            </a:prstGeom>
            <a:noFill/>
          </p:spPr>
          <p:txBody>
            <a:bodyPr wrap="none" rtlCol="0">
              <a:spAutoFit/>
            </a:bodyPr>
            <a:lstStyle/>
            <a:p>
              <a:pPr algn="ctr"/>
              <a:r>
                <a:rPr lang="fr-FR" sz="1400" smtClean="0">
                  <a:latin typeface="Segoe" pitchFamily="34" charset="0"/>
                </a:rPr>
                <a:t>Hyper-V</a:t>
              </a:r>
            </a:p>
            <a:p>
              <a:pPr algn="ctr"/>
              <a:r>
                <a:rPr lang="fr-FR" sz="1400" smtClean="0">
                  <a:latin typeface="Segoe" pitchFamily="34" charset="0"/>
                </a:rPr>
                <a:t>Serveurs et</a:t>
              </a:r>
            </a:p>
            <a:p>
              <a:pPr algn="ctr"/>
              <a:r>
                <a:rPr lang="fr-FR" sz="1400" smtClean="0">
                  <a:latin typeface="Segoe" pitchFamily="34" charset="0"/>
                </a:rPr>
                <a:t>Clusters</a:t>
              </a:r>
              <a:endParaRPr lang="fr-FR" sz="1400">
                <a:latin typeface="Segoe" pitchFamily="34" charset="0"/>
              </a:endParaRPr>
            </a:p>
          </p:txBody>
        </p:sp>
        <p:sp>
          <p:nvSpPr>
            <p:cNvPr id="207" name="TextBox 206"/>
            <p:cNvSpPr txBox="1"/>
            <p:nvPr/>
          </p:nvSpPr>
          <p:spPr>
            <a:xfrm>
              <a:off x="3702222" y="5565163"/>
              <a:ext cx="1050672" cy="738664"/>
            </a:xfrm>
            <a:prstGeom prst="rect">
              <a:avLst/>
            </a:prstGeom>
            <a:noFill/>
          </p:spPr>
          <p:txBody>
            <a:bodyPr wrap="none" rtlCol="0">
              <a:spAutoFit/>
            </a:bodyPr>
            <a:lstStyle/>
            <a:p>
              <a:pPr algn="ctr"/>
              <a:r>
                <a:rPr lang="fr-FR" sz="1400" smtClean="0">
                  <a:latin typeface="Segoe" pitchFamily="34" charset="0"/>
                </a:rPr>
                <a:t>Citrix</a:t>
              </a:r>
            </a:p>
            <a:p>
              <a:pPr algn="ctr"/>
              <a:r>
                <a:rPr lang="fr-FR" sz="1400" smtClean="0">
                  <a:latin typeface="Segoe" pitchFamily="34" charset="0"/>
                </a:rPr>
                <a:t>XenServers</a:t>
              </a:r>
            </a:p>
            <a:p>
              <a:pPr algn="ctr"/>
              <a:r>
                <a:rPr lang="fr-FR" sz="1400" smtClean="0">
                  <a:latin typeface="Segoe" pitchFamily="34" charset="0"/>
                </a:rPr>
                <a:t>et clusters</a:t>
              </a:r>
              <a:endParaRPr lang="fr-FR" sz="1400">
                <a:latin typeface="Segoe" pitchFamily="34" charset="0"/>
              </a:endParaRPr>
            </a:p>
          </p:txBody>
        </p:sp>
        <p:sp>
          <p:nvSpPr>
            <p:cNvPr id="208" name="TextBox 207"/>
            <p:cNvSpPr txBox="1"/>
            <p:nvPr/>
          </p:nvSpPr>
          <p:spPr>
            <a:xfrm>
              <a:off x="4741323" y="6078233"/>
              <a:ext cx="1188532" cy="738664"/>
            </a:xfrm>
            <a:prstGeom prst="rect">
              <a:avLst/>
            </a:prstGeom>
            <a:noFill/>
          </p:spPr>
          <p:txBody>
            <a:bodyPr wrap="none" rtlCol="0">
              <a:spAutoFit/>
            </a:bodyPr>
            <a:lstStyle/>
            <a:p>
              <a:pPr algn="ctr"/>
              <a:r>
                <a:rPr lang="fr-FR" sz="1400" smtClean="0">
                  <a:latin typeface="Segoe" pitchFamily="34" charset="0"/>
                </a:rPr>
                <a:t>Vmware</a:t>
              </a:r>
            </a:p>
            <a:p>
              <a:pPr algn="ctr"/>
              <a:r>
                <a:rPr lang="fr-FR" sz="1400" smtClean="0">
                  <a:latin typeface="Segoe" pitchFamily="34" charset="0"/>
                </a:rPr>
                <a:t>Serveurs ESX</a:t>
              </a:r>
            </a:p>
            <a:p>
              <a:pPr algn="ctr"/>
              <a:r>
                <a:rPr lang="fr-FR" sz="1400" smtClean="0">
                  <a:latin typeface="Segoe" pitchFamily="34" charset="0"/>
                </a:rPr>
                <a:t>et clusters</a:t>
              </a:r>
              <a:endParaRPr lang="fr-FR" sz="1400">
                <a:latin typeface="Segoe" pitchFamily="34" charset="0"/>
              </a:endParaRPr>
            </a:p>
          </p:txBody>
        </p:sp>
        <p:sp>
          <p:nvSpPr>
            <p:cNvPr id="209" name="TextBox 208"/>
            <p:cNvSpPr txBox="1"/>
            <p:nvPr/>
          </p:nvSpPr>
          <p:spPr>
            <a:xfrm>
              <a:off x="3912959" y="1434644"/>
              <a:ext cx="811441" cy="523220"/>
            </a:xfrm>
            <a:prstGeom prst="rect">
              <a:avLst/>
            </a:prstGeom>
            <a:noFill/>
          </p:spPr>
          <p:txBody>
            <a:bodyPr wrap="none" rtlCol="0">
              <a:spAutoFit/>
            </a:bodyPr>
            <a:lstStyle/>
            <a:p>
              <a:pPr algn="ctr"/>
              <a:r>
                <a:rPr lang="fr-FR" sz="1400" smtClean="0">
                  <a:latin typeface="Segoe" pitchFamily="34" charset="0"/>
                </a:rPr>
                <a:t>Console</a:t>
              </a:r>
              <a:r>
                <a:rPr lang="fr-FR" sz="1400" smtClean="0">
                  <a:latin typeface="Segoe"/>
                </a:rPr>
                <a:t/>
              </a:r>
              <a:br>
                <a:rPr lang="fr-FR" sz="1400" smtClean="0">
                  <a:latin typeface="Segoe"/>
                </a:rPr>
              </a:br>
              <a:r>
                <a:rPr lang="fr-FR" sz="1400" smtClean="0">
                  <a:latin typeface="Segoe" pitchFamily="34" charset="0"/>
                </a:rPr>
                <a:t>VMM</a:t>
              </a:r>
              <a:endParaRPr lang="fr-FR" sz="1400">
                <a:latin typeface="Segoe" pitchFamily="34" charset="0"/>
              </a:endParaRPr>
            </a:p>
          </p:txBody>
        </p:sp>
        <p:sp>
          <p:nvSpPr>
            <p:cNvPr id="210" name="TextBox 209"/>
            <p:cNvSpPr txBox="1"/>
            <p:nvPr/>
          </p:nvSpPr>
          <p:spPr>
            <a:xfrm>
              <a:off x="5433061" y="2209800"/>
              <a:ext cx="1341265" cy="523220"/>
            </a:xfrm>
            <a:prstGeom prst="rect">
              <a:avLst/>
            </a:prstGeom>
            <a:noFill/>
          </p:spPr>
          <p:txBody>
            <a:bodyPr wrap="none" rtlCol="0">
              <a:spAutoFit/>
            </a:bodyPr>
            <a:lstStyle/>
            <a:p>
              <a:pPr algn="ctr"/>
              <a:r>
                <a:rPr lang="fr-FR" sz="1400" smtClean="0">
                  <a:latin typeface="Segoe" pitchFamily="34" charset="0"/>
                </a:rPr>
                <a:t>App Controller</a:t>
              </a:r>
            </a:p>
            <a:p>
              <a:pPr algn="ctr"/>
              <a:r>
                <a:rPr lang="fr-FR" sz="1400" smtClean="0">
                  <a:latin typeface="Segoe" pitchFamily="34" charset="0"/>
                </a:rPr>
                <a:t>Serveur</a:t>
              </a:r>
              <a:endParaRPr lang="fr-FR" sz="1400">
                <a:latin typeface="Segoe" pitchFamily="34" charset="0"/>
              </a:endParaRPr>
            </a:p>
          </p:txBody>
        </p:sp>
        <p:sp>
          <p:nvSpPr>
            <p:cNvPr id="211" name="TextBox 210"/>
            <p:cNvSpPr txBox="1"/>
            <p:nvPr/>
          </p:nvSpPr>
          <p:spPr>
            <a:xfrm>
              <a:off x="7202009" y="1905000"/>
              <a:ext cx="1408591" cy="307777"/>
            </a:xfrm>
            <a:prstGeom prst="rect">
              <a:avLst/>
            </a:prstGeom>
            <a:noFill/>
          </p:spPr>
          <p:txBody>
            <a:bodyPr wrap="none" rtlCol="0">
              <a:spAutoFit/>
            </a:bodyPr>
            <a:lstStyle/>
            <a:p>
              <a:pPr algn="ctr"/>
              <a:r>
                <a:rPr lang="fr-FR" sz="1400" smtClean="0">
                  <a:latin typeface="Segoe" pitchFamily="34" charset="0"/>
                </a:rPr>
                <a:t>Windows Azure</a:t>
              </a:r>
              <a:endParaRPr lang="fr-FR" sz="1400">
                <a:latin typeface="Segoe" pitchFamily="34" charset="0"/>
              </a:endParaRPr>
            </a:p>
          </p:txBody>
        </p:sp>
        <p:sp>
          <p:nvSpPr>
            <p:cNvPr id="212" name="TextBox 211"/>
            <p:cNvSpPr txBox="1"/>
            <p:nvPr/>
          </p:nvSpPr>
          <p:spPr>
            <a:xfrm>
              <a:off x="7285667" y="2928917"/>
              <a:ext cx="1337610" cy="523220"/>
            </a:xfrm>
            <a:prstGeom prst="rect">
              <a:avLst/>
            </a:prstGeom>
            <a:noFill/>
          </p:spPr>
          <p:txBody>
            <a:bodyPr wrap="none" rtlCol="0">
              <a:spAutoFit/>
            </a:bodyPr>
            <a:lstStyle/>
            <a:p>
              <a:pPr algn="ctr"/>
              <a:r>
                <a:rPr lang="fr-FR" sz="1400" smtClean="0">
                  <a:latin typeface="Segoe" pitchFamily="34" charset="0"/>
                </a:rPr>
                <a:t>Serveurs VMM</a:t>
              </a:r>
              <a:r>
                <a:rPr lang="fr-FR" sz="1400" smtClean="0">
                  <a:latin typeface="Segoe"/>
                </a:rPr>
                <a:t/>
              </a:r>
              <a:br>
                <a:rPr lang="fr-FR" sz="1400" smtClean="0">
                  <a:latin typeface="Segoe"/>
                </a:rPr>
              </a:br>
              <a:r>
                <a:rPr lang="fr-FR" sz="1400" smtClean="0">
                  <a:latin typeface="Segoe" pitchFamily="34" charset="0"/>
                </a:rPr>
                <a:t>de la filiale</a:t>
              </a:r>
              <a:endParaRPr lang="fr-FR" sz="1400">
                <a:latin typeface="Segoe" pitchFamily="34" charset="0"/>
              </a:endParaRPr>
            </a:p>
          </p:txBody>
        </p:sp>
      </p:grpSp>
      <p:grpSp>
        <p:nvGrpSpPr>
          <p:cNvPr id="241" name="Group 7"/>
          <p:cNvGrpSpPr>
            <a:grpSpLocks/>
          </p:cNvGrpSpPr>
          <p:nvPr/>
        </p:nvGrpSpPr>
        <p:grpSpPr bwMode="auto">
          <a:xfrm>
            <a:off x="8079211" y="6277501"/>
            <a:ext cx="914400" cy="425450"/>
            <a:chOff x="384" y="3024"/>
            <a:chExt cx="720" cy="336"/>
          </a:xfrm>
        </p:grpSpPr>
        <p:sp>
          <p:nvSpPr>
            <p:cNvPr id="242" name="Oval 8"/>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lgn="ctr" eaLnBrk="0" hangingPunct="0">
                <a:defRPr/>
              </a:pPr>
              <a:endParaRPr lang="fr-FR">
                <a:latin typeface="Segoe" pitchFamily="34" charset="0"/>
                <a:cs typeface="+mn-cs"/>
              </a:endParaRPr>
            </a:p>
          </p:txBody>
        </p:sp>
        <p:grpSp>
          <p:nvGrpSpPr>
            <p:cNvPr id="243" name="Group 9"/>
            <p:cNvGrpSpPr>
              <a:grpSpLocks/>
            </p:cNvGrpSpPr>
            <p:nvPr/>
          </p:nvGrpSpPr>
          <p:grpSpPr bwMode="auto">
            <a:xfrm>
              <a:off x="480" y="3096"/>
              <a:ext cx="240" cy="192"/>
              <a:chOff x="480" y="3096"/>
              <a:chExt cx="240" cy="192"/>
            </a:xfrm>
          </p:grpSpPr>
          <p:sp>
            <p:nvSpPr>
              <p:cNvPr id="244" name="Oval 10"/>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latin typeface="Segoe" pitchFamily="34" charset="0"/>
                </a:endParaRPr>
              </a:p>
            </p:txBody>
          </p:sp>
          <p:sp>
            <p:nvSpPr>
              <p:cNvPr id="245" name="Freeform 11"/>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hangingPunct="0">
                  <a:defRPr/>
                </a:pPr>
                <a:endParaRPr lang="fr-FR">
                  <a:latin typeface="Segoe" pitchFamily="34" charset="0"/>
                  <a:cs typeface="+mn-cs"/>
                </a:endParaRPr>
              </a:p>
            </p:txBody>
          </p:sp>
        </p:grpSp>
      </p:grpSp>
      <p:grpSp>
        <p:nvGrpSpPr>
          <p:cNvPr id="246" name="Group 12"/>
          <p:cNvGrpSpPr>
            <a:grpSpLocks/>
          </p:cNvGrpSpPr>
          <p:nvPr/>
        </p:nvGrpSpPr>
        <p:grpSpPr bwMode="auto">
          <a:xfrm>
            <a:off x="8566573" y="6377513"/>
            <a:ext cx="304800" cy="244475"/>
            <a:chOff x="768" y="3096"/>
            <a:chExt cx="240" cy="192"/>
          </a:xfrm>
        </p:grpSpPr>
        <p:sp>
          <p:nvSpPr>
            <p:cNvPr id="247" name="Oval 13"/>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latin typeface="Segoe" pitchFamily="34" charset="0"/>
              </a:endParaRPr>
            </a:p>
          </p:txBody>
        </p:sp>
        <p:sp>
          <p:nvSpPr>
            <p:cNvPr id="248" name="Rectangle 14"/>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hangingPunct="0">
                <a:defRPr/>
              </a:pPr>
              <a:endParaRPr lang="fr-FR">
                <a:latin typeface="Segoe" pitchFamily="34" charset="0"/>
                <a:cs typeface="+mn-cs"/>
              </a:endParaRPr>
            </a:p>
          </p:txBody>
        </p:sp>
      </p:grpSp>
    </p:spTree>
    <p:extLst>
      <p:ext uri="{BB962C8B-B14F-4D97-AF65-F5344CB8AC3E}">
        <p14:creationId xmlns:p14="http://schemas.microsoft.com/office/powerpoint/2010/main" val="38349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8" grpId="0" animBg="1"/>
      <p:bldP spid="1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5efe39f7-0a07-42f9-a6db-c7a6dac9c96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 la base de données VMM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base de données VMM ne prend plus en charge SQL Express et exige que vous déplaciez votre base de données avant la mise à niveau</a:t>
            </a:r>
          </a:p>
          <a:p>
            <a:pPr marL="681037" lvl="2" indent="0">
              <a:buNone/>
            </a:pPr>
            <a:endParaRPr lang="fr-FR" smtClean="0"/>
          </a:p>
          <a:p>
            <a:pPr marL="681037" lvl="2" indent="0">
              <a:buNone/>
              <a:tabLst>
                <a:tab pos="5205413" algn="l"/>
              </a:tabLst>
            </a:pPr>
            <a:r>
              <a:rPr lang="fr-FR" smtClean="0"/>
              <a:t>Jusqu'à 150 hôtes	Plus de 150 hôtes</a:t>
            </a:r>
            <a:endParaRPr lang="fr-FR"/>
          </a:p>
        </p:txBody>
      </p:sp>
      <p:graphicFrame>
        <p:nvGraphicFramePr>
          <p:cNvPr id="5" name="Table 4"/>
          <p:cNvGraphicFramePr>
            <a:graphicFrameLocks noGrp="1"/>
          </p:cNvGraphicFramePr>
          <p:nvPr>
            <p:extLst>
              <p:ext uri="{D42A27DB-BD31-4B8C-83A1-F6EECF244321}">
                <p14:modId xmlns:p14="http://schemas.microsoft.com/office/powerpoint/2010/main" val="100209643"/>
              </p:ext>
            </p:extLst>
          </p:nvPr>
        </p:nvGraphicFramePr>
        <p:xfrm>
          <a:off x="81583" y="3305175"/>
          <a:ext cx="4386472" cy="1483360"/>
        </p:xfrm>
        <a:graphic>
          <a:graphicData uri="http://schemas.openxmlformats.org/drawingml/2006/table">
            <a:tbl>
              <a:tblPr firstRow="1" bandRow="1">
                <a:tableStyleId>{93296810-A885-4BE3-A3E7-6D5BEEA58F35}</a:tableStyleId>
              </a:tblPr>
              <a:tblGrid>
                <a:gridCol w="1775792"/>
                <a:gridCol w="2610680"/>
              </a:tblGrid>
              <a:tr h="370840">
                <a:tc>
                  <a:txBody>
                    <a:bodyPr/>
                    <a:lstStyle/>
                    <a:p>
                      <a:r>
                        <a:rPr lang="en-GB" dirty="0" smtClean="0">
                          <a:latin typeface="Segoe UI" pitchFamily="34" charset="0"/>
                          <a:ea typeface="Segoe UI" pitchFamily="34" charset="0"/>
                          <a:cs typeface="Segoe UI" pitchFamily="34" charset="0"/>
                        </a:rPr>
                        <a:t>Ressource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Recommandé</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UC</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Pentium 4, 2,8 GHz</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RAM</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4 Go</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Espace</a:t>
                      </a:r>
                      <a:r>
                        <a:rPr lang="en-GB" baseline="0" dirty="0" smtClean="0">
                          <a:latin typeface="Segoe UI" pitchFamily="34" charset="0"/>
                          <a:ea typeface="Segoe UI" pitchFamily="34" charset="0"/>
                          <a:cs typeface="Segoe UI" pitchFamily="34" charset="0"/>
                        </a:rPr>
                        <a:t> disque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150 Go</a:t>
                      </a:r>
                      <a:endParaRPr lang="en-GB" dirty="0">
                        <a:latin typeface="Segoe UI" pitchFamily="34" charset="0"/>
                        <a:ea typeface="Segoe UI" pitchFamily="34" charset="0"/>
                        <a:cs typeface="Segoe UI"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1095795"/>
              </p:ext>
            </p:extLst>
          </p:nvPr>
        </p:nvGraphicFramePr>
        <p:xfrm>
          <a:off x="4587323" y="3311801"/>
          <a:ext cx="4459355" cy="1483360"/>
        </p:xfrm>
        <a:graphic>
          <a:graphicData uri="http://schemas.openxmlformats.org/drawingml/2006/table">
            <a:tbl>
              <a:tblPr firstRow="1" bandRow="1">
                <a:tableStyleId>{93296810-A885-4BE3-A3E7-6D5BEEA58F35}</a:tableStyleId>
              </a:tblPr>
              <a:tblGrid>
                <a:gridCol w="1765852"/>
                <a:gridCol w="2693503"/>
              </a:tblGrid>
              <a:tr h="370840">
                <a:tc>
                  <a:txBody>
                    <a:bodyPr/>
                    <a:lstStyle/>
                    <a:p>
                      <a:r>
                        <a:rPr lang="en-GB" dirty="0" smtClean="0">
                          <a:latin typeface="Segoe UI" pitchFamily="34" charset="0"/>
                          <a:ea typeface="Segoe UI" pitchFamily="34" charset="0"/>
                          <a:cs typeface="Segoe UI" pitchFamily="34" charset="0"/>
                        </a:rPr>
                        <a:t>Ressource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Recommandé</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UC</a:t>
                      </a:r>
                      <a:endParaRPr lang="en-GB" dirty="0">
                        <a:latin typeface="Segoe UI" pitchFamily="34" charset="0"/>
                        <a:ea typeface="Segoe UI" pitchFamily="34" charset="0"/>
                        <a:cs typeface="Segoe UI" pitchFamily="34" charset="0"/>
                      </a:endParaRPr>
                    </a:p>
                  </a:txBody>
                  <a:tcPr/>
                </a:tc>
                <a:tc>
                  <a:txBody>
                    <a:bodyPr/>
                    <a:lstStyle/>
                    <a:p>
                      <a:r>
                        <a:rPr lang="en-US" sz="1800" kern="1200" dirty="0" smtClean="0">
                          <a:solidFill>
                            <a:schemeClr val="dk1"/>
                          </a:solidFill>
                          <a:effectLst/>
                          <a:latin typeface="Segoe UI" pitchFamily="34" charset="0"/>
                          <a:ea typeface="Segoe UI" pitchFamily="34" charset="0"/>
                          <a:cs typeface="Segoe UI" pitchFamily="34" charset="0"/>
                        </a:rPr>
                        <a:t>Double cœur, 2 GHz</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RAM</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8 Go</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Espace</a:t>
                      </a:r>
                      <a:r>
                        <a:rPr lang="en-GB" baseline="0" dirty="0" smtClean="0">
                          <a:latin typeface="Segoe UI" pitchFamily="34" charset="0"/>
                          <a:ea typeface="Segoe UI" pitchFamily="34" charset="0"/>
                          <a:cs typeface="Segoe UI" pitchFamily="34" charset="0"/>
                        </a:rPr>
                        <a:t> disque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200 Go</a:t>
                      </a:r>
                      <a:endParaRPr lang="en-GB" dirty="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3529786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ac7ff413-7146-4723-9a68-0ac757a5041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d'un serveur de gestion VMM</a:t>
            </a:r>
            <a:endParaRPr lang="fr-FR"/>
          </a:p>
        </p:txBody>
      </p:sp>
      <p:sp>
        <p:nvSpPr>
          <p:cNvPr id="4" name="Content Placeholder 2"/>
          <p:cNvSpPr>
            <a:spLocks noGrp="1"/>
          </p:cNvSpPr>
          <p:nvPr/>
        </p:nvSpPr>
        <p:spPr bwMode="auto">
          <a:xfrm>
            <a:off x="228600" y="1021215"/>
            <a:ext cx="8349344"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88925" lvl="1" indent="0">
              <a:buNone/>
            </a:pPr>
            <a:r>
              <a:rPr lang="fr-FR" sz="2600" smtClean="0"/>
              <a:t>Lors du déploiement d'un serveur VMM, prenez en compte les éléments suivants</a:t>
            </a:r>
          </a:p>
          <a:p>
            <a:pPr lvl="2"/>
            <a:r>
              <a:rPr lang="fr-FR" sz="2200" smtClean="0"/>
              <a:t>Le serveur VMM est sans état et prend en charge les clusters</a:t>
            </a:r>
          </a:p>
          <a:p>
            <a:pPr lvl="2"/>
            <a:r>
              <a:rPr lang="fr-FR" sz="2200" smtClean="0"/>
              <a:t>Si votre serveur VMM est hautement disponible, il ne peut pas héberger de partage de bibliothèque et doit disposer d'un compte pour le service VMM</a:t>
            </a:r>
          </a:p>
          <a:p>
            <a:pPr marL="288925" lvl="1" indent="0" algn="ctr">
              <a:buNone/>
            </a:pPr>
            <a:endParaRPr lang="fr-FR" sz="1600" smtClean="0"/>
          </a:p>
          <a:p>
            <a:pPr marL="288925" lvl="1" indent="0" algn="ctr">
              <a:buNone/>
            </a:pPr>
            <a:r>
              <a:rPr lang="fr-FR" smtClean="0"/>
              <a:t>Configuration matérielle requise pour un serveur VMM</a:t>
            </a:r>
          </a:p>
          <a:p>
            <a:pPr marL="288925" lvl="1" indent="0">
              <a:buNone/>
            </a:pPr>
            <a:r>
              <a:rPr lang="fr-FR" smtClean="0"/>
              <a:t>	Jusqu'à 150 hôtes			Plus de 150 hôtes</a:t>
            </a:r>
          </a:p>
          <a:p>
            <a:pPr lvl="2"/>
            <a:endParaRPr lang="fr-FR" smtClean="0"/>
          </a:p>
        </p:txBody>
      </p:sp>
      <p:graphicFrame>
        <p:nvGraphicFramePr>
          <p:cNvPr id="5" name="Table 4"/>
          <p:cNvGraphicFramePr>
            <a:graphicFrameLocks noGrp="1"/>
          </p:cNvGraphicFramePr>
          <p:nvPr>
            <p:extLst>
              <p:ext uri="{D42A27DB-BD31-4B8C-83A1-F6EECF244321}">
                <p14:modId xmlns:p14="http://schemas.microsoft.com/office/powerpoint/2010/main" val="1726771621"/>
              </p:ext>
            </p:extLst>
          </p:nvPr>
        </p:nvGraphicFramePr>
        <p:xfrm>
          <a:off x="76200" y="4572000"/>
          <a:ext cx="4386472" cy="1752600"/>
        </p:xfrm>
        <a:graphic>
          <a:graphicData uri="http://schemas.openxmlformats.org/drawingml/2006/table">
            <a:tbl>
              <a:tblPr firstRow="1" bandRow="1">
                <a:tableStyleId>{93296810-A885-4BE3-A3E7-6D5BEEA58F35}</a:tableStyleId>
              </a:tblPr>
              <a:tblGrid>
                <a:gridCol w="1676400"/>
                <a:gridCol w="2710072"/>
              </a:tblGrid>
              <a:tr h="370840">
                <a:tc>
                  <a:txBody>
                    <a:bodyPr/>
                    <a:lstStyle/>
                    <a:p>
                      <a:r>
                        <a:rPr lang="en-GB" dirty="0" smtClean="0">
                          <a:latin typeface="Segoe UI" pitchFamily="34" charset="0"/>
                          <a:ea typeface="Segoe UI" pitchFamily="34" charset="0"/>
                          <a:cs typeface="Segoe UI" pitchFamily="34" charset="0"/>
                        </a:rPr>
                        <a:t>Ressource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Recommandé</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UC</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Pentium 4, 2,8 </a:t>
                      </a:r>
                      <a:r>
                        <a:rPr lang="en-GB" smtClean="0">
                          <a:latin typeface="Segoe UI" pitchFamily="34" charset="0"/>
                          <a:ea typeface="Segoe UI" pitchFamily="34" charset="0"/>
                          <a:cs typeface="Segoe UI" pitchFamily="34" charset="0"/>
                        </a:rPr>
                        <a:t>GHz ou supérieur</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RAM</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4 Go</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Espace</a:t>
                      </a:r>
                      <a:r>
                        <a:rPr lang="en-GB" baseline="0" dirty="0" smtClean="0">
                          <a:latin typeface="Segoe UI" pitchFamily="34" charset="0"/>
                          <a:ea typeface="Segoe UI" pitchFamily="34" charset="0"/>
                          <a:cs typeface="Segoe UI" pitchFamily="34" charset="0"/>
                        </a:rPr>
                        <a:t> disque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40 Go</a:t>
                      </a:r>
                      <a:endParaRPr lang="en-GB" dirty="0">
                        <a:latin typeface="Segoe UI" pitchFamily="34" charset="0"/>
                        <a:ea typeface="Segoe UI" pitchFamily="34" charset="0"/>
                        <a:cs typeface="Segoe UI"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63962278"/>
              </p:ext>
            </p:extLst>
          </p:nvPr>
        </p:nvGraphicFramePr>
        <p:xfrm>
          <a:off x="4648200" y="4593973"/>
          <a:ext cx="4386472" cy="1752600"/>
        </p:xfrm>
        <a:graphic>
          <a:graphicData uri="http://schemas.openxmlformats.org/drawingml/2006/table">
            <a:tbl>
              <a:tblPr firstRow="1" bandRow="1">
                <a:tableStyleId>{93296810-A885-4BE3-A3E7-6D5BEEA58F35}</a:tableStyleId>
              </a:tblPr>
              <a:tblGrid>
                <a:gridCol w="1676400"/>
                <a:gridCol w="2710072"/>
              </a:tblGrid>
              <a:tr h="370840">
                <a:tc>
                  <a:txBody>
                    <a:bodyPr/>
                    <a:lstStyle/>
                    <a:p>
                      <a:r>
                        <a:rPr lang="en-GB" dirty="0" smtClean="0">
                          <a:latin typeface="Segoe UI" pitchFamily="34" charset="0"/>
                          <a:ea typeface="Segoe UI" pitchFamily="34" charset="0"/>
                          <a:cs typeface="Segoe UI" pitchFamily="34" charset="0"/>
                        </a:rPr>
                        <a:t>Ressource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Recommandé</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UC</a:t>
                      </a:r>
                      <a:endParaRPr lang="en-GB" dirty="0">
                        <a:latin typeface="Segoe UI" pitchFamily="34" charset="0"/>
                        <a:ea typeface="Segoe UI" pitchFamily="34" charset="0"/>
                        <a:cs typeface="Segoe UI" pitchFamily="34" charset="0"/>
                      </a:endParaRPr>
                    </a:p>
                  </a:txBody>
                  <a:tcPr/>
                </a:tc>
                <a:tc>
                  <a:txBody>
                    <a:bodyPr/>
                    <a:lstStyle/>
                    <a:p>
                      <a:r>
                        <a:rPr lang="en-US" sz="1800" kern="1200" dirty="0" smtClean="0">
                          <a:solidFill>
                            <a:schemeClr val="dk1"/>
                          </a:solidFill>
                          <a:effectLst/>
                          <a:latin typeface="Segoe UI" pitchFamily="34" charset="0"/>
                          <a:ea typeface="Segoe UI" pitchFamily="34" charset="0"/>
                          <a:cs typeface="Segoe UI" pitchFamily="34" charset="0"/>
                        </a:rPr>
                        <a:t>Double cœur, 3,2 GHz </a:t>
                      </a:r>
                      <a:r>
                        <a:rPr lang="en-US" sz="1800" kern="1200" dirty="0" err="1" smtClean="0">
                          <a:solidFill>
                            <a:schemeClr val="dk1"/>
                          </a:solidFill>
                          <a:effectLst/>
                          <a:latin typeface="Segoe UI" pitchFamily="34" charset="0"/>
                          <a:ea typeface="Segoe UI" pitchFamily="34" charset="0"/>
                          <a:cs typeface="Segoe UI" pitchFamily="34" charset="0"/>
                        </a:rPr>
                        <a:t>ou</a:t>
                      </a:r>
                      <a:r>
                        <a:rPr lang="en-US" sz="1800" kern="1200" dirty="0" smtClean="0">
                          <a:solidFill>
                            <a:schemeClr val="dk1"/>
                          </a:solidFill>
                          <a:effectLst/>
                          <a:latin typeface="Segoe UI" pitchFamily="34" charset="0"/>
                          <a:ea typeface="Segoe UI" pitchFamily="34" charset="0"/>
                          <a:cs typeface="Segoe UI" pitchFamily="34" charset="0"/>
                        </a:rPr>
                        <a:t> </a:t>
                      </a:r>
                      <a:r>
                        <a:rPr lang="en-US" sz="1800" kern="1200" dirty="0" err="1" smtClean="0">
                          <a:solidFill>
                            <a:schemeClr val="dk1"/>
                          </a:solidFill>
                          <a:effectLst/>
                          <a:latin typeface="Segoe UI" pitchFamily="34" charset="0"/>
                          <a:ea typeface="Segoe UI" pitchFamily="34" charset="0"/>
                          <a:cs typeface="Segoe UI" pitchFamily="34" charset="0"/>
                        </a:rPr>
                        <a:t>supérieur</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RAM</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5 Go</a:t>
                      </a:r>
                      <a:endParaRPr lang="en-GB" dirty="0">
                        <a:latin typeface="Segoe UI" pitchFamily="34" charset="0"/>
                        <a:ea typeface="Segoe UI" pitchFamily="34" charset="0"/>
                        <a:cs typeface="Segoe UI" pitchFamily="34" charset="0"/>
                      </a:endParaRPr>
                    </a:p>
                  </a:txBody>
                  <a:tcPr/>
                </a:tc>
              </a:tr>
              <a:tr h="370840">
                <a:tc>
                  <a:txBody>
                    <a:bodyPr/>
                    <a:lstStyle/>
                    <a:p>
                      <a:r>
                        <a:rPr lang="en-GB" dirty="0" smtClean="0">
                          <a:latin typeface="Segoe UI" pitchFamily="34" charset="0"/>
                          <a:ea typeface="Segoe UI" pitchFamily="34" charset="0"/>
                          <a:cs typeface="Segoe UI" pitchFamily="34" charset="0"/>
                        </a:rPr>
                        <a:t>Espace</a:t>
                      </a:r>
                      <a:r>
                        <a:rPr lang="en-GB" baseline="0" dirty="0" smtClean="0">
                          <a:latin typeface="Segoe UI" pitchFamily="34" charset="0"/>
                          <a:ea typeface="Segoe UI" pitchFamily="34" charset="0"/>
                          <a:cs typeface="Segoe UI" pitchFamily="34" charset="0"/>
                        </a:rPr>
                        <a:t> disque</a:t>
                      </a:r>
                      <a:endParaRPr lang="en-GB" dirty="0">
                        <a:latin typeface="Segoe UI" pitchFamily="34" charset="0"/>
                        <a:ea typeface="Segoe UI" pitchFamily="34" charset="0"/>
                        <a:cs typeface="Segoe UI" pitchFamily="34" charset="0"/>
                      </a:endParaRPr>
                    </a:p>
                  </a:txBody>
                  <a:tcPr/>
                </a:tc>
                <a:tc>
                  <a:txBody>
                    <a:bodyPr/>
                    <a:lstStyle/>
                    <a:p>
                      <a:r>
                        <a:rPr lang="en-GB" dirty="0" smtClean="0">
                          <a:latin typeface="Segoe UI" pitchFamily="34" charset="0"/>
                          <a:ea typeface="Segoe UI" pitchFamily="34" charset="0"/>
                          <a:cs typeface="Segoe UI" pitchFamily="34" charset="0"/>
                        </a:rPr>
                        <a:t>50 Go</a:t>
                      </a:r>
                      <a:endParaRPr lang="en-GB" dirty="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1402388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r>
              <a:rPr lang="fr-FR" smtClean="0"/>
              <a:t>Création de l'architecture d'une bibliothèque VMM</a:t>
            </a:r>
            <a:endParaRPr lang="fr-FR"/>
          </a:p>
        </p:txBody>
      </p:sp>
      <p:sp>
        <p:nvSpPr>
          <p:cNvPr id="4" name="Content Placeholder 2"/>
          <p:cNvSpPr>
            <a:spLocks noGrp="1"/>
          </p:cNvSpPr>
          <p:nvPr/>
        </p:nvSpPr>
        <p:spPr bwMode="auto">
          <a:xfrm>
            <a:off x="458788" y="765629"/>
            <a:ext cx="8333520" cy="5482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a:lnSpc>
                <a:spcPct val="95000"/>
              </a:lnSpc>
              <a:buNone/>
            </a:pPr>
            <a:r>
              <a:rPr lang="fr-FR" sz="2600" smtClean="0"/>
              <a:t>Les serveurs de bibliothèque VMM peuvent contenir les éléments suivants</a:t>
            </a:r>
          </a:p>
          <a:p>
            <a:pPr lvl="2">
              <a:lnSpc>
                <a:spcPct val="95000"/>
              </a:lnSpc>
            </a:pPr>
            <a:r>
              <a:rPr lang="fr-FR" sz="1800" smtClean="0"/>
              <a:t>Modèles d'ordinateurs virtuels</a:t>
            </a:r>
          </a:p>
          <a:p>
            <a:pPr lvl="2">
              <a:lnSpc>
                <a:spcPct val="95000"/>
              </a:lnSpc>
            </a:pPr>
            <a:r>
              <a:rPr lang="fr-FR" sz="1800" smtClean="0"/>
              <a:t>Images ISO</a:t>
            </a:r>
          </a:p>
          <a:p>
            <a:pPr lvl="2">
              <a:lnSpc>
                <a:spcPct val="95000"/>
              </a:lnSpc>
            </a:pPr>
            <a:r>
              <a:rPr lang="fr-FR" sz="1800" smtClean="0"/>
              <a:t>Profils matériels</a:t>
            </a:r>
          </a:p>
          <a:p>
            <a:pPr lvl="2">
              <a:lnSpc>
                <a:spcPct val="95000"/>
              </a:lnSpc>
            </a:pPr>
            <a:r>
              <a:rPr lang="fr-FR" sz="1800" smtClean="0"/>
              <a:t>Ordinateurs virtuels stockés</a:t>
            </a:r>
          </a:p>
          <a:p>
            <a:pPr lvl="2">
              <a:lnSpc>
                <a:spcPct val="95000"/>
              </a:lnSpc>
            </a:pPr>
            <a:r>
              <a:rPr lang="fr-FR" sz="1800" smtClean="0"/>
              <a:t>Bibliothèques de clouds</a:t>
            </a:r>
            <a:endParaRPr lang="fr-FR" sz="100" smtClean="0"/>
          </a:p>
          <a:p>
            <a:pPr marL="457200" lvl="2" indent="-457200">
              <a:lnSpc>
                <a:spcPct val="95000"/>
              </a:lnSpc>
              <a:spcBef>
                <a:spcPts val="1200"/>
              </a:spcBef>
              <a:buSzPct val="90000"/>
            </a:pPr>
            <a:r>
              <a:rPr lang="fr-FR" sz="2200" smtClean="0"/>
              <a:t>Les serveurs de bibliothèque VMM doivent être déployés avec la bonne bande passante réseau vers les ordinateurs hôtes qui utilisent les objets de la bibliothèque</a:t>
            </a:r>
          </a:p>
          <a:p>
            <a:pPr marL="457200" lvl="2" indent="-457200">
              <a:lnSpc>
                <a:spcPct val="95000"/>
              </a:lnSpc>
              <a:buSzPct val="90000"/>
            </a:pPr>
            <a:r>
              <a:rPr lang="fr-FR" sz="2200" smtClean="0"/>
              <a:t>Les bibliothèques VMM ne prennent pas en charge les espaces de noms des systèmes de fichiers distribués</a:t>
            </a:r>
            <a:endParaRPr lang="fr-FR" sz="2200"/>
          </a:p>
        </p:txBody>
      </p:sp>
      <p:graphicFrame>
        <p:nvGraphicFramePr>
          <p:cNvPr id="5" name="Table 4"/>
          <p:cNvGraphicFramePr>
            <a:graphicFrameLocks noGrp="1"/>
          </p:cNvGraphicFramePr>
          <p:nvPr>
            <p:extLst>
              <p:ext uri="{D42A27DB-BD31-4B8C-83A1-F6EECF244321}">
                <p14:modId xmlns:p14="http://schemas.microsoft.com/office/powerpoint/2010/main" val="1492863110"/>
              </p:ext>
            </p:extLst>
          </p:nvPr>
        </p:nvGraphicFramePr>
        <p:xfrm>
          <a:off x="622852" y="5069840"/>
          <a:ext cx="7885044" cy="1483360"/>
        </p:xfrm>
        <a:graphic>
          <a:graphicData uri="http://schemas.openxmlformats.org/drawingml/2006/table">
            <a:tbl>
              <a:tblPr firstRow="1" bandRow="1">
                <a:tableStyleId>{93296810-A885-4BE3-A3E7-6D5BEEA58F35}</a:tableStyleId>
              </a:tblPr>
              <a:tblGrid>
                <a:gridCol w="2834805"/>
                <a:gridCol w="5050239"/>
              </a:tblGrid>
              <a:tr h="370840">
                <a:tc>
                  <a:txBody>
                    <a:bodyPr/>
                    <a:lstStyle/>
                    <a:p>
                      <a:r>
                        <a:rPr lang="fr-FR" sz="1800" noProof="0" smtClean="0">
                          <a:latin typeface="Segoe UI" pitchFamily="34" charset="0"/>
                          <a:ea typeface="Segoe UI" pitchFamily="34" charset="0"/>
                          <a:cs typeface="Segoe UI" pitchFamily="34" charset="0"/>
                        </a:rPr>
                        <a:t>Ressource</a:t>
                      </a:r>
                      <a:endParaRPr lang="fr-FR" sz="1800" noProof="0">
                        <a:latin typeface="Segoe UI" pitchFamily="34" charset="0"/>
                        <a:ea typeface="Segoe UI" pitchFamily="34" charset="0"/>
                        <a:cs typeface="Segoe UI" pitchFamily="34" charset="0"/>
                      </a:endParaRPr>
                    </a:p>
                  </a:txBody>
                  <a:tcPr/>
                </a:tc>
                <a:tc>
                  <a:txBody>
                    <a:bodyPr/>
                    <a:lstStyle/>
                    <a:p>
                      <a:r>
                        <a:rPr lang="fr-FR" sz="1800" noProof="0" smtClean="0">
                          <a:latin typeface="Segoe UI" pitchFamily="34" charset="0"/>
                          <a:ea typeface="Segoe UI" pitchFamily="34" charset="0"/>
                          <a:cs typeface="Segoe UI" pitchFamily="34" charset="0"/>
                        </a:rPr>
                        <a:t>Recommandé</a:t>
                      </a:r>
                      <a:endParaRPr lang="fr-FR" sz="1800" noProof="0">
                        <a:latin typeface="Segoe UI" pitchFamily="34" charset="0"/>
                        <a:ea typeface="Segoe UI" pitchFamily="34" charset="0"/>
                        <a:cs typeface="Segoe UI" pitchFamily="34" charset="0"/>
                      </a:endParaRPr>
                    </a:p>
                  </a:txBody>
                  <a:tcPr/>
                </a:tc>
              </a:tr>
              <a:tr h="370840">
                <a:tc>
                  <a:txBody>
                    <a:bodyPr/>
                    <a:lstStyle/>
                    <a:p>
                      <a:r>
                        <a:rPr lang="fr-FR" sz="1800" noProof="0" smtClean="0">
                          <a:latin typeface="Segoe UI" pitchFamily="34" charset="0"/>
                          <a:ea typeface="Segoe UI" pitchFamily="34" charset="0"/>
                          <a:cs typeface="Segoe UI" pitchFamily="34" charset="0"/>
                        </a:rPr>
                        <a:t>UC</a:t>
                      </a:r>
                      <a:endParaRPr lang="fr-FR" sz="1800" noProof="0">
                        <a:latin typeface="Segoe UI" pitchFamily="34" charset="0"/>
                        <a:ea typeface="Segoe UI" pitchFamily="34" charset="0"/>
                        <a:cs typeface="Segoe UI" pitchFamily="34" charset="0"/>
                      </a:endParaRPr>
                    </a:p>
                  </a:txBody>
                  <a:tcPr/>
                </a:tc>
                <a:tc>
                  <a:txBody>
                    <a:bodyPr/>
                    <a:lstStyle/>
                    <a:p>
                      <a:r>
                        <a:rPr lang="fr-FR" sz="1800" noProof="0" smtClean="0">
                          <a:latin typeface="Segoe UI" pitchFamily="34" charset="0"/>
                          <a:ea typeface="Segoe UI" pitchFamily="34" charset="0"/>
                          <a:cs typeface="Segoe UI" pitchFamily="34" charset="0"/>
                        </a:rPr>
                        <a:t>64 bits double cœur, 3,2 GHz ou supérieur</a:t>
                      </a:r>
                      <a:endParaRPr lang="fr-FR" sz="1800" noProof="0">
                        <a:latin typeface="Segoe UI" pitchFamily="34" charset="0"/>
                        <a:ea typeface="Segoe UI" pitchFamily="34" charset="0"/>
                        <a:cs typeface="Segoe UI" pitchFamily="34" charset="0"/>
                      </a:endParaRPr>
                    </a:p>
                  </a:txBody>
                  <a:tcPr/>
                </a:tc>
              </a:tr>
              <a:tr h="370840">
                <a:tc>
                  <a:txBody>
                    <a:bodyPr/>
                    <a:lstStyle/>
                    <a:p>
                      <a:r>
                        <a:rPr lang="fr-FR" sz="1800" noProof="0" smtClean="0">
                          <a:latin typeface="Segoe UI" pitchFamily="34" charset="0"/>
                          <a:ea typeface="Segoe UI" pitchFamily="34" charset="0"/>
                          <a:cs typeface="Segoe UI" pitchFamily="34" charset="0"/>
                        </a:rPr>
                        <a:t>RAM</a:t>
                      </a:r>
                      <a:endParaRPr lang="fr-FR" sz="1800" noProof="0">
                        <a:latin typeface="Segoe UI" pitchFamily="34" charset="0"/>
                        <a:ea typeface="Segoe UI" pitchFamily="34" charset="0"/>
                        <a:cs typeface="Segoe UI" pitchFamily="34" charset="0"/>
                      </a:endParaRPr>
                    </a:p>
                  </a:txBody>
                  <a:tcPr/>
                </a:tc>
                <a:tc>
                  <a:txBody>
                    <a:bodyPr/>
                    <a:lstStyle/>
                    <a:p>
                      <a:r>
                        <a:rPr lang="fr-FR" sz="1800" noProof="0" smtClean="0">
                          <a:latin typeface="Segoe UI" pitchFamily="34" charset="0"/>
                          <a:ea typeface="Segoe UI" pitchFamily="34" charset="0"/>
                          <a:cs typeface="Segoe UI" pitchFamily="34" charset="0"/>
                        </a:rPr>
                        <a:t>2 Go</a:t>
                      </a:r>
                      <a:endParaRPr lang="fr-FR" sz="1800" noProof="0">
                        <a:latin typeface="Segoe UI" pitchFamily="34" charset="0"/>
                        <a:ea typeface="Segoe UI" pitchFamily="34" charset="0"/>
                        <a:cs typeface="Segoe UI" pitchFamily="34" charset="0"/>
                      </a:endParaRPr>
                    </a:p>
                  </a:txBody>
                  <a:tcPr/>
                </a:tc>
              </a:tr>
              <a:tr h="370840">
                <a:tc>
                  <a:txBody>
                    <a:bodyPr/>
                    <a:lstStyle/>
                    <a:p>
                      <a:r>
                        <a:rPr lang="fr-FR" sz="1800" noProof="0" smtClean="0">
                          <a:latin typeface="Segoe UI" pitchFamily="34" charset="0"/>
                          <a:ea typeface="Segoe UI" pitchFamily="34" charset="0"/>
                          <a:cs typeface="Segoe UI" pitchFamily="34" charset="0"/>
                        </a:rPr>
                        <a:t>Espace</a:t>
                      </a:r>
                      <a:r>
                        <a:rPr lang="fr-FR" sz="1800" baseline="0" noProof="0" smtClean="0">
                          <a:latin typeface="Segoe UI" pitchFamily="34" charset="0"/>
                          <a:ea typeface="Segoe UI" pitchFamily="34" charset="0"/>
                          <a:cs typeface="Segoe UI" pitchFamily="34" charset="0"/>
                        </a:rPr>
                        <a:t> disque</a:t>
                      </a:r>
                      <a:endParaRPr lang="fr-FR" sz="1800" noProof="0">
                        <a:latin typeface="Segoe UI" pitchFamily="34" charset="0"/>
                        <a:ea typeface="Segoe UI" pitchFamily="34" charset="0"/>
                        <a:cs typeface="Segoe UI" pitchFamily="34" charset="0"/>
                      </a:endParaRPr>
                    </a:p>
                  </a:txBody>
                  <a:tcPr/>
                </a:tc>
                <a:tc>
                  <a:txBody>
                    <a:bodyPr/>
                    <a:lstStyle/>
                    <a:p>
                      <a:r>
                        <a:rPr lang="fr-FR" sz="1800" noProof="0" dirty="0" smtClean="0">
                          <a:latin typeface="Segoe UI" pitchFamily="34" charset="0"/>
                          <a:ea typeface="Segoe UI" pitchFamily="34" charset="0"/>
                          <a:cs typeface="Segoe UI" pitchFamily="34" charset="0"/>
                        </a:rPr>
                        <a:t>Dépendant du nombre de fichiers stockés</a:t>
                      </a:r>
                      <a:endParaRPr lang="fr-FR" sz="1800" noProof="0" dirty="0">
                        <a:latin typeface="Segoe UI" pitchFamily="34" charset="0"/>
                        <a:ea typeface="Segoe UI" pitchFamily="34" charset="0"/>
                        <a:cs typeface="Segoe UI" pitchFamily="34" charset="0"/>
                      </a:endParaRPr>
                    </a:p>
                  </a:txBody>
                  <a:tcPr/>
                </a:tc>
              </a:tr>
            </a:tbl>
          </a:graphicData>
        </a:graphic>
      </p:graphicFrame>
      <p:sp>
        <p:nvSpPr>
          <p:cNvPr id="6" name="TextBox 5"/>
          <p:cNvSpPr txBox="1"/>
          <p:nvPr/>
        </p:nvSpPr>
        <p:spPr>
          <a:xfrm>
            <a:off x="325120" y="2661920"/>
            <a:ext cx="184731"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7" name="TextBox 6"/>
          <p:cNvSpPr txBox="1"/>
          <p:nvPr/>
        </p:nvSpPr>
        <p:spPr>
          <a:xfrm>
            <a:off x="3810000" y="1527629"/>
            <a:ext cx="5135188" cy="17158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854075" lvl="2" indent="-173038">
              <a:lnSpc>
                <a:spcPct val="95000"/>
              </a:lnSpc>
              <a:spcBef>
                <a:spcPts val="600"/>
              </a:spcBef>
              <a:buClr>
                <a:srgbClr val="0070C0"/>
              </a:buClr>
              <a:buSzPct val="80000"/>
              <a:buFont typeface="Arial" pitchFamily="34" charset="0"/>
              <a:buChar char="•"/>
            </a:pPr>
            <a:r>
              <a:rPr lang="fr-FR" b="0" smtClean="0">
                <a:latin typeface="Segoe UI" pitchFamily="34" charset="0"/>
                <a:ea typeface="Segoe UI" pitchFamily="34" charset="0"/>
                <a:cs typeface="Segoe UI" pitchFamily="34" charset="0"/>
              </a:rPr>
              <a:t>Disques durs virtuels</a:t>
            </a:r>
          </a:p>
          <a:p>
            <a:pPr marL="854075" lvl="2" indent="-173038">
              <a:lnSpc>
                <a:spcPct val="95000"/>
              </a:lnSpc>
              <a:spcBef>
                <a:spcPts val="600"/>
              </a:spcBef>
              <a:buClr>
                <a:srgbClr val="0070C0"/>
              </a:buClr>
              <a:buSzPct val="80000"/>
              <a:buFont typeface="Arial" pitchFamily="34" charset="0"/>
              <a:buChar char="•"/>
            </a:pPr>
            <a:r>
              <a:rPr lang="fr-FR" b="0" smtClean="0">
                <a:latin typeface="Segoe UI" pitchFamily="34" charset="0"/>
                <a:ea typeface="Segoe UI" pitchFamily="34" charset="0"/>
                <a:cs typeface="Segoe UI" pitchFamily="34" charset="0"/>
              </a:rPr>
              <a:t>Scripts</a:t>
            </a:r>
          </a:p>
          <a:p>
            <a:pPr marL="854075" lvl="2" indent="-173038">
              <a:lnSpc>
                <a:spcPct val="95000"/>
              </a:lnSpc>
              <a:spcBef>
                <a:spcPts val="600"/>
              </a:spcBef>
              <a:buClr>
                <a:srgbClr val="0070C0"/>
              </a:buClr>
              <a:buSzPct val="80000"/>
              <a:buFont typeface="Arial" pitchFamily="34" charset="0"/>
              <a:buChar char="•"/>
            </a:pPr>
            <a:r>
              <a:rPr lang="fr-FR" b="0" smtClean="0">
                <a:latin typeface="Segoe UI" pitchFamily="34" charset="0"/>
                <a:ea typeface="Segoe UI" pitchFamily="34" charset="0"/>
                <a:cs typeface="Segoe UI" pitchFamily="34" charset="0"/>
              </a:rPr>
              <a:t>Profils de systèmes d'exploitation invités</a:t>
            </a:r>
          </a:p>
          <a:p>
            <a:pPr marL="854075" lvl="2" indent="-173038">
              <a:lnSpc>
                <a:spcPct val="95000"/>
              </a:lnSpc>
              <a:spcBef>
                <a:spcPts val="600"/>
              </a:spcBef>
              <a:buClr>
                <a:srgbClr val="0070C0"/>
              </a:buClr>
              <a:buSzPct val="80000"/>
              <a:buFont typeface="Arial" pitchFamily="34" charset="0"/>
              <a:buChar char="•"/>
            </a:pPr>
            <a:r>
              <a:rPr lang="fr-FR" b="0" smtClean="0">
                <a:latin typeface="Segoe UI" pitchFamily="34" charset="0"/>
                <a:ea typeface="Segoe UI" pitchFamily="34" charset="0"/>
                <a:cs typeface="Segoe UI" pitchFamily="34" charset="0"/>
              </a:rPr>
              <a:t>Bases de mise à jour</a:t>
            </a:r>
          </a:p>
          <a:p>
            <a:pPr marL="854075" lvl="2" indent="-173038">
              <a:lnSpc>
                <a:spcPct val="95000"/>
              </a:lnSpc>
              <a:spcBef>
                <a:spcPts val="600"/>
              </a:spcBef>
              <a:buClr>
                <a:srgbClr val="0070C0"/>
              </a:buClr>
              <a:buSzPct val="80000"/>
              <a:buFont typeface="Arial" pitchFamily="34" charset="0"/>
              <a:buChar char="•"/>
            </a:pPr>
            <a:r>
              <a:rPr lang="fr-FR" b="0" smtClean="0">
                <a:latin typeface="Segoe UI" pitchFamily="34" charset="0"/>
                <a:ea typeface="Segoe UI" pitchFamily="34" charset="0"/>
                <a:cs typeface="Segoe UI" pitchFamily="34" charset="0"/>
              </a:rPr>
              <a:t>Objets équivalents</a:t>
            </a:r>
          </a:p>
        </p:txBody>
      </p:sp>
    </p:spTree>
    <p:extLst>
      <p:ext uri="{BB962C8B-B14F-4D97-AF65-F5344CB8AC3E}">
        <p14:creationId xmlns:p14="http://schemas.microsoft.com/office/powerpoint/2010/main" val="60157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dca80315-dbfb-4915-b9af-967a720efd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2 : Planification et implémentation d'un environnement hôte de virtualisation de serveur</a:t>
            </a:r>
          </a:p>
        </p:txBody>
      </p:sp>
      <p:sp>
        <p:nvSpPr>
          <p:cNvPr id="3" name="Text Placeholder 2"/>
          <p:cNvSpPr>
            <a:spLocks noGrp="1"/>
          </p:cNvSpPr>
          <p:nvPr>
            <p:ph type="body" idx="1"/>
          </p:nvPr>
        </p:nvSpPr>
        <p:spPr/>
        <p:txBody>
          <a:bodyPr/>
          <a:lstStyle/>
          <a:p>
            <a:r>
              <a:rPr lang="fr-FR" smtClean="0"/>
              <a:t>Démonstration : Utilisation de la console de gestion VMM
Ajout d'hôtes de virtualisation à VMM
Déploiement d'hôtes Hyper-V
Gestion des groupes d'hôtes
Démonstration : Configuration de groupes d'hôtes
Utilisation des bibliothèques VMM
Démonstration : Gestion des bibliothèques VMM</a:t>
            </a:r>
            <a:endParaRPr lang="fr-FR"/>
          </a:p>
        </p:txBody>
      </p:sp>
    </p:spTree>
    <p:extLst>
      <p:ext uri="{BB962C8B-B14F-4D97-AF65-F5344CB8AC3E}">
        <p14:creationId xmlns:p14="http://schemas.microsoft.com/office/powerpoint/2010/main" val="159247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382a5db0-4bc2-49be-a51a-95d365e2ce80">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772400" cy="740664"/>
          </a:xfrm>
        </p:spPr>
        <p:txBody>
          <a:bodyPr/>
          <a:lstStyle/>
          <a:p>
            <a:pPr>
              <a:lnSpc>
                <a:spcPct val="80000"/>
              </a:lnSpc>
            </a:pPr>
            <a:r>
              <a:rPr lang="fr-FR" sz="2600" smtClean="0"/>
              <a:t>Démonstration : Utilisation de la console de gestion VMM</a:t>
            </a:r>
            <a:endParaRPr lang="fr-FR" sz="2600"/>
          </a:p>
        </p:txBody>
      </p:sp>
      <p:sp>
        <p:nvSpPr>
          <p:cNvPr id="4" name="Content Placeholder 2"/>
          <p:cNvSpPr>
            <a:spLocks noGrp="1"/>
          </p:cNvSpPr>
          <p:nvPr/>
        </p:nvSpPr>
        <p:spPr bwMode="auto">
          <a:xfrm>
            <a:off x="458788" y="1021215"/>
            <a:ext cx="86090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Dans cette démonstration, vous allez apprendre à</a:t>
            </a:r>
          </a:p>
          <a:p>
            <a:pPr lvl="1"/>
            <a:r>
              <a:rPr lang="fr-FR" smtClean="0"/>
              <a:t>Utiliser des comptes RunAs</a:t>
            </a:r>
          </a:p>
          <a:p>
            <a:pPr lvl="1"/>
            <a:r>
              <a:rPr lang="fr-FR" smtClean="0"/>
              <a:t>Ajouter des hôtes</a:t>
            </a:r>
          </a:p>
          <a:p>
            <a:pPr lvl="1"/>
            <a:r>
              <a:rPr lang="fr-FR" smtClean="0"/>
              <a:t>Afficher les commandes Windows PowerShell sous-jacentes</a:t>
            </a:r>
          </a:p>
          <a:p>
            <a:pPr lvl="1"/>
            <a:r>
              <a:rPr lang="fr-FR" smtClean="0"/>
              <a:t>Afficher les travaux et leurs résultats</a:t>
            </a:r>
            <a:endParaRPr lang="fr-FR"/>
          </a:p>
        </p:txBody>
      </p:sp>
    </p:spTree>
    <p:extLst>
      <p:ext uri="{BB962C8B-B14F-4D97-AF65-F5344CB8AC3E}">
        <p14:creationId xmlns:p14="http://schemas.microsoft.com/office/powerpoint/2010/main" val="1391443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443</TotalTime>
  <Words>1393</Words>
  <Application>Microsoft Office PowerPoint</Application>
  <PresentationFormat>On-screen Show (4:3)</PresentationFormat>
  <Paragraphs>491</Paragraphs>
  <Slides>25</Slides>
  <Notes>25</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Segoe Light</vt:lpstr>
      <vt:lpstr>Segoe UI Light</vt:lpstr>
      <vt:lpstr>Times New Roman</vt:lpstr>
      <vt:lpstr>Segoe UI</vt:lpstr>
      <vt:lpstr>MS Mincho</vt:lpstr>
      <vt:lpstr>Verdana</vt:lpstr>
      <vt:lpstr>Calibri</vt:lpstr>
      <vt:lpstr>Wingdings</vt:lpstr>
      <vt:lpstr>Segoe</vt:lpstr>
      <vt:lpstr>SimSun</vt:lpstr>
      <vt:lpstr>Presentation1</vt:lpstr>
      <vt:lpstr>Module 2</vt:lpstr>
      <vt:lpstr>Vue d'ensemble du module</vt:lpstr>
      <vt:lpstr>Leçon 1 : Planification d'un déploiement VMM</vt:lpstr>
      <vt:lpstr>Détermination de la topologie d'un déploiement VMM</vt:lpstr>
      <vt:lpstr>Planification de la base de données VMM</vt:lpstr>
      <vt:lpstr>Planification d'un serveur de gestion VMM</vt:lpstr>
      <vt:lpstr>Création de l'architecture d'une bibliothèque VMM</vt:lpstr>
      <vt:lpstr>Leçon 2 : Planification et implémentation d'un environnement hôte de virtualisation de serveur</vt:lpstr>
      <vt:lpstr>Démonstration : Utilisation de la console de gestion VMM</vt:lpstr>
      <vt:lpstr>Ajout d'hôtes de virtualisation à VMM</vt:lpstr>
      <vt:lpstr>Déploiement d'hôtes Hyper-V</vt:lpstr>
      <vt:lpstr>Gestion des groupes d'hôtes</vt:lpstr>
      <vt:lpstr>Démonstration : Configuration de groupes d'hôtes</vt:lpstr>
      <vt:lpstr>PowerPoint Presentation</vt:lpstr>
      <vt:lpstr>Utilisation des bibliothèques VMM</vt:lpstr>
      <vt:lpstr>Démonstration : Gestion des bibliothèques VMM</vt:lpstr>
      <vt:lpstr>PowerPoint Presentation</vt:lpstr>
      <vt:lpstr>Atelier pratique : Planification et implémentation d'une stratégie de virtualisation de serveur</vt:lpstr>
      <vt:lpstr>PowerPoint Presentation</vt:lpstr>
      <vt:lpstr>PowerPoint Presentation</vt:lpstr>
      <vt:lpstr>PowerPoint Presentation</vt:lpstr>
      <vt:lpstr>PowerPoint Presentation</vt:lpstr>
      <vt:lpstr>Scénario d'atelier pratique</vt:lpstr>
      <vt:lpstr>Contrôle des acquis de l'atelier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Module2</dc:title>
  <dc:creator>Kristin</dc:creator>
  <cp:lastModifiedBy>Ruiz, Pilar</cp:lastModifiedBy>
  <cp:revision>39</cp:revision>
  <dcterms:created xsi:type="dcterms:W3CDTF">2013-04-03T14:30:05Z</dcterms:created>
  <dcterms:modified xsi:type="dcterms:W3CDTF">2013-08-13T16:28:34Z</dcterms:modified>
</cp:coreProperties>
</file>