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0" r:id="rId15"/>
    <p:sldId id="301" r:id="rId16"/>
    <p:sldId id="302" r:id="rId17"/>
    <p:sldId id="312" r:id="rId18"/>
    <p:sldId id="269" r:id="rId19"/>
    <p:sldId id="270" r:id="rId20"/>
    <p:sldId id="304" r:id="rId21"/>
    <p:sldId id="313" r:id="rId22"/>
    <p:sldId id="271" r:id="rId23"/>
    <p:sldId id="272" r:id="rId24"/>
    <p:sldId id="273" r:id="rId25"/>
    <p:sldId id="274" r:id="rId26"/>
    <p:sldId id="305" r:id="rId27"/>
    <p:sldId id="275" r:id="rId28"/>
    <p:sldId id="276" r:id="rId29"/>
    <p:sldId id="277" r:id="rId30"/>
    <p:sldId id="306" r:id="rId31"/>
    <p:sldId id="307" r:id="rId32"/>
    <p:sldId id="278" r:id="rId33"/>
    <p:sldId id="279" r:id="rId34"/>
    <p:sldId id="308" r:id="rId35"/>
    <p:sldId id="309" r:id="rId36"/>
    <p:sldId id="280" r:id="rId37"/>
    <p:sldId id="295" r:id="rId38"/>
    <p:sldId id="311" r:id="rId39"/>
    <p:sldId id="297" r:id="rId40"/>
    <p:sldId id="298" r:id="rId41"/>
    <p:sldId id="281" r:id="rId42"/>
    <p:sldId id="282" r:id="rId43"/>
    <p:sldId id="283" r:id="rId44"/>
    <p:sldId id="310" r:id="rId45"/>
  </p:sldIdLst>
  <p:sldSz cx="9144000" cy="6858000" type="screen4x3"/>
  <p:notesSz cx="6858000" cy="9144000"/>
  <p:embeddedFontLst>
    <p:embeddedFont>
      <p:font typeface="Segoe Light" pitchFamily="34" charset="0"/>
      <p:regular r:id="rId47"/>
      <p:italic r:id="rId48"/>
    </p:embeddedFont>
    <p:embeddedFont>
      <p:font typeface="Mangal" pitchFamily="18" charset="0"/>
      <p:regular r:id="rId49"/>
      <p:bold r:id="rId50"/>
    </p:embeddedFont>
    <p:embeddedFont>
      <p:font typeface="Arial Unicode MS" pitchFamily="34" charset="-128"/>
      <p:regular r:id="rId51"/>
    </p:embeddedFont>
    <p:embeddedFont>
      <p:font typeface="Segoe UI Light" pitchFamily="34" charset="0"/>
      <p:regular r:id="rId52"/>
    </p:embeddedFont>
    <p:embeddedFont>
      <p:font typeface="Segoe UI" pitchFamily="34" charset="0"/>
      <p:regular r:id="rId53"/>
      <p:bold r:id="rId54"/>
      <p:italic r:id="rId55"/>
      <p:boldItalic r:id="rId56"/>
    </p:embeddedFont>
    <p:embeddedFont>
      <p:font typeface="Verdana" pitchFamily="34" charset="0"/>
      <p:regular r:id="rId57"/>
      <p:bold r:id="rId58"/>
      <p:italic r:id="rId59"/>
      <p:boldItalic r:id="rId60"/>
    </p:embeddedFont>
    <p:embeddedFont>
      <p:font typeface="Calibri" pitchFamily="34" charset="0"/>
      <p:regular r:id="rId61"/>
      <p:bold r:id="rId62"/>
      <p:italic r:id="rId63"/>
      <p:boldItalic r:id="rId64"/>
    </p:embeddedFont>
    <p:embeddedFont>
      <p:font typeface="SimSun" pitchFamily="2" charset="-122"/>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75" autoAdjust="0"/>
    <p:restoredTop sz="67543"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66AAB-F4DB-4135-9DC6-489E4E07386D}" type="datetimeFigureOut">
              <a:rPr lang="en-US" smtClean="0"/>
              <a:t>8/13/2013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9ADC7-B467-4005-824A-5177978D4C91}" type="slidenum">
              <a:rPr lang="en-US" smtClean="0"/>
              <a:t>‹#›</a:t>
            </a:fld>
            <a:endParaRPr lang="en-US"/>
          </a:p>
        </p:txBody>
      </p:sp>
    </p:spTree>
    <p:extLst>
      <p:ext uri="{BB962C8B-B14F-4D97-AF65-F5344CB8AC3E}">
        <p14:creationId xmlns:p14="http://schemas.microsoft.com/office/powerpoint/2010/main" val="17789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go.microsoft.com/fwlink/?LinkID=285277"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1000"/>
              </a:spcAft>
            </a:pPr>
            <a:r>
              <a:rPr lang="fr-FR" sz="1000" b="1" dirty="0" smtClean="0">
                <a:latin typeface="Arial"/>
                <a:ea typeface="Calibri"/>
                <a:cs typeface="Times New Roman"/>
              </a:rPr>
              <a:t>Présentation : 90 minutes</a:t>
            </a:r>
            <a:endParaRPr lang="fr-FR" sz="1000" dirty="0" smtClean="0">
              <a:latin typeface="Arial"/>
              <a:ea typeface="Calibri"/>
              <a:cs typeface="Times New Roman"/>
            </a:endParaRPr>
          </a:p>
          <a:p>
            <a:pPr>
              <a:lnSpc>
                <a:spcPct val="114000"/>
              </a:lnSpc>
              <a:spcAft>
                <a:spcPts val="1000"/>
              </a:spcAft>
            </a:pPr>
            <a:r>
              <a:rPr lang="fr-FR" sz="1000" b="1" dirty="0" smtClean="0">
                <a:latin typeface="Arial"/>
                <a:ea typeface="Calibri"/>
                <a:cs typeface="Times New Roman"/>
              </a:rPr>
              <a:t>Atelier pratique : 60 minutes</a:t>
            </a:r>
            <a:endParaRPr lang="fr-FR" sz="1000" dirty="0" smtClean="0">
              <a:latin typeface="Arial"/>
              <a:ea typeface="Calibri"/>
              <a:cs typeface="Times New Roman"/>
            </a:endParaRPr>
          </a:p>
          <a:p>
            <a:pPr>
              <a:lnSpc>
                <a:spcPct val="114000"/>
              </a:lnSpc>
              <a:spcAft>
                <a:spcPts val="1000"/>
              </a:spcAft>
            </a:pPr>
            <a:r>
              <a:rPr lang="fr-FR" sz="1000" dirty="0" smtClean="0">
                <a:latin typeface="Arial"/>
                <a:ea typeface="Times New Roman"/>
                <a:cs typeface="Calibri"/>
              </a:rPr>
              <a:t>À la fin de ce module, les stagiaires seront à même d'effectuer les tâches suivantes :</a:t>
            </a:r>
            <a:endParaRPr lang="fr-FR" sz="1000" dirty="0" smtClean="0">
              <a:latin typeface="Arial"/>
              <a:ea typeface="Calibri"/>
              <a:cs typeface="Times New Roman"/>
            </a:endParaRPr>
          </a:p>
          <a:p>
            <a:pPr marL="171450" marR="0" lvl="0" indent="-171450">
              <a:lnSpc>
                <a:spcPct val="114000"/>
              </a:lnSpc>
              <a:spcBef>
                <a:spcPts val="0"/>
              </a:spcBef>
              <a:spcAft>
                <a:spcPts val="995"/>
              </a:spcAft>
              <a:buFont typeface="Arial" pitchFamily="34" charset="0"/>
              <a:buChar char="•"/>
            </a:pPr>
            <a:r>
              <a:rPr lang="fr-FR" sz="1000" dirty="0" smtClean="0">
                <a:solidFill>
                  <a:srgbClr val="000000"/>
                </a:solidFill>
                <a:latin typeface="Arial"/>
                <a:ea typeface="Times New Roman"/>
                <a:cs typeface="Times New Roman"/>
              </a:rPr>
              <a:t>p</a:t>
            </a:r>
            <a:r>
              <a:rPr lang="fr-FR" sz="1000" dirty="0" smtClean="0">
                <a:solidFill>
                  <a:srgbClr val="000000"/>
                </a:solidFill>
                <a:effectLst/>
                <a:latin typeface="Arial"/>
                <a:ea typeface="Times New Roman"/>
                <a:cs typeface="Times New Roman"/>
              </a:rPr>
              <a:t>lanifier une infrastructure de stockage pour la virtualisation de serveur</a:t>
            </a:r>
            <a:r>
              <a:rPr lang="fr-FR" sz="1000" dirty="0" smtClean="0">
                <a:solidFill>
                  <a:srgbClr val="000000"/>
                </a:solidFill>
                <a:latin typeface="Arial"/>
                <a:ea typeface="Times New Roman"/>
                <a:cs typeface="Times New Roman"/>
              </a:rPr>
              <a:t> ;</a:t>
            </a:r>
            <a:endParaRPr lang="fr-FR" sz="1000" dirty="0" smtClean="0">
              <a:latin typeface="Arial"/>
              <a:ea typeface="Times New Roman"/>
              <a:cs typeface="Times New Roman"/>
            </a:endParaRPr>
          </a:p>
          <a:p>
            <a:pPr marL="171450" marR="0" lvl="0" indent="-171450">
              <a:lnSpc>
                <a:spcPct val="114000"/>
              </a:lnSpc>
              <a:spcBef>
                <a:spcPts val="0"/>
              </a:spcBef>
              <a:spcAft>
                <a:spcPts val="995"/>
              </a:spcAft>
              <a:buFont typeface="Arial" pitchFamily="34" charset="0"/>
              <a:buChar char="•"/>
            </a:pPr>
            <a:r>
              <a:rPr lang="fr-FR" sz="1000" dirty="0" smtClean="0">
                <a:solidFill>
                  <a:srgbClr val="000000"/>
                </a:solidFill>
                <a:latin typeface="Arial"/>
                <a:ea typeface="Times New Roman"/>
                <a:cs typeface="Times New Roman"/>
              </a:rPr>
              <a:t>i</a:t>
            </a:r>
            <a:r>
              <a:rPr lang="fr-FR" sz="1000" dirty="0" smtClean="0">
                <a:solidFill>
                  <a:srgbClr val="000000"/>
                </a:solidFill>
                <a:effectLst/>
                <a:latin typeface="Arial"/>
                <a:ea typeface="Times New Roman"/>
                <a:cs typeface="Times New Roman"/>
              </a:rPr>
              <a:t>mplémenter une infrastructure de stockage pour la virtualisation de serveur</a:t>
            </a:r>
            <a:r>
              <a:rPr lang="fr-FR" sz="1000" dirty="0" smtClean="0">
                <a:solidFill>
                  <a:srgbClr val="000000"/>
                </a:solidFill>
                <a:latin typeface="Arial"/>
                <a:ea typeface="Times New Roman"/>
                <a:cs typeface="Times New Roman"/>
              </a:rPr>
              <a:t> ;</a:t>
            </a:r>
            <a:endParaRPr lang="fr-FR" sz="1000" dirty="0" smtClean="0">
              <a:solidFill>
                <a:srgbClr val="000000"/>
              </a:solidFill>
              <a:latin typeface="Arial"/>
            </a:endParaRPr>
          </a:p>
          <a:p>
            <a:pPr marL="171450" marR="0" lvl="0" indent="-171450">
              <a:lnSpc>
                <a:spcPct val="114000"/>
              </a:lnSpc>
              <a:spcBef>
                <a:spcPts val="0"/>
              </a:spcBef>
              <a:spcAft>
                <a:spcPts val="995"/>
              </a:spcAft>
              <a:buFont typeface="Arial" pitchFamily="34" charset="0"/>
              <a:buChar char="•"/>
            </a:pPr>
            <a:r>
              <a:rPr lang="fr-FR" sz="1000" dirty="0" smtClean="0">
                <a:solidFill>
                  <a:srgbClr val="000000"/>
                </a:solidFill>
                <a:effectLst/>
                <a:latin typeface="Arial"/>
                <a:ea typeface="Times New Roman"/>
                <a:cs typeface="Times New Roman"/>
              </a:rPr>
              <a:t>planifier et implémenter une infrastructure réseau pour la virtualisation de serveur.</a:t>
            </a:r>
            <a:endParaRPr lang="fr-FR" sz="1000" dirty="0" smtClean="0">
              <a:solidFill>
                <a:srgbClr val="000000"/>
              </a:solidFill>
              <a:effectLst/>
              <a:latin typeface="Arial"/>
            </a:endParaRPr>
          </a:p>
          <a:p>
            <a:pPr>
              <a:lnSpc>
                <a:spcPct val="114000"/>
              </a:lnSpc>
              <a:spcAft>
                <a:spcPts val="300"/>
              </a:spcAft>
            </a:pPr>
            <a:r>
              <a:rPr lang="fr-FR" sz="1000" b="1" dirty="0" smtClean="0">
                <a:latin typeface="Arial"/>
                <a:ea typeface="Calibri"/>
                <a:cs typeface="Times New Roman"/>
              </a:rPr>
              <a:t>Documents de cours</a:t>
            </a:r>
            <a:endParaRPr lang="fr-FR" sz="1000" dirty="0" smtClean="0">
              <a:latin typeface="Arial"/>
              <a:ea typeface="Calibri"/>
              <a:cs typeface="Times New Roman"/>
            </a:endParaRPr>
          </a:p>
          <a:p>
            <a:pPr>
              <a:lnSpc>
                <a:spcPct val="114000"/>
              </a:lnSpc>
              <a:spcAft>
                <a:spcPts val="1000"/>
              </a:spcAft>
            </a:pPr>
            <a:r>
              <a:rPr lang="fr-FR" sz="1000" dirty="0" smtClean="0">
                <a:latin typeface="Arial"/>
                <a:ea typeface="Calibri"/>
                <a:cs typeface="Segoe UI"/>
              </a:rPr>
              <a:t>Pour animer ce module, vous devez disposer du fichier Microsoft</a:t>
            </a:r>
            <a:r>
              <a:rPr lang="fr-FR" sz="1000" baseline="30000" dirty="0" smtClean="0">
                <a:latin typeface="Arial"/>
                <a:ea typeface="Calibri"/>
                <a:cs typeface="Times New Roman"/>
              </a:rPr>
              <a:t>®</a:t>
            </a:r>
            <a:r>
              <a:rPr lang="fr-FR" sz="1000" dirty="0" smtClean="0">
                <a:latin typeface="Arial"/>
                <a:ea typeface="Calibri"/>
                <a:cs typeface="Segoe UI"/>
              </a:rPr>
              <a:t> Office PowerPoint</a:t>
            </a:r>
            <a:r>
              <a:rPr lang="fr-FR" sz="1000" baseline="30000" dirty="0" smtClean="0">
                <a:latin typeface="Arial"/>
                <a:ea typeface="Calibri"/>
                <a:cs typeface="Times New Roman"/>
              </a:rPr>
              <a:t>®</a:t>
            </a:r>
            <a:r>
              <a:rPr lang="fr-FR" sz="1000" dirty="0" smtClean="0">
                <a:latin typeface="Arial"/>
                <a:ea typeface="Calibri"/>
                <a:cs typeface="Segoe UI"/>
              </a:rPr>
              <a:t> 22414A_03.pptx.</a:t>
            </a:r>
            <a:endParaRPr lang="fr-FR" sz="1000" dirty="0" smtClean="0">
              <a:latin typeface="Arial"/>
              <a:ea typeface="Calibri"/>
              <a:cs typeface="Times New Roman"/>
            </a:endParaRPr>
          </a:p>
          <a:p>
            <a:pPr>
              <a:lnSpc>
                <a:spcPct val="114000"/>
              </a:lnSpc>
              <a:spcAft>
                <a:spcPts val="1000"/>
              </a:spcAft>
            </a:pPr>
            <a:r>
              <a:rPr lang="fr-FR" sz="1000" b="1" dirty="0" smtClean="0">
                <a:latin typeface="Arial"/>
                <a:ea typeface="Calibri"/>
                <a:cs typeface="Segoe UI"/>
              </a:rPr>
              <a:t>Important : </a:t>
            </a:r>
            <a:r>
              <a:rPr lang="fr-FR" sz="1000" dirty="0" smtClean="0">
                <a:latin typeface="Arial"/>
                <a:ea typeface="Calibri"/>
                <a:cs typeface="Segoe UI"/>
              </a:rPr>
              <a:t>il est recommandé d'utiliser Office PowerPoint 2007 ou une version plus récente pour afficher les diapositives de ce cours. Si vous utilisez la visionneuse PowerPoint ou une version antérieure d'Office PowerPoint, il se peut que les diapositives ne s'affichent pas correctement.</a:t>
            </a:r>
            <a:endParaRPr lang="fr-FR" sz="1000" dirty="0" smtClean="0">
              <a:latin typeface="Arial"/>
              <a:ea typeface="Calibri"/>
              <a:cs typeface="Times New Roman"/>
            </a:endParaRPr>
          </a:p>
          <a:p>
            <a:pPr>
              <a:lnSpc>
                <a:spcPct val="114000"/>
              </a:lnSpc>
              <a:spcAft>
                <a:spcPts val="300"/>
              </a:spcAft>
            </a:pPr>
            <a:r>
              <a:rPr lang="fr-FR" sz="1000" b="1" dirty="0" smtClean="0">
                <a:latin typeface="Arial"/>
                <a:ea typeface="Calibri"/>
                <a:cs typeface="Times New Roman"/>
              </a:rPr>
              <a:t>Préparation</a:t>
            </a:r>
            <a:endParaRPr lang="fr-FR" sz="1000" dirty="0" smtClean="0">
              <a:latin typeface="Arial"/>
              <a:ea typeface="Calibri"/>
              <a:cs typeface="Times New Roman"/>
            </a:endParaRPr>
          </a:p>
          <a:p>
            <a:pPr>
              <a:lnSpc>
                <a:spcPct val="114000"/>
              </a:lnSpc>
              <a:spcAft>
                <a:spcPts val="1000"/>
              </a:spcAft>
            </a:pPr>
            <a:r>
              <a:rPr lang="fr-FR" sz="1000" dirty="0" smtClean="0">
                <a:latin typeface="Arial"/>
                <a:ea typeface="Times New Roman"/>
                <a:cs typeface="Segoe UI"/>
              </a:rPr>
              <a:t>Pour préparer ce module, vous devez effectuer les tâches suivantes :</a:t>
            </a:r>
            <a:endParaRPr lang="fr-FR" sz="1000" dirty="0" smtClean="0">
              <a:latin typeface="Arial"/>
              <a:ea typeface="Calibri"/>
              <a:cs typeface="Times New Roman"/>
            </a:endParaRPr>
          </a:p>
          <a:p>
            <a:pPr marL="171450" marR="0" lvl="0" indent="-171450">
              <a:lnSpc>
                <a:spcPct val="114000"/>
              </a:lnSpc>
              <a:spcBef>
                <a:spcPts val="0"/>
              </a:spcBef>
              <a:spcAft>
                <a:spcPts val="995"/>
              </a:spcAft>
              <a:buFont typeface="Arial" pitchFamily="34" charset="0"/>
              <a:buChar char="•"/>
            </a:pPr>
            <a:r>
              <a:rPr lang="fr-FR" sz="1000" dirty="0" smtClean="0">
                <a:effectLst/>
                <a:latin typeface="Arial"/>
                <a:ea typeface="Arial Unicode MS"/>
                <a:cs typeface="Times New Roman"/>
              </a:rPr>
              <a:t>lire tous les documents de cours relatifs à ce module ;</a:t>
            </a:r>
            <a:endParaRPr lang="fr-FR" sz="1000" dirty="0" smtClean="0">
              <a:latin typeface="Arial"/>
              <a:ea typeface="Arial Unicode MS"/>
              <a:cs typeface="Times New Roman"/>
            </a:endParaRPr>
          </a:p>
          <a:p>
            <a:pPr marL="171450" marR="0" lvl="0" indent="-171450">
              <a:lnSpc>
                <a:spcPct val="114000"/>
              </a:lnSpc>
              <a:spcBef>
                <a:spcPts val="0"/>
              </a:spcBef>
              <a:spcAft>
                <a:spcPts val="995"/>
              </a:spcAft>
              <a:buFont typeface="Arial" pitchFamily="34" charset="0"/>
              <a:buChar char="•"/>
            </a:pPr>
            <a:r>
              <a:rPr lang="fr-FR" sz="1000" dirty="0" smtClean="0">
                <a:latin typeface="Arial"/>
                <a:ea typeface="Arial Unicode MS"/>
                <a:cs typeface="Times New Roman"/>
              </a:rPr>
              <a:t>vous exercer à exécuter les démonstrations</a:t>
            </a:r>
            <a:r>
              <a:rPr lang="fr-FR" sz="1000" dirty="0" smtClean="0">
                <a:effectLst/>
                <a:latin typeface="Arial"/>
                <a:ea typeface="Arial Unicode MS"/>
                <a:cs typeface="Times New Roman"/>
              </a:rPr>
              <a:t> ;</a:t>
            </a:r>
            <a:endParaRPr lang="fr-FR" sz="1000" dirty="0" smtClean="0">
              <a:latin typeface="Arial"/>
            </a:endParaRPr>
          </a:p>
          <a:p>
            <a:pPr marL="171450" marR="0" lvl="0" indent="-171450">
              <a:lnSpc>
                <a:spcPct val="114000"/>
              </a:lnSpc>
              <a:spcBef>
                <a:spcPts val="0"/>
              </a:spcBef>
              <a:spcAft>
                <a:spcPts val="995"/>
              </a:spcAft>
              <a:buFont typeface="Arial" pitchFamily="34" charset="0"/>
              <a:buChar char="•"/>
            </a:pPr>
            <a:r>
              <a:rPr lang="fr-FR" sz="1000" dirty="0" smtClean="0">
                <a:latin typeface="Arial"/>
                <a:ea typeface="Arial Unicode MS"/>
                <a:cs typeface="Times New Roman"/>
              </a:rPr>
              <a:t>vous exercer à effectuer les ateliers</a:t>
            </a:r>
            <a:r>
              <a:rPr lang="fr-FR" sz="1000" dirty="0" smtClean="0">
                <a:effectLst/>
                <a:latin typeface="Arial"/>
                <a:ea typeface="Arial Unicode MS"/>
                <a:cs typeface="Times New Roman"/>
              </a:rPr>
              <a:t> ;</a:t>
            </a:r>
            <a:endParaRPr lang="fr-FR" sz="1000" dirty="0" smtClean="0">
              <a:latin typeface="Arial"/>
            </a:endParaRPr>
          </a:p>
          <a:p>
            <a:pPr marL="171450" marR="0" lvl="0" indent="-171450">
              <a:lnSpc>
                <a:spcPct val="114000"/>
              </a:lnSpc>
              <a:spcBef>
                <a:spcPts val="0"/>
              </a:spcBef>
              <a:spcAft>
                <a:spcPts val="995"/>
              </a:spcAft>
              <a:buFont typeface="Arial" pitchFamily="34" charset="0"/>
              <a:buChar char="•"/>
            </a:pPr>
            <a:r>
              <a:rPr lang="fr-FR" sz="1000" dirty="0" smtClean="0">
                <a:effectLst/>
                <a:latin typeface="Arial"/>
                <a:ea typeface="Arial Unicode MS"/>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endParaRPr lang="fr-FR" sz="1000" dirty="0" smtClean="0">
              <a:effectLst/>
              <a:latin typeface="Arial"/>
            </a:endParaRPr>
          </a:p>
          <a:p>
            <a:pPr>
              <a:lnSpc>
                <a:spcPct val="114000"/>
              </a:lnSpc>
              <a:spcAft>
                <a:spcPts val="1000"/>
              </a:spcAft>
            </a:pPr>
            <a:r>
              <a:rPr lang="fr-FR" sz="1000" dirty="0" smtClean="0">
                <a:latin typeface="Arial"/>
                <a:ea typeface="Calibri"/>
                <a:cs typeface="Segoe UI"/>
              </a:rPr>
              <a:t>Lors de la préparation de ce cours, il est impératif que vous exécutiez vous-même les ateliers afin de comprendre leur fonctionnement et les concepts abordés dans chacun d'entre eux. Vous serez ainsi à même de fournir des conseils avisés aux stagiaires qui peuvent rester bloqués lors d'un atelier. Vous serez également plus en mesure d'organiser votre cours afin d'être certain d'y traiter tous les concepts abordés dans les ateliers.</a:t>
            </a: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187013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914398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385662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4000"/>
              </a:lnSpc>
              <a:spcAft>
                <a:spcPts val="1000"/>
              </a:spcAft>
            </a:pPr>
            <a:r>
              <a:rPr lang="fr-FR" sz="1000" smtClean="0">
                <a:solidFill>
                  <a:srgbClr val="000000"/>
                </a:solidFill>
                <a:latin typeface="Arial"/>
                <a:ea typeface="Calibri"/>
                <a:cs typeface="Segoe UI"/>
              </a:rPr>
              <a:t>Utilisez le schéma pour expliquer comment un initiateur iSCSI se connecte à une cible iSCSI.</a:t>
            </a:r>
            <a:endParaRPr lang="fr-FR" sz="1000" smtClean="0">
              <a:latin typeface="Arial"/>
              <a:ea typeface="Calibri"/>
              <a:cs typeface="Times New Roman"/>
            </a:endParaRPr>
          </a:p>
          <a:p>
            <a:pPr>
              <a:lnSpc>
                <a:spcPct val="114000"/>
              </a:lnSpc>
              <a:spcAft>
                <a:spcPts val="1000"/>
              </a:spcAft>
            </a:pPr>
            <a:r>
              <a:rPr lang="fr-FR" sz="1000" smtClean="0">
                <a:solidFill>
                  <a:srgbClr val="000000"/>
                </a:solidFill>
                <a:effectLst/>
                <a:latin typeface="Arial"/>
                <a:ea typeface="Times New Roman"/>
                <a:cs typeface="Segoe UI"/>
              </a:rPr>
              <a:t>Soulignez qu'il est généralement plus facile d'implémenter les réseaux SAN iSCSI que les réseaux SAN Fibre Channel, car le protocole iSCSI utilise un réseau IP standard et des périphériques réseau, de ce fait, ils n'ont pas besoin </a:t>
            </a:r>
            <a:r>
              <a:rPr lang="fr-FR" sz="1000" smtClean="0">
                <a:effectLst/>
                <a:latin typeface="Arial"/>
                <a:ea typeface="Times New Roman"/>
                <a:cs typeface="Times New Roman"/>
              </a:rPr>
              <a:t>de matériel coûteux ni certifié, comme c'est le cas pour les réseaux SAN. En outre, vous n'avez pas besoin de compétences </a:t>
            </a:r>
            <a:r>
              <a:rPr lang="fr-FR" sz="1000" smtClean="0">
                <a:solidFill>
                  <a:srgbClr val="000000"/>
                </a:solidFill>
                <a:effectLst/>
                <a:latin typeface="Arial"/>
                <a:ea typeface="Times New Roman"/>
                <a:cs typeface="Segoe UI"/>
              </a:rPr>
              <a:t>spécialisées pour déployer l'infrastructure réseau. Si le périphérique de stockage contient beaucoup de disques et si plusieurs serveurs se connectent au SAN, vous devez planifier le déploiement avec précaution.</a:t>
            </a:r>
            <a:endParaRPr lang="fr-FR" sz="1000" smtClean="0">
              <a:effectLst/>
              <a:latin typeface="Arial"/>
              <a:ea typeface="Times New Roman"/>
              <a:cs typeface="Times New Roman"/>
            </a:endParaRPr>
          </a:p>
          <a:p>
            <a:pPr>
              <a:lnSpc>
                <a:spcPct val="114000"/>
              </a:lnSpc>
              <a:spcAft>
                <a:spcPts val="1000"/>
              </a:spcAft>
            </a:pPr>
            <a:r>
              <a:rPr lang="fr-FR" sz="1000" smtClean="0">
                <a:solidFill>
                  <a:srgbClr val="000000"/>
                </a:solidFill>
                <a:effectLst/>
                <a:latin typeface="Arial"/>
                <a:ea typeface="Times New Roman"/>
                <a:cs typeface="Segoe UI"/>
              </a:rPr>
              <a:t>Indiquez que </a:t>
            </a:r>
            <a:r>
              <a:rPr lang="fr-FR" sz="1000" smtClean="0">
                <a:effectLst/>
                <a:latin typeface="Arial"/>
                <a:ea typeface="Times New Roman"/>
                <a:cs typeface="Times New Roman"/>
              </a:rPr>
              <a:t>les clients Windows prennent également en charge la cible iSCSI, ce qui peut être utile pour certains scénarios, comme lorsque vous utilisez la fonctionnalité Hyper-V</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de Windows</a:t>
            </a:r>
            <a:r>
              <a:rPr lang="fr-FR" sz="1000" baseline="30000" smtClean="0">
                <a:effectLst/>
                <a:latin typeface="Arial"/>
                <a:ea typeface="Times New Roman"/>
                <a:cs typeface="Times New Roman"/>
              </a:rPr>
              <a:t>®</a:t>
            </a:r>
            <a:r>
              <a:rPr lang="fr-FR" sz="1000" smtClean="0">
                <a:effectLst/>
                <a:latin typeface="Arial"/>
                <a:ea typeface="Times New Roman"/>
                <a:cs typeface="Times New Roman"/>
              </a:rPr>
              <a:t> 8, et que vous avez un ordinateur qui décharge des ordinateurs virtuels à des fins de test et de développement.</a:t>
            </a:r>
            <a:endParaRPr lang="fr-FR" sz="100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12</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154829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4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4000"/>
              </a:lnSpc>
              <a:spcAft>
                <a:spcPts val="1000"/>
              </a:spcAft>
            </a:pPr>
            <a:r>
              <a:rPr lang="fr-FR" sz="1000" dirty="0" smtClean="0">
                <a:latin typeface="Arial"/>
                <a:ea typeface="Calibri"/>
                <a:cs typeface="Times New Roman"/>
              </a:rPr>
              <a:t>Pour cette démonstration, vous utiliserez l'environnement d'ordinateur virtuel disponible. Avant de commencer cette démonstration, vous devez suivre la procédure suivante :</a:t>
            </a:r>
          </a:p>
          <a:p>
            <a:pPr marL="342900" lvl="0" indent="-342900">
              <a:lnSpc>
                <a:spcPct val="114000"/>
              </a:lnSpc>
              <a:spcBef>
                <a:spcPts val="0"/>
              </a:spcBef>
              <a:spcAft>
                <a:spcPts val="995"/>
              </a:spcAft>
              <a:buFont typeface="+mj-lt"/>
              <a:buAutoNum type="arabicPeriod"/>
            </a:pPr>
            <a:r>
              <a:rPr lang="fr-FR" sz="1000" dirty="0">
                <a:latin typeface="Arial"/>
                <a:ea typeface="Times New Roman"/>
                <a:cs typeface="Segoe UI"/>
              </a:rPr>
              <a:t>Sur votre ordinateur hôte, ouvrez le </a:t>
            </a:r>
            <a:r>
              <a:rPr lang="fr-FR" sz="1000" b="1" dirty="0">
                <a:latin typeface="Arial"/>
                <a:ea typeface="Times New Roman"/>
                <a:cs typeface="Segoe UI"/>
              </a:rPr>
              <a:t>Gestionnaire Hyper-V</a:t>
            </a:r>
            <a:r>
              <a:rPr lang="fr-FR" sz="1000" dirty="0" smtClean="0">
                <a:effectLst/>
                <a:latin typeface="Arial"/>
                <a:ea typeface="Times New Roman"/>
                <a:cs typeface="Segoe UI"/>
              </a:rPr>
              <a:t>.</a:t>
            </a:r>
            <a:endParaRPr lang="fr-FR" sz="1000" dirty="0" smtClean="0">
              <a:effectLst/>
              <a:latin typeface="Arial"/>
            </a:endParaRPr>
          </a:p>
          <a:p>
            <a:pPr marL="342900" lvl="0" indent="-342900">
              <a:lnSpc>
                <a:spcPct val="114000"/>
              </a:lnSpc>
              <a:spcBef>
                <a:spcPts val="0"/>
              </a:spcBef>
              <a:spcAft>
                <a:spcPts val="995"/>
              </a:spcAft>
              <a:buFont typeface="+mj-lt"/>
              <a:buAutoNum type="arabicPeriod"/>
            </a:pPr>
            <a:r>
              <a:rPr lang="fr-FR" sz="1000" dirty="0">
                <a:latin typeface="Arial"/>
                <a:ea typeface="Times New Roman"/>
                <a:cs typeface="Segoe UI"/>
              </a:rPr>
              <a:t>Dans le Gestionnaire Hyper-V, cliquez sur </a:t>
            </a:r>
            <a:r>
              <a:rPr lang="fr-FR" sz="1000" b="1" dirty="0">
                <a:latin typeface="Arial"/>
                <a:cs typeface="Arial"/>
              </a:rPr>
              <a:t>22414B-LON-DC1</a:t>
            </a:r>
            <a:r>
              <a:rPr lang="fr-FR" sz="1000" dirty="0">
                <a:latin typeface="Arial"/>
                <a:ea typeface="Times New Roman"/>
                <a:cs typeface="Segoe UI"/>
              </a:rPr>
              <a:t>, puis dans le volet Actions, cliquez sur  </a:t>
            </a:r>
            <a:r>
              <a:rPr lang="fr-FR" sz="1000" b="1" dirty="0">
                <a:latin typeface="Arial"/>
                <a:cs typeface="Arial"/>
              </a:rPr>
              <a:t>Se connecter</a:t>
            </a:r>
            <a:r>
              <a:rPr lang="fr-FR" sz="1000" dirty="0">
                <a:latin typeface="Arial"/>
                <a:ea typeface="Times New Roman"/>
                <a:cs typeface="Segoe UI"/>
              </a:rPr>
              <a:t>. </a:t>
            </a:r>
            <a:r>
              <a:rPr lang="en-US" sz="1000" dirty="0" err="1">
                <a:latin typeface="Arial"/>
                <a:ea typeface="Times New Roman"/>
                <a:cs typeface="Segoe UI"/>
              </a:rPr>
              <a:t>Attendez</a:t>
            </a:r>
            <a:r>
              <a:rPr lang="en-US" sz="1000" dirty="0">
                <a:latin typeface="Arial"/>
                <a:ea typeface="Times New Roman"/>
                <a:cs typeface="Segoe UI"/>
              </a:rPr>
              <a:t> </a:t>
            </a:r>
            <a:r>
              <a:rPr lang="en-US" sz="1000" dirty="0" err="1">
                <a:latin typeface="Arial"/>
                <a:ea typeface="Times New Roman"/>
                <a:cs typeface="Segoe UI"/>
              </a:rPr>
              <a:t>que</a:t>
            </a:r>
            <a:r>
              <a:rPr lang="en-US" sz="1000" dirty="0">
                <a:latin typeface="Arial"/>
                <a:ea typeface="Times New Roman"/>
                <a:cs typeface="Segoe UI"/>
              </a:rPr>
              <a:t> </a:t>
            </a:r>
            <a:r>
              <a:rPr lang="en-US" sz="1000" dirty="0" err="1">
                <a:latin typeface="Arial"/>
                <a:ea typeface="Times New Roman"/>
                <a:cs typeface="Segoe UI"/>
              </a:rPr>
              <a:t>l'ordinateur</a:t>
            </a:r>
            <a:r>
              <a:rPr lang="en-US" sz="1000" dirty="0">
                <a:latin typeface="Arial"/>
                <a:ea typeface="Times New Roman"/>
                <a:cs typeface="Segoe UI"/>
              </a:rPr>
              <a:t> </a:t>
            </a:r>
            <a:r>
              <a:rPr lang="en-US" sz="1000" dirty="0" err="1">
                <a:latin typeface="Arial"/>
                <a:ea typeface="Times New Roman"/>
                <a:cs typeface="Segoe UI"/>
              </a:rPr>
              <a:t>virtuel</a:t>
            </a:r>
            <a:r>
              <a:rPr lang="en-US" sz="1000" dirty="0">
                <a:latin typeface="Arial"/>
                <a:ea typeface="Times New Roman"/>
                <a:cs typeface="Segoe UI"/>
              </a:rPr>
              <a:t> </a:t>
            </a:r>
            <a:r>
              <a:rPr lang="en-US" sz="1000" dirty="0" err="1">
                <a:latin typeface="Arial"/>
                <a:ea typeface="Times New Roman"/>
                <a:cs typeface="Segoe UI"/>
              </a:rPr>
              <a:t>démarre</a:t>
            </a:r>
            <a:r>
              <a:rPr lang="fr-FR" sz="1000" dirty="0" smtClean="0">
                <a:effectLst/>
                <a:latin typeface="Arial"/>
                <a:ea typeface="Times New Roman"/>
                <a:cs typeface="Segoe UI"/>
              </a:rPr>
              <a:t>.</a:t>
            </a:r>
            <a:endParaRPr lang="fr-FR" sz="1000" dirty="0" smtClean="0">
              <a:effectLst/>
              <a:latin typeface="Arial"/>
            </a:endParaRPr>
          </a:p>
          <a:p>
            <a:pPr marL="342900" lvl="0" indent="-342900">
              <a:lnSpc>
                <a:spcPct val="114000"/>
              </a:lnSpc>
              <a:spcBef>
                <a:spcPts val="0"/>
              </a:spcBef>
              <a:spcAft>
                <a:spcPts val="995"/>
              </a:spcAft>
              <a:buFont typeface="+mj-lt"/>
              <a:buAutoNum type="arabicPeriod"/>
            </a:pPr>
            <a:r>
              <a:rPr lang="fr-FR" sz="1000" dirty="0">
                <a:latin typeface="Arial"/>
                <a:ea typeface="Times New Roman"/>
                <a:cs typeface="Segoe UI"/>
              </a:rPr>
              <a:t>Connectez-vous en utilisant les informations d'identification suivantes</a:t>
            </a:r>
            <a:r>
              <a:rPr lang="fr-FR" sz="1000" dirty="0" smtClean="0">
                <a:effectLst/>
                <a:latin typeface="Arial"/>
                <a:ea typeface="Times New Roman"/>
                <a:cs typeface="Segoe UI"/>
              </a:rPr>
              <a:t> : </a:t>
            </a:r>
            <a:endParaRPr lang="fr-FR" sz="1000" dirty="0" smtClean="0">
              <a:effectLst/>
              <a:latin typeface="Arial"/>
            </a:endParaRPr>
          </a:p>
          <a:p>
            <a:pPr marL="534988" marR="0" lvl="0" indent="-177800">
              <a:lnSpc>
                <a:spcPct val="114000"/>
              </a:lnSpc>
              <a:spcBef>
                <a:spcPts val="0"/>
              </a:spcBef>
              <a:spcAft>
                <a:spcPts val="995"/>
              </a:spcAft>
              <a:buFont typeface="Arial" pitchFamily="34" charset="0"/>
              <a:buChar char="•"/>
            </a:pPr>
            <a:r>
              <a:rPr lang="en-US" sz="1000" dirty="0">
                <a:latin typeface="Arial"/>
                <a:ea typeface="Times New Roman"/>
                <a:cs typeface="Segoe UI"/>
              </a:rPr>
              <a:t>Nom </a:t>
            </a:r>
            <a:r>
              <a:rPr lang="en-US" sz="1000" dirty="0" err="1">
                <a:latin typeface="Arial"/>
                <a:ea typeface="Times New Roman"/>
                <a:cs typeface="Segoe UI"/>
              </a:rPr>
              <a:t>d'utilisateur</a:t>
            </a:r>
            <a:r>
              <a:rPr lang="en-US" sz="1000" dirty="0">
                <a:latin typeface="Arial"/>
                <a:ea typeface="Times New Roman"/>
                <a:cs typeface="Segoe UI"/>
              </a:rPr>
              <a:t> : </a:t>
            </a:r>
            <a:r>
              <a:rPr lang="en-US" sz="1000" b="1" dirty="0" err="1">
                <a:latin typeface="Arial"/>
                <a:cs typeface="Arial"/>
              </a:rPr>
              <a:t>Administrateur</a:t>
            </a:r>
            <a:endParaRPr lang="fr-FR" sz="1000" dirty="0" smtClean="0">
              <a:latin typeface="Arial"/>
              <a:cs typeface="Times New Roman"/>
            </a:endParaRPr>
          </a:p>
          <a:p>
            <a:pPr marL="534988" marR="0" lvl="0" indent="-177800">
              <a:lnSpc>
                <a:spcPct val="114000"/>
              </a:lnSpc>
              <a:spcBef>
                <a:spcPts val="0"/>
              </a:spcBef>
              <a:spcAft>
                <a:spcPts val="995"/>
              </a:spcAft>
              <a:buFont typeface="Arial" pitchFamily="34" charset="0"/>
              <a:buChar char="•"/>
            </a:pPr>
            <a:r>
              <a:rPr lang="fr-FR" sz="1000" dirty="0" smtClean="0">
                <a:effectLst/>
                <a:latin typeface="Arial"/>
                <a:ea typeface="Times New Roman"/>
                <a:cs typeface="Segoe UI"/>
              </a:rPr>
              <a:t>Mot de passe : </a:t>
            </a:r>
            <a:r>
              <a:rPr lang="fr-FR" sz="1000" b="1" dirty="0" smtClean="0">
                <a:latin typeface="Arial"/>
                <a:cs typeface="Times New Roman"/>
              </a:rPr>
              <a:t>Pa$$w0rd</a:t>
            </a:r>
            <a:endParaRPr lang="fr-FR" sz="1000" dirty="0" smtClean="0">
              <a:latin typeface="Arial"/>
            </a:endParaRPr>
          </a:p>
          <a:p>
            <a:pPr marL="534988" marR="0" lvl="0" indent="-177800">
              <a:lnSpc>
                <a:spcPct val="114000"/>
              </a:lnSpc>
              <a:spcBef>
                <a:spcPts val="0"/>
              </a:spcBef>
              <a:spcAft>
                <a:spcPts val="995"/>
              </a:spcAft>
              <a:buFont typeface="Arial" pitchFamily="34" charset="0"/>
              <a:buChar char="•"/>
            </a:pPr>
            <a:r>
              <a:rPr lang="fr-FR" sz="1000" dirty="0" smtClean="0">
                <a:effectLst/>
                <a:latin typeface="Arial"/>
                <a:ea typeface="Times New Roman"/>
                <a:cs typeface="Segoe UI"/>
              </a:rPr>
              <a:t>Domaine : </a:t>
            </a:r>
            <a:r>
              <a:rPr lang="fr-FR" sz="1000" b="1" dirty="0" smtClean="0">
                <a:latin typeface="Arial"/>
                <a:cs typeface="Times New Roman"/>
              </a:rPr>
              <a:t>ADATUM</a:t>
            </a:r>
            <a:endParaRPr lang="fr-FR" sz="1000" dirty="0" smtClean="0">
              <a:effectLst/>
              <a:latin typeface="Arial"/>
            </a:endParaRPr>
          </a:p>
          <a:p>
            <a:pPr marL="342900" lvl="0" indent="-342900">
              <a:lnSpc>
                <a:spcPct val="114000"/>
              </a:lnSpc>
              <a:spcBef>
                <a:spcPts val="0"/>
              </a:spcBef>
              <a:spcAft>
                <a:spcPts val="995"/>
              </a:spcAft>
              <a:buFont typeface="+mj-lt"/>
              <a:buAutoNum type="arabicPeriod" startAt="5"/>
            </a:pPr>
            <a:r>
              <a:rPr lang="fr-FR" sz="1000" dirty="0">
                <a:latin typeface="Arial"/>
                <a:ea typeface="Times New Roman"/>
                <a:cs typeface="Segoe UI"/>
              </a:rPr>
              <a:t>Dans le Gestionnaire Hyper-V, cliquez sur </a:t>
            </a:r>
            <a:r>
              <a:rPr lang="fr-FR" sz="1000" b="1" dirty="0">
                <a:latin typeface="Arial"/>
                <a:cs typeface="Arial"/>
              </a:rPr>
              <a:t>22414B-LON-SVR1</a:t>
            </a:r>
            <a:r>
              <a:rPr lang="fr-FR" sz="1000" dirty="0">
                <a:latin typeface="Arial"/>
                <a:ea typeface="Times New Roman"/>
                <a:cs typeface="Segoe UI"/>
              </a:rPr>
              <a:t>, puis dans le volet Actions, cliquez sur </a:t>
            </a:r>
            <a:r>
              <a:rPr lang="fr-FR" sz="1000" b="1" dirty="0">
                <a:latin typeface="Arial"/>
                <a:cs typeface="Arial"/>
              </a:rPr>
              <a:t>Démarrer</a:t>
            </a:r>
            <a:r>
              <a:rPr lang="fr-FR" sz="1000" dirty="0" smtClean="0">
                <a:effectLst/>
                <a:latin typeface="Arial"/>
              </a:rPr>
              <a:t>.</a:t>
            </a:r>
          </a:p>
          <a:p>
            <a:pPr marL="342900" lvl="0" indent="-342900">
              <a:lnSpc>
                <a:spcPct val="114000"/>
              </a:lnSpc>
              <a:spcBef>
                <a:spcPts val="0"/>
              </a:spcBef>
              <a:spcAft>
                <a:spcPts val="995"/>
              </a:spcAft>
              <a:buFont typeface="+mj-lt"/>
              <a:buAutoNum type="arabicPeriod" startAt="5"/>
            </a:pPr>
            <a:r>
              <a:rPr lang="fr-FR" sz="1000" dirty="0">
                <a:latin typeface="Arial"/>
                <a:ea typeface="Times New Roman"/>
                <a:cs typeface="Segoe UI"/>
              </a:rPr>
              <a:t>Répétez les étapes 2 à 4 pour </a:t>
            </a:r>
            <a:r>
              <a:rPr lang="fr-FR" sz="1000" b="1" dirty="0">
                <a:latin typeface="Arial"/>
                <a:cs typeface="Arial"/>
              </a:rPr>
              <a:t> 22414B-LON-SVR1</a:t>
            </a:r>
            <a:r>
              <a:rPr lang="fr-FR" sz="1000" dirty="0">
                <a:latin typeface="Arial"/>
              </a:rPr>
              <a:t>.</a:t>
            </a:r>
            <a:endParaRPr lang="fr-FR" sz="1000" dirty="0" smtClean="0">
              <a:effectLst/>
              <a:latin typeface="Arial"/>
            </a:endParaRPr>
          </a:p>
          <a:p>
            <a:pPr>
              <a:lnSpc>
                <a:spcPct val="114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4000"/>
              </a:lnSpc>
              <a:spcAft>
                <a:spcPts val="300"/>
              </a:spcAft>
            </a:pPr>
            <a:r>
              <a:rPr lang="fr-FR" sz="1000" b="1" dirty="0" smtClean="0">
                <a:latin typeface="Arial"/>
                <a:ea typeface="Calibri"/>
                <a:cs typeface="Times New Roman"/>
              </a:rPr>
              <a:t>Ajouter le service du rôle de serveur cible </a:t>
            </a:r>
            <a:r>
              <a:rPr lang="fr-FR" sz="1000" b="1" dirty="0" err="1" smtClean="0">
                <a:latin typeface="Arial"/>
                <a:ea typeface="Calibri"/>
                <a:cs typeface="Times New Roman"/>
              </a:rPr>
              <a:t>iSCSI</a:t>
            </a:r>
            <a:endParaRPr lang="fr-FR" sz="1000" dirty="0" smtClean="0">
              <a:latin typeface="Arial"/>
              <a:ea typeface="Calibri"/>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Segoe UI"/>
              </a:rPr>
              <a:t>Sur </a:t>
            </a:r>
            <a:r>
              <a:rPr lang="fr-FR" sz="1000" b="1" dirty="0" smtClean="0">
                <a:effectLst/>
                <a:latin typeface="Arial"/>
                <a:ea typeface="Times New Roman"/>
                <a:cs typeface="Times New Roman"/>
              </a:rPr>
              <a:t>LON-SVR1</a:t>
            </a:r>
            <a:r>
              <a:rPr lang="fr-FR" sz="1000" dirty="0" smtClean="0">
                <a:solidFill>
                  <a:srgbClr val="000000"/>
                </a:solidFill>
                <a:effectLst/>
                <a:latin typeface="Arial"/>
                <a:ea typeface="Times New Roman"/>
                <a:cs typeface="Segoe UI"/>
              </a:rPr>
              <a:t>, dans le Gestionnaire de serveur, cliquez sur </a:t>
            </a:r>
            <a:r>
              <a:rPr lang="fr-FR" sz="1000" b="1" dirty="0" smtClean="0">
                <a:effectLst/>
                <a:latin typeface="Arial"/>
                <a:ea typeface="Times New Roman"/>
                <a:cs typeface="Times New Roman"/>
              </a:rPr>
              <a:t>Ajouter des rôles et des fonctionnalités</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Segoe UI"/>
              </a:rPr>
              <a:t>Dans l'Assistant Ajout de rôles et de fonctionnalités, dans la page </a:t>
            </a:r>
            <a:r>
              <a:rPr lang="fr-FR" sz="1000" b="1" dirty="0" smtClean="0">
                <a:effectLst/>
                <a:latin typeface="Arial"/>
                <a:ea typeface="Times New Roman"/>
                <a:cs typeface="Times New Roman"/>
              </a:rPr>
              <a:t>Avant de commencer</a:t>
            </a:r>
            <a:r>
              <a:rPr lang="fr-FR" sz="1000" dirty="0" smtClean="0">
                <a:solidFill>
                  <a:srgbClr val="000000"/>
                </a:solidFill>
                <a:effectLst/>
                <a:latin typeface="Arial"/>
                <a:ea typeface="Times New Roman"/>
                <a:cs typeface="Segoe UI"/>
              </a:rPr>
              <a:t>, cliquez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Segoe UI"/>
              </a:rPr>
              <a:t>Dans la page </a:t>
            </a:r>
            <a:r>
              <a:rPr lang="fr-FR" sz="1000" b="1" dirty="0" smtClean="0">
                <a:effectLst/>
                <a:latin typeface="Arial"/>
                <a:ea typeface="Times New Roman"/>
                <a:cs typeface="Times New Roman"/>
              </a:rPr>
              <a:t>Sélectionner le type d'installation</a:t>
            </a:r>
            <a:r>
              <a:rPr lang="fr-FR" sz="1000" dirty="0" smtClean="0">
                <a:solidFill>
                  <a:srgbClr val="000000"/>
                </a:solidFill>
                <a:effectLst/>
                <a:latin typeface="Arial"/>
                <a:ea typeface="Times New Roman"/>
                <a:cs typeface="Segoe UI"/>
              </a:rPr>
              <a:t>, cliquez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Segoe UI"/>
              </a:rPr>
              <a:t>Dans la page </a:t>
            </a:r>
            <a:r>
              <a:rPr lang="fr-FR" sz="1000" b="1" dirty="0" smtClean="0">
                <a:effectLst/>
                <a:latin typeface="Arial"/>
                <a:ea typeface="Times New Roman"/>
                <a:cs typeface="Times New Roman"/>
              </a:rPr>
              <a:t>Sélectionner le serveur de destination</a:t>
            </a:r>
            <a:r>
              <a:rPr lang="fr-FR" sz="1000" dirty="0" smtClean="0">
                <a:solidFill>
                  <a:srgbClr val="000000"/>
                </a:solidFill>
                <a:effectLst/>
                <a:latin typeface="Arial"/>
                <a:ea typeface="Times New Roman"/>
                <a:cs typeface="Segoe UI"/>
              </a:rPr>
              <a:t>, vérifiez que </a:t>
            </a:r>
            <a:r>
              <a:rPr lang="fr-FR" sz="1000" b="1" dirty="0" smtClean="0">
                <a:effectLst/>
                <a:latin typeface="Arial"/>
                <a:ea typeface="Times New Roman"/>
                <a:cs typeface="Times New Roman"/>
              </a:rPr>
              <a:t>Sélectionner un serveur du pool de serveurs</a:t>
            </a:r>
            <a:r>
              <a:rPr lang="fr-FR" sz="1000" dirty="0" smtClean="0">
                <a:solidFill>
                  <a:srgbClr val="000000"/>
                </a:solidFill>
                <a:effectLst/>
                <a:latin typeface="Arial"/>
                <a:ea typeface="Times New Roman"/>
                <a:cs typeface="Segoe UI"/>
              </a:rPr>
              <a:t> est sélectionné, puis cliquez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a:p>
            <a:pPr marL="342900" indent="-342900">
              <a:lnSpc>
                <a:spcPct val="114000"/>
              </a:lnSpc>
              <a:spcAft>
                <a:spcPts val="995"/>
              </a:spcAft>
              <a:buFont typeface="+mj-lt"/>
              <a:buAutoNum type="arabicPeriod"/>
            </a:pPr>
            <a:r>
              <a:rPr lang="fr-FR" sz="1000" dirty="0" smtClean="0">
                <a:solidFill>
                  <a:srgbClr val="000000"/>
                </a:solidFill>
                <a:latin typeface="Arial"/>
                <a:ea typeface="Times New Roman"/>
                <a:cs typeface="Segoe UI"/>
              </a:rPr>
              <a:t>Dans la page </a:t>
            </a:r>
            <a:r>
              <a:rPr lang="fr-FR" sz="1000" b="1" dirty="0" smtClean="0">
                <a:latin typeface="Arial"/>
                <a:ea typeface="Times New Roman"/>
                <a:cs typeface="Times New Roman"/>
              </a:rPr>
              <a:t>Sélectionner des rôles de serveurs</a:t>
            </a:r>
            <a:r>
              <a:rPr lang="fr-FR" sz="1000" dirty="0" smtClean="0">
                <a:solidFill>
                  <a:srgbClr val="000000"/>
                </a:solidFill>
                <a:latin typeface="Arial"/>
                <a:ea typeface="Times New Roman"/>
                <a:cs typeface="Segoe UI"/>
              </a:rPr>
              <a:t>, développez </a:t>
            </a:r>
            <a:r>
              <a:rPr lang="fr-FR" sz="1000" b="1" dirty="0" smtClean="0">
                <a:latin typeface="Arial"/>
                <a:ea typeface="Times New Roman"/>
                <a:cs typeface="Times New Roman"/>
              </a:rPr>
              <a:t>Service de fichiers et de stockage (Installé)</a:t>
            </a:r>
            <a:r>
              <a:rPr lang="fr-FR" sz="1000" dirty="0" smtClean="0">
                <a:solidFill>
                  <a:srgbClr val="000000"/>
                </a:solidFill>
                <a:latin typeface="Arial"/>
                <a:ea typeface="Times New Roman"/>
                <a:cs typeface="Segoe UI"/>
              </a:rPr>
              <a:t>, </a:t>
            </a:r>
            <a:r>
              <a:rPr lang="fr-FR" sz="1000" b="1" dirty="0" smtClean="0">
                <a:latin typeface="Arial"/>
                <a:ea typeface="Times New Roman"/>
                <a:cs typeface="Times New Roman"/>
              </a:rPr>
              <a:t>Services de fichiers et </a:t>
            </a:r>
            <a:r>
              <a:rPr lang="fr-FR" sz="1000" b="1" dirty="0" err="1" smtClean="0">
                <a:latin typeface="Arial"/>
                <a:ea typeface="Times New Roman"/>
                <a:cs typeface="Times New Roman"/>
              </a:rPr>
              <a:t>iSCSI</a:t>
            </a:r>
            <a:r>
              <a:rPr lang="fr-FR" sz="1000" b="1" dirty="0" smtClean="0">
                <a:latin typeface="Arial"/>
                <a:ea typeface="Times New Roman"/>
                <a:cs typeface="Times New Roman"/>
              </a:rPr>
              <a:t> (Installé)</a:t>
            </a:r>
            <a:r>
              <a:rPr lang="fr-FR" sz="1000" dirty="0" smtClean="0">
                <a:solidFill>
                  <a:srgbClr val="000000"/>
                </a:solidFill>
                <a:latin typeface="Arial"/>
                <a:ea typeface="Times New Roman"/>
                <a:cs typeface="Segoe UI"/>
              </a:rPr>
              <a:t>, activez la case à cocher </a:t>
            </a:r>
            <a:r>
              <a:rPr lang="fr-FR" sz="1000" b="1" dirty="0" smtClean="0">
                <a:latin typeface="Arial"/>
                <a:ea typeface="Times New Roman"/>
                <a:cs typeface="Times New Roman"/>
              </a:rPr>
              <a:t>Serveur</a:t>
            </a:r>
            <a:r>
              <a:rPr lang="fr-FR" sz="1000" dirty="0" smtClean="0">
                <a:latin typeface="Arial"/>
                <a:ea typeface="Times New Roman"/>
                <a:cs typeface="Times New Roman"/>
              </a:rPr>
              <a:t> </a:t>
            </a:r>
            <a:r>
              <a:rPr lang="fr-FR" sz="1000" b="1" dirty="0" smtClean="0">
                <a:solidFill>
                  <a:prstClr val="black"/>
                </a:solidFill>
                <a:latin typeface="Arial"/>
                <a:ea typeface="Times New Roman"/>
                <a:cs typeface="Times New Roman"/>
              </a:rPr>
              <a:t>cible </a:t>
            </a:r>
            <a:r>
              <a:rPr lang="fr-FR" sz="1000" b="1" dirty="0" err="1" smtClean="0">
                <a:solidFill>
                  <a:prstClr val="black"/>
                </a:solidFill>
                <a:latin typeface="Arial"/>
                <a:ea typeface="Times New Roman"/>
                <a:cs typeface="Times New Roman"/>
              </a:rPr>
              <a:t>iSCSI</a:t>
            </a:r>
            <a:r>
              <a:rPr lang="fr-FR" sz="1000" dirty="0" smtClean="0">
                <a:solidFill>
                  <a:srgbClr val="000000"/>
                </a:solidFill>
                <a:latin typeface="Arial"/>
                <a:ea typeface="Times New Roman"/>
                <a:cs typeface="Segoe UI"/>
              </a:rPr>
              <a:t>, puis cliquez sur </a:t>
            </a:r>
            <a:r>
              <a:rPr lang="fr-FR" sz="1000" b="1" dirty="0" smtClean="0">
                <a:solidFill>
                  <a:prstClr val="black"/>
                </a:solidFill>
                <a:latin typeface="Arial"/>
                <a:ea typeface="Times New Roman"/>
                <a:cs typeface="Times New Roman"/>
              </a:rPr>
              <a:t>Suivant</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Segoe UI"/>
              </a:rPr>
              <a:t>Dans la page </a:t>
            </a:r>
            <a:r>
              <a:rPr lang="fr-FR" sz="1000" b="1" dirty="0" smtClean="0">
                <a:effectLst/>
                <a:latin typeface="Arial"/>
                <a:ea typeface="Times New Roman"/>
                <a:cs typeface="Times New Roman"/>
              </a:rPr>
              <a:t>Sélectionner des fonctionnalités</a:t>
            </a:r>
            <a:r>
              <a:rPr lang="fr-FR" sz="1000" dirty="0" smtClean="0">
                <a:solidFill>
                  <a:srgbClr val="000000"/>
                </a:solidFill>
                <a:effectLst/>
                <a:latin typeface="Arial"/>
                <a:ea typeface="Times New Roman"/>
                <a:cs typeface="Segoe UI"/>
              </a:rPr>
              <a:t>, cliquez sur </a:t>
            </a:r>
            <a:r>
              <a:rPr lang="fr-FR" sz="1000" b="1" dirty="0" smtClean="0">
                <a:effectLst/>
                <a:latin typeface="Arial"/>
                <a:ea typeface="Times New Roman"/>
                <a:cs typeface="Times New Roman"/>
              </a:rPr>
              <a:t>Suivant</a:t>
            </a:r>
            <a:r>
              <a:rPr lang="fr-FR" sz="1000" dirty="0" smtClean="0">
                <a:solidFill>
                  <a:srgbClr val="000000"/>
                </a:solidFill>
                <a:effectLst/>
                <a:latin typeface="Arial"/>
                <a:ea typeface="Times New Roman"/>
                <a:cs typeface="Segoe UI"/>
              </a:rPr>
              <a:t>.</a:t>
            </a:r>
            <a:endParaRPr lang="fr-FR" sz="1000" dirty="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13</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TextBox 7"/>
          <p:cNvSpPr txBox="1"/>
          <p:nvPr/>
        </p:nvSpPr>
        <p:spPr>
          <a:xfrm>
            <a:off x="0" y="8890000"/>
            <a:ext cx="38100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59896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marR="0" lvl="0" indent="-342900">
              <a:lnSpc>
                <a:spcPct val="114000"/>
              </a:lnSpc>
              <a:spcAft>
                <a:spcPts val="995"/>
              </a:spcAft>
              <a:buFont typeface="+mj-lt"/>
              <a:buAutoNum type="arabicPeriod" startAt="7"/>
            </a:pPr>
            <a:r>
              <a:rPr lang="fr-FR" sz="1000" smtClean="0">
                <a:solidFill>
                  <a:srgbClr val="000000"/>
                </a:solidFill>
                <a:latin typeface="Arial"/>
                <a:ea typeface="Times New Roman"/>
                <a:cs typeface="Segoe UI"/>
              </a:rPr>
              <a:t>Dans la page </a:t>
            </a:r>
            <a:r>
              <a:rPr lang="fr-FR" sz="1000" b="1" smtClean="0">
                <a:latin typeface="Arial"/>
                <a:ea typeface="Times New Roman"/>
                <a:cs typeface="Times New Roman"/>
              </a:rPr>
              <a:t>Confirmer les sélections d'installation</a:t>
            </a:r>
            <a:r>
              <a:rPr lang="fr-FR" sz="1000" smtClean="0">
                <a:solidFill>
                  <a:srgbClr val="000000"/>
                </a:solidFill>
                <a:latin typeface="Arial"/>
                <a:ea typeface="Times New Roman"/>
                <a:cs typeface="Segoe UI"/>
              </a:rPr>
              <a:t>, cliquez sur </a:t>
            </a:r>
            <a:r>
              <a:rPr lang="fr-FR" sz="1000" b="1" smtClean="0">
                <a:latin typeface="Arial"/>
                <a:ea typeface="Times New Roman"/>
                <a:cs typeface="Times New Roman"/>
              </a:rPr>
              <a:t>Installer</a:t>
            </a:r>
            <a:r>
              <a:rPr lang="fr-FR" sz="1000" smtClean="0">
                <a:solidFill>
                  <a:srgbClr val="000000"/>
                </a:solidFill>
                <a:latin typeface="Arial"/>
                <a:ea typeface="Times New Roman"/>
                <a:cs typeface="Segoe UI"/>
              </a:rPr>
              <a:t>.</a:t>
            </a:r>
            <a:endParaRPr lang="fr-FR" sz="1000" smtClean="0">
              <a:latin typeface="Arial"/>
              <a:ea typeface="Times New Roman"/>
              <a:cs typeface="Times New Roman"/>
            </a:endParaRPr>
          </a:p>
          <a:p>
            <a:pPr marL="342900" lvl="0" indent="-342900">
              <a:lnSpc>
                <a:spcPct val="114000"/>
              </a:lnSpc>
              <a:spcAft>
                <a:spcPts val="995"/>
              </a:spcAft>
              <a:buFont typeface="+mj-lt"/>
              <a:buAutoNum type="arabicPeriod" startAt="7"/>
              <a:defRPr/>
            </a:pPr>
            <a:r>
              <a:rPr lang="fr-FR" sz="1000" smtClean="0">
                <a:solidFill>
                  <a:srgbClr val="000000"/>
                </a:solidFill>
                <a:latin typeface="Arial"/>
                <a:ea typeface="Times New Roman"/>
                <a:cs typeface="Segoe UI"/>
              </a:rPr>
              <a:t>Une fois l'installation terminée, cliquez sur </a:t>
            </a:r>
            <a:r>
              <a:rPr lang="fr-FR" sz="1000" b="1" smtClean="0">
                <a:solidFill>
                  <a:prstClr val="black"/>
                </a:solidFill>
                <a:latin typeface="Arial"/>
                <a:ea typeface="Times New Roman"/>
                <a:cs typeface="Times New Roman"/>
              </a:rPr>
              <a:t>Fermer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lvl="0">
              <a:lnSpc>
                <a:spcPct val="114000"/>
              </a:lnSpc>
              <a:spcAft>
                <a:spcPts val="300"/>
              </a:spcAft>
            </a:pPr>
            <a:r>
              <a:rPr lang="fr-FR" sz="1000" b="1" smtClean="0">
                <a:solidFill>
                  <a:prstClr val="black"/>
                </a:solidFill>
                <a:latin typeface="Arial"/>
                <a:ea typeface="Calibri"/>
                <a:cs typeface="Times New Roman"/>
              </a:rPr>
              <a:t>Créer un pool de stockage</a:t>
            </a:r>
            <a:endParaRPr lang="fr-FR" sz="100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Sur </a:t>
            </a:r>
            <a:r>
              <a:rPr lang="fr-FR" sz="1000" b="1" smtClean="0">
                <a:solidFill>
                  <a:prstClr val="black"/>
                </a:solidFill>
                <a:latin typeface="Arial"/>
                <a:ea typeface="Times New Roman"/>
                <a:cs typeface="Times New Roman"/>
              </a:rPr>
              <a:t>LON-SVR1</a:t>
            </a:r>
            <a:r>
              <a:rPr lang="fr-FR" sz="1000" smtClean="0">
                <a:solidFill>
                  <a:prstClr val="black"/>
                </a:solidFill>
                <a:latin typeface="Arial"/>
                <a:ea typeface="Times New Roman"/>
                <a:cs typeface="Times New Roman"/>
              </a:rPr>
              <a:t>, déplacez le pointeur de la souris en bas à gauche de la barre des tâches, puis cliquez avec le bouton droit sur </a:t>
            </a:r>
            <a:r>
              <a:rPr lang="fr-FR" sz="1000" b="1" smtClean="0">
                <a:solidFill>
                  <a:prstClr val="black"/>
                </a:solidFill>
                <a:latin typeface="Arial"/>
                <a:ea typeface="Times New Roman"/>
                <a:cs typeface="Times New Roman"/>
              </a:rPr>
              <a:t>Gestion du disque</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Gestion des disques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Action</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Créer un disque dur virtuel</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Emplacement</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E:\iSCSI1.vhdx</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le champ </a:t>
            </a:r>
            <a:r>
              <a:rPr lang="fr-FR" sz="1000" b="1" smtClean="0">
                <a:solidFill>
                  <a:prstClr val="black"/>
                </a:solidFill>
                <a:latin typeface="Arial"/>
                <a:ea typeface="Times New Roman"/>
                <a:cs typeface="Times New Roman"/>
              </a:rPr>
              <a:t>Taille du disque dur virtuel</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50</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Mo</a:t>
            </a:r>
            <a:r>
              <a:rPr lang="fr-FR" sz="1000" smtClean="0">
                <a:solidFill>
                  <a:prstClr val="black"/>
                </a:solidFill>
                <a:latin typeface="Arial"/>
                <a:ea typeface="Times New Roman"/>
                <a:cs typeface="Times New Roman"/>
              </a:rPr>
              <a:t>, puis sélectionnez </a:t>
            </a:r>
            <a:r>
              <a:rPr lang="fr-FR" sz="1000" b="1" smtClean="0">
                <a:solidFill>
                  <a:prstClr val="black"/>
                </a:solidFill>
                <a:latin typeface="Arial"/>
                <a:ea typeface="Times New Roman"/>
                <a:cs typeface="Times New Roman"/>
              </a:rPr>
              <a:t>Go</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VHDX</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 </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Répétez l'étape 2 et 3 pour créer deux fichiers VHDX supplémentaires nommés </a:t>
            </a:r>
            <a:r>
              <a:rPr lang="fr-FR" sz="1000" b="1" smtClean="0">
                <a:solidFill>
                  <a:prstClr val="black"/>
                </a:solidFill>
                <a:latin typeface="Arial"/>
                <a:ea typeface="Times New Roman"/>
                <a:cs typeface="Times New Roman"/>
              </a:rPr>
              <a:t>iSCSI2</a:t>
            </a:r>
            <a:r>
              <a:rPr lang="fr-FR" sz="1000" smtClean="0">
                <a:solidFill>
                  <a:prstClr val="black"/>
                </a:solidFill>
                <a:latin typeface="Arial"/>
                <a:ea typeface="Times New Roman"/>
                <a:cs typeface="Times New Roman"/>
              </a:rPr>
              <a:t> et </a:t>
            </a:r>
            <a:r>
              <a:rPr lang="fr-FR" sz="1000" b="1" smtClean="0">
                <a:solidFill>
                  <a:prstClr val="black"/>
                </a:solidFill>
                <a:latin typeface="Arial"/>
                <a:ea typeface="Times New Roman"/>
                <a:cs typeface="Times New Roman"/>
              </a:rPr>
              <a:t>iSCSI3</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Cliquez avec le bouton droit sur </a:t>
            </a:r>
            <a:r>
              <a:rPr lang="fr-FR" sz="1000" b="1" smtClean="0">
                <a:solidFill>
                  <a:prstClr val="black"/>
                </a:solidFill>
                <a:latin typeface="Arial"/>
                <a:ea typeface="Times New Roman"/>
                <a:cs typeface="Times New Roman"/>
              </a:rPr>
              <a:t>Disque2</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Initialiser le disque</a:t>
            </a:r>
            <a:r>
              <a:rPr lang="fr-FR" sz="1000" smtClean="0">
                <a:solidFill>
                  <a:prstClr val="black"/>
                </a:solidFill>
                <a:latin typeface="Arial"/>
                <a:ea typeface="Times New Roman"/>
                <a:cs typeface="Times New Roman"/>
              </a:rPr>
              <a:t>. Les trois disques doivent être sélectionnés.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Fermez la page </a:t>
            </a:r>
            <a:r>
              <a:rPr lang="fr-FR" sz="1000" b="1" smtClean="0">
                <a:solidFill>
                  <a:prstClr val="black"/>
                </a:solidFill>
                <a:latin typeface="Arial"/>
                <a:ea typeface="Times New Roman"/>
                <a:cs typeface="Times New Roman"/>
              </a:rPr>
              <a:t>Gestion des disques</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le Gestionnaire de serveur, dans le volet de navigation, cliquez sur </a:t>
            </a:r>
            <a:r>
              <a:rPr lang="fr-FR" sz="1000" b="1" smtClean="0">
                <a:solidFill>
                  <a:prstClr val="black"/>
                </a:solidFill>
                <a:latin typeface="Arial"/>
                <a:ea typeface="Times New Roman"/>
                <a:cs typeface="Times New Roman"/>
              </a:rPr>
              <a:t>Services de fichiers et de stockage</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Pools de stockage</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section POOLS DE STOCKAGE,</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cliquez sur</a:t>
            </a:r>
            <a:r>
              <a:rPr lang="fr-FR" sz="1000" b="1" smtClean="0">
                <a:solidFill>
                  <a:prstClr val="black"/>
                </a:solidFill>
                <a:latin typeface="Arial"/>
                <a:ea typeface="Times New Roman"/>
                <a:cs typeface="Times New Roman"/>
              </a:rPr>
              <a:t> TÂCHES</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sur </a:t>
            </a:r>
            <a:r>
              <a:rPr lang="fr-FR" sz="1000" b="1" smtClean="0">
                <a:solidFill>
                  <a:prstClr val="black"/>
                </a:solidFill>
                <a:latin typeface="Arial"/>
                <a:ea typeface="Times New Roman"/>
                <a:cs typeface="Times New Roman"/>
              </a:rPr>
              <a:t>Actualiser</a:t>
            </a:r>
            <a:r>
              <a:rPr lang="fr-FR" sz="1000" smtClean="0">
                <a:solidFill>
                  <a:prstClr val="black"/>
                </a:solidFill>
                <a:latin typeface="Arial"/>
                <a:ea typeface="Times New Roman"/>
                <a:cs typeface="Times New Roman"/>
              </a:rPr>
              <a:t>, puis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sur </a:t>
            </a:r>
            <a:r>
              <a:rPr lang="fr-FR" sz="1000" b="1" smtClean="0">
                <a:solidFill>
                  <a:prstClr val="black"/>
                </a:solidFill>
                <a:latin typeface="Arial"/>
                <a:ea typeface="Times New Roman"/>
                <a:cs typeface="Times New Roman"/>
              </a:rPr>
              <a:t>Nouveau pool de stockage</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Avant de commencer</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le champ </a:t>
            </a:r>
            <a:r>
              <a:rPr lang="fr-FR" sz="1000" b="1" smtClean="0">
                <a:solidFill>
                  <a:prstClr val="black"/>
                </a:solidFill>
                <a:latin typeface="Arial"/>
                <a:ea typeface="Times New Roman"/>
                <a:cs typeface="Times New Roman"/>
              </a:rPr>
              <a:t>Nom du pool de stockage</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VMPool</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Disques physiques</a:t>
            </a:r>
            <a:r>
              <a:rPr lang="fr-FR" sz="1000" smtClean="0">
                <a:solidFill>
                  <a:prstClr val="black"/>
                </a:solidFill>
                <a:latin typeface="Arial"/>
                <a:ea typeface="Times New Roman"/>
                <a:cs typeface="Times New Roman"/>
              </a:rPr>
              <a:t>, activez les trois disques, puis cliquez sur </a:t>
            </a:r>
            <a:r>
              <a:rPr lang="fr-FR" sz="1000" b="1" smtClean="0">
                <a:solidFill>
                  <a:prstClr val="black"/>
                </a:solidFill>
                <a:latin typeface="Arial"/>
                <a:ea typeface="Times New Roman"/>
                <a:cs typeface="Times New Roman"/>
              </a:rPr>
              <a:t>Automatique</a:t>
            </a:r>
            <a:r>
              <a:rPr lang="fr-FR" sz="1000" smtClean="0">
                <a:solidFill>
                  <a:prstClr val="black"/>
                </a:solidFill>
                <a:latin typeface="Arial"/>
                <a:ea typeface="Times New Roman"/>
                <a:cs typeface="Times New Roman"/>
              </a:rPr>
              <a:t>. Notez que vous pouvez attribuer un hôte de réserve. Conservez le paramètre </a:t>
            </a:r>
            <a:r>
              <a:rPr lang="fr-FR" sz="1000" b="1" smtClean="0">
                <a:solidFill>
                  <a:prstClr val="black"/>
                </a:solidFill>
                <a:latin typeface="Arial"/>
                <a:ea typeface="Times New Roman"/>
                <a:cs typeface="Times New Roman"/>
              </a:rPr>
              <a:t>Automatique</a:t>
            </a:r>
            <a:r>
              <a:rPr lang="fr-FR" sz="1000" smtClean="0">
                <a:solidFill>
                  <a:prstClr val="black"/>
                </a:solidFill>
                <a:latin typeface="Arial"/>
                <a:ea typeface="Times New Roman"/>
                <a:cs typeface="Times New Roman"/>
              </a:rPr>
              <a:t> sélectionné,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Confirmation</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Créer</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endParaRPr lang="fr-FR" sz="100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Résultats</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Créer un disque virtuel lorsque l'Assistant se ferme</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Fermer</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L'Assistant Nouveau disque virtuel se lance.</a:t>
            </a:r>
          </a:p>
        </p:txBody>
      </p:sp>
      <p:sp>
        <p:nvSpPr>
          <p:cNvPr id="4" name="Slide Number Placeholder 3"/>
          <p:cNvSpPr>
            <a:spLocks noGrp="1"/>
          </p:cNvSpPr>
          <p:nvPr>
            <p:ph type="sldNum" sz="quarter" idx="10"/>
          </p:nvPr>
        </p:nvSpPr>
        <p:spPr/>
        <p:txBody>
          <a:bodyPr/>
          <a:lstStyle/>
          <a:p>
            <a:fld id="{B0DCCA6E-50B3-4613-98BC-509B80EFCF86}" type="slidenum">
              <a:rPr lang="fr-FR" smtClean="0"/>
              <a:pPr/>
              <a:t>14</a:t>
            </a:fld>
            <a:endParaRPr lang="fr-FR"/>
          </a:p>
        </p:txBody>
      </p:sp>
      <p:sp>
        <p:nvSpPr>
          <p:cNvPr id="5" name="TextBox 4"/>
          <p:cNvSpPr txBox="1"/>
          <p:nvPr/>
        </p:nvSpPr>
        <p:spPr>
          <a:xfrm>
            <a:off x="0" y="8890000"/>
            <a:ext cx="38100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Avant de commencer</a:t>
            </a:r>
            <a:r>
              <a:rPr lang="fr-FR" sz="1000" smtClean="0">
                <a:solidFill>
                  <a:prstClr val="black"/>
                </a:solidFill>
                <a:latin typeface="Arial"/>
                <a:ea typeface="Times New Roman"/>
                <a:cs typeface="Segoe UI"/>
              </a:rPr>
              <a:t>,</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Pool de stockage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Nom du disque dur virtuel</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Nom</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VMStorage</a:t>
            </a:r>
            <a:r>
              <a:rPr lang="fr-FR" sz="1000" smtClean="0">
                <a:solidFill>
                  <a:prstClr val="black"/>
                </a:solidFill>
                <a:latin typeface="Arial"/>
                <a:ea typeface="Times New Roman"/>
                <a:cs typeface="Times New Roman"/>
              </a:rPr>
              <a:t>, puis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Disposition du stockage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Parity</a:t>
            </a:r>
            <a:r>
              <a:rPr lang="fr-FR" sz="1000" smtClean="0">
                <a:solidFill>
                  <a:prstClr val="black"/>
                </a:solidFill>
                <a:latin typeface="Arial"/>
                <a:ea typeface="Times New Roman"/>
                <a:cs typeface="Times New Roman"/>
              </a:rPr>
              <a:t> (Parité), 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Dans la page </a:t>
            </a:r>
            <a:r>
              <a:rPr lang="fr-FR" sz="1000" b="1" smtClean="0">
                <a:solidFill>
                  <a:prstClr val="black"/>
                </a:solidFill>
                <a:latin typeface="Arial"/>
                <a:ea typeface="Times New Roman"/>
                <a:cs typeface="Times New Roman"/>
              </a:rPr>
              <a:t>Type de mise en service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Fin</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Taille</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Taille du disque virtuel</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100</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Confirmation</a:t>
            </a:r>
            <a:r>
              <a:rPr lang="fr-FR" sz="1000" smtClean="0">
                <a:solidFill>
                  <a:prstClr val="black"/>
                </a:solidFill>
                <a:latin typeface="Arial"/>
                <a:ea typeface="Times New Roman"/>
                <a:cs typeface="Times New Roman"/>
              </a:rPr>
              <a:t>, vérifiez les paramètres, puis cliquez sur </a:t>
            </a:r>
            <a:r>
              <a:rPr lang="fr-FR" sz="1000" b="1" smtClean="0">
                <a:solidFill>
                  <a:prstClr val="black"/>
                </a:solidFill>
                <a:latin typeface="Arial"/>
                <a:ea typeface="Times New Roman"/>
                <a:cs typeface="Times New Roman"/>
              </a:rPr>
              <a:t>Créer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Afficher les résultats</a:t>
            </a:r>
            <a:r>
              <a:rPr lang="fr-FR" sz="1000" smtClean="0">
                <a:solidFill>
                  <a:prstClr val="black"/>
                </a:solidFill>
                <a:latin typeface="Arial"/>
                <a:ea typeface="Times New Roman"/>
                <a:cs typeface="Times New Roman"/>
              </a:rPr>
              <a:t>, cliquez sur</a:t>
            </a:r>
            <a:r>
              <a:rPr lang="fr-FR" sz="1000" b="1" smtClean="0">
                <a:solidFill>
                  <a:prstClr val="black"/>
                </a:solidFill>
                <a:latin typeface="Arial"/>
                <a:ea typeface="Times New Roman"/>
                <a:cs typeface="Times New Roman"/>
              </a:rPr>
              <a:t> Fermer</a:t>
            </a:r>
            <a:r>
              <a:rPr lang="fr-FR" sz="1000" smtClean="0">
                <a:solidFill>
                  <a:prstClr val="black"/>
                </a:solidFill>
                <a:latin typeface="Arial"/>
                <a:ea typeface="Times New Roman"/>
                <a:cs typeface="Times New Roman"/>
              </a:rPr>
              <a:t>. L'Assistant Nouveau volume se lance.</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Avant de commencer</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Dans la page </a:t>
            </a:r>
            <a:r>
              <a:rPr lang="fr-FR" sz="1000" b="1" smtClean="0">
                <a:solidFill>
                  <a:prstClr val="black"/>
                </a:solidFill>
                <a:latin typeface="Arial"/>
                <a:ea typeface="Times New Roman"/>
                <a:cs typeface="Times New Roman"/>
              </a:rPr>
              <a:t>Serveur et disque</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Disque</a:t>
            </a:r>
            <a:r>
              <a:rPr lang="fr-FR" sz="1000" smtClean="0">
                <a:solidFill>
                  <a:prstClr val="black"/>
                </a:solidFill>
                <a:latin typeface="Arial"/>
                <a:ea typeface="Times New Roman"/>
                <a:cs typeface="Times New Roman"/>
              </a:rPr>
              <a:t>, cliquez sur le Disque virtuel </a:t>
            </a:r>
            <a:r>
              <a:rPr lang="fr-FR" sz="1000" b="1" smtClean="0">
                <a:solidFill>
                  <a:prstClr val="black"/>
                </a:solidFill>
                <a:latin typeface="Arial"/>
                <a:ea typeface="Times New Roman"/>
                <a:cs typeface="Times New Roman"/>
              </a:rPr>
              <a:t>VMStorage</a:t>
            </a:r>
            <a:r>
              <a:rPr lang="fr-FR" sz="1000" smtClean="0">
                <a:solidFill>
                  <a:prstClr val="black"/>
                </a:solidFill>
                <a:latin typeface="Arial"/>
                <a:ea typeface="Times New Roman"/>
                <a:cs typeface="Times New Roman"/>
              </a:rPr>
              <a:t>, puis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Dans la page </a:t>
            </a:r>
            <a:r>
              <a:rPr lang="fr-FR" sz="1000" b="1" smtClean="0">
                <a:solidFill>
                  <a:prstClr val="black"/>
                </a:solidFill>
                <a:latin typeface="Arial"/>
                <a:ea typeface="Times New Roman"/>
                <a:cs typeface="Times New Roman"/>
              </a:rPr>
              <a:t>Taille</a:t>
            </a:r>
            <a:r>
              <a:rPr lang="fr-FR" sz="1000" smtClean="0">
                <a:solidFill>
                  <a:prstClr val="black"/>
                </a:solidFill>
                <a:latin typeface="Arial"/>
                <a:ea typeface="Times New Roman"/>
                <a:cs typeface="Times New Roman"/>
              </a:rPr>
              <a:t>, conservez la valeur par défaut (99,9) Go,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Lettre de lecteur ou dossier</a:t>
            </a:r>
            <a:r>
              <a:rPr lang="fr-FR" sz="1000" smtClean="0">
                <a:solidFill>
                  <a:prstClr val="black"/>
                </a:solidFill>
                <a:latin typeface="Arial"/>
                <a:ea typeface="Times New Roman"/>
                <a:cs typeface="Times New Roman"/>
              </a:rPr>
              <a:t>, conservez la Lettre du lecteur </a:t>
            </a:r>
            <a:r>
              <a:rPr lang="fr-FR" sz="1000" b="1" smtClean="0">
                <a:solidFill>
                  <a:prstClr val="black"/>
                </a:solidFill>
                <a:latin typeface="Arial"/>
                <a:ea typeface="Times New Roman"/>
                <a:cs typeface="Times New Roman"/>
              </a:rPr>
              <a:t>F</a:t>
            </a:r>
            <a:r>
              <a:rPr lang="fr-FR" sz="1000" smtClean="0">
                <a:solidFill>
                  <a:prstClr val="black"/>
                </a:solidFill>
                <a:latin typeface="Arial"/>
                <a:ea typeface="Times New Roman"/>
                <a:cs typeface="Times New Roman"/>
              </a:rPr>
              <a:t>, puis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cliquez sur</a:t>
            </a:r>
            <a:r>
              <a:rPr lang="fr-FR" sz="1000" b="1" smtClean="0">
                <a:solidFill>
                  <a:prstClr val="black"/>
                </a:solidFill>
                <a:latin typeface="Arial"/>
                <a:ea typeface="Times New Roman"/>
                <a:cs typeface="Times New Roman"/>
              </a:rPr>
              <a:t> Suivant</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Paramètres du système de fichiers</a:t>
            </a:r>
            <a:r>
              <a:rPr lang="fr-FR" sz="1000" smtClean="0">
                <a:solidFill>
                  <a:prstClr val="black"/>
                </a:solidFill>
                <a:latin typeface="Arial"/>
                <a:ea typeface="Times New Roman"/>
                <a:cs typeface="Times New Roman"/>
              </a:rPr>
              <a:t>, cliquez sur le champ </a:t>
            </a:r>
            <a:r>
              <a:rPr lang="fr-FR" sz="1000" b="1" smtClean="0">
                <a:solidFill>
                  <a:prstClr val="black"/>
                </a:solidFill>
                <a:latin typeface="Arial"/>
                <a:ea typeface="Times New Roman"/>
                <a:cs typeface="Times New Roman"/>
              </a:rPr>
              <a:t>Nom de volume</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VMStorage</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Vérifiez les paramètres, puis cliquez sur </a:t>
            </a:r>
            <a:r>
              <a:rPr lang="fr-FR" sz="1000" b="1" smtClean="0">
                <a:solidFill>
                  <a:prstClr val="black"/>
                </a:solidFill>
                <a:latin typeface="Arial"/>
                <a:ea typeface="Times New Roman"/>
                <a:cs typeface="Times New Roman"/>
              </a:rPr>
              <a:t>Créer</a:t>
            </a:r>
            <a:r>
              <a:rPr lang="fr-FR" sz="1000" smtClean="0">
                <a:solidFill>
                  <a:prstClr val="black"/>
                </a:solidFill>
                <a:latin typeface="Arial"/>
                <a:ea typeface="Times New Roman"/>
                <a:cs typeface="Times New Roman"/>
              </a:rPr>
              <a:t>. Dans la page </a:t>
            </a:r>
            <a:r>
              <a:rPr lang="fr-FR" sz="1000" b="1" smtClean="0">
                <a:solidFill>
                  <a:prstClr val="black"/>
                </a:solidFill>
                <a:latin typeface="Arial"/>
                <a:ea typeface="Times New Roman"/>
                <a:cs typeface="Times New Roman"/>
              </a:rPr>
              <a:t>Résultats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Fermer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le volet Services de fichiers et de stockage, cliquez sur </a:t>
            </a:r>
            <a:r>
              <a:rPr lang="fr-FR" sz="1000" b="1" smtClean="0">
                <a:solidFill>
                  <a:prstClr val="black"/>
                </a:solidFill>
                <a:latin typeface="Arial"/>
                <a:ea typeface="Times New Roman"/>
                <a:cs typeface="Times New Roman"/>
              </a:rPr>
              <a:t>iSCSI</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le volet DISQUES VIRTUELS iSCSI, cliquez sur </a:t>
            </a:r>
            <a:r>
              <a:rPr lang="fr-FR" sz="1000" b="1" smtClean="0">
                <a:solidFill>
                  <a:prstClr val="black"/>
                </a:solidFill>
                <a:latin typeface="Arial"/>
                <a:ea typeface="Times New Roman"/>
                <a:cs typeface="Times New Roman"/>
              </a:rPr>
              <a:t>TÂCHES</a:t>
            </a:r>
            <a:r>
              <a:rPr lang="fr-FR" sz="1000" smtClean="0">
                <a:solidFill>
                  <a:prstClr val="black"/>
                </a:solidFill>
                <a:latin typeface="Arial"/>
                <a:ea typeface="Times New Roman"/>
                <a:cs typeface="Times New Roman"/>
              </a:rPr>
              <a:t>, puis dans la zone de liste déroulante </a:t>
            </a:r>
            <a:r>
              <a:rPr lang="fr-FR" sz="1000" b="1" smtClean="0">
                <a:solidFill>
                  <a:prstClr val="black"/>
                </a:solidFill>
                <a:latin typeface="Arial"/>
                <a:ea typeface="Times New Roman"/>
                <a:cs typeface="Times New Roman"/>
              </a:rPr>
              <a:t>TÂCHES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Nouveau disque virtuel iSCSI</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l'Assistant Nouveau disque virtuel iSCSI, dans la page </a:t>
            </a:r>
            <a:r>
              <a:rPr lang="fr-FR" sz="1000" b="1" smtClean="0">
                <a:solidFill>
                  <a:prstClr val="black"/>
                </a:solidFill>
                <a:latin typeface="Arial"/>
                <a:ea typeface="Times New Roman"/>
                <a:cs typeface="Times New Roman"/>
              </a:rPr>
              <a:t>Sélectionner l'emplacement du disque virtuel iSCSI</a:t>
            </a:r>
            <a:r>
              <a:rPr lang="fr-FR" sz="1000" smtClean="0">
                <a:solidFill>
                  <a:prstClr val="black"/>
                </a:solidFill>
                <a:latin typeface="Arial"/>
                <a:ea typeface="Times New Roman"/>
                <a:cs typeface="Times New Roman"/>
              </a:rPr>
              <a:t>, sous </a:t>
            </a:r>
            <a:r>
              <a:rPr lang="fr-FR" sz="1000" b="1" smtClean="0">
                <a:solidFill>
                  <a:prstClr val="black"/>
                </a:solidFill>
                <a:latin typeface="Arial"/>
                <a:ea typeface="Times New Roman"/>
                <a:cs typeface="Times New Roman"/>
              </a:rPr>
              <a:t>Emplacement de stockage</a:t>
            </a:r>
            <a:r>
              <a:rPr lang="fr-FR" sz="1000" smtClean="0">
                <a:solidFill>
                  <a:prstClr val="black"/>
                </a:solidFill>
                <a:latin typeface="Arial"/>
                <a:ea typeface="Times New Roman"/>
                <a:cs typeface="Times New Roman"/>
              </a:rPr>
              <a:t>, cliquez sur F:, 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le nom du disque dur virtuel iSCSI</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iSCSIDisk1</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la taille du disque dur virtuel iSCSI</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Taille</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99</a:t>
            </a:r>
            <a:r>
              <a:rPr lang="fr-FR" sz="1000" smtClean="0">
                <a:solidFill>
                  <a:prstClr val="black"/>
                </a:solidFill>
                <a:latin typeface="Arial"/>
                <a:ea typeface="Times New Roman"/>
                <a:cs typeface="Times New Roman"/>
              </a:rPr>
              <a:t>, vérifiez que </a:t>
            </a:r>
            <a:r>
              <a:rPr lang="fr-FR" sz="1000" b="1" smtClean="0">
                <a:solidFill>
                  <a:prstClr val="black"/>
                </a:solidFill>
                <a:latin typeface="Arial"/>
                <a:ea typeface="Times New Roman"/>
                <a:cs typeface="Times New Roman"/>
              </a:rPr>
              <a:t>Go</a:t>
            </a:r>
            <a:r>
              <a:rPr lang="fr-FR" sz="1000" smtClean="0">
                <a:solidFill>
                  <a:prstClr val="black"/>
                </a:solidFill>
                <a:latin typeface="Arial"/>
                <a:ea typeface="Times New Roman"/>
                <a:cs typeface="Times New Roman"/>
              </a:rPr>
              <a:t> est sélectionné dans la zone de liste déroulante,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Affecter la cible iSCSI</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Nouvelle cible iSCSI</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le nom de la cible</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LON-SVR1</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B0DCCA6E-50B3-4613-98BC-509B80EFCF86}" type="slidenum">
              <a:rPr lang="fr-FR" smtClean="0"/>
              <a:pPr/>
              <a:t>15</a:t>
            </a:fld>
            <a:endParaRPr lang="fr-FR"/>
          </a:p>
        </p:txBody>
      </p:sp>
      <p:sp>
        <p:nvSpPr>
          <p:cNvPr id="5" name="TextBox 4"/>
          <p:cNvSpPr txBox="1"/>
          <p:nvPr/>
        </p:nvSpPr>
        <p:spPr>
          <a:xfrm>
            <a:off x="0" y="8890000"/>
            <a:ext cx="38862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28"/>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les serveurs d'accès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28"/>
            </a:pPr>
            <a:r>
              <a:rPr lang="fr-FR" sz="1000" smtClean="0">
                <a:solidFill>
                  <a:prstClr val="black"/>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Sélectionnez une méthode pour identifier l'initiateur</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Entrer une valeur pour le type sélectionné</a:t>
            </a:r>
            <a:r>
              <a:rPr lang="fr-FR" sz="1000" smtClean="0">
                <a:solidFill>
                  <a:prstClr val="black"/>
                </a:solidFill>
                <a:latin typeface="Arial"/>
                <a:ea typeface="Times New Roman"/>
                <a:cs typeface="Times New Roman"/>
              </a:rPr>
              <a:t>, puis, dans la zone de liste déroulante </a:t>
            </a:r>
            <a:r>
              <a:rPr lang="fr-FR" sz="1000" b="1" smtClean="0">
                <a:solidFill>
                  <a:prstClr val="black"/>
                </a:solidFill>
                <a:latin typeface="Arial"/>
                <a:ea typeface="Times New Roman"/>
                <a:cs typeface="Times New Roman"/>
              </a:rPr>
              <a:t>Type</a:t>
            </a:r>
            <a:r>
              <a:rPr lang="fr-FR" sz="1000" smtClean="0">
                <a:solidFill>
                  <a:prstClr val="black"/>
                </a:solidFill>
                <a:latin typeface="Arial"/>
                <a:ea typeface="Times New Roman"/>
                <a:cs typeface="Times New Roman"/>
              </a:rPr>
              <a:t>, sélectionnez </a:t>
            </a:r>
            <a:r>
              <a:rPr lang="fr-FR" sz="1000" b="1" smtClean="0">
                <a:solidFill>
                  <a:prstClr val="black"/>
                </a:solidFill>
                <a:latin typeface="Arial"/>
                <a:ea typeface="Times New Roman"/>
                <a:cs typeface="Times New Roman"/>
              </a:rPr>
              <a:t>Adresse IP</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Valeur</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172.16.0.31</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endParaRPr lang="fr-FR" sz="1000" smtClean="0"/>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les serveurs d'accès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Activer l'authentification</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Confirmer les sélections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Créer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0"/>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Afficher les résultats</a:t>
            </a:r>
            <a:r>
              <a:rPr lang="fr-FR" sz="1000" smtClean="0">
                <a:solidFill>
                  <a:prstClr val="black"/>
                </a:solidFill>
                <a:latin typeface="Arial"/>
                <a:ea typeface="Times New Roman"/>
                <a:cs typeface="Times New Roman"/>
              </a:rPr>
              <a:t>, attendez que la création soit terminée, puis cliquez sur </a:t>
            </a:r>
            <a:r>
              <a:rPr lang="fr-FR" sz="1000" b="1" smtClean="0">
                <a:solidFill>
                  <a:prstClr val="black"/>
                </a:solidFill>
                <a:latin typeface="Arial"/>
                <a:ea typeface="Times New Roman"/>
                <a:cs typeface="Times New Roman"/>
              </a:rPr>
              <a:t>Fermer</a:t>
            </a:r>
            <a:r>
              <a:rPr lang="fr-FR" sz="1000" smtClean="0">
                <a:solidFill>
                  <a:prstClr val="black"/>
                </a:solidFill>
                <a:latin typeface="Arial"/>
                <a:ea typeface="Times New Roman"/>
                <a:cs typeface="Times New Roman"/>
              </a:rPr>
              <a:t>.</a:t>
            </a:r>
          </a:p>
          <a:p>
            <a:pPr lvl="0">
              <a:lnSpc>
                <a:spcPct val="115000"/>
              </a:lnSpc>
              <a:spcAft>
                <a:spcPts val="300"/>
              </a:spcAft>
            </a:pPr>
            <a:r>
              <a:rPr lang="fr-FR" sz="1000" b="1" smtClean="0">
                <a:solidFill>
                  <a:prstClr val="black"/>
                </a:solidFill>
                <a:latin typeface="Arial"/>
                <a:ea typeface="Calibri"/>
                <a:cs typeface="Times New Roman"/>
              </a:rPr>
              <a:t>Configurer les initiateurs iSCSI</a:t>
            </a:r>
            <a:endParaRPr lang="fr-FR" sz="100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Sur </a:t>
            </a:r>
            <a:r>
              <a:rPr lang="fr-FR" sz="1000" b="1" smtClean="0">
                <a:solidFill>
                  <a:prstClr val="black"/>
                </a:solidFill>
                <a:latin typeface="Arial"/>
                <a:ea typeface="Times New Roman"/>
                <a:cs typeface="Times New Roman"/>
              </a:rPr>
              <a:t>LON-HOST1</a:t>
            </a:r>
            <a:r>
              <a:rPr lang="fr-FR" sz="1000" smtClean="0">
                <a:solidFill>
                  <a:prstClr val="black"/>
                </a:solidFill>
                <a:latin typeface="Arial"/>
                <a:ea typeface="Times New Roman"/>
                <a:cs typeface="Times New Roman"/>
              </a:rPr>
              <a:t>, dans le Gestionnaire de serveur, cliquez sur </a:t>
            </a:r>
            <a:r>
              <a:rPr lang="fr-FR" sz="1000" b="1" smtClean="0">
                <a:solidFill>
                  <a:prstClr val="black"/>
                </a:solidFill>
                <a:latin typeface="Arial"/>
                <a:ea typeface="Times New Roman"/>
                <a:cs typeface="Times New Roman"/>
              </a:rPr>
              <a:t>Outils</a:t>
            </a:r>
            <a:r>
              <a:rPr lang="fr-FR" sz="1000" smtClean="0">
                <a:solidFill>
                  <a:prstClr val="black"/>
                </a:solidFill>
                <a:latin typeface="Arial"/>
                <a:ea typeface="Times New Roman"/>
                <a:cs typeface="Times New Roman"/>
              </a:rPr>
              <a:t>, puis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sélectionnez </a:t>
            </a:r>
            <a:r>
              <a:rPr lang="fr-FR" sz="1000" b="1" smtClean="0">
                <a:solidFill>
                  <a:prstClr val="black"/>
                </a:solidFill>
                <a:latin typeface="Arial"/>
                <a:ea typeface="Times New Roman"/>
                <a:cs typeface="Times New Roman"/>
              </a:rPr>
              <a:t>Initiateur iSCSI</a:t>
            </a:r>
            <a:r>
              <a:rPr lang="fr-FR" sz="1000" smtClean="0">
                <a:solidFill>
                  <a:prstClr val="black"/>
                </a:solidFill>
                <a:latin typeface="Arial"/>
                <a:ea typeface="Times New Roman"/>
                <a:cs typeface="Times New Roman"/>
              </a:rPr>
              <a:t>. Si vous êtes invité à démarrer le service Microsoft iSCSI,</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cliquez sur </a:t>
            </a:r>
            <a:r>
              <a:rPr lang="fr-FR" sz="1000" b="1" smtClean="0">
                <a:solidFill>
                  <a:prstClr val="black"/>
                </a:solidFill>
                <a:latin typeface="Arial"/>
                <a:ea typeface="Times New Roman"/>
                <a:cs typeface="Times New Roman"/>
              </a:rPr>
              <a:t>Oui</a:t>
            </a:r>
            <a:r>
              <a:rPr lang="fr-FR" sz="100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Cibles</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Cible</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172.16.0.12</a:t>
            </a:r>
            <a:r>
              <a:rPr lang="fr-FR" sz="1000" smtClean="0">
                <a:solidFill>
                  <a:prstClr val="black"/>
                </a:solidFill>
                <a:latin typeface="Arial"/>
                <a:ea typeface="Times New Roman"/>
                <a:cs typeface="Times New Roman"/>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 cliquez </a:t>
            </a:r>
            <a:r>
              <a:rPr lang="fr-FR" sz="1000" b="1" smtClean="0">
                <a:solidFill>
                  <a:prstClr val="black"/>
                </a:solidFill>
                <a:latin typeface="Arial"/>
                <a:ea typeface="Times New Roman"/>
                <a:cs typeface="Times New Roman"/>
              </a:rPr>
              <a:t>sur</a:t>
            </a:r>
            <a:r>
              <a:rPr lang="fr-FR" sz="1000" smtClean="0">
                <a:solidFill>
                  <a:prstClr val="black"/>
                </a:solidFill>
                <a:latin typeface="Arial"/>
                <a:ea typeface="Times New Roman"/>
                <a:cs typeface="Times New Roman"/>
              </a:rPr>
              <a:t> </a:t>
            </a:r>
            <a:r>
              <a:rPr lang="fr-FR" sz="1000" b="1" smtClean="0">
                <a:solidFill>
                  <a:prstClr val="black"/>
                </a:solidFill>
                <a:latin typeface="Arial"/>
                <a:ea typeface="Times New Roman"/>
                <a:cs typeface="Times New Roman"/>
              </a:rPr>
              <a:t>Connexion rapide</a:t>
            </a:r>
            <a:r>
              <a:rPr lang="fr-FR" sz="1000" smtClean="0">
                <a:solidFill>
                  <a:prstClr val="black"/>
                </a:solidFill>
                <a:latin typeface="Arial"/>
                <a:ea typeface="Times New Roman"/>
                <a:cs typeface="Times New Roman"/>
              </a:rPr>
              <a:t>. Notez qu'il y a un élément répertorié dans les cibles découvertes avec son état connecté. Cliquez sur </a:t>
            </a:r>
            <a:r>
              <a:rPr lang="fr-FR" sz="1000" b="1" smtClean="0">
                <a:solidFill>
                  <a:prstClr val="black"/>
                </a:solidFill>
                <a:latin typeface="Arial"/>
                <a:ea typeface="Times New Roman"/>
                <a:cs typeface="Times New Roman"/>
              </a:rPr>
              <a:t>Terminer</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 pour fermer la page.</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Sur </a:t>
            </a:r>
            <a:r>
              <a:rPr lang="fr-FR" sz="1000" b="1" smtClean="0">
                <a:solidFill>
                  <a:prstClr val="black"/>
                </a:solidFill>
                <a:latin typeface="Arial"/>
                <a:ea typeface="Times New Roman"/>
                <a:cs typeface="Times New Roman"/>
              </a:rPr>
              <a:t>LON-HOST1</a:t>
            </a:r>
            <a:r>
              <a:rPr lang="fr-FR" sz="1000" smtClean="0">
                <a:solidFill>
                  <a:prstClr val="black"/>
                </a:solidFill>
                <a:latin typeface="Arial"/>
                <a:ea typeface="Times New Roman"/>
                <a:cs typeface="Times New Roman"/>
              </a:rPr>
              <a:t>, déplacez le pointeur de la souris en bas à gauche de la barre des tâches, puis cliquez avec le bouton droit. Cliquez sur </a:t>
            </a:r>
            <a:r>
              <a:rPr lang="fr-FR" sz="1000" b="1" smtClean="0">
                <a:solidFill>
                  <a:prstClr val="black"/>
                </a:solidFill>
                <a:latin typeface="Arial"/>
                <a:ea typeface="Times New Roman"/>
                <a:cs typeface="Times New Roman"/>
              </a:rPr>
              <a:t>Gestion du disque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Recherchez le nouveau disque de 99 Go, cliquez avec le bouton droit sur le disque, cliquez sur </a:t>
            </a:r>
            <a:r>
              <a:rPr lang="fr-FR" sz="1000" b="1" smtClean="0">
                <a:solidFill>
                  <a:prstClr val="black"/>
                </a:solidFill>
                <a:latin typeface="Arial"/>
                <a:ea typeface="Times New Roman"/>
                <a:cs typeface="Times New Roman"/>
              </a:rPr>
              <a:t>En ligne</a:t>
            </a:r>
            <a:r>
              <a:rPr lang="fr-FR" sz="1000" smtClean="0">
                <a:solidFill>
                  <a:prstClr val="black"/>
                </a:solidFill>
                <a:latin typeface="Arial"/>
                <a:ea typeface="Times New Roman"/>
                <a:cs typeface="Times New Roman"/>
              </a:rPr>
              <a:t>. Cliquez de nouveau avec le bouton droit sur </a:t>
            </a:r>
            <a:r>
              <a:rPr lang="fr-FR" sz="1000" b="1" smtClean="0">
                <a:solidFill>
                  <a:prstClr val="black"/>
                </a:solidFill>
                <a:latin typeface="Arial"/>
                <a:ea typeface="Times New Roman"/>
                <a:cs typeface="Times New Roman"/>
              </a:rPr>
              <a:t>Initialiser le disque</a:t>
            </a:r>
            <a:r>
              <a:rPr lang="fr-FR" sz="1000" smtClean="0">
                <a:solidFill>
                  <a:prstClr val="black"/>
                </a:solidFill>
                <a:latin typeface="Arial"/>
                <a:ea typeface="Times New Roman"/>
                <a:cs typeface="Times New Roman"/>
              </a:rPr>
              <a:t>. Dans la page </a:t>
            </a:r>
            <a:r>
              <a:rPr lang="fr-FR" sz="1000" b="1" smtClean="0">
                <a:solidFill>
                  <a:prstClr val="black"/>
                </a:solidFill>
                <a:latin typeface="Arial"/>
                <a:ea typeface="Times New Roman"/>
                <a:cs typeface="Times New Roman"/>
              </a:rPr>
              <a:t>Initialiser le disque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Cliquez avec le bouton droit sur l'espace non alloué, puis cliquez sur </a:t>
            </a:r>
            <a:r>
              <a:rPr lang="fr-FR" sz="1000" b="1" smtClean="0">
                <a:solidFill>
                  <a:prstClr val="black"/>
                </a:solidFill>
                <a:latin typeface="Arial"/>
                <a:ea typeface="Times New Roman"/>
                <a:cs typeface="Times New Roman"/>
              </a:rPr>
              <a:t>Nouveau volume simple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Dans la </a:t>
            </a:r>
            <a:r>
              <a:rPr lang="fr-FR" sz="1000" b="1" smtClean="0">
                <a:solidFill>
                  <a:prstClr val="black"/>
                </a:solidFill>
                <a:latin typeface="Arial"/>
                <a:ea typeface="Times New Roman"/>
                <a:cs typeface="Times New Roman"/>
              </a:rPr>
              <a:t>page d'accueil</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puis dans la page </a:t>
            </a:r>
            <a:r>
              <a:rPr lang="fr-FR" sz="1000" b="1" smtClean="0">
                <a:solidFill>
                  <a:prstClr val="black"/>
                </a:solidFill>
                <a:latin typeface="Arial"/>
                <a:ea typeface="Times New Roman"/>
                <a:cs typeface="Times New Roman"/>
              </a:rPr>
              <a:t>Spécifier la taille du volume</a:t>
            </a:r>
            <a:r>
              <a:rPr lang="fr-FR" sz="1000" smtClean="0">
                <a:solidFill>
                  <a:prstClr val="black"/>
                </a:solidFill>
                <a:latin typeface="Arial"/>
                <a:ea typeface="Times New Roman"/>
                <a:cs typeface="Times New Roman"/>
              </a:rPr>
              <a:t>, conservez la valeur par défaut et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Attribuer une lettre de lecteur ou de chemin d'accès</a:t>
            </a:r>
            <a:r>
              <a:rPr lang="fr-FR" sz="1000" smtClean="0">
                <a:solidFill>
                  <a:prstClr val="black"/>
                </a:solidFill>
                <a:latin typeface="Arial"/>
                <a:ea typeface="Times New Roman"/>
                <a:cs typeface="Times New Roman"/>
              </a:rPr>
              <a:t>, cliquez sur la zone de liste déroulante, puis sélectionnez la lettre </a:t>
            </a:r>
            <a:r>
              <a:rPr lang="fr-FR" sz="1000" b="1" smtClean="0">
                <a:solidFill>
                  <a:prstClr val="black"/>
                </a:solidFill>
                <a:latin typeface="Arial"/>
                <a:ea typeface="Times New Roman"/>
                <a:cs typeface="Times New Roman"/>
              </a:rPr>
              <a:t>V</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Formater une partition</a:t>
            </a:r>
            <a:r>
              <a:rPr lang="fr-FR" sz="1000" smtClean="0">
                <a:solidFill>
                  <a:prstClr val="black"/>
                </a:solidFill>
                <a:latin typeface="Arial"/>
                <a:ea typeface="Times New Roman"/>
                <a:cs typeface="Times New Roman"/>
              </a:rPr>
              <a:t>, dans le champ </a:t>
            </a:r>
            <a:r>
              <a:rPr lang="fr-FR" sz="1000" b="1" smtClean="0">
                <a:solidFill>
                  <a:prstClr val="black"/>
                </a:solidFill>
                <a:latin typeface="Arial"/>
                <a:ea typeface="Times New Roman"/>
                <a:cs typeface="Times New Roman"/>
              </a:rPr>
              <a:t>Nom de volume</a:t>
            </a:r>
            <a:r>
              <a:rPr lang="fr-FR" sz="1000" smtClean="0">
                <a:solidFill>
                  <a:prstClr val="black"/>
                </a:solidFill>
                <a:latin typeface="Arial"/>
                <a:ea typeface="Times New Roman"/>
                <a:cs typeface="Times New Roman"/>
              </a:rPr>
              <a:t>, tapez</a:t>
            </a:r>
            <a:r>
              <a:rPr lang="fr-FR" sz="1000" b="1" smtClean="0">
                <a:solidFill>
                  <a:prstClr val="black"/>
                </a:solidFill>
                <a:latin typeface="Arial"/>
                <a:ea typeface="Times New Roman"/>
                <a:cs typeface="Times New Roman"/>
              </a:rPr>
              <a:t> VMStorage</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Vérifiez les paramètres, puis cliquez sur </a:t>
            </a:r>
            <a:r>
              <a:rPr lang="fr-FR" sz="1000" b="1" smtClean="0">
                <a:solidFill>
                  <a:prstClr val="black"/>
                </a:solidFill>
                <a:latin typeface="Arial"/>
                <a:ea typeface="Times New Roman"/>
                <a:cs typeface="Times New Roman"/>
              </a:rPr>
              <a:t>Terminer</a:t>
            </a:r>
            <a:r>
              <a:rPr lang="fr-FR" sz="1000" smtClean="0">
                <a:solidFill>
                  <a:prstClr val="black"/>
                </a:solidFill>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B0DCCA6E-50B3-4613-98BC-509B80EFCF86}" type="slidenum">
              <a:rPr lang="fr-FR" smtClean="0"/>
              <a:pPr/>
              <a:t>16</a:t>
            </a:fld>
            <a:endParaRPr lang="fr-FR"/>
          </a:p>
        </p:txBody>
      </p:sp>
      <p:sp>
        <p:nvSpPr>
          <p:cNvPr id="5" name="TextBox 4"/>
          <p:cNvSpPr txBox="1"/>
          <p:nvPr/>
        </p:nvSpPr>
        <p:spPr>
          <a:xfrm>
            <a:off x="0" y="8890000"/>
            <a:ext cx="36576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p:txBody>
          <a:bodyPr/>
          <a:lstStyle/>
          <a:p>
            <a:pPr marL="342900" lvl="0" indent="-342900">
              <a:lnSpc>
                <a:spcPct val="115000"/>
              </a:lnSpc>
              <a:spcAft>
                <a:spcPts val="995"/>
              </a:spcAft>
              <a:buFont typeface="+mj-lt"/>
              <a:buAutoNum type="arabicPeriod" startAt="9"/>
            </a:pPr>
            <a:r>
              <a:rPr lang="fr-FR" sz="1000" smtClean="0">
                <a:solidFill>
                  <a:prstClr val="black"/>
                </a:solidFill>
                <a:latin typeface="Arial"/>
                <a:ea typeface="Times New Roman"/>
                <a:cs typeface="Times New Roman"/>
              </a:rPr>
              <a:t>Fermez la fenêtre </a:t>
            </a:r>
            <a:r>
              <a:rPr lang="fr-FR" sz="1000" b="1" smtClean="0">
                <a:solidFill>
                  <a:prstClr val="black"/>
                </a:solidFill>
                <a:latin typeface="Arial"/>
                <a:ea typeface="Times New Roman"/>
                <a:cs typeface="Times New Roman"/>
              </a:rPr>
              <a:t>Gestion des disques</a:t>
            </a:r>
            <a:r>
              <a:rPr lang="fr-FR" sz="1000" smtClean="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9"/>
            </a:pPr>
            <a:r>
              <a:rPr lang="fr-FR" sz="1000" smtClean="0">
                <a:solidFill>
                  <a:prstClr val="black"/>
                </a:solidFill>
                <a:latin typeface="Arial"/>
                <a:ea typeface="Times New Roman"/>
                <a:cs typeface="Times New Roman"/>
              </a:rPr>
              <a:t>Laissez tous les ordinateurs virtuels s'exécuter. Ils seront utilisés pour une deuxième démonstration dans cette leçon.</a:t>
            </a:r>
            <a:endParaRPr lang="fr-FR" sz="1000" smtClean="0"/>
          </a:p>
          <a:p>
            <a:endParaRPr lang="fr-FR"/>
          </a:p>
        </p:txBody>
      </p:sp>
      <p:sp>
        <p:nvSpPr>
          <p:cNvPr id="4" name="Slide Number Placeholder 3"/>
          <p:cNvSpPr>
            <a:spLocks noGrp="1"/>
          </p:cNvSpPr>
          <p:nvPr>
            <p:ph type="sldNum" sz="quarter" idx="10"/>
          </p:nvPr>
        </p:nvSpPr>
        <p:spPr/>
        <p:txBody>
          <a:bodyPr/>
          <a:lstStyle/>
          <a:p>
            <a:fld id="{BE89ADC7-B467-4005-824A-5177978D4C91}" type="slidenum">
              <a:rPr lang="fr-FR" smtClean="0"/>
              <a:t>17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1799465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Utilisez cette rubrique pour introduire la démonstration suivante, qui traite du mode d'implémentation du stockage dans VMM.</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18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2001900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5000"/>
              </a:lnSpc>
              <a:spcAft>
                <a:spcPts val="1000"/>
              </a:spcAft>
            </a:pPr>
            <a:r>
              <a:rPr lang="fr-FR" sz="1000" dirty="0">
                <a:latin typeface="Arial"/>
                <a:ea typeface="SimSun"/>
                <a:cs typeface="Segoe UI"/>
              </a:rPr>
              <a:t>Pour cette démonstration, vous utiliserez l'environnement d'ordinateur virtuel disponible. Vérifiez que </a:t>
            </a:r>
            <a:r>
              <a:rPr lang="fr-FR" sz="1000" b="1" dirty="0">
                <a:latin typeface="Arial"/>
                <a:ea typeface="SimSun"/>
                <a:cs typeface="Segoe UI"/>
              </a:rPr>
              <a:t>22414B-LON-DC1, 22414B-LON-VMM1</a:t>
            </a:r>
            <a:r>
              <a:rPr lang="fr-FR" sz="1000" dirty="0">
                <a:latin typeface="Arial"/>
                <a:ea typeface="SimSun"/>
                <a:cs typeface="Segoe UI"/>
              </a:rPr>
              <a:t> et </a:t>
            </a:r>
            <a:r>
              <a:rPr lang="fr-FR" sz="1000" b="1" dirty="0">
                <a:latin typeface="Arial"/>
                <a:ea typeface="SimSun"/>
                <a:cs typeface="Segoe UI"/>
              </a:rPr>
              <a:t>22414B-LON-SVR1</a:t>
            </a:r>
            <a:r>
              <a:rPr lang="fr-FR" sz="1000" dirty="0">
                <a:latin typeface="Arial"/>
                <a:ea typeface="SimSun"/>
                <a:cs typeface="Segoe UI"/>
              </a:rPr>
              <a:t> sont </a:t>
            </a:r>
            <a:r>
              <a:rPr lang="fr-FR" sz="1000" dirty="0" smtClean="0">
                <a:latin typeface="Arial"/>
                <a:ea typeface="SimSun"/>
                <a:cs typeface="Segoe UI"/>
              </a:rPr>
              <a:t>exécutés.</a:t>
            </a:r>
          </a:p>
          <a:p>
            <a:pPr>
              <a:lnSpc>
                <a:spcPct val="115000"/>
              </a:lnSpc>
              <a:spcAft>
                <a:spcPts val="1000"/>
              </a:spcAft>
            </a:pPr>
            <a:r>
              <a:rPr lang="fr-FR" sz="1000" b="1" dirty="0" smtClean="0">
                <a:latin typeface="Arial"/>
                <a:ea typeface="Calibri"/>
                <a:cs typeface="Times New Roman"/>
              </a:rPr>
              <a:t>Procédure </a:t>
            </a:r>
            <a:r>
              <a:rPr lang="fr-FR" sz="1000" b="1" dirty="0" smtClean="0">
                <a:latin typeface="Arial"/>
                <a:ea typeface="Calibri"/>
                <a:cs typeface="Times New Roman"/>
              </a:rPr>
              <a:t>de démonstration</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SimSun"/>
                <a:cs typeface="Arial"/>
              </a:rPr>
              <a:t>Actualisez le chemin d'accès à l'emplacement de l'ordinateur virtuel LON-HOST1 dans</a:t>
            </a:r>
            <a:r>
              <a:rPr lang="fr-FR" sz="1000" dirty="0" smtClean="0">
                <a:latin typeface="Arial"/>
                <a:ea typeface="SimSun"/>
                <a:cs typeface="Arial"/>
              </a:rPr>
              <a:t> </a:t>
            </a:r>
            <a:r>
              <a:rPr lang="fr-FR" sz="1000" b="1" dirty="0" smtClean="0">
                <a:latin typeface="Arial"/>
                <a:ea typeface="SimSun"/>
                <a:cs typeface="Arial"/>
              </a:rPr>
              <a:t>VMM</a:t>
            </a: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Sur </a:t>
            </a:r>
            <a:r>
              <a:rPr lang="fr-FR" sz="1000" b="1" dirty="0">
                <a:latin typeface="Arial"/>
                <a:ea typeface="Times New Roman"/>
                <a:cs typeface="Times New Roman"/>
              </a:rPr>
              <a:t>LON-VMM1</a:t>
            </a:r>
            <a:r>
              <a:rPr lang="fr-FR" sz="1000" dirty="0">
                <a:latin typeface="Arial"/>
                <a:ea typeface="Times New Roman"/>
                <a:cs typeface="Times New Roman"/>
              </a:rPr>
              <a:t>, sur la barre des tâches, cliquez sur le bouton </a:t>
            </a:r>
            <a:r>
              <a:rPr lang="fr-FR" sz="1000" b="1" dirty="0">
                <a:latin typeface="Arial"/>
                <a:ea typeface="Times New Roman"/>
                <a:cs typeface="Times New Roman"/>
              </a:rPr>
              <a:t>Console Virtual Machine Manager</a:t>
            </a:r>
            <a:r>
              <a:rPr lang="fr-FR" sz="1000" dirty="0" smtClean="0">
                <a:effectLst/>
                <a:latin typeface="Arial"/>
                <a:ea typeface="Times New Roman"/>
                <a:cs typeface="Times New Roman"/>
              </a:rPr>
              <a:t>. </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Dans la boîte de dialogue </a:t>
            </a:r>
            <a:r>
              <a:rPr lang="fr-FR" sz="1000" b="1" dirty="0">
                <a:latin typeface="Arial"/>
                <a:ea typeface="Times New Roman"/>
                <a:cs typeface="Times New Roman"/>
              </a:rPr>
              <a:t>Connexion au serveur</a:t>
            </a:r>
            <a:r>
              <a:rPr lang="fr-FR" sz="1000" dirty="0">
                <a:latin typeface="Arial"/>
                <a:ea typeface="Times New Roman"/>
                <a:cs typeface="Times New Roman"/>
              </a:rPr>
              <a:t>, vérifiez que la case à cocher </a:t>
            </a:r>
            <a:r>
              <a:rPr lang="fr-FR" sz="1000" b="1" dirty="0">
                <a:latin typeface="Arial"/>
                <a:ea typeface="Times New Roman"/>
                <a:cs typeface="Times New Roman"/>
              </a:rPr>
              <a:t>Utiliser l'identité actuelle de session de Microsoft Windows</a:t>
            </a:r>
            <a:r>
              <a:rPr lang="fr-FR" sz="1000" dirty="0">
                <a:latin typeface="Arial"/>
                <a:ea typeface="Times New Roman"/>
                <a:cs typeface="Times New Roman"/>
              </a:rPr>
              <a:t> est sélectionnée, puis cliquez sur </a:t>
            </a:r>
            <a:r>
              <a:rPr lang="fr-FR" sz="1000" b="1" dirty="0">
                <a:latin typeface="Arial"/>
                <a:ea typeface="Times New Roman"/>
                <a:cs typeface="Times New Roman"/>
              </a:rPr>
              <a:t>Connecter</a:t>
            </a:r>
            <a:r>
              <a:rPr lang="fr-FR" sz="1000" dirty="0">
                <a:latin typeface="Arial"/>
                <a:ea typeface="Times New Roman"/>
                <a:cs typeface="Times New Roman"/>
              </a:rPr>
              <a:t>. </a:t>
            </a:r>
            <a:r>
              <a:rPr lang="en-US" sz="1000" dirty="0">
                <a:latin typeface="Arial"/>
                <a:ea typeface="Times New Roman"/>
                <a:cs typeface="Times New Roman"/>
              </a:rPr>
              <a:t>La console Virtual Machine Manager </a:t>
            </a:r>
            <a:r>
              <a:rPr lang="en-US" sz="1000" dirty="0" err="1">
                <a:latin typeface="Arial"/>
                <a:ea typeface="Times New Roman"/>
                <a:cs typeface="Times New Roman"/>
              </a:rPr>
              <a:t>s'ouvre</a:t>
            </a:r>
            <a:r>
              <a:rPr lang="fr-FR" sz="1000" dirty="0" smtClean="0">
                <a:effectLst/>
                <a:latin typeface="Arial"/>
                <a:ea typeface="Times New Roman"/>
                <a:cs typeface="Times New Roman"/>
              </a:rPr>
              <a:t>.</a:t>
            </a:r>
            <a:r>
              <a:rPr lang="fr-FR" sz="1000" b="1" dirty="0" smtClean="0">
                <a:effectLst/>
                <a:latin typeface="Arial"/>
                <a:ea typeface="Times New Roman"/>
                <a:cs typeface="Times New Roman"/>
              </a:rPr>
              <a:t> </a:t>
            </a: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Cliquez sur l'espace de travail</a:t>
            </a:r>
            <a:r>
              <a:rPr lang="fr-FR" sz="1000" dirty="0">
                <a:solidFill>
                  <a:srgbClr val="000000"/>
                </a:solidFill>
                <a:latin typeface="Arial"/>
                <a:ea typeface="Times New Roman"/>
                <a:cs typeface="Times New Roman"/>
              </a:rPr>
              <a:t> </a:t>
            </a:r>
            <a:r>
              <a:rPr lang="fr-FR" sz="1000" b="1" dirty="0">
                <a:latin typeface="Arial"/>
                <a:ea typeface="Times New Roman"/>
                <a:cs typeface="Times New Roman"/>
              </a:rPr>
              <a:t>Ensemble fibre optique</a:t>
            </a:r>
            <a:r>
              <a:rPr lang="fr-FR" sz="1000" dirty="0" smtClean="0">
                <a:effectLst/>
                <a:latin typeface="Arial"/>
                <a:ea typeface="Times New Roman"/>
                <a:cs typeface="Times New Roman"/>
              </a:rPr>
              <a:t>. </a:t>
            </a:r>
          </a:p>
          <a:p>
            <a:pPr marL="342900" marR="0" lvl="0" indent="-342900">
              <a:lnSpc>
                <a:spcPct val="115000"/>
              </a:lnSpc>
              <a:spcBef>
                <a:spcPts val="0"/>
              </a:spcBef>
              <a:spcAft>
                <a:spcPts val="995"/>
              </a:spcAft>
              <a:buFont typeface="+mj-lt"/>
              <a:buAutoNum type="arabicPeriod"/>
            </a:pPr>
            <a:r>
              <a:rPr lang="fr-FR" sz="1000" dirty="0">
                <a:solidFill>
                  <a:srgbClr val="000000"/>
                </a:solidFill>
                <a:latin typeface="Arial"/>
                <a:ea typeface="Times New Roman"/>
                <a:cs typeface="Times New Roman"/>
              </a:rPr>
              <a:t>Sur le ruban, cliquez sur </a:t>
            </a:r>
            <a:r>
              <a:rPr lang="fr-FR" sz="1000" b="1" dirty="0">
                <a:latin typeface="Arial"/>
                <a:ea typeface="Times New Roman"/>
                <a:cs typeface="Times New Roman"/>
              </a:rPr>
              <a:t>Ajouter des ressources</a:t>
            </a:r>
            <a:r>
              <a:rPr lang="fr-FR" sz="1000" dirty="0">
                <a:solidFill>
                  <a:srgbClr val="000000"/>
                </a:solidFill>
                <a:latin typeface="Arial"/>
                <a:ea typeface="Times New Roman"/>
                <a:cs typeface="Times New Roman"/>
              </a:rPr>
              <a:t>, puis sélectionnez </a:t>
            </a:r>
            <a:r>
              <a:rPr lang="fr-FR" sz="1000" b="1" dirty="0">
                <a:latin typeface="Arial"/>
                <a:ea typeface="Times New Roman"/>
                <a:cs typeface="Times New Roman"/>
              </a:rPr>
              <a:t>Clusters et hôtes Hyper-V</a:t>
            </a:r>
            <a:r>
              <a:rPr lang="fr-FR"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L'Assistant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Ajout</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d'une</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ressource</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démarre</a:t>
            </a:r>
            <a:r>
              <a:rPr lang="fr-FR"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dirty="0">
                <a:latin typeface="Arial"/>
                <a:ea typeface="Times New Roman"/>
                <a:cs typeface="Times New Roman"/>
              </a:rPr>
              <a:t>Dans la page </a:t>
            </a:r>
            <a:r>
              <a:rPr lang="fr-FR" sz="1000" b="1" dirty="0">
                <a:latin typeface="Arial"/>
                <a:ea typeface="Times New Roman"/>
                <a:cs typeface="Times New Roman"/>
              </a:rPr>
              <a:t>Emplacement de la ressource</a:t>
            </a:r>
            <a:r>
              <a:rPr lang="fr-FR" sz="1000" dirty="0">
                <a:latin typeface="Arial"/>
                <a:ea typeface="Times New Roman"/>
                <a:cs typeface="Times New Roman"/>
              </a:rPr>
              <a:t>, cliquez sur </a:t>
            </a:r>
            <a:r>
              <a:rPr lang="fr-FR" sz="1000" b="1" dirty="0">
                <a:latin typeface="Arial"/>
                <a:ea typeface="Times New Roman"/>
                <a:cs typeface="Times New Roman"/>
              </a:rPr>
              <a:t>Ordinateurs Windows Server dans un domaine Active Directory approuvé</a:t>
            </a:r>
            <a:r>
              <a:rPr lang="fr-FR" sz="1000" dirty="0">
                <a:latin typeface="Arial"/>
                <a:ea typeface="Times New Roman"/>
                <a:cs typeface="Times New Roman"/>
              </a:rPr>
              <a:t>, puis sur </a:t>
            </a:r>
            <a:r>
              <a:rPr lang="fr-FR" sz="1000" b="1" dirty="0">
                <a:latin typeface="Arial"/>
                <a:ea typeface="Times New Roman"/>
                <a:cs typeface="Times New Roman"/>
              </a:rPr>
              <a:t>Suivant</a:t>
            </a:r>
            <a:r>
              <a:rPr lang="fr-FR" sz="1000" dirty="0" smtClean="0">
                <a:effectLst/>
                <a:latin typeface="Arial"/>
                <a:ea typeface="Times New Roman"/>
                <a:cs typeface="Times New Roman"/>
              </a:rPr>
              <a:t>.</a:t>
            </a:r>
            <a:endParaRPr lang="fr-FR" sz="1000" dirty="0" smtClean="0">
              <a:effectLst/>
              <a:latin typeface="Arial"/>
              <a:ea typeface="Times New Roman"/>
              <a:cs typeface="Times New Roman"/>
            </a:endParaRPr>
          </a:p>
          <a:p>
            <a:pPr marL="342900" lvl="0" indent="-342900">
              <a:lnSpc>
                <a:spcPct val="115000"/>
              </a:lnSpc>
              <a:spcAft>
                <a:spcPts val="995"/>
              </a:spcAft>
              <a:buFont typeface="+mj-lt"/>
              <a:buAutoNum type="arabicPeriod"/>
            </a:pPr>
            <a:r>
              <a:rPr lang="fr-FR" sz="1000" dirty="0">
                <a:solidFill>
                  <a:srgbClr val="000000"/>
                </a:solidFill>
                <a:latin typeface="Arial"/>
                <a:ea typeface="Times New Roman"/>
                <a:cs typeface="Times New Roman"/>
              </a:rPr>
              <a:t>Dans la page </a:t>
            </a:r>
            <a:r>
              <a:rPr lang="fr-FR" sz="1000" b="1" dirty="0">
                <a:latin typeface="Arial"/>
                <a:ea typeface="Times New Roman"/>
                <a:cs typeface="Times New Roman"/>
              </a:rPr>
              <a:t>Informations d'identification</a:t>
            </a:r>
            <a:r>
              <a:rPr lang="fr-FR" sz="1000" dirty="0">
                <a:solidFill>
                  <a:srgbClr val="000000"/>
                </a:solidFill>
                <a:latin typeface="Arial"/>
                <a:ea typeface="Times New Roman"/>
                <a:cs typeface="Times New Roman"/>
              </a:rPr>
              <a:t>, cliquez sur </a:t>
            </a:r>
            <a:r>
              <a:rPr lang="fr-FR" sz="1000" b="1" dirty="0">
                <a:latin typeface="Arial"/>
                <a:ea typeface="Times New Roman"/>
                <a:cs typeface="Times New Roman"/>
              </a:rPr>
              <a:t>Entrer manuellement les informations d'identification</a:t>
            </a:r>
            <a:r>
              <a:rPr lang="fr-FR" sz="1000" dirty="0">
                <a:latin typeface="Arial"/>
                <a:ea typeface="Times New Roman"/>
                <a:cs typeface="Times New Roman"/>
              </a:rPr>
              <a:t>, puis</a:t>
            </a:r>
            <a:r>
              <a:rPr lang="fr-FR" sz="1000" b="1" dirty="0">
                <a:latin typeface="Arial"/>
                <a:ea typeface="Times New Roman"/>
                <a:cs typeface="Times New Roman"/>
              </a:rPr>
              <a:t> </a:t>
            </a:r>
            <a:r>
              <a:rPr lang="fr-FR" sz="1000" dirty="0">
                <a:latin typeface="Arial"/>
                <a:ea typeface="Times New Roman"/>
                <a:cs typeface="Times New Roman"/>
              </a:rPr>
              <a:t>utilisez les</a:t>
            </a:r>
            <a:r>
              <a:rPr lang="fr-FR" sz="1000" b="1" dirty="0">
                <a:latin typeface="Arial"/>
                <a:ea typeface="Times New Roman"/>
                <a:cs typeface="Times New Roman"/>
              </a:rPr>
              <a:t> </a:t>
            </a:r>
            <a:r>
              <a:rPr lang="fr-FR" sz="1000" dirty="0">
                <a:latin typeface="Arial"/>
                <a:ea typeface="Times New Roman"/>
                <a:cs typeface="Times New Roman"/>
              </a:rPr>
              <a:t>informations d'identification suivantes</a:t>
            </a:r>
            <a:r>
              <a:rPr lang="fr-FR" sz="1000" dirty="0" smtClean="0">
                <a:solidFill>
                  <a:prstClr val="black"/>
                </a:solidFill>
                <a:latin typeface="Arial"/>
                <a:ea typeface="Times New Roman"/>
                <a:cs typeface="Times New Roman"/>
              </a:rPr>
              <a:t>.</a:t>
            </a:r>
          </a:p>
          <a:p>
            <a:pPr marL="568325" marR="0" lvl="0" indent="-222250">
              <a:lnSpc>
                <a:spcPct val="115000"/>
              </a:lnSpc>
              <a:spcBef>
                <a:spcPts val="0"/>
              </a:spcBef>
              <a:spcAft>
                <a:spcPts val="995"/>
              </a:spcAft>
              <a:buFont typeface="Symbol"/>
              <a:buChar char=""/>
            </a:pPr>
            <a:r>
              <a:rPr lang="en-US" sz="1000" dirty="0">
                <a:latin typeface="Arial"/>
                <a:ea typeface="Times New Roman"/>
                <a:cs typeface="Segoe UI"/>
              </a:rPr>
              <a:t>Nom </a:t>
            </a:r>
            <a:r>
              <a:rPr lang="en-US" sz="1000" dirty="0" err="1">
                <a:latin typeface="Arial"/>
                <a:ea typeface="Times New Roman"/>
                <a:cs typeface="Segoe UI"/>
              </a:rPr>
              <a:t>d'utilisateur</a:t>
            </a:r>
            <a:r>
              <a:rPr lang="en-US" sz="1000" dirty="0">
                <a:latin typeface="Arial"/>
                <a:ea typeface="Times New Roman"/>
                <a:cs typeface="Segoe UI"/>
              </a:rPr>
              <a:t> : </a:t>
            </a:r>
            <a:r>
              <a:rPr lang="en-US" sz="1000" b="1" dirty="0">
                <a:latin typeface="Arial"/>
                <a:ea typeface="Times New Roman"/>
                <a:cs typeface="Times New Roman"/>
              </a:rPr>
              <a:t>ADATUM\</a:t>
            </a:r>
            <a:r>
              <a:rPr lang="en-US" sz="1000" b="1" dirty="0" err="1">
                <a:latin typeface="Arial"/>
                <a:ea typeface="Times New Roman"/>
                <a:cs typeface="Times New Roman"/>
              </a:rPr>
              <a:t>Administrateur</a:t>
            </a:r>
            <a:endParaRPr lang="fr-FR" sz="1000" dirty="0">
              <a:latin typeface="Arial"/>
              <a:ea typeface="Times New Roman"/>
              <a:cs typeface="Times New Roman"/>
            </a:endParaRPr>
          </a:p>
          <a:p>
            <a:pPr marL="568325" marR="0" lvl="0" indent="-222250">
              <a:lnSpc>
                <a:spcPct val="115000"/>
              </a:lnSpc>
              <a:spcBef>
                <a:spcPts val="0"/>
              </a:spcBef>
              <a:spcAft>
                <a:spcPts val="995"/>
              </a:spcAft>
              <a:buFont typeface="Symbol"/>
              <a:buChar char=""/>
            </a:pPr>
            <a:r>
              <a:rPr lang="en-US" sz="1000" dirty="0">
                <a:latin typeface="Arial"/>
                <a:ea typeface="Times New Roman"/>
                <a:cs typeface="Segoe UI"/>
              </a:rPr>
              <a:t>Mot de </a:t>
            </a:r>
            <a:r>
              <a:rPr lang="en-US" sz="1000" dirty="0" err="1">
                <a:latin typeface="Arial"/>
                <a:ea typeface="Times New Roman"/>
                <a:cs typeface="Segoe UI"/>
              </a:rPr>
              <a:t>passe</a:t>
            </a:r>
            <a:r>
              <a:rPr lang="en-US" sz="1000" dirty="0">
                <a:latin typeface="Arial"/>
                <a:ea typeface="Times New Roman"/>
                <a:cs typeface="Segoe UI"/>
              </a:rPr>
              <a:t> : </a:t>
            </a:r>
            <a:r>
              <a:rPr lang="en-US" sz="1000" b="1" dirty="0">
                <a:latin typeface="Arial"/>
                <a:ea typeface="Times New Roman"/>
                <a:cs typeface="Times New Roman"/>
              </a:rPr>
              <a:t>Pa$$w0rd</a:t>
            </a:r>
            <a:endParaRPr lang="fr-FR" sz="1000" dirty="0" smtClean="0">
              <a:solidFill>
                <a:prstClr val="black"/>
              </a:solidFill>
              <a:latin typeface="Arial"/>
              <a:ea typeface="Times New Roman"/>
              <a:cs typeface="Times New Roman"/>
            </a:endParaRPr>
          </a:p>
          <a:p>
            <a:pPr marL="342900" indent="-342900">
              <a:lnSpc>
                <a:spcPct val="115000"/>
              </a:lnSpc>
              <a:spcAft>
                <a:spcPts val="995"/>
              </a:spcAft>
              <a:buFont typeface="+mj-lt"/>
              <a:buAutoNum type="arabicPeriod" startAt="7"/>
            </a:pPr>
            <a:r>
              <a:rPr lang="en-US" sz="1000" dirty="0" err="1">
                <a:latin typeface="Arial"/>
                <a:ea typeface="Times New Roman"/>
                <a:cs typeface="Times New Roman"/>
              </a:rPr>
              <a:t>Cliquez</a:t>
            </a:r>
            <a:r>
              <a:rPr lang="en-US" sz="1000" dirty="0">
                <a:latin typeface="Arial"/>
                <a:ea typeface="Times New Roman"/>
                <a:cs typeface="Times New Roman"/>
              </a:rPr>
              <a:t> </a:t>
            </a:r>
            <a:r>
              <a:rPr lang="en-US" sz="1000" dirty="0" err="1">
                <a:latin typeface="Arial"/>
                <a:ea typeface="Times New Roman"/>
                <a:cs typeface="Times New Roman"/>
              </a:rPr>
              <a:t>sur</a:t>
            </a:r>
            <a:r>
              <a:rPr lang="en-US" sz="1000" dirty="0">
                <a:latin typeface="Arial"/>
                <a:ea typeface="Times New Roman"/>
                <a:cs typeface="Times New Roman"/>
              </a:rPr>
              <a:t> </a:t>
            </a:r>
            <a:r>
              <a:rPr lang="en-US" sz="1000" b="1" dirty="0" err="1">
                <a:latin typeface="Arial"/>
                <a:ea typeface="Times New Roman"/>
                <a:cs typeface="Times New Roman"/>
              </a:rPr>
              <a:t>Suivant</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7"/>
            </a:pPr>
            <a:r>
              <a:rPr lang="fr-FR" sz="1000" dirty="0">
                <a:latin typeface="Arial"/>
                <a:ea typeface="Times New Roman"/>
                <a:cs typeface="Times New Roman"/>
              </a:rPr>
              <a:t>Dans la page </a:t>
            </a:r>
            <a:r>
              <a:rPr lang="fr-FR" sz="1000" b="1" dirty="0">
                <a:latin typeface="Arial"/>
                <a:ea typeface="Times New Roman"/>
                <a:cs typeface="Times New Roman"/>
              </a:rPr>
              <a:t>Étendue de la</a:t>
            </a:r>
            <a:r>
              <a:rPr lang="fr-FR" sz="1000" dirty="0">
                <a:latin typeface="Arial"/>
                <a:ea typeface="Times New Roman"/>
                <a:cs typeface="Times New Roman"/>
              </a:rPr>
              <a:t> </a:t>
            </a:r>
            <a:r>
              <a:rPr lang="fr-FR" sz="1000" b="1" dirty="0">
                <a:latin typeface="Arial"/>
                <a:ea typeface="Times New Roman"/>
                <a:cs typeface="Times New Roman"/>
              </a:rPr>
              <a:t>découverte</a:t>
            </a:r>
            <a:r>
              <a:rPr lang="fr-FR" sz="1000" dirty="0">
                <a:latin typeface="Arial"/>
                <a:ea typeface="Times New Roman"/>
                <a:cs typeface="Times New Roman"/>
              </a:rPr>
              <a:t>, cliquez sur </a:t>
            </a:r>
            <a:r>
              <a:rPr lang="fr-FR" sz="1000" b="1" dirty="0">
                <a:latin typeface="Arial"/>
                <a:ea typeface="Times New Roman"/>
                <a:cs typeface="Times New Roman"/>
              </a:rPr>
              <a:t>Spécifier les ordinateurs Windows Server par noms</a:t>
            </a:r>
            <a:r>
              <a:rPr lang="fr-FR" sz="1000" dirty="0">
                <a:latin typeface="Arial"/>
                <a:ea typeface="Times New Roman"/>
                <a:cs typeface="Times New Roman"/>
              </a:rPr>
              <a:t>, dans le champ </a:t>
            </a:r>
            <a:r>
              <a:rPr lang="fr-FR" sz="1000" b="1" dirty="0">
                <a:latin typeface="Arial"/>
                <a:ea typeface="Times New Roman"/>
                <a:cs typeface="Times New Roman"/>
              </a:rPr>
              <a:t>Noms des ordinateurs</a:t>
            </a:r>
            <a:r>
              <a:rPr lang="fr-FR" sz="1000" dirty="0">
                <a:latin typeface="Arial"/>
                <a:ea typeface="Times New Roman"/>
                <a:cs typeface="Times New Roman"/>
              </a:rPr>
              <a:t>, tapez </a:t>
            </a:r>
            <a:r>
              <a:rPr lang="fr-FR" sz="1000" b="1" dirty="0">
                <a:latin typeface="Arial"/>
                <a:ea typeface="Times New Roman"/>
                <a:cs typeface="Times New Roman"/>
              </a:rPr>
              <a:t>LON-HOST1</a:t>
            </a:r>
            <a:r>
              <a:rPr lang="fr-FR" sz="1000" dirty="0">
                <a:latin typeface="Arial"/>
                <a:ea typeface="Times New Roman"/>
                <a:cs typeface="Times New Roman"/>
              </a:rPr>
              <a:t>, puis</a:t>
            </a:r>
            <a:r>
              <a:rPr lang="fr-FR" sz="1000" b="1" dirty="0">
                <a:latin typeface="Arial"/>
                <a:ea typeface="Times New Roman"/>
                <a:cs typeface="Times New Roman"/>
              </a:rPr>
              <a:t> </a:t>
            </a:r>
            <a:r>
              <a:rPr lang="fr-FR" sz="1000" dirty="0">
                <a:latin typeface="Arial"/>
                <a:ea typeface="Times New Roman"/>
                <a:cs typeface="Times New Roman"/>
              </a:rPr>
              <a:t>cliquez sur </a:t>
            </a:r>
            <a:r>
              <a:rPr lang="fr-FR" sz="1000" b="1" dirty="0">
                <a:latin typeface="Arial"/>
                <a:ea typeface="Times New Roman"/>
                <a:cs typeface="Times New Roman"/>
              </a:rPr>
              <a:t>Suivant</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indent="-342900">
              <a:lnSpc>
                <a:spcPct val="115000"/>
              </a:lnSpc>
              <a:spcAft>
                <a:spcPts val="995"/>
              </a:spcAft>
              <a:buFont typeface="+mj-lt"/>
              <a:buAutoNum type="arabicPeriod" startAt="7"/>
            </a:pPr>
            <a:r>
              <a:rPr lang="fr-FR" sz="1000" dirty="0">
                <a:latin typeface="Arial"/>
                <a:ea typeface="Times New Roman"/>
                <a:cs typeface="Times New Roman"/>
              </a:rPr>
              <a:t>Dans la page </a:t>
            </a:r>
            <a:r>
              <a:rPr lang="fr-FR" sz="1000" b="1" dirty="0">
                <a:latin typeface="Arial"/>
                <a:ea typeface="Times New Roman"/>
                <a:cs typeface="Times New Roman"/>
              </a:rPr>
              <a:t>Ressources cibles</a:t>
            </a:r>
            <a:r>
              <a:rPr lang="fr-FR" sz="1000" dirty="0">
                <a:latin typeface="Arial"/>
                <a:ea typeface="Times New Roman"/>
                <a:cs typeface="Times New Roman"/>
              </a:rPr>
              <a:t>, cliquez sur </a:t>
            </a:r>
            <a:r>
              <a:rPr lang="fr-FR" sz="1000" b="1" dirty="0">
                <a:latin typeface="Arial"/>
                <a:ea typeface="Times New Roman"/>
                <a:cs typeface="Times New Roman"/>
              </a:rPr>
              <a:t>lon-host1.adatum.com</a:t>
            </a:r>
            <a:r>
              <a:rPr lang="fr-FR" sz="1000" dirty="0">
                <a:latin typeface="Arial"/>
                <a:ea typeface="Times New Roman"/>
                <a:cs typeface="Times New Roman"/>
              </a:rPr>
              <a:t>,</a:t>
            </a:r>
            <a:r>
              <a:rPr lang="fr-FR" sz="1000" b="1" dirty="0">
                <a:latin typeface="Arial"/>
                <a:ea typeface="Times New Roman"/>
                <a:cs typeface="Times New Roman"/>
              </a:rPr>
              <a:t> </a:t>
            </a:r>
            <a:r>
              <a:rPr lang="fr-FR" sz="1000" dirty="0">
                <a:latin typeface="Arial"/>
                <a:ea typeface="Times New Roman"/>
                <a:cs typeface="Times New Roman"/>
              </a:rPr>
              <a:t>puis</a:t>
            </a:r>
            <a:r>
              <a:rPr lang="fr-FR" sz="1000" b="1" dirty="0">
                <a:latin typeface="Arial"/>
                <a:ea typeface="Times New Roman"/>
                <a:cs typeface="Times New Roman"/>
              </a:rPr>
              <a:t> </a:t>
            </a:r>
            <a:r>
              <a:rPr lang="fr-FR" sz="1000" dirty="0">
                <a:latin typeface="Arial"/>
                <a:ea typeface="Times New Roman"/>
                <a:cs typeface="Times New Roman"/>
              </a:rPr>
              <a:t>sur </a:t>
            </a:r>
            <a:r>
              <a:rPr lang="fr-FR" sz="1000" b="1" dirty="0">
                <a:latin typeface="Arial"/>
                <a:ea typeface="Times New Roman"/>
                <a:cs typeface="Times New Roman"/>
              </a:rPr>
              <a:t>Suivant</a:t>
            </a:r>
            <a:r>
              <a:rPr lang="fr-FR" sz="1000" dirty="0">
                <a:latin typeface="Arial"/>
                <a:ea typeface="Times New Roman"/>
                <a:cs typeface="Times New Roman"/>
              </a:rPr>
              <a:t>. </a:t>
            </a:r>
            <a:r>
              <a:rPr lang="en-US" sz="1000" dirty="0" smtClean="0">
                <a:solidFill>
                  <a:srgbClr val="000000"/>
                </a:solidFill>
                <a:latin typeface="Arial"/>
                <a:ea typeface="Times New Roman"/>
                <a:cs typeface="Times New Roman"/>
              </a:rPr>
              <a:t>Sur </a:t>
            </a:r>
            <a:r>
              <a:rPr lang="en-US" sz="1000" dirty="0" err="1" smtClean="0">
                <a:solidFill>
                  <a:srgbClr val="000000"/>
                </a:solidFill>
                <a:latin typeface="Arial"/>
                <a:ea typeface="Times New Roman"/>
                <a:cs typeface="Times New Roman"/>
              </a:rPr>
              <a:t>l'avertissement</a:t>
            </a:r>
            <a:r>
              <a:rPr lang="en-US" sz="1000" dirty="0" smtClean="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concernant</a:t>
            </a:r>
            <a:r>
              <a:rPr lang="en-US" sz="1000" dirty="0">
                <a:solidFill>
                  <a:srgbClr val="000000"/>
                </a:solidFill>
                <a:latin typeface="Arial"/>
                <a:ea typeface="Times New Roman"/>
                <a:cs typeface="Times New Roman"/>
              </a:rPr>
              <a:t> le </a:t>
            </a:r>
            <a:r>
              <a:rPr lang="en-US" sz="1000" dirty="0" err="1">
                <a:solidFill>
                  <a:srgbClr val="000000"/>
                </a:solidFill>
                <a:latin typeface="Arial"/>
                <a:ea typeface="Times New Roman"/>
                <a:cs typeface="Times New Roman"/>
              </a:rPr>
              <a:t>rôle</a:t>
            </a:r>
            <a:r>
              <a:rPr lang="en-US" sz="1000" dirty="0">
                <a:solidFill>
                  <a:srgbClr val="000000"/>
                </a:solidFill>
                <a:latin typeface="Arial"/>
                <a:ea typeface="Times New Roman"/>
                <a:cs typeface="Times New Roman"/>
              </a:rPr>
              <a:t> Hyper-V, </a:t>
            </a:r>
            <a:r>
              <a:rPr lang="en-US" sz="1000" dirty="0" err="1">
                <a:solidFill>
                  <a:srgbClr val="000000"/>
                </a:solidFill>
                <a:latin typeface="Arial"/>
                <a:ea typeface="Times New Roman"/>
                <a:cs typeface="Times New Roman"/>
              </a:rPr>
              <a:t>cliquez</a:t>
            </a:r>
            <a:r>
              <a:rPr lang="en-US" sz="1000" dirty="0">
                <a:solidFill>
                  <a:srgbClr val="000000"/>
                </a:solidFill>
                <a:latin typeface="Arial"/>
                <a:ea typeface="Times New Roman"/>
                <a:cs typeface="Times New Roman"/>
              </a:rPr>
              <a:t> </a:t>
            </a:r>
            <a:r>
              <a:rPr lang="en-US" sz="1000" dirty="0" err="1">
                <a:solidFill>
                  <a:srgbClr val="000000"/>
                </a:solidFill>
                <a:latin typeface="Arial"/>
                <a:ea typeface="Times New Roman"/>
                <a:cs typeface="Times New Roman"/>
              </a:rPr>
              <a:t>sur</a:t>
            </a:r>
            <a:r>
              <a:rPr lang="en-US" sz="1000" dirty="0">
                <a:solidFill>
                  <a:srgbClr val="000000"/>
                </a:solidFill>
                <a:latin typeface="Arial"/>
                <a:ea typeface="Times New Roman"/>
                <a:cs typeface="Times New Roman"/>
              </a:rPr>
              <a:t> </a:t>
            </a:r>
            <a:r>
              <a:rPr lang="en-US" sz="1000" b="1" dirty="0" smtClean="0">
                <a:latin typeface="Arial"/>
                <a:ea typeface="Times New Roman"/>
                <a:cs typeface="Times New Roman"/>
              </a:rPr>
              <a:t>OK</a:t>
            </a:r>
            <a:r>
              <a:rPr lang="fr-FR" sz="1000" dirty="0" smtClean="0">
                <a:solidFill>
                  <a:srgbClr val="000000"/>
                </a:solidFill>
                <a:latin typeface="Arial"/>
                <a:ea typeface="Times New Roman"/>
                <a:cs typeface="Times New Roman"/>
              </a:rPr>
              <a:t>.</a:t>
            </a:r>
          </a:p>
          <a:p>
            <a:pPr marL="342900" indent="-342900">
              <a:lnSpc>
                <a:spcPct val="115000"/>
              </a:lnSpc>
              <a:spcAft>
                <a:spcPts val="995"/>
              </a:spcAft>
              <a:buFont typeface="+mj-lt"/>
              <a:buAutoNum type="arabicPeriod" startAt="7"/>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Paramètres de l'ordinateur hôte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Tous les ordinateurs hôtes</a:t>
            </a:r>
            <a:r>
              <a:rPr lang="fr-FR" sz="1000" dirty="0">
                <a:solidFill>
                  <a:prstClr val="black"/>
                </a:solidFill>
                <a:latin typeface="Arial"/>
                <a:ea typeface="Times New Roman"/>
                <a:cs typeface="Times New Roman"/>
              </a:rPr>
              <a:t>, puis </a:t>
            </a:r>
            <a:r>
              <a:rPr lang="fr-FR" sz="1000" dirty="0" smtClean="0">
                <a:solidFill>
                  <a:prstClr val="black"/>
                </a:solidFill>
                <a:latin typeface="Arial"/>
                <a:ea typeface="Times New Roman"/>
                <a:cs typeface="Times New Roman"/>
              </a:rPr>
              <a:t>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p:txBody>
      </p:sp>
      <p:sp>
        <p:nvSpPr>
          <p:cNvPr id="4" name="Slide Number Placeholder 3"/>
          <p:cNvSpPr>
            <a:spLocks noGrp="1"/>
          </p:cNvSpPr>
          <p:nvPr>
            <p:ph type="sldNum" sz="quarter" idx="10"/>
          </p:nvPr>
        </p:nvSpPr>
        <p:spPr/>
        <p:txBody>
          <a:bodyPr/>
          <a:lstStyle/>
          <a:p>
            <a:fld id="{BE89ADC7-B467-4005-824A-5177978D4C91}" type="slidenum">
              <a:rPr lang="fr-FR" smtClean="0"/>
              <a:t>19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TextBox 7"/>
          <p:cNvSpPr txBox="1"/>
          <p:nvPr/>
        </p:nvSpPr>
        <p:spPr>
          <a:xfrm>
            <a:off x="0" y="8890000"/>
            <a:ext cx="37338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219645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2</a:t>
            </a:fld>
            <a:endParaRPr lang="en-US" dirty="0"/>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000000"/>
                </a:solidFill>
                <a:latin typeface="Arial"/>
              </a:rPr>
              <a:t>22414B</a:t>
            </a:r>
            <a:endParaRPr lang="en-US" sz="1200" b="1" dirty="0">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336699"/>
                </a:solidFill>
                <a:latin typeface="Arial"/>
              </a:rPr>
              <a:t>3 : Planification et implémentation des réseaux et du stockage pour la </a:t>
            </a:r>
            <a:r>
              <a:rPr lang="en-US" sz="1200" b="1" dirty="0" err="1" smtClean="0">
                <a:solidFill>
                  <a:srgbClr val="336699"/>
                </a:solidFill>
                <a:latin typeface="Arial"/>
              </a:rPr>
              <a:t>virtualisation</a:t>
            </a:r>
            <a:endParaRPr lang="en-US" sz="1200" b="1" dirty="0">
              <a:solidFill>
                <a:srgbClr val="336699"/>
              </a:solidFill>
              <a:latin typeface="Arial"/>
            </a:endParaRPr>
          </a:p>
        </p:txBody>
      </p:sp>
    </p:spTree>
    <p:extLst>
      <p:ext uri="{BB962C8B-B14F-4D97-AF65-F5344CB8AC3E}">
        <p14:creationId xmlns:p14="http://schemas.microsoft.com/office/powerpoint/2010/main" val="44939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indent="-342900">
              <a:lnSpc>
                <a:spcPct val="115000"/>
              </a:lnSpc>
              <a:spcAft>
                <a:spcPts val="995"/>
              </a:spcAft>
              <a:buFont typeface="+mj-lt"/>
              <a:buAutoNum type="arabicPeriod" startAt="11"/>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Résumé</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11"/>
            </a:pPr>
            <a:r>
              <a:rPr lang="fr-FR" sz="1000" dirty="0">
                <a:solidFill>
                  <a:prstClr val="black"/>
                </a:solidFill>
                <a:latin typeface="Arial"/>
                <a:ea typeface="Times New Roman"/>
                <a:cs typeface="Times New Roman"/>
              </a:rPr>
              <a:t>Cliquez sur l'espace de travail </a:t>
            </a:r>
            <a:r>
              <a:rPr lang="fr-FR" sz="1000" b="1" dirty="0">
                <a:solidFill>
                  <a:prstClr val="black"/>
                </a:solidFill>
                <a:latin typeface="Arial"/>
                <a:ea typeface="Times New Roman"/>
                <a:cs typeface="Times New Roman"/>
              </a:rPr>
              <a:t>Ensemble fibre optique</a:t>
            </a:r>
            <a:r>
              <a:rPr lang="fr-FR" sz="1000" dirty="0">
                <a:solidFill>
                  <a:prstClr val="black"/>
                </a:solidFill>
                <a:latin typeface="Arial"/>
                <a:ea typeface="Times New Roman"/>
                <a:cs typeface="Times New Roman"/>
              </a:rPr>
              <a:t>, développez </a:t>
            </a:r>
            <a:r>
              <a:rPr lang="fr-FR" sz="1000" b="1" dirty="0">
                <a:solidFill>
                  <a:prstClr val="black"/>
                </a:solidFill>
                <a:latin typeface="Arial"/>
                <a:ea typeface="Times New Roman"/>
                <a:cs typeface="Times New Roman"/>
              </a:rPr>
              <a:t>Serveurs</a:t>
            </a:r>
            <a:r>
              <a:rPr lang="fr-FR" sz="1000" dirty="0">
                <a:solidFill>
                  <a:prstClr val="black"/>
                </a:solidFill>
                <a:latin typeface="Arial"/>
                <a:ea typeface="Times New Roman"/>
                <a:cs typeface="Times New Roman"/>
              </a:rPr>
              <a:t>, cliquez avec le bouton droit sur </a:t>
            </a:r>
            <a:r>
              <a:rPr lang="fr-FR" sz="1000" b="1" dirty="0">
                <a:solidFill>
                  <a:prstClr val="black"/>
                </a:solidFill>
                <a:latin typeface="Arial"/>
                <a:ea typeface="Times New Roman"/>
                <a:cs typeface="Times New Roman"/>
              </a:rPr>
              <a:t>lon-host1</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Actualiser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dirty="0">
                <a:solidFill>
                  <a:prstClr val="black"/>
                </a:solidFill>
                <a:latin typeface="Arial"/>
                <a:ea typeface="Times New Roman"/>
                <a:cs typeface="Times New Roman"/>
              </a:rPr>
              <a:t>Dans le ruban, cliquez sur le bouton </a:t>
            </a:r>
            <a:r>
              <a:rPr lang="fr-FR" sz="1000" b="1" dirty="0">
                <a:solidFill>
                  <a:prstClr val="black"/>
                </a:solidFill>
                <a:latin typeface="Arial"/>
                <a:ea typeface="Times New Roman"/>
                <a:cs typeface="Times New Roman"/>
              </a:rPr>
              <a:t>Travaux</a:t>
            </a:r>
            <a:r>
              <a:rPr lang="fr-FR" sz="1000" dirty="0">
                <a:solidFill>
                  <a:prstClr val="black"/>
                </a:solidFill>
                <a:latin typeface="Arial"/>
                <a:ea typeface="Times New Roman"/>
                <a:cs typeface="Times New Roman"/>
              </a:rPr>
              <a:t>, attendez que le travail d'actualisation de l'hôte se termine, puis fermez la fenêtre Travaux. </a:t>
            </a:r>
          </a:p>
          <a:p>
            <a:pPr marL="342900" lvl="0" indent="-342900">
              <a:lnSpc>
                <a:spcPct val="115000"/>
              </a:lnSpc>
              <a:spcAft>
                <a:spcPts val="995"/>
              </a:spcAft>
              <a:buFont typeface="+mj-lt"/>
              <a:buAutoNum type="arabicPeriod" startAt="11"/>
            </a:pPr>
            <a:r>
              <a:rPr lang="fr-FR" sz="1000" dirty="0">
                <a:solidFill>
                  <a:prstClr val="black"/>
                </a:solidFill>
                <a:latin typeface="Arial"/>
                <a:ea typeface="Times New Roman"/>
                <a:cs typeface="Times New Roman"/>
              </a:rPr>
              <a:t>Cliquez avec le bouton droit sur </a:t>
            </a:r>
            <a:r>
              <a:rPr lang="fr-FR" sz="1000" b="1" dirty="0">
                <a:solidFill>
                  <a:prstClr val="black"/>
                </a:solidFill>
                <a:latin typeface="Arial"/>
                <a:ea typeface="Times New Roman"/>
                <a:cs typeface="Times New Roman"/>
              </a:rPr>
              <a:t>lon-host1</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Propriétés</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1"/>
            </a:pPr>
            <a:r>
              <a:rPr lang="fr-FR" sz="1000" dirty="0">
                <a:solidFill>
                  <a:prstClr val="black"/>
                </a:solidFill>
                <a:latin typeface="Arial"/>
                <a:ea typeface="Times New Roman"/>
                <a:cs typeface="Times New Roman"/>
              </a:rPr>
              <a:t>Cliquez sur </a:t>
            </a:r>
            <a:r>
              <a:rPr lang="fr-FR" sz="1000" b="1" dirty="0">
                <a:solidFill>
                  <a:prstClr val="black"/>
                </a:solidFill>
                <a:latin typeface="Arial"/>
                <a:ea typeface="Times New Roman"/>
                <a:cs typeface="Times New Roman"/>
              </a:rPr>
              <a:t>Sélection élective</a:t>
            </a:r>
            <a:r>
              <a:rPr lang="fr-FR" sz="1000" dirty="0">
                <a:solidFill>
                  <a:prstClr val="black"/>
                </a:solidFill>
                <a:latin typeface="Arial"/>
                <a:ea typeface="Times New Roman"/>
                <a:cs typeface="Times New Roman"/>
              </a:rPr>
              <a:t>,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a:t>
            </a:r>
            <a:r>
              <a:rPr lang="fr-FR" sz="1000" b="1" dirty="0" err="1">
                <a:solidFill>
                  <a:prstClr val="black"/>
                </a:solidFill>
                <a:latin typeface="Arial"/>
                <a:ea typeface="Times New Roman"/>
                <a:cs typeface="Times New Roman"/>
              </a:rPr>
              <a:t>VMStorage</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Cliquez encore une fois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pour fermer la page </a:t>
            </a:r>
            <a:r>
              <a:rPr lang="fr-FR" sz="1000" b="1" dirty="0">
                <a:solidFill>
                  <a:prstClr val="black"/>
                </a:solidFill>
                <a:latin typeface="Arial"/>
                <a:ea typeface="Times New Roman"/>
                <a:cs typeface="Times New Roman"/>
              </a:rPr>
              <a:t>Propriétés</a:t>
            </a:r>
            <a:r>
              <a:rPr lang="fr-FR" sz="1000" dirty="0" smtClean="0">
                <a:solidFill>
                  <a:prstClr val="black"/>
                </a:solidFill>
                <a:latin typeface="Arial"/>
                <a:ea typeface="Times New Roman"/>
                <a:cs typeface="Times New Roman"/>
              </a:rPr>
              <a:t>.</a:t>
            </a:r>
          </a:p>
          <a:p>
            <a:pPr lvl="0">
              <a:lnSpc>
                <a:spcPct val="115000"/>
              </a:lnSpc>
              <a:spcAft>
                <a:spcPts val="300"/>
              </a:spcAft>
            </a:pPr>
            <a:r>
              <a:rPr lang="en-US" sz="1000" b="1" dirty="0" err="1">
                <a:solidFill>
                  <a:prstClr val="black"/>
                </a:solidFill>
                <a:latin typeface="Arial"/>
                <a:ea typeface="SimSun"/>
                <a:cs typeface="Arial"/>
              </a:rPr>
              <a:t>Créer</a:t>
            </a:r>
            <a:r>
              <a:rPr lang="en-US" sz="1000" b="1" dirty="0">
                <a:solidFill>
                  <a:prstClr val="black"/>
                </a:solidFill>
                <a:latin typeface="Arial"/>
                <a:ea typeface="SimSun"/>
                <a:cs typeface="Arial"/>
              </a:rPr>
              <a:t> des classifications de </a:t>
            </a:r>
            <a:r>
              <a:rPr lang="en-US" sz="1000" b="1" dirty="0" err="1">
                <a:solidFill>
                  <a:prstClr val="black"/>
                </a:solidFill>
                <a:latin typeface="Arial"/>
                <a:ea typeface="SimSun"/>
                <a:cs typeface="Arial"/>
              </a:rPr>
              <a:t>stockage</a:t>
            </a:r>
            <a:endParaRPr lang="fr-FR" sz="1000" dirty="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Dans la console Virtual Machine Manager, cliquez sur l'espace de travail </a:t>
            </a:r>
            <a:r>
              <a:rPr lang="fr-FR" sz="1000" b="1" dirty="0">
                <a:solidFill>
                  <a:prstClr val="black"/>
                </a:solidFill>
                <a:latin typeface="Arial"/>
                <a:ea typeface="Times New Roman"/>
                <a:cs typeface="Times New Roman"/>
              </a:rPr>
              <a:t>Ensemble fibre optique</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Stockage</a:t>
            </a:r>
            <a:r>
              <a:rPr lang="fr-FR" sz="1000" dirty="0" smtClean="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Dans le ruban, cliquez sur </a:t>
            </a:r>
            <a:r>
              <a:rPr lang="fr-FR" sz="1000" b="1" dirty="0">
                <a:solidFill>
                  <a:prstClr val="black"/>
                </a:solidFill>
                <a:latin typeface="Arial"/>
                <a:ea typeface="Times New Roman"/>
                <a:cs typeface="Times New Roman"/>
              </a:rPr>
              <a:t>Créer une classification</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et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dans le champ </a:t>
            </a:r>
            <a:r>
              <a:rPr lang="fr-FR" sz="1000" b="1" dirty="0">
                <a:solidFill>
                  <a:prstClr val="black"/>
                </a:solidFill>
                <a:latin typeface="Arial"/>
                <a:ea typeface="Times New Roman"/>
                <a:cs typeface="Times New Roman"/>
              </a:rPr>
              <a:t>Nom</a:t>
            </a:r>
            <a:r>
              <a:rPr lang="fr-FR" sz="1000" dirty="0">
                <a:solidFill>
                  <a:prstClr val="black"/>
                </a:solidFill>
                <a:latin typeface="Arial"/>
                <a:ea typeface="Times New Roman"/>
                <a:cs typeface="Times New Roman"/>
              </a:rPr>
              <a:t>, tapez</a:t>
            </a:r>
            <a:r>
              <a:rPr lang="fr-FR" sz="1000" b="1" dirty="0">
                <a:solidFill>
                  <a:prstClr val="black"/>
                </a:solidFill>
                <a:latin typeface="Arial"/>
                <a:ea typeface="Times New Roman"/>
                <a:cs typeface="Times New Roman"/>
              </a:rPr>
              <a:t> Or</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Description</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Lecteurs SAS 15K</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Ajouter</a:t>
            </a:r>
            <a:r>
              <a:rPr lang="fr-FR" sz="1000" dirty="0" smtClean="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a:solidFill>
                  <a:prstClr val="black"/>
                </a:solidFill>
                <a:latin typeface="Arial"/>
                <a:ea typeface="Times New Roman"/>
                <a:cs typeface="Times New Roman"/>
              </a:rPr>
              <a:t>Dans le ruban, cliquez sur </a:t>
            </a:r>
            <a:r>
              <a:rPr lang="fr-FR" sz="1000" b="1" dirty="0">
                <a:solidFill>
                  <a:prstClr val="black"/>
                </a:solidFill>
                <a:latin typeface="Arial"/>
                <a:ea typeface="Times New Roman"/>
                <a:cs typeface="Times New Roman"/>
              </a:rPr>
              <a:t>Créer une classification</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et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dans le champ</a:t>
            </a:r>
            <a:r>
              <a:rPr lang="fr-FR" sz="1000" b="1" dirty="0">
                <a:solidFill>
                  <a:prstClr val="black"/>
                </a:solidFill>
                <a:latin typeface="Arial"/>
                <a:ea typeface="Times New Roman"/>
                <a:cs typeface="Times New Roman"/>
              </a:rPr>
              <a:t> Nom</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tapez</a:t>
            </a:r>
            <a:r>
              <a:rPr lang="fr-FR" sz="1000" b="1" dirty="0">
                <a:solidFill>
                  <a:prstClr val="black"/>
                </a:solidFill>
                <a:latin typeface="Arial"/>
                <a:ea typeface="Times New Roman"/>
                <a:cs typeface="Times New Roman"/>
              </a:rPr>
              <a:t> Argent</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Description</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Lecteurs SATA 7K</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Ajouter</a:t>
            </a:r>
            <a:r>
              <a:rPr lang="fr-FR" sz="1000" dirty="0" smtClean="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a:solidFill>
                  <a:srgbClr val="000000"/>
                </a:solidFill>
                <a:latin typeface="Arial"/>
                <a:ea typeface="Times New Roman"/>
                <a:cs typeface="Times New Roman"/>
              </a:rPr>
              <a:t>Cliquez sur le nœud </a:t>
            </a:r>
            <a:r>
              <a:rPr lang="fr-FR" sz="1000" b="1" dirty="0">
                <a:solidFill>
                  <a:prstClr val="black"/>
                </a:solidFill>
                <a:latin typeface="Arial"/>
                <a:ea typeface="Times New Roman"/>
                <a:cs typeface="Times New Roman"/>
              </a:rPr>
              <a:t>Classification et pools </a:t>
            </a:r>
            <a:r>
              <a:rPr lang="fr-FR" sz="1000" dirty="0">
                <a:solidFill>
                  <a:srgbClr val="000000"/>
                </a:solidFill>
                <a:latin typeface="Arial"/>
                <a:ea typeface="Times New Roman"/>
                <a:cs typeface="Times New Roman"/>
              </a:rPr>
              <a:t>, puis notez qu'il n'y a aucune capacité disponible</a:t>
            </a:r>
            <a:r>
              <a:rPr lang="fr-FR" sz="1000" dirty="0" smtClean="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lvl="0">
              <a:lnSpc>
                <a:spcPct val="115000"/>
              </a:lnSpc>
              <a:spcAft>
                <a:spcPts val="300"/>
              </a:spcAft>
            </a:pPr>
            <a:r>
              <a:rPr lang="fr-FR" sz="1000" b="1" dirty="0" smtClean="0">
                <a:solidFill>
                  <a:prstClr val="black"/>
                </a:solidFill>
                <a:latin typeface="Arial"/>
                <a:ea typeface="Calibri"/>
                <a:cs typeface="Times New Roman"/>
              </a:rPr>
              <a:t>Ajouter </a:t>
            </a:r>
            <a:r>
              <a:rPr lang="fr-FR" sz="1000" b="1" dirty="0">
                <a:solidFill>
                  <a:prstClr val="black"/>
                </a:solidFill>
                <a:latin typeface="Arial"/>
                <a:ea typeface="Calibri"/>
                <a:cs typeface="Times New Roman"/>
              </a:rPr>
              <a:t>des fournisseurs de stockage</a:t>
            </a:r>
            <a:endParaRPr lang="fr-FR" sz="1000" dirty="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a:solidFill>
                  <a:srgbClr val="000000"/>
                </a:solidFill>
                <a:latin typeface="Arial"/>
                <a:ea typeface="Times New Roman"/>
                <a:cs typeface="Times New Roman"/>
              </a:rPr>
              <a:t>Sur </a:t>
            </a:r>
            <a:r>
              <a:rPr lang="fr-FR" sz="1000" b="1" dirty="0">
                <a:solidFill>
                  <a:prstClr val="black"/>
                </a:solidFill>
                <a:latin typeface="Arial"/>
                <a:ea typeface="Times New Roman"/>
                <a:cs typeface="Times New Roman"/>
              </a:rPr>
              <a:t>LON-VMM1</a:t>
            </a:r>
            <a:r>
              <a:rPr lang="fr-FR" sz="1000" dirty="0">
                <a:solidFill>
                  <a:srgbClr val="000000"/>
                </a:solidFill>
                <a:latin typeface="Arial"/>
                <a:ea typeface="Times New Roman"/>
                <a:cs typeface="Times New Roman"/>
              </a:rPr>
              <a:t>, dans la console Virtual Machine Manager, cliquez sur le bouton </a:t>
            </a:r>
            <a:r>
              <a:rPr lang="fr-FR" sz="1000" b="1" dirty="0">
                <a:solidFill>
                  <a:prstClr val="black"/>
                </a:solidFill>
                <a:latin typeface="Arial"/>
                <a:ea typeface="Times New Roman"/>
                <a:cs typeface="Times New Roman"/>
              </a:rPr>
              <a:t>Ensemble fibre optique</a:t>
            </a:r>
            <a:r>
              <a:rPr lang="fr-FR" sz="1000" dirty="0">
                <a:solidFill>
                  <a:srgbClr val="000000"/>
                </a:solidFill>
                <a:latin typeface="Arial"/>
                <a:ea typeface="Times New Roman"/>
                <a:cs typeface="Times New Roman"/>
              </a:rPr>
              <a:t>, cliquez avec le bouton droit sur </a:t>
            </a:r>
            <a:r>
              <a:rPr lang="fr-FR" sz="1000" b="1" dirty="0">
                <a:solidFill>
                  <a:prstClr val="black"/>
                </a:solidFill>
                <a:latin typeface="Arial"/>
                <a:ea typeface="Times New Roman"/>
                <a:cs typeface="Times New Roman"/>
              </a:rPr>
              <a:t>Stockage</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puis cliquez sur </a:t>
            </a:r>
            <a:r>
              <a:rPr lang="fr-FR" sz="1000" b="1" dirty="0">
                <a:solidFill>
                  <a:prstClr val="black"/>
                </a:solidFill>
                <a:latin typeface="Arial"/>
                <a:ea typeface="Times New Roman"/>
                <a:cs typeface="Times New Roman"/>
              </a:rPr>
              <a:t>Ajouter des périphériques de stockage</a:t>
            </a:r>
            <a:r>
              <a:rPr lang="fr-FR" sz="1000" dirty="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fr-FR" sz="1000" dirty="0">
                <a:solidFill>
                  <a:srgbClr val="000000"/>
                </a:solidFill>
                <a:latin typeface="Arial"/>
                <a:ea typeface="Times New Roman"/>
                <a:cs typeface="Times New Roman"/>
              </a:rPr>
              <a:t>Dans la page </a:t>
            </a:r>
            <a:r>
              <a:rPr lang="fr-FR" sz="1000" b="1" dirty="0">
                <a:solidFill>
                  <a:prstClr val="black"/>
                </a:solidFill>
                <a:latin typeface="Arial"/>
                <a:ea typeface="Times New Roman"/>
                <a:cs typeface="Times New Roman"/>
              </a:rPr>
              <a:t>Sélectionner un type de fournisseur</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 un serveur de fichiers Windows en tant que périphérique de stockage géré</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et cliquez sur </a:t>
            </a:r>
            <a:r>
              <a:rPr lang="fr-FR" sz="1000" b="1" dirty="0">
                <a:solidFill>
                  <a:prstClr val="black"/>
                </a:solidFill>
                <a:latin typeface="Arial"/>
                <a:ea typeface="Times New Roman"/>
                <a:cs typeface="Times New Roman"/>
              </a:rPr>
              <a:t>Suivant</a:t>
            </a:r>
            <a:r>
              <a:rPr lang="fr-FR" sz="1000" dirty="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smtClean="0">
                <a:solidFill>
                  <a:srgbClr val="000000"/>
                </a:solidFill>
                <a:latin typeface="Arial"/>
                <a:ea typeface="Times New Roman"/>
                <a:cs typeface="Times New Roman"/>
              </a:rPr>
              <a:t>Cliquez </a:t>
            </a:r>
            <a:r>
              <a:rPr lang="fr-FR" sz="1000" dirty="0">
                <a:solidFill>
                  <a:srgbClr val="000000"/>
                </a:solidFill>
                <a:latin typeface="Arial"/>
                <a:ea typeface="Times New Roman"/>
                <a:cs typeface="Times New Roman"/>
              </a:rPr>
              <a:t>dans le champ </a:t>
            </a:r>
            <a:r>
              <a:rPr lang="fr-FR" sz="1000" b="1" dirty="0">
                <a:solidFill>
                  <a:prstClr val="black"/>
                </a:solidFill>
                <a:latin typeface="Arial"/>
                <a:ea typeface="Times New Roman"/>
                <a:cs typeface="Times New Roman"/>
              </a:rPr>
              <a:t>Adresse IP ou nom de domaine complet du fournisseur :</a:t>
            </a:r>
            <a:r>
              <a:rPr lang="fr-FR" sz="1000" dirty="0">
                <a:solidFill>
                  <a:srgbClr val="000000"/>
                </a:solidFill>
                <a:latin typeface="Arial"/>
                <a:ea typeface="Times New Roman"/>
                <a:cs typeface="Times New Roman"/>
              </a:rPr>
              <a:t> </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a:t>
            </a:r>
            <a:br>
              <a:rPr lang="fr-FR" sz="1000" dirty="0">
                <a:solidFill>
                  <a:srgbClr val="000000"/>
                </a:solidFill>
                <a:latin typeface="Arial"/>
                <a:ea typeface="Times New Roman"/>
                <a:cs typeface="Times New Roman"/>
              </a:rPr>
            </a:br>
            <a:r>
              <a:rPr lang="fr-FR" sz="1000" dirty="0">
                <a:solidFill>
                  <a:srgbClr val="000000"/>
                </a:solidFill>
                <a:latin typeface="Arial"/>
                <a:ea typeface="Times New Roman"/>
                <a:cs typeface="Times New Roman"/>
              </a:rPr>
              <a:t>tapez </a:t>
            </a:r>
            <a:r>
              <a:rPr lang="fr-FR" sz="1000" b="1" dirty="0">
                <a:solidFill>
                  <a:prstClr val="black"/>
                </a:solidFill>
                <a:latin typeface="Arial"/>
                <a:ea typeface="Times New Roman"/>
                <a:cs typeface="Times New Roman"/>
              </a:rPr>
              <a:t>lon-svr1.adatum.com</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puis cliquez sur </a:t>
            </a:r>
            <a:r>
              <a:rPr lang="fr-FR" sz="1000" b="1" dirty="0">
                <a:solidFill>
                  <a:prstClr val="black"/>
                </a:solidFill>
                <a:latin typeface="Arial"/>
                <a:ea typeface="Times New Roman"/>
                <a:cs typeface="Times New Roman"/>
              </a:rPr>
              <a:t>Parcourir</a:t>
            </a:r>
            <a:r>
              <a:rPr lang="fr-FR" sz="1000" dirty="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a:solidFill>
                  <a:srgbClr val="000000"/>
                </a:solidFill>
                <a:latin typeface="Arial"/>
                <a:ea typeface="Times New Roman"/>
                <a:cs typeface="Times New Roman"/>
              </a:rPr>
              <a:t>Dans la page </a:t>
            </a:r>
            <a:r>
              <a:rPr lang="fr-FR" sz="1000" b="1" dirty="0">
                <a:solidFill>
                  <a:prstClr val="black"/>
                </a:solidFill>
                <a:latin typeface="Arial"/>
                <a:ea typeface="Times New Roman"/>
                <a:cs typeface="Times New Roman"/>
              </a:rPr>
              <a:t>Sélectionner un compte d'identification</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cliquez sur </a:t>
            </a:r>
            <a:r>
              <a:rPr lang="fr-FR" sz="1000" b="1" dirty="0">
                <a:solidFill>
                  <a:prstClr val="black"/>
                </a:solidFill>
                <a:latin typeface="Arial"/>
                <a:ea typeface="Times New Roman"/>
                <a:cs typeface="Times New Roman"/>
              </a:rPr>
              <a:t>Administrateur</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puis sur </a:t>
            </a:r>
            <a:r>
              <a:rPr lang="fr-FR" sz="1000" b="1" dirty="0">
                <a:solidFill>
                  <a:prstClr val="black"/>
                </a:solidFill>
                <a:latin typeface="Arial"/>
                <a:ea typeface="Times New Roman"/>
                <a:cs typeface="Times New Roman"/>
              </a:rPr>
              <a:t>OK</a:t>
            </a:r>
            <a:r>
              <a:rPr lang="fr-FR" sz="1000" dirty="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
            </a:pPr>
            <a:r>
              <a:rPr lang="fr-FR" sz="1000" dirty="0">
                <a:solidFill>
                  <a:srgbClr val="000000"/>
                </a:solidFill>
                <a:latin typeface="Arial"/>
                <a:ea typeface="Times New Roman"/>
                <a:cs typeface="Times New Roman"/>
              </a:rPr>
              <a:t>Dans la page </a:t>
            </a:r>
            <a:r>
              <a:rPr lang="fr-FR" sz="1000" b="1" dirty="0">
                <a:solidFill>
                  <a:prstClr val="black"/>
                </a:solidFill>
                <a:latin typeface="Arial"/>
                <a:ea typeface="Times New Roman"/>
                <a:cs typeface="Times New Roman"/>
              </a:rPr>
              <a:t>Spécifier l'étendue de la découverte</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20</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7" name="TextBox 6"/>
          <p:cNvSpPr txBox="1"/>
          <p:nvPr/>
        </p:nvSpPr>
        <p:spPr>
          <a:xfrm>
            <a:off x="0" y="8890000"/>
            <a:ext cx="37338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6"/>
            </a:pPr>
            <a:r>
              <a:rPr lang="fr-FR" sz="1000" dirty="0" smtClean="0">
                <a:solidFill>
                  <a:srgbClr val="000000"/>
                </a:solidFill>
                <a:latin typeface="Arial"/>
                <a:ea typeface="Times New Roman"/>
                <a:cs typeface="Times New Roman"/>
              </a:rPr>
              <a:t>Dans </a:t>
            </a:r>
            <a:r>
              <a:rPr lang="fr-FR" sz="1000" dirty="0" smtClean="0">
                <a:solidFill>
                  <a:srgbClr val="000000"/>
                </a:solidFill>
                <a:latin typeface="Arial"/>
                <a:ea typeface="Times New Roman"/>
                <a:cs typeface="Times New Roman"/>
              </a:rPr>
              <a:t>la page </a:t>
            </a:r>
            <a:r>
              <a:rPr lang="fr-FR" sz="1000" b="1" dirty="0" smtClean="0">
                <a:solidFill>
                  <a:prstClr val="black"/>
                </a:solidFill>
                <a:latin typeface="Arial"/>
                <a:ea typeface="Times New Roman"/>
                <a:cs typeface="Times New Roman"/>
              </a:rPr>
              <a:t>Rechercher des informations</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examinez le résultat de la découverte</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Sélectionner les périphériques de stockage</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6"/>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Résumé</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Terminer</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puis fermez la fenêtre Travaux.</a:t>
            </a:r>
            <a:endParaRPr lang="fr-FR" sz="1000" dirty="0" smtClean="0">
              <a:solidFill>
                <a:prstClr val="black"/>
              </a:solidFill>
              <a:latin typeface="Arial"/>
              <a:ea typeface="Times New Roman"/>
              <a:cs typeface="Times New Roman"/>
            </a:endParaRPr>
          </a:p>
          <a:p>
            <a:pPr lvl="0">
              <a:lnSpc>
                <a:spcPct val="115000"/>
              </a:lnSpc>
              <a:spcAft>
                <a:spcPts val="300"/>
              </a:spcAft>
            </a:pPr>
            <a:r>
              <a:rPr lang="fr-FR" sz="1000" b="1" dirty="0" smtClean="0">
                <a:solidFill>
                  <a:prstClr val="black"/>
                </a:solidFill>
                <a:latin typeface="Arial"/>
                <a:ea typeface="Calibri"/>
                <a:cs typeface="Times New Roman"/>
              </a:rPr>
              <a:t>Créer des partages de fichiers à partir de VMM</a:t>
            </a:r>
            <a:endParaRPr lang="fr-FR" sz="1000" dirty="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smtClean="0">
                <a:solidFill>
                  <a:srgbClr val="000000"/>
                </a:solidFill>
                <a:latin typeface="Arial"/>
                <a:ea typeface="Times New Roman"/>
                <a:cs typeface="Times New Roman"/>
              </a:rPr>
              <a:t>Sur </a:t>
            </a:r>
            <a:r>
              <a:rPr lang="fr-FR" sz="1000" b="1" dirty="0" smtClean="0">
                <a:solidFill>
                  <a:prstClr val="black"/>
                </a:solidFill>
                <a:latin typeface="Arial"/>
                <a:ea typeface="Times New Roman"/>
                <a:cs typeface="Times New Roman"/>
              </a:rPr>
              <a:t>LON-VMM1</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Ensemble fibre optique</a:t>
            </a:r>
            <a:r>
              <a:rPr lang="fr-FR" sz="1000" dirty="0" smtClean="0">
                <a:solidFill>
                  <a:srgbClr val="000000"/>
                </a:solidFill>
                <a:latin typeface="Arial"/>
                <a:ea typeface="Times New Roman"/>
                <a:cs typeface="Times New Roman"/>
              </a:rPr>
              <a:t>, et dans le ruban</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Créer un partage de fichiers</a:t>
            </a:r>
            <a:r>
              <a:rPr lang="fr-FR" sz="1000" dirty="0" smtClean="0">
                <a:solidFill>
                  <a:srgbClr val="000000"/>
                </a:solidFill>
                <a:latin typeface="Arial"/>
                <a:ea typeface="Times New Roman"/>
                <a:cs typeface="Times New Roman"/>
              </a:rPr>
              <a:t>. </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Créer un partage de fichiers</a:t>
            </a:r>
            <a:r>
              <a:rPr lang="fr-FR" sz="1000" dirty="0" smtClean="0">
                <a:solidFill>
                  <a:srgbClr val="000000"/>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Nom</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tapez </a:t>
            </a:r>
            <a:r>
              <a:rPr lang="fr-FR" sz="1000" b="1" dirty="0" err="1" smtClean="0">
                <a:solidFill>
                  <a:prstClr val="black"/>
                </a:solidFill>
                <a:latin typeface="Arial"/>
                <a:ea typeface="Times New Roman"/>
                <a:cs typeface="Times New Roman"/>
              </a:rPr>
              <a:t>GoldDisks</a:t>
            </a:r>
            <a:r>
              <a:rPr lang="fr-FR" sz="1000" dirty="0" smtClean="0">
                <a:solidFill>
                  <a:srgbClr val="000000"/>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Chemin d'accès local</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tapez </a:t>
            </a:r>
            <a:r>
              <a:rPr lang="fr-FR" sz="1000" b="1" dirty="0" smtClean="0">
                <a:solidFill>
                  <a:prstClr val="black"/>
                </a:solidFill>
                <a:latin typeface="Arial"/>
                <a:ea typeface="Times New Roman"/>
                <a:cs typeface="Times New Roman"/>
              </a:rPr>
              <a:t>F:\</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srgbClr val="000000"/>
                </a:solidFill>
                <a:latin typeface="Arial"/>
                <a:ea typeface="Times New Roman"/>
                <a:cs typeface="Times New Roman"/>
              </a:rPr>
              <a:t>puis cliquez sur </a:t>
            </a:r>
            <a:r>
              <a:rPr lang="fr-FR" sz="1000" b="1" dirty="0" smtClean="0">
                <a:solidFill>
                  <a:prstClr val="black"/>
                </a:solidFill>
                <a:latin typeface="Arial"/>
                <a:ea typeface="Times New Roman"/>
                <a:cs typeface="Times New Roman"/>
              </a:rPr>
              <a:t>Ajouter</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fr-FR" sz="1000" dirty="0" smtClean="0">
                <a:solidFill>
                  <a:prstClr val="black"/>
                </a:solidFill>
                <a:latin typeface="Arial"/>
                <a:ea typeface="Times New Roman"/>
                <a:cs typeface="Times New Roman"/>
              </a:rPr>
              <a:t>Laissez tous les ordinateurs virtuels</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 s'exécuter. Ils sont nécessaires pour la démonstration de la leçon suivante.</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21</a:t>
            </a:fld>
            <a:endParaRPr lang="fr-F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1" name="Rectangle 10"/>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226467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les conditions requises pour les déploiements Hyper-V, notez qu'il y a quelques questions </a:t>
            </a:r>
            <a:r>
              <a:rPr lang="en-US" sz="1000" smtClean="0">
                <a:latin typeface="Arial"/>
                <a:ea typeface="Calibri"/>
                <a:cs typeface="Times New Roman"/>
              </a:rPr>
              <a:t>de planification </a:t>
            </a:r>
            <a:r>
              <a:rPr lang="en-US" sz="1000">
                <a:latin typeface="Arial"/>
                <a:ea typeface="Calibri"/>
                <a:cs typeface="Times New Roman"/>
              </a:rPr>
              <a:t>et ajoutez vos propres questions. Demandez aux stagiaires de citer les autres éléments </a:t>
            </a:r>
            <a:r>
              <a:rPr lang="en-US" sz="1000" smtClean="0">
                <a:latin typeface="Arial"/>
                <a:ea typeface="Calibri"/>
                <a:cs typeface="Times New Roman"/>
              </a:rPr>
              <a:t>à prendre </a:t>
            </a:r>
            <a:r>
              <a:rPr lang="en-US" sz="1000">
                <a:latin typeface="Arial"/>
                <a:ea typeface="Calibri"/>
                <a:cs typeface="Times New Roman"/>
              </a:rPr>
              <a:t>en compte pour leurs centres de données.</a:t>
            </a:r>
          </a:p>
        </p:txBody>
      </p:sp>
      <p:sp>
        <p:nvSpPr>
          <p:cNvPr id="4" name="Slide Number Placeholder 3"/>
          <p:cNvSpPr>
            <a:spLocks noGrp="1"/>
          </p:cNvSpPr>
          <p:nvPr>
            <p:ph type="sldNum" sz="quarter" idx="10"/>
          </p:nvPr>
        </p:nvSpPr>
        <p:spPr/>
        <p:txBody>
          <a:bodyPr/>
          <a:lstStyle/>
          <a:p>
            <a:fld id="{BE89ADC7-B467-4005-824A-5177978D4C91}"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1612817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options de configuration des réseaux virtuels, comme le montre la diapositive.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24</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373986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000" b="1" dirty="0" smtClean="0">
                <a:latin typeface="Arial"/>
                <a:ea typeface="Calibri"/>
                <a:cs typeface="Times New Roman"/>
              </a:rPr>
              <a:t>Créer des classifications de stockage</a:t>
            </a:r>
          </a:p>
          <a:p>
            <a:pPr>
              <a:lnSpc>
                <a:spcPct val="115000"/>
              </a:lnSpc>
              <a:spcAft>
                <a:spcPts val="300"/>
              </a:spcAft>
            </a:pPr>
            <a:r>
              <a:rPr lang="en-US" sz="1000" b="1" dirty="0" err="1" smtClean="0">
                <a:latin typeface="Arial"/>
                <a:ea typeface="Calibri"/>
                <a:cs typeface="Times New Roman"/>
              </a:rPr>
              <a:t>Étapes</a:t>
            </a:r>
            <a:r>
              <a:rPr lang="en-US" sz="1000" b="1" dirty="0" smtClean="0">
                <a:latin typeface="Arial"/>
                <a:ea typeface="Calibri"/>
                <a:cs typeface="Times New Roman"/>
              </a:rPr>
              <a:t> de </a:t>
            </a:r>
            <a:r>
              <a:rPr lang="en-US" sz="1000" b="1" dirty="0" err="1" smtClean="0">
                <a:latin typeface="Arial"/>
                <a:ea typeface="Calibri"/>
                <a:cs typeface="Times New Roman"/>
              </a:rPr>
              <a:t>préparation</a:t>
            </a:r>
            <a:endParaRPr lang="en-US" sz="1000" dirty="0">
              <a:latin typeface="Arial"/>
              <a:ea typeface="Calibri"/>
              <a:cs typeface="Times New Roman"/>
            </a:endParaRPr>
          </a:p>
          <a:p>
            <a:pPr>
              <a:lnSpc>
                <a:spcPct val="115000"/>
              </a:lnSpc>
              <a:spcAft>
                <a:spcPts val="1000"/>
              </a:spcAft>
            </a:pPr>
            <a:r>
              <a:rPr lang="en-US" sz="1000" dirty="0">
                <a:latin typeface="Arial"/>
                <a:ea typeface="Calibri"/>
                <a:cs typeface="Segoe UI"/>
              </a:rPr>
              <a:t>Pour cette démonstration, vous utiliserez l'environnement d'ordinateur virtuel disponible. </a:t>
            </a:r>
            <a:r>
              <a:rPr lang="en-US" sz="1000" dirty="0" smtClean="0">
                <a:latin typeface="Arial"/>
                <a:ea typeface="Calibri"/>
                <a:cs typeface="Segoe UI"/>
              </a:rPr>
              <a:t>Avant de commencer </a:t>
            </a:r>
            <a:r>
              <a:rPr lang="en-US" sz="1000" dirty="0">
                <a:latin typeface="Arial"/>
                <a:ea typeface="Calibri"/>
                <a:cs typeface="Segoe UI"/>
              </a:rPr>
              <a:t>cette démonstration, vous devez suivre la procédure suivante :</a:t>
            </a:r>
            <a:endParaRPr lang="en-US" sz="1000" dirty="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l'ordinateur hôte, démarrez le </a:t>
            </a:r>
            <a:r>
              <a:rPr lang="en-US" sz="1000" b="1" dirty="0" smtClean="0">
                <a:effectLst/>
                <a:latin typeface="Arial"/>
                <a:ea typeface="Times New Roman"/>
                <a:cs typeface="Times New Roman"/>
              </a:rPr>
              <a:t>Gestionnaire Hyper-V</a:t>
            </a:r>
            <a:r>
              <a:rPr lang="en-US" sz="1000" dirty="0" smtClean="0">
                <a:effectLst/>
                <a:latin typeface="Arial"/>
                <a:ea typeface="Times New Roman"/>
                <a:cs typeface="Times New Roman"/>
              </a:rPr>
              <a:t>.</a:t>
            </a:r>
          </a:p>
          <a:p>
            <a:pPr>
              <a:lnSpc>
                <a:spcPct val="115000"/>
              </a:lnSpc>
              <a:spcAft>
                <a:spcPts val="1000"/>
              </a:spcAft>
            </a:pPr>
            <a:r>
              <a:rPr lang="en-US" sz="1000" b="1" dirty="0">
                <a:latin typeface="Arial"/>
                <a:ea typeface="Calibri"/>
                <a:cs typeface="Times New Roman"/>
              </a:rPr>
              <a:t>Procédure de démonstration</a:t>
            </a:r>
            <a:endParaRPr lang="en-US" sz="1000" dirty="0">
              <a:latin typeface="Arial"/>
              <a:ea typeface="Calibri"/>
              <a:cs typeface="Times New Roman"/>
            </a:endParaRPr>
          </a:p>
          <a:p>
            <a:pPr>
              <a:lnSpc>
                <a:spcPct val="115000"/>
              </a:lnSpc>
              <a:spcAft>
                <a:spcPts val="300"/>
              </a:spcAft>
            </a:pPr>
            <a:r>
              <a:rPr lang="en-US" sz="1000" b="1" dirty="0">
                <a:latin typeface="Arial"/>
                <a:ea typeface="Calibri"/>
                <a:cs typeface="Times New Roman"/>
              </a:rPr>
              <a:t>Créer un réseau virtuel</a:t>
            </a:r>
            <a:endParaRPr lang="en-US" sz="1000" dirty="0">
              <a:latin typeface="Arial"/>
              <a:ea typeface="Calibri"/>
              <a:cs typeface="Times New Roman"/>
            </a:endParaRPr>
          </a:p>
          <a:p>
            <a:pPr marL="342900" marR="0" lvl="0" indent="-342900">
              <a:lnSpc>
                <a:spcPct val="115000"/>
              </a:lnSpc>
              <a:spcBef>
                <a:spcPts val="0"/>
              </a:spcBef>
              <a:spcAft>
                <a:spcPts val="995"/>
              </a:spcAft>
              <a:buSzPts val="950"/>
              <a:buFont typeface="+mj-lt"/>
              <a:buAutoNum type="arabicPeriod"/>
            </a:pPr>
            <a:r>
              <a:rPr lang="en-US" sz="1000" dirty="0" smtClean="0">
                <a:effectLst/>
                <a:latin typeface="Arial"/>
                <a:ea typeface="Times New Roman"/>
                <a:cs typeface="Times New Roman"/>
              </a:rPr>
              <a:t>Sur </a:t>
            </a:r>
            <a:r>
              <a:rPr lang="en-US" sz="1000" b="1" dirty="0" smtClean="0">
                <a:effectLst/>
                <a:latin typeface="Arial"/>
                <a:ea typeface="Times New Roman"/>
                <a:cs typeface="Times New Roman"/>
              </a:rPr>
              <a:t>LON-HOST1</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smtClean="0">
                <a:effectLst/>
                <a:latin typeface="Arial"/>
                <a:ea typeface="Times New Roman"/>
                <a:cs typeface="Times New Roman"/>
              </a:rPr>
              <a:t>dans le Gestionnaire Hyper-V, dans le volet gauche, cliquez avec le </a:t>
            </a:r>
            <a:r>
              <a:rPr lang="en-US" sz="1000" dirty="0" err="1" smtClean="0">
                <a:effectLst/>
                <a:latin typeface="Arial"/>
                <a:ea typeface="Times New Roman"/>
                <a:cs typeface="Times New Roman"/>
              </a:rPr>
              <a:t>bouton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droit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LON-HOST1</a:t>
            </a:r>
            <a:r>
              <a:rPr lang="en-US" sz="1000" dirty="0" smtClean="0">
                <a:effectLst/>
                <a:latin typeface="Arial"/>
                <a:ea typeface="Times New Roman"/>
                <a:cs typeface="Times New Roman"/>
              </a:rPr>
              <a:t>, puis cliquez sur </a:t>
            </a:r>
            <a:r>
              <a:rPr lang="en-US" sz="1000" b="1" dirty="0" smtClean="0">
                <a:effectLst/>
                <a:latin typeface="Arial"/>
                <a:ea typeface="Times New Roman"/>
                <a:cs typeface="Times New Roman"/>
              </a:rPr>
              <a:t>Gestionnaire de commutateur virtuel</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SzPts val="950"/>
              <a:buFont typeface="+mj-lt"/>
              <a:buAutoNum type="arabicPeriod"/>
            </a:pPr>
            <a:r>
              <a:rPr lang="en-US" sz="1000" dirty="0" smtClean="0">
                <a:solidFill>
                  <a:srgbClr val="000000"/>
                </a:solidFill>
                <a:effectLst/>
                <a:latin typeface="Arial"/>
                <a:ea typeface="Times New Roman"/>
                <a:cs typeface="Times New Roman"/>
              </a:rPr>
              <a:t>Dans le volet gauche</a:t>
            </a:r>
            <a:r>
              <a:rPr lang="en-US" sz="1000" dirty="0" smtClean="0">
                <a:effectLst/>
                <a:latin typeface="Arial"/>
                <a:ea typeface="Times New Roman"/>
                <a:cs typeface="Times New Roman"/>
              </a:rPr>
              <a:t>,</a:t>
            </a:r>
            <a:r>
              <a:rPr lang="en-US" sz="1000" dirty="0" smtClean="0">
                <a:solidFill>
                  <a:srgbClr val="000000"/>
                </a:solidFill>
                <a:effectLst/>
                <a:latin typeface="Arial"/>
                <a:ea typeface="Times New Roman"/>
                <a:cs typeface="Times New Roman"/>
              </a:rPr>
              <a:t> cliquez sur </a:t>
            </a:r>
            <a:r>
              <a:rPr lang="en-US" sz="1000" b="1" dirty="0" smtClean="0">
                <a:effectLst/>
                <a:latin typeface="Arial"/>
                <a:ea typeface="Times New Roman"/>
                <a:cs typeface="Times New Roman"/>
              </a:rPr>
              <a:t>Nouveau commutateur réseau virtuel</a:t>
            </a:r>
            <a:r>
              <a:rPr lang="en-US" sz="1000" dirty="0" smtClean="0">
                <a:effectLst/>
                <a:latin typeface="Arial"/>
                <a:ea typeface="Times New Roman"/>
                <a:cs typeface="Times New Roman"/>
              </a:rPr>
              <a:t>,</a:t>
            </a:r>
            <a:r>
              <a:rPr lang="en-US" sz="1000" dirty="0" smtClean="0">
                <a:solidFill>
                  <a:srgbClr val="000000"/>
                </a:solidFill>
                <a:effectLst/>
                <a:latin typeface="Arial"/>
                <a:ea typeface="Times New Roman"/>
                <a:cs typeface="Times New Roman"/>
              </a:rPr>
              <a:t> dans la section </a:t>
            </a:r>
            <a:r>
              <a:rPr lang="en-US" sz="1000" dirty="0" err="1" smtClean="0">
                <a:solidFill>
                  <a:srgbClr val="000000"/>
                </a:solidFill>
                <a:effectLst/>
                <a:latin typeface="Arial"/>
                <a:ea typeface="Times New Roman"/>
                <a:cs typeface="Times New Roman"/>
              </a:rPr>
              <a:t>Créer</a:t>
            </a:r>
            <a:r>
              <a:rPr lang="en-US" sz="1000" dirty="0" smtClean="0">
                <a:solidFill>
                  <a:srgbClr val="000000"/>
                </a:solidFill>
                <a:effectLst/>
                <a:latin typeface="Arial"/>
                <a:ea typeface="Times New Roman"/>
                <a:cs typeface="Times New Roman"/>
              </a:rPr>
              <a:t> un </a:t>
            </a:r>
            <a:r>
              <a:rPr lang="en-US" sz="1000" dirty="0" err="1" smtClean="0">
                <a:solidFill>
                  <a:srgbClr val="000000"/>
                </a:solidFill>
                <a:effectLst/>
                <a:latin typeface="Arial"/>
                <a:ea typeface="Times New Roman"/>
                <a:cs typeface="Times New Roman"/>
              </a:rPr>
              <a:t>commutateur</a:t>
            </a:r>
            <a:r>
              <a:rPr lang="en-US" sz="1000" dirty="0" smtClean="0">
                <a:solidFill>
                  <a:srgbClr val="000000"/>
                </a:solidFill>
                <a:effectLst/>
                <a:latin typeface="Arial"/>
                <a:ea typeface="Times New Roman"/>
                <a:cs typeface="Times New Roman"/>
              </a:rPr>
              <a:t> virtuel, cliquez sur </a:t>
            </a:r>
            <a:r>
              <a:rPr lang="en-US" sz="1000" b="1" dirty="0" smtClean="0">
                <a:effectLst/>
                <a:latin typeface="Arial"/>
                <a:ea typeface="Times New Roman"/>
                <a:cs typeface="Times New Roman"/>
              </a:rPr>
              <a:t>Externe</a:t>
            </a:r>
            <a:r>
              <a:rPr lang="en-US" sz="1000" dirty="0" smtClean="0">
                <a:effectLst/>
                <a:latin typeface="Arial"/>
                <a:ea typeface="Times New Roman"/>
                <a:cs typeface="Times New Roman"/>
              </a:rPr>
              <a:t>, puis</a:t>
            </a:r>
            <a:r>
              <a:rPr lang="en-US" sz="1000" dirty="0" smtClean="0">
                <a:solidFill>
                  <a:srgbClr val="000000"/>
                </a:solidFill>
                <a:effectLst/>
                <a:latin typeface="Arial"/>
                <a:ea typeface="Times New Roman"/>
                <a:cs typeface="Times New Roman"/>
              </a:rPr>
              <a:t> </a:t>
            </a:r>
            <a:r>
              <a:rPr lang="en-US" sz="1000" dirty="0" err="1" smtClean="0">
                <a:solidFill>
                  <a:srgbClr val="000000"/>
                </a:solidFill>
                <a:effectLst/>
                <a:latin typeface="Arial"/>
                <a:ea typeface="Times New Roman"/>
                <a:cs typeface="Times New Roman"/>
              </a:rPr>
              <a:t>sur</a:t>
            </a:r>
            <a:r>
              <a:rPr lang="en-US" sz="1000" dirty="0" smtClean="0">
                <a:solidFill>
                  <a:srgbClr val="000000"/>
                </a:solidFill>
                <a:effectLst/>
                <a:latin typeface="Arial"/>
                <a:ea typeface="Times New Roman"/>
                <a:cs typeface="Times New Roman"/>
              </a:rPr>
              <a:t> </a:t>
            </a:r>
            <a:r>
              <a:rPr lang="en-US" sz="1000" b="1" dirty="0" err="1">
                <a:latin typeface="Arial"/>
                <a:ea typeface="Times New Roman"/>
                <a:cs typeface="Times New Roman"/>
              </a:rPr>
              <a:t>Créer</a:t>
            </a:r>
            <a:r>
              <a:rPr lang="en-US" sz="1000" b="1" dirty="0">
                <a:latin typeface="Arial"/>
                <a:ea typeface="Times New Roman"/>
                <a:cs typeface="Times New Roman"/>
              </a:rPr>
              <a:t> le </a:t>
            </a:r>
            <a:r>
              <a:rPr lang="en-US" sz="1000" b="1" dirty="0" err="1">
                <a:latin typeface="Arial"/>
                <a:ea typeface="Times New Roman"/>
                <a:cs typeface="Times New Roman"/>
              </a:rPr>
              <a:t>commutateur</a:t>
            </a:r>
            <a:r>
              <a:rPr lang="en-US" sz="1000" b="1" dirty="0">
                <a:latin typeface="Arial"/>
                <a:ea typeface="Times New Roman"/>
                <a:cs typeface="Times New Roman"/>
              </a:rPr>
              <a:t> </a:t>
            </a:r>
            <a:r>
              <a:rPr lang="en-US" sz="1000" b="1" dirty="0" err="1">
                <a:latin typeface="Arial"/>
                <a:ea typeface="Times New Roman"/>
                <a:cs typeface="Times New Roman"/>
              </a:rPr>
              <a:t>virtuel</a:t>
            </a:r>
            <a:r>
              <a:rPr lang="en-US" sz="1000" dirty="0" smtClean="0">
                <a:solidFill>
                  <a:srgbClr val="000000"/>
                </a:solidFill>
                <a:effectLst/>
                <a:latin typeface="Arial"/>
                <a:ea typeface="Times New Roman"/>
                <a:cs typeface="Times New Roman"/>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SzPts val="950"/>
              <a:buFont typeface="+mj-lt"/>
              <a:buAutoNum type="arabicPeriod"/>
            </a:pPr>
            <a:r>
              <a:rPr lang="en-US" sz="1000" dirty="0" smtClean="0">
                <a:solidFill>
                  <a:srgbClr val="000000"/>
                </a:solidFill>
                <a:effectLst/>
                <a:latin typeface="Arial"/>
                <a:ea typeface="Times New Roman"/>
                <a:cs typeface="Times New Roman"/>
              </a:rPr>
              <a:t>Dans </a:t>
            </a:r>
            <a:r>
              <a:rPr lang="en-US" sz="1000" b="1" dirty="0" smtClean="0">
                <a:effectLst/>
                <a:latin typeface="Arial"/>
                <a:ea typeface="Times New Roman"/>
                <a:cs typeface="Times New Roman"/>
              </a:rPr>
              <a:t>Propriétés du commutateur virtuel</a:t>
            </a:r>
            <a:r>
              <a:rPr lang="en-US" sz="1000" dirty="0" smtClean="0">
                <a:effectLst/>
                <a:latin typeface="Arial"/>
                <a:ea typeface="Times New Roman"/>
                <a:cs typeface="Times New Roman"/>
              </a:rPr>
              <a:t>,</a:t>
            </a:r>
            <a:r>
              <a:rPr lang="en-US" sz="1000" dirty="0" smtClean="0">
                <a:solidFill>
                  <a:srgbClr val="000000"/>
                </a:solidFill>
                <a:effectLst/>
                <a:latin typeface="Arial"/>
                <a:ea typeface="Times New Roman"/>
                <a:cs typeface="Times New Roman"/>
              </a:rPr>
              <a:t> dans le champ </a:t>
            </a:r>
            <a:r>
              <a:rPr lang="en-US" sz="1000" b="1" dirty="0" smtClean="0">
                <a:effectLst/>
                <a:latin typeface="Arial"/>
                <a:ea typeface="Times New Roman"/>
                <a:cs typeface="Times New Roman"/>
              </a:rPr>
              <a:t>Nom</a:t>
            </a:r>
            <a:r>
              <a:rPr lang="en-US" sz="1000" dirty="0" smtClean="0">
                <a:solidFill>
                  <a:srgbClr val="000000"/>
                </a:solidFill>
                <a:effectLst/>
                <a:latin typeface="Arial"/>
                <a:ea typeface="Times New Roman"/>
                <a:cs typeface="Times New Roman"/>
              </a:rPr>
              <a:t>,</a:t>
            </a:r>
            <a:r>
              <a:rPr lang="en-US" sz="1000" b="1" dirty="0" smtClean="0">
                <a:effectLst/>
                <a:latin typeface="Arial"/>
                <a:ea typeface="Times New Roman"/>
                <a:cs typeface="Times New Roman"/>
              </a:rPr>
              <a:t> </a:t>
            </a:r>
            <a:r>
              <a:rPr lang="en-US" sz="1000" dirty="0" smtClean="0">
                <a:solidFill>
                  <a:srgbClr val="000000"/>
                </a:solidFill>
                <a:effectLst/>
                <a:latin typeface="Arial"/>
                <a:ea typeface="Times New Roman"/>
                <a:cs typeface="Times New Roman"/>
              </a:rPr>
              <a:t>tapez </a:t>
            </a:r>
            <a:r>
              <a:rPr lang="en-US" sz="1000" b="1" dirty="0" smtClean="0">
                <a:effectLst/>
                <a:latin typeface="Arial"/>
                <a:ea typeface="Times New Roman"/>
                <a:cs typeface="Times New Roman"/>
              </a:rPr>
              <a:t>Démo de classe</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solidFill>
                  <a:srgbClr val="000000"/>
                </a:solidFill>
                <a:effectLst/>
                <a:latin typeface="Arial"/>
                <a:ea typeface="Times New Roman"/>
                <a:cs typeface="Times New Roman"/>
              </a:rPr>
              <a:t>activez</a:t>
            </a:r>
            <a:r>
              <a:rPr lang="en-US" sz="1000" dirty="0" smtClean="0">
                <a:solidFill>
                  <a:srgbClr val="000000"/>
                </a:solidFill>
                <a:effectLst/>
                <a:latin typeface="Arial"/>
                <a:ea typeface="Times New Roman"/>
                <a:cs typeface="Times New Roman"/>
              </a:rPr>
              <a:t> la case à cocher en regard de </a:t>
            </a:r>
            <a:r>
              <a:rPr lang="en-US" sz="1000" b="1" dirty="0" smtClean="0">
                <a:effectLst/>
                <a:latin typeface="Arial"/>
                <a:ea typeface="Times New Roman"/>
                <a:cs typeface="Times New Roman"/>
              </a:rPr>
              <a:t>Autoriser le système d'exploitation de </a:t>
            </a:r>
            <a:r>
              <a:rPr lang="en-US" sz="1000" b="1" dirty="0" err="1" smtClean="0">
                <a:effectLst/>
                <a:latin typeface="Arial"/>
                <a:ea typeface="Times New Roman"/>
                <a:cs typeface="Times New Roman"/>
              </a:rPr>
              <a:t>gestion</a:t>
            </a:r>
            <a:r>
              <a:rPr lang="en-US" sz="1000" b="1" dirty="0" smtClean="0">
                <a:effectLst/>
                <a:latin typeface="Arial"/>
                <a:ea typeface="Times New Roman"/>
                <a:cs typeface="Times New Roman"/>
              </a:rPr>
              <a:t> à </a:t>
            </a:r>
            <a:r>
              <a:rPr lang="en-US" sz="1000" b="1" dirty="0" err="1" smtClean="0">
                <a:effectLst/>
                <a:latin typeface="Arial"/>
                <a:ea typeface="Times New Roman"/>
                <a:cs typeface="Times New Roman"/>
              </a:rPr>
              <a:t>partager</a:t>
            </a:r>
            <a:r>
              <a:rPr lang="en-US" sz="1000" b="1" dirty="0" smtClean="0">
                <a:effectLst/>
                <a:latin typeface="Arial"/>
                <a:ea typeface="Times New Roman"/>
                <a:cs typeface="Times New Roman"/>
              </a:rPr>
              <a:t> cette carte réseau</a:t>
            </a:r>
            <a:r>
              <a:rPr lang="en-US" sz="1000" dirty="0" smtClean="0">
                <a:solidFill>
                  <a:srgbClr val="000000"/>
                </a:solidFill>
                <a:effectLst/>
                <a:latin typeface="Arial"/>
                <a:ea typeface="Times New Roman"/>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SzPts val="950"/>
              <a:buFont typeface="+mj-lt"/>
              <a:buAutoNum type="arabicPeriod"/>
            </a:pPr>
            <a:r>
              <a:rPr lang="fr-FR" sz="1000" dirty="0">
                <a:solidFill>
                  <a:srgbClr val="000000"/>
                </a:solidFill>
                <a:latin typeface="Arial"/>
                <a:ea typeface="Times New Roman"/>
                <a:cs typeface="Times New Roman"/>
              </a:rPr>
              <a:t>Activez la case à cocher en regard de l'option </a:t>
            </a:r>
            <a:r>
              <a:rPr lang="en-US" sz="1000" b="1" dirty="0" err="1">
                <a:latin typeface="Arial"/>
                <a:ea typeface="Times New Roman"/>
                <a:cs typeface="Times New Roman"/>
              </a:rPr>
              <a:t>Activer</a:t>
            </a:r>
            <a:r>
              <a:rPr lang="en-US" sz="1000" b="1" dirty="0">
                <a:latin typeface="Arial"/>
                <a:ea typeface="Times New Roman"/>
                <a:cs typeface="Times New Roman"/>
              </a:rPr>
              <a:t> la </a:t>
            </a:r>
            <a:r>
              <a:rPr lang="en-US" sz="1000" b="1" dirty="0" err="1">
                <a:latin typeface="Arial"/>
                <a:ea typeface="Times New Roman"/>
                <a:cs typeface="Times New Roman"/>
              </a:rPr>
              <a:t>virtualisation</a:t>
            </a:r>
            <a:r>
              <a:rPr lang="en-US" sz="1000" b="1" dirty="0">
                <a:latin typeface="Arial"/>
                <a:ea typeface="Times New Roman"/>
                <a:cs typeface="Times New Roman"/>
              </a:rPr>
              <a:t> </a:t>
            </a:r>
            <a:r>
              <a:rPr lang="en-US" sz="1000" b="1" dirty="0" err="1">
                <a:latin typeface="Arial"/>
                <a:ea typeface="Times New Roman"/>
                <a:cs typeface="Times New Roman"/>
              </a:rPr>
              <a:t>d'E</a:t>
            </a:r>
            <a:r>
              <a:rPr lang="en-US" sz="1000" b="1" dirty="0">
                <a:latin typeface="Arial"/>
                <a:ea typeface="Times New Roman"/>
                <a:cs typeface="Times New Roman"/>
              </a:rPr>
              <a:t>/S de </a:t>
            </a:r>
            <a:r>
              <a:rPr lang="en-US" sz="1000" b="1" dirty="0" err="1">
                <a:latin typeface="Arial"/>
                <a:ea typeface="Times New Roman"/>
                <a:cs typeface="Times New Roman"/>
              </a:rPr>
              <a:t>racine</a:t>
            </a:r>
            <a:r>
              <a:rPr lang="en-US" sz="1000" b="1" dirty="0">
                <a:latin typeface="Arial"/>
                <a:ea typeface="Times New Roman"/>
                <a:cs typeface="Times New Roman"/>
              </a:rPr>
              <a:t> </a:t>
            </a:r>
            <a:r>
              <a:rPr lang="en-US" sz="1000" b="1" dirty="0" smtClean="0">
                <a:latin typeface="Arial"/>
                <a:ea typeface="Times New Roman"/>
                <a:cs typeface="Times New Roman"/>
              </a:rPr>
              <a:t>unique (SR-IOV</a:t>
            </a:r>
            <a:r>
              <a:rPr lang="en-US" sz="1000" b="1" dirty="0">
                <a:latin typeface="Arial"/>
                <a:ea typeface="Times New Roman"/>
                <a:cs typeface="Times New Roman"/>
              </a:rPr>
              <a:t>)</a:t>
            </a:r>
            <a:r>
              <a:rPr lang="en-US" sz="1000" dirty="0" smtClean="0">
                <a:solidFill>
                  <a:srgbClr val="000000"/>
                </a:solidFill>
                <a:effectLst/>
                <a:latin typeface="Arial"/>
                <a:ea typeface="Times New Roman"/>
                <a:cs typeface="Times New Roman"/>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SzPts val="950"/>
              <a:buFont typeface="+mj-lt"/>
              <a:buAutoNum type="arabicPeriod"/>
            </a:pPr>
            <a:r>
              <a:rPr lang="en-US" sz="1000" dirty="0" smtClean="0">
                <a:solidFill>
                  <a:srgbClr val="000000"/>
                </a:solidFill>
                <a:effectLst/>
                <a:latin typeface="Arial"/>
                <a:ea typeface="Times New Roman"/>
                <a:cs typeface="Times New Roman"/>
              </a:rPr>
              <a:t>Passez le type de commutateur virtuel sur </a:t>
            </a:r>
            <a:r>
              <a:rPr lang="en-US" sz="1000" b="1" dirty="0" smtClean="0">
                <a:effectLst/>
                <a:latin typeface="Arial"/>
                <a:ea typeface="Times New Roman"/>
                <a:cs typeface="Times New Roman"/>
              </a:rPr>
              <a:t>Réseau interne</a:t>
            </a:r>
            <a:r>
              <a:rPr lang="en-US" sz="1000" dirty="0" smtClean="0">
                <a:effectLst/>
                <a:latin typeface="Arial"/>
                <a:ea typeface="Times New Roman"/>
                <a:cs typeface="Times New Roman"/>
              </a:rPr>
              <a:t>,</a:t>
            </a:r>
            <a:r>
              <a:rPr lang="en-US" sz="1000" dirty="0" smtClean="0">
                <a:solidFill>
                  <a:srgbClr val="000000"/>
                </a:solidFill>
                <a:effectLst/>
                <a:latin typeface="Arial"/>
                <a:ea typeface="Times New Roman"/>
                <a:cs typeface="Times New Roman"/>
              </a:rPr>
              <a:t> puis cliquez sur </a:t>
            </a:r>
            <a:r>
              <a:rPr lang="en-US" sz="1000" b="1" dirty="0" smtClean="0">
                <a:effectLst/>
                <a:latin typeface="Arial"/>
                <a:ea typeface="Times New Roman"/>
                <a:cs typeface="Times New Roman"/>
              </a:rPr>
              <a:t>OK</a:t>
            </a:r>
            <a:r>
              <a:rPr lang="en-US" sz="1000" dirty="0" smtClean="0">
                <a:effectLst/>
                <a:latin typeface="Arial"/>
                <a:ea typeface="Times New Roman"/>
                <a:cs typeface="Times New Roman"/>
              </a:rPr>
              <a:t>.</a:t>
            </a:r>
          </a:p>
          <a:p>
            <a:pPr>
              <a:lnSpc>
                <a:spcPct val="115000"/>
              </a:lnSpc>
              <a:spcAft>
                <a:spcPts val="300"/>
              </a:spcAft>
            </a:pPr>
            <a:r>
              <a:rPr lang="en-US" sz="1000" b="1" dirty="0">
                <a:latin typeface="Arial"/>
                <a:ea typeface="Calibri"/>
                <a:cs typeface="Times New Roman"/>
              </a:rPr>
              <a:t>Créer une carte réseau virtuelle</a:t>
            </a:r>
            <a:endParaRPr lang="en-US" sz="1000" dirty="0">
              <a:latin typeface="Arial"/>
              <a:ea typeface="Calibri"/>
              <a:cs typeface="Times New Roman"/>
            </a:endParaRPr>
          </a:p>
          <a:p>
            <a:pPr marL="342900" marR="0" lvl="0" indent="-342900">
              <a:lnSpc>
                <a:spcPct val="115000"/>
              </a:lnSpc>
              <a:spcBef>
                <a:spcPts val="0"/>
              </a:spcBef>
              <a:spcAft>
                <a:spcPts val="995"/>
              </a:spcAft>
              <a:buSzPts val="950"/>
              <a:buFont typeface="+mj-lt"/>
              <a:buAutoNum type="arabicPeriod"/>
            </a:pPr>
            <a:r>
              <a:rPr lang="en-US" sz="1000" dirty="0" smtClean="0">
                <a:effectLst/>
                <a:latin typeface="Arial"/>
                <a:ea typeface="Times New Roman"/>
                <a:cs typeface="Times New Roman"/>
              </a:rPr>
              <a:t>Dans le volet gauche, cliquez avec le bouton droit sur </a:t>
            </a:r>
            <a:r>
              <a:rPr lang="en-US" sz="1000" b="1" dirty="0" smtClean="0">
                <a:effectLst/>
                <a:latin typeface="Arial"/>
                <a:ea typeface="Times New Roman"/>
                <a:cs typeface="Times New Roman"/>
              </a:rPr>
              <a:t>LON-HOST1</a:t>
            </a:r>
            <a:r>
              <a:rPr lang="en-US" sz="1000" dirty="0" smtClean="0">
                <a:effectLst/>
                <a:latin typeface="Arial"/>
                <a:ea typeface="Times New Roman"/>
                <a:cs typeface="Times New Roman"/>
              </a:rPr>
              <a:t>, cliquez sur </a:t>
            </a:r>
            <a:r>
              <a:rPr lang="en-US" sz="1000" b="1" dirty="0" smtClean="0">
                <a:effectLst/>
                <a:latin typeface="Arial"/>
                <a:ea typeface="Times New Roman"/>
                <a:cs typeface="Times New Roman"/>
              </a:rPr>
              <a:t>Nouveau</a:t>
            </a:r>
            <a:r>
              <a:rPr lang="en-US" sz="1000" b="1" dirty="0" smtClean="0">
                <a:latin typeface="Arial"/>
                <a:ea typeface="Calibri"/>
                <a:cs typeface="Times New Roman"/>
              </a:rPr>
              <a: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Ordinateur</a:t>
            </a:r>
            <a:r>
              <a:rPr lang="en-US" sz="1000" b="1" dirty="0" smtClean="0">
                <a:effectLst/>
                <a:latin typeface="Arial"/>
                <a:ea typeface="Times New Roman"/>
                <a:cs typeface="Times New Roman"/>
              </a:rPr>
              <a:t> virtuel</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SzPts val="950"/>
              <a:buFont typeface="+mj-lt"/>
              <a:buAutoNum type="arabicPeriod"/>
            </a:pPr>
            <a:r>
              <a:rPr lang="en-US" sz="1000" dirty="0" smtClean="0">
                <a:effectLst/>
                <a:latin typeface="Arial"/>
                <a:ea typeface="Times New Roman"/>
                <a:cs typeface="Times New Roman"/>
              </a:rPr>
              <a:t>Dans la page </a:t>
            </a:r>
            <a:r>
              <a:rPr lang="en-US" sz="1000" b="1" dirty="0" smtClean="0">
                <a:effectLst/>
                <a:latin typeface="Arial"/>
                <a:ea typeface="Times New Roman"/>
                <a:cs typeface="Times New Roman"/>
              </a:rPr>
              <a:t>Avant de commencer</a:t>
            </a:r>
            <a:r>
              <a:rPr lang="en-US" sz="1000" dirty="0" smtClean="0">
                <a:effectLst/>
                <a:latin typeface="Arial"/>
                <a:ea typeface="Times New Roman"/>
                <a:cs typeface="Times New Roman"/>
              </a:rPr>
              <a:t>, cliquez sur</a:t>
            </a:r>
            <a:r>
              <a:rPr lang="en-US" sz="1000" b="1" dirty="0" smtClean="0">
                <a:effectLst/>
                <a:latin typeface="Arial"/>
                <a:ea typeface="Times New Roman"/>
                <a:cs typeface="Times New Roman"/>
              </a:rPr>
              <a:t> Suivant</a:t>
            </a:r>
            <a:r>
              <a:rPr lang="en-US" sz="1000" dirty="0" smtClean="0">
                <a:effectLst/>
                <a:latin typeface="Arial"/>
                <a:ea typeface="Times New Roman"/>
                <a:cs typeface="Times New Roman"/>
              </a:rPr>
              <a:t> et dans la page </a:t>
            </a:r>
            <a:r>
              <a:rPr lang="en-US" sz="1000" b="1" dirty="0" smtClean="0">
                <a:effectLst/>
                <a:latin typeface="Arial"/>
                <a:ea typeface="Times New Roman"/>
                <a:cs typeface="Times New Roman"/>
              </a:rPr>
              <a:t>Spécifier le nom et </a:t>
            </a:r>
            <a:r>
              <a:rPr lang="en-US" sz="1000" b="1" dirty="0" err="1" smtClean="0">
                <a:effectLst/>
                <a:latin typeface="Arial"/>
                <a:ea typeface="Times New Roman"/>
                <a:cs typeface="Times New Roman"/>
              </a:rPr>
              <a:t>l'emplacement</a:t>
            </a:r>
            <a:r>
              <a:rPr lang="en-US" sz="1000" dirty="0" smtClean="0">
                <a:effectLst/>
                <a:latin typeface="Arial"/>
                <a:ea typeface="Times New Roman"/>
                <a:cs typeface="Times New Roman"/>
              </a:rPr>
              <a:t>, dans le champ </a:t>
            </a:r>
            <a:r>
              <a:rPr lang="en-US" sz="1000" b="1" dirty="0" smtClean="0">
                <a:effectLst/>
                <a:latin typeface="Arial"/>
                <a:ea typeface="Times New Roman"/>
                <a:cs typeface="Times New Roman"/>
              </a:rPr>
              <a:t>Nom</a:t>
            </a:r>
            <a:r>
              <a:rPr lang="en-US" sz="1000" dirty="0" smtClean="0">
                <a:effectLst/>
                <a:latin typeface="Arial"/>
                <a:ea typeface="Times New Roman"/>
                <a:cs typeface="Times New Roman"/>
              </a:rPr>
              <a:t>, tapez </a:t>
            </a:r>
            <a:r>
              <a:rPr lang="en-US" sz="1000" b="1" dirty="0" smtClean="0">
                <a:effectLst/>
                <a:latin typeface="Arial"/>
                <a:ea typeface="Times New Roman"/>
                <a:cs typeface="Times New Roman"/>
              </a:rPr>
              <a:t>demo1</a:t>
            </a:r>
            <a:r>
              <a:rPr lang="en-US" sz="1000" dirty="0" smtClean="0">
                <a:effectLst/>
                <a:latin typeface="Arial"/>
                <a:ea typeface="Times New Roman"/>
                <a:cs typeface="Times New Roman"/>
              </a:rPr>
              <a:t>,</a:t>
            </a:r>
            <a:r>
              <a:rPr lang="en-US" sz="1000" b="1" dirty="0" smtClean="0">
                <a:effectLst/>
                <a:latin typeface="Arial"/>
                <a:ea typeface="Times New Roman"/>
                <a:cs typeface="Times New Roman"/>
              </a:rPr>
              <a:t> </a:t>
            </a:r>
            <a:r>
              <a:rPr lang="en-US" sz="1000" dirty="0" smtClean="0">
                <a:effectLst/>
                <a:latin typeface="Arial"/>
                <a:ea typeface="Times New Roman"/>
                <a:cs typeface="Times New Roman"/>
              </a:rPr>
              <a:t>puis cliquez sur </a:t>
            </a:r>
            <a:r>
              <a:rPr lang="en-US" sz="1000" b="1" dirty="0"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SzPts val="950"/>
              <a:buFont typeface="+mj-lt"/>
              <a:buAutoNum type="arabicPeriod"/>
            </a:pPr>
            <a:r>
              <a:rPr lang="en-US" sz="1000" dirty="0" smtClean="0">
                <a:effectLst/>
                <a:latin typeface="Arial"/>
                <a:ea typeface="Times New Roman"/>
                <a:cs typeface="Times New Roman"/>
              </a:rPr>
              <a:t>Dans la page </a:t>
            </a:r>
            <a:r>
              <a:rPr lang="en-US" sz="1000" b="1" dirty="0" smtClean="0">
                <a:effectLst/>
                <a:latin typeface="Arial"/>
                <a:ea typeface="Times New Roman"/>
                <a:cs typeface="Times New Roman"/>
              </a:rPr>
              <a:t>Affecter la mémoire</a:t>
            </a:r>
            <a:r>
              <a:rPr lang="en-US" sz="1000" dirty="0" smtClean="0">
                <a:effectLst/>
                <a:latin typeface="Arial"/>
                <a:ea typeface="Times New Roman"/>
                <a:cs typeface="Times New Roman"/>
              </a:rPr>
              <a:t>, cliquez sur </a:t>
            </a:r>
            <a:r>
              <a:rPr lang="en-US" sz="1000" b="1" dirty="0"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SzPts val="950"/>
              <a:buFont typeface="+mj-lt"/>
              <a:buAutoNum type="arabicPeriod"/>
            </a:pPr>
            <a:r>
              <a:rPr lang="en-US" sz="1000" dirty="0" smtClean="0">
                <a:effectLst/>
                <a:latin typeface="Arial"/>
                <a:ea typeface="Times New Roman"/>
                <a:cs typeface="Times New Roman"/>
              </a:rPr>
              <a:t>Dans la page </a:t>
            </a:r>
            <a:r>
              <a:rPr lang="en-US" sz="1000" b="1" dirty="0" smtClean="0">
                <a:effectLst/>
                <a:latin typeface="Arial"/>
                <a:ea typeface="Times New Roman"/>
                <a:cs typeface="Times New Roman"/>
              </a:rPr>
              <a:t>Configurer la mise en réseau</a:t>
            </a:r>
            <a:r>
              <a:rPr lang="en-US" sz="1000" dirty="0" smtClean="0">
                <a:effectLst/>
                <a:latin typeface="Arial"/>
                <a:ea typeface="Times New Roman"/>
                <a:cs typeface="Times New Roman"/>
              </a:rPr>
              <a:t>, cliquez sur la flèche dans le champ </a:t>
            </a:r>
            <a:r>
              <a:rPr lang="en-US" sz="1000" b="1" dirty="0" smtClean="0">
                <a:effectLst/>
                <a:latin typeface="Arial"/>
                <a:ea typeface="Times New Roman"/>
                <a:cs typeface="Times New Roman"/>
              </a:rPr>
              <a:t>Connexion</a:t>
            </a:r>
            <a:r>
              <a:rPr lang="en-US" sz="1000" dirty="0" smtClean="0">
                <a:effectLst/>
                <a:latin typeface="Arial"/>
                <a:ea typeface="Times New Roman"/>
                <a:cs typeface="Times New Roman"/>
              </a:rPr>
              <a:t>, cliquez sur </a:t>
            </a:r>
            <a:r>
              <a:rPr lang="en-US" sz="1000" b="1" dirty="0" smtClean="0">
                <a:effectLst/>
                <a:latin typeface="Arial"/>
                <a:ea typeface="Times New Roman"/>
                <a:cs typeface="Times New Roman"/>
              </a:rPr>
              <a:t>Démo de classe</a:t>
            </a:r>
            <a:r>
              <a:rPr lang="en-US" sz="1000" dirty="0" smtClean="0">
                <a:effectLst/>
                <a:latin typeface="Arial"/>
                <a:ea typeface="Times New Roman"/>
                <a:cs typeface="Times New Roman"/>
              </a:rPr>
              <a:t>, puis sur </a:t>
            </a:r>
            <a:r>
              <a:rPr lang="en-US" sz="1000" b="1" dirty="0" smtClean="0">
                <a:effectLst/>
                <a:latin typeface="Arial"/>
                <a:ea typeface="Times New Roman"/>
                <a:cs typeface="Times New Roman"/>
              </a:rPr>
              <a:t>Terminer</a:t>
            </a:r>
            <a:r>
              <a:rPr lang="en-US" sz="1000" dirty="0" smtClean="0">
                <a:effectLst/>
                <a:latin typeface="Arial"/>
                <a:ea typeface="Times New Roman"/>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25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
        <p:nvSpPr>
          <p:cNvPr id="8" name="TextBox 7"/>
          <p:cNvSpPr txBox="1"/>
          <p:nvPr/>
        </p:nvSpPr>
        <p:spPr>
          <a:xfrm>
            <a:off x="0" y="8890001"/>
            <a:ext cx="40386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spTree>
    <p:extLst>
      <p:ext uri="{BB962C8B-B14F-4D97-AF65-F5344CB8AC3E}">
        <p14:creationId xmlns:p14="http://schemas.microsoft.com/office/powerpoint/2010/main" val="2904588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a:lnSpc>
                <a:spcPct val="115000"/>
              </a:lnSpc>
              <a:spcAft>
                <a:spcPts val="300"/>
              </a:spcAft>
            </a:pPr>
            <a:r>
              <a:rPr lang="fr-FR" sz="1000" b="1" smtClean="0">
                <a:latin typeface="Arial"/>
                <a:ea typeface="Calibri"/>
                <a:cs typeface="Times New Roman"/>
              </a:rPr>
              <a:t>Vérifier les paramètres de la carte réseau virtuelle</a:t>
            </a:r>
            <a:endParaRPr lang="fr-FR" sz="1000" smtClean="0">
              <a:latin typeface="Arial"/>
              <a:ea typeface="Calibri"/>
              <a:cs typeface="Times New Roman"/>
            </a:endParaRPr>
          </a:p>
          <a:p>
            <a:pPr marL="342900" marR="0" lvl="0" indent="-342900">
              <a:lnSpc>
                <a:spcPct val="115000"/>
              </a:lnSpc>
              <a:spcBef>
                <a:spcPts val="0"/>
              </a:spcBef>
              <a:spcAft>
                <a:spcPts val="995"/>
              </a:spcAft>
              <a:buSzPts val="950"/>
              <a:buFont typeface="+mj-lt"/>
              <a:buAutoNum type="arabicPeriod"/>
            </a:pPr>
            <a:r>
              <a:rPr lang="fr-FR" sz="1000" smtClean="0">
                <a:solidFill>
                  <a:srgbClr val="000000"/>
                </a:solidFill>
                <a:effectLst/>
                <a:latin typeface="Arial"/>
                <a:ea typeface="Times New Roman"/>
                <a:cs typeface="Times New Roman"/>
              </a:rPr>
              <a:t>Dans le volet droit, cliquez avec le bouton droit sur l'ordinateur virtuel nommé </a:t>
            </a:r>
            <a:r>
              <a:rPr lang="fr-FR" sz="1000" b="1" smtClean="0">
                <a:effectLst/>
                <a:latin typeface="Arial"/>
                <a:ea typeface="Times New Roman"/>
                <a:cs typeface="Times New Roman"/>
              </a:rPr>
              <a:t>demo1</a:t>
            </a:r>
            <a:r>
              <a:rPr lang="fr-FR" sz="1000" smtClean="0">
                <a:solidFill>
                  <a:srgbClr val="000000"/>
                </a:solidFill>
                <a:effectLst/>
                <a:latin typeface="Arial"/>
                <a:ea typeface="Times New Roman"/>
                <a:cs typeface="Times New Roman"/>
              </a:rPr>
              <a:t>, puis cliquez sur </a:t>
            </a:r>
            <a:r>
              <a:rPr lang="fr-FR" sz="1000" b="1" smtClean="0">
                <a:effectLst/>
                <a:latin typeface="Arial"/>
                <a:ea typeface="Times New Roman"/>
                <a:cs typeface="Times New Roman"/>
              </a:rPr>
              <a:t>Paramètres</a:t>
            </a:r>
            <a:r>
              <a:rPr lang="fr-FR" sz="1000" smtClean="0">
                <a:effectLst/>
                <a:latin typeface="Arial"/>
                <a:ea typeface="Times New Roman"/>
                <a:cs typeface="Times New Roman"/>
              </a:rPr>
              <a:t>.</a:t>
            </a: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Dans la liste de matériel qui apparaît, cliquez sur </a:t>
            </a:r>
            <a:r>
              <a:rPr lang="fr-FR" sz="1000" b="1" smtClean="0">
                <a:solidFill>
                  <a:prstClr val="black"/>
                </a:solidFill>
                <a:latin typeface="Arial"/>
                <a:ea typeface="Times New Roman"/>
                <a:cs typeface="Times New Roman"/>
              </a:rPr>
              <a:t>Carte réseau</a:t>
            </a:r>
            <a:r>
              <a:rPr lang="fr-FR" sz="1000" smtClean="0">
                <a:solidFill>
                  <a:srgbClr val="000000"/>
                </a:solidFill>
                <a:latin typeface="Arial"/>
                <a:ea typeface="Times New Roman"/>
                <a:cs typeface="Times New Roman"/>
              </a:rPr>
              <a:t>. À droite</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vous pouvez voir le commutateur en cours d'utilisation, ainsi que les paramètres VLAN et de gestion de la bande passante.</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Sous Paramètres de</a:t>
            </a:r>
            <a:r>
              <a:rPr lang="fr-FR" sz="1000" b="1" smtClean="0">
                <a:solidFill>
                  <a:prstClr val="black"/>
                </a:solidFill>
                <a:latin typeface="Arial"/>
                <a:ea typeface="Times New Roman"/>
                <a:cs typeface="Times New Roman"/>
              </a:rPr>
              <a:t> Carte réseau</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Accélération matérielle</a:t>
            </a:r>
            <a:r>
              <a:rPr lang="fr-FR" sz="1000" smtClean="0">
                <a:solidFill>
                  <a:srgbClr val="000000"/>
                </a:solidFill>
                <a:latin typeface="Arial"/>
                <a:ea typeface="Times New Roman"/>
                <a:cs typeface="Times New Roman"/>
              </a:rPr>
              <a:t>, et à droite</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vous pouvez voir File d'attente d'ordinateurs virtuels, Déchargement de tâche IPsec et Virtualisation d'E/S d'une racine unique.</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Sous Paramètres de </a:t>
            </a:r>
            <a:r>
              <a:rPr lang="fr-FR" sz="1000" b="1" smtClean="0">
                <a:solidFill>
                  <a:prstClr val="black"/>
                </a:solidFill>
                <a:latin typeface="Arial"/>
                <a:ea typeface="Times New Roman"/>
                <a:cs typeface="Times New Roman"/>
              </a:rPr>
              <a:t>Carte réseau</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Fonctionnalités avancées</a:t>
            </a:r>
            <a:r>
              <a:rPr lang="fr-FR" sz="1000" smtClean="0">
                <a:solidFill>
                  <a:srgbClr val="000000"/>
                </a:solidFill>
                <a:latin typeface="Arial"/>
                <a:ea typeface="Times New Roman"/>
                <a:cs typeface="Times New Roman"/>
              </a:rPr>
              <a:t>, et à droite, examinez les prochaines fonctionnalités que vous pourriez attribuer.</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Une fois les options vérifiées</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cliquez sur </a:t>
            </a:r>
            <a:r>
              <a:rPr lang="fr-FR" sz="1000" b="1" smtClean="0">
                <a:solidFill>
                  <a:prstClr val="black"/>
                </a:solidFill>
                <a:latin typeface="Arial"/>
                <a:ea typeface="Times New Roman"/>
                <a:cs typeface="Times New Roman"/>
              </a:rPr>
              <a:t>Annuler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Dans le </a:t>
            </a:r>
            <a:r>
              <a:rPr lang="fr-FR" sz="1000" b="1" smtClean="0">
                <a:solidFill>
                  <a:prstClr val="black"/>
                </a:solidFill>
                <a:latin typeface="Arial"/>
                <a:ea typeface="Times New Roman"/>
                <a:cs typeface="Times New Roman"/>
              </a:rPr>
              <a:t>Gestionnaire Hyper-V</a:t>
            </a:r>
            <a:r>
              <a:rPr lang="fr-FR" sz="1000" smtClean="0">
                <a:solidFill>
                  <a:srgbClr val="000000"/>
                </a:solidFill>
                <a:latin typeface="Arial"/>
                <a:ea typeface="Times New Roman"/>
                <a:cs typeface="Times New Roman"/>
              </a:rPr>
              <a:t>, sous Ordinateurs</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virtuels</a:t>
            </a:r>
            <a:r>
              <a:rPr lang="fr-FR" sz="1000" b="1" smtClean="0">
                <a:solidFill>
                  <a:prstClr val="black"/>
                </a:solidFill>
                <a:latin typeface="Arial"/>
                <a:ea typeface="Times New Roman"/>
                <a:cs typeface="Times New Roman"/>
              </a:rPr>
              <a:t>, </a:t>
            </a:r>
            <a:r>
              <a:rPr lang="fr-FR" sz="1000" smtClean="0">
                <a:solidFill>
                  <a:srgbClr val="000000"/>
                </a:solidFill>
                <a:latin typeface="Arial"/>
                <a:ea typeface="Times New Roman"/>
                <a:cs typeface="Times New Roman"/>
              </a:rPr>
              <a:t>cliquez avec le bouton droit sur l'ordinateur virtuel </a:t>
            </a:r>
            <a:r>
              <a:rPr lang="fr-FR" sz="1000" b="1" smtClean="0">
                <a:solidFill>
                  <a:prstClr val="black"/>
                </a:solidFill>
                <a:latin typeface="Arial"/>
                <a:ea typeface="Times New Roman"/>
                <a:cs typeface="Times New Roman"/>
              </a:rPr>
              <a:t>demo1</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Supprimer</a:t>
            </a:r>
            <a:r>
              <a:rPr lang="fr-FR" sz="1000" smtClean="0">
                <a:solidFill>
                  <a:prstClr val="black"/>
                </a:solidFill>
                <a:latin typeface="Arial"/>
                <a:ea typeface="Times New Roman"/>
                <a:cs typeface="Times New Roman"/>
              </a:rPr>
              <a:t>.</a:t>
            </a:r>
          </a:p>
          <a:p>
            <a:pPr marL="342900" lvl="0" indent="-342900">
              <a:lnSpc>
                <a:spcPct val="115000"/>
              </a:lnSpc>
              <a:spcAft>
                <a:spcPts val="995"/>
              </a:spcAft>
              <a:buSzPts val="950"/>
              <a:buFont typeface="+mj-lt"/>
              <a:buAutoNum type="arabicPeriod" startAt="2"/>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Supprimer les ordinateurs virtuels sélectionnés</a:t>
            </a:r>
            <a:r>
              <a:rPr lang="fr-FR" sz="1000" smtClean="0">
                <a:solidFill>
                  <a:prstClr val="black"/>
                </a:solidFill>
                <a:latin typeface="Arial"/>
                <a:ea typeface="Times New Roman"/>
                <a:cs typeface="Times New Roman"/>
              </a:rPr>
              <a:t>, cliquez sur</a:t>
            </a:r>
            <a:r>
              <a:rPr lang="fr-FR" sz="1000" b="1" smtClean="0">
                <a:solidFill>
                  <a:prstClr val="black"/>
                </a:solidFill>
                <a:latin typeface="Arial"/>
                <a:ea typeface="Times New Roman"/>
                <a:cs typeface="Times New Roman"/>
              </a:rPr>
              <a:t> Supprimer</a:t>
            </a:r>
            <a:r>
              <a:rPr lang="fr-FR" sz="1000" smtClean="0">
                <a:solidFill>
                  <a:srgbClr val="000000"/>
                </a:solidFill>
                <a:latin typeface="Arial"/>
                <a:ea typeface="Times New Roman"/>
                <a:cs typeface="Times New Roman"/>
              </a:rPr>
              <a:t> pour confirmer.</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Cliquez avec le bouton droit sur </a:t>
            </a:r>
            <a:r>
              <a:rPr lang="fr-FR" sz="1000" b="1" smtClean="0">
                <a:solidFill>
                  <a:prstClr val="black"/>
                </a:solidFill>
                <a:latin typeface="Arial"/>
                <a:ea typeface="Times New Roman"/>
                <a:cs typeface="Times New Roman"/>
              </a:rPr>
              <a:t>LON-HOST1</a:t>
            </a:r>
            <a:r>
              <a:rPr lang="fr-FR" sz="1000" smtClean="0">
                <a:solidFill>
                  <a:prstClr val="black"/>
                </a:solidFill>
                <a:latin typeface="Arial"/>
                <a:ea typeface="Times New Roman"/>
                <a:cs typeface="Times New Roman"/>
              </a:rPr>
              <a:t>,</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Gestionnaire de commutateur virtuel</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srgbClr val="000000"/>
                </a:solidFill>
                <a:latin typeface="Arial"/>
                <a:ea typeface="Times New Roman"/>
                <a:cs typeface="Times New Roman"/>
              </a:rPr>
              <a:t>Cliquez sur le commutateur virtuel </a:t>
            </a:r>
            <a:r>
              <a:rPr lang="fr-FR" sz="1000" b="1" smtClean="0">
                <a:solidFill>
                  <a:prstClr val="black"/>
                </a:solidFill>
                <a:latin typeface="Arial"/>
                <a:ea typeface="Times New Roman"/>
                <a:cs typeface="Times New Roman"/>
              </a:rPr>
              <a:t>Démo de classe</a:t>
            </a:r>
            <a:r>
              <a:rPr lang="fr-FR" sz="1000" smtClean="0">
                <a:solidFill>
                  <a:srgbClr val="000000"/>
                </a:solidFill>
                <a:latin typeface="Arial"/>
                <a:ea typeface="Times New Roman"/>
                <a:cs typeface="Times New Roman"/>
              </a:rPr>
              <a:t>, puis en bas, cliquez avec le bouton droit sur </a:t>
            </a:r>
            <a:r>
              <a:rPr lang="fr-FR" sz="1000" b="1" smtClean="0">
                <a:solidFill>
                  <a:prstClr val="black"/>
                </a:solidFill>
                <a:latin typeface="Arial"/>
                <a:ea typeface="Times New Roman"/>
                <a:cs typeface="Times New Roman"/>
              </a:rPr>
              <a:t>Supprimer</a:t>
            </a:r>
            <a:r>
              <a:rPr lang="fr-FR" sz="1000" smtClean="0">
                <a:solidFill>
                  <a:srgbClr val="000000"/>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SzPts val="950"/>
              <a:buFont typeface="+mj-lt"/>
              <a:buAutoNum type="arabicPeriod" startAt="2"/>
            </a:pPr>
            <a:r>
              <a:rPr lang="fr-FR" sz="1000" smtClean="0">
                <a:solidFill>
                  <a:prstClr val="black"/>
                </a:solidFill>
                <a:latin typeface="Arial"/>
                <a:ea typeface="Times New Roman"/>
                <a:cs typeface="Times New Roman"/>
              </a:rPr>
              <a:t>Laissez tous les ordinateurs virtuels</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s'exécuter. Ils sont requis pour la prochaine démonstration de cette leçon.</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26</a:t>
            </a:fld>
            <a:endParaRPr lang="fr-F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Rappelez aux stagiaires que lors de la configuration d'ordinateurs virtuels, il est important de s'assurer que les ordinateurs virtuels sur un serveur hôte restent accessibles au réseau. Un seul ordinateur virtuel ne doit pas monopoliser la connectivité réseau au point d'empêcher l'hôte ou d'autres ordinateurs virtuels de disposer de la connectivité réseau.</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27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175929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aux stagiaires la nature des composants réseau qu'ils peuvent créer dans VMM.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28</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18516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a:lnSpc>
                <a:spcPct val="114000"/>
              </a:lnSpc>
              <a:spcAft>
                <a:spcPts val="1000"/>
              </a:spcAft>
            </a:pPr>
            <a:r>
              <a:rPr lang="fr-FR" sz="1000" dirty="0">
                <a:latin typeface="Arial"/>
                <a:ea typeface="SimSun"/>
                <a:cs typeface="Segoe UI"/>
              </a:rPr>
              <a:t>Pour cette démonstration, vous utiliserez l'environnement d'ordinateur virtuel disponible. Vérifiez que </a:t>
            </a:r>
            <a:r>
              <a:rPr lang="fr-FR" sz="1000" b="1" dirty="0">
                <a:latin typeface="Arial"/>
                <a:ea typeface="SimSun"/>
                <a:cs typeface="Segoe UI"/>
              </a:rPr>
              <a:t>22414B-LON-DC1</a:t>
            </a:r>
            <a:r>
              <a:rPr lang="fr-FR" sz="1000" dirty="0">
                <a:latin typeface="Arial"/>
                <a:ea typeface="SimSun"/>
                <a:cs typeface="Segoe UI"/>
              </a:rPr>
              <a:t> et </a:t>
            </a:r>
            <a:r>
              <a:rPr lang="fr-FR" sz="1000" b="1" dirty="0">
                <a:latin typeface="Arial"/>
                <a:ea typeface="SimSun"/>
                <a:cs typeface="Segoe UI"/>
              </a:rPr>
              <a:t>22414B-LON-VMM1</a:t>
            </a:r>
            <a:r>
              <a:rPr lang="fr-FR" sz="1000" dirty="0">
                <a:latin typeface="Arial"/>
                <a:ea typeface="SimSun"/>
                <a:cs typeface="Segoe UI"/>
              </a:rPr>
              <a:t> sont exécutés.</a:t>
            </a:r>
            <a:endParaRPr lang="fr-FR" sz="1000" dirty="0" smtClean="0">
              <a:latin typeface="Arial"/>
              <a:ea typeface="Calibri"/>
              <a:cs typeface="Times New Roman"/>
            </a:endParaRPr>
          </a:p>
          <a:p>
            <a:pPr>
              <a:lnSpc>
                <a:spcPct val="114000"/>
              </a:lnSpc>
              <a:spcAft>
                <a:spcPts val="1000"/>
              </a:spcAft>
            </a:pPr>
            <a:r>
              <a:rPr lang="fr-FR" sz="1000" b="1" dirty="0" smtClean="0">
                <a:latin typeface="Arial"/>
                <a:ea typeface="Calibri"/>
                <a:cs typeface="Times New Roman"/>
              </a:rPr>
              <a:t>Procédure de démonstration</a:t>
            </a:r>
            <a:endParaRPr lang="fr-FR" sz="1000" dirty="0" smtClean="0">
              <a:latin typeface="Arial"/>
              <a:ea typeface="Calibri"/>
              <a:cs typeface="Times New Roman"/>
            </a:endParaRPr>
          </a:p>
          <a:p>
            <a:pPr>
              <a:lnSpc>
                <a:spcPct val="114000"/>
              </a:lnSpc>
              <a:spcAft>
                <a:spcPts val="300"/>
              </a:spcAft>
            </a:pPr>
            <a:r>
              <a:rPr lang="fr-FR" sz="1000" b="1" dirty="0" smtClean="0">
                <a:latin typeface="Arial"/>
                <a:ea typeface="Calibri"/>
                <a:cs typeface="Times New Roman"/>
              </a:rPr>
              <a:t>Créer </a:t>
            </a:r>
            <a:r>
              <a:rPr lang="fr-FR" sz="1000" b="1" dirty="0" smtClean="0">
                <a:latin typeface="Arial"/>
                <a:ea typeface="Calibri"/>
                <a:cs typeface="Times New Roman"/>
              </a:rPr>
              <a:t>un réseau logique</a:t>
            </a:r>
            <a:endParaRPr lang="fr-FR" sz="1000" dirty="0" smtClean="0">
              <a:latin typeface="Arial"/>
              <a:ea typeface="Calibri"/>
              <a:cs typeface="Times New Roman"/>
            </a:endParaRPr>
          </a:p>
          <a:p>
            <a:pPr marL="342900" marR="0" lvl="0" indent="-342900">
              <a:lnSpc>
                <a:spcPct val="114000"/>
              </a:lnSpc>
              <a:spcBef>
                <a:spcPts val="0"/>
              </a:spcBef>
              <a:spcAft>
                <a:spcPts val="995"/>
              </a:spcAft>
              <a:buFont typeface="+mj-lt"/>
              <a:buAutoNum type="arabicPeriod"/>
            </a:pPr>
            <a:r>
              <a:rPr lang="fr-FR" sz="1000" dirty="0" smtClean="0">
                <a:effectLst/>
                <a:latin typeface="Arial"/>
                <a:ea typeface="Times New Roman"/>
                <a:cs typeface="Times New Roman"/>
              </a:rPr>
              <a:t>Sur </a:t>
            </a:r>
            <a:r>
              <a:rPr lang="fr-FR" sz="1000" b="1" dirty="0" smtClean="0">
                <a:effectLst/>
                <a:latin typeface="Arial"/>
                <a:ea typeface="Times New Roman"/>
                <a:cs typeface="Times New Roman"/>
              </a:rPr>
              <a:t>LON-VMM1</a:t>
            </a:r>
            <a:r>
              <a:rPr lang="fr-FR" sz="1000" dirty="0" smtClean="0">
                <a:effectLst/>
                <a:latin typeface="Arial"/>
                <a:ea typeface="Times New Roman"/>
                <a:cs typeface="Times New Roman"/>
              </a:rPr>
              <a:t>, lancez la console Virtual Machine Manager.</a:t>
            </a: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Cliquez sur l'espace de travail </a:t>
            </a:r>
            <a:r>
              <a:rPr lang="fr-FR" sz="1000" b="1" dirty="0" smtClean="0">
                <a:effectLst/>
                <a:latin typeface="Arial"/>
                <a:ea typeface="Times New Roman"/>
                <a:cs typeface="Times New Roman"/>
              </a:rPr>
              <a:t>Ensemble fibre optique</a:t>
            </a:r>
            <a:r>
              <a:rPr lang="fr-FR" sz="1000" dirty="0" smtClean="0">
                <a:solidFill>
                  <a:srgbClr val="000000"/>
                </a:solidFill>
                <a:effectLst/>
                <a:latin typeface="Arial"/>
                <a:ea typeface="Times New Roman"/>
                <a:cs typeface="Times New Roman"/>
              </a:rPr>
              <a:t>, dans le ruban, cliquez sur </a:t>
            </a:r>
            <a:r>
              <a:rPr lang="fr-FR" sz="1000" b="1" dirty="0" smtClean="0">
                <a:effectLst/>
                <a:latin typeface="Arial"/>
                <a:ea typeface="Times New Roman"/>
                <a:cs typeface="Times New Roman"/>
              </a:rPr>
              <a:t>Créer</a:t>
            </a:r>
            <a:r>
              <a:rPr lang="fr-FR" sz="1000" dirty="0" smtClean="0">
                <a:effectLst/>
                <a:latin typeface="Arial"/>
                <a:ea typeface="Times New Roman"/>
                <a:cs typeface="Times New Roman"/>
              </a:rPr>
              <a:t>,</a:t>
            </a:r>
            <a:r>
              <a:rPr lang="fr-FR" sz="1000" dirty="0" smtClean="0">
                <a:solidFill>
                  <a:srgbClr val="000000"/>
                </a:solidFill>
                <a:effectLst/>
                <a:latin typeface="Arial"/>
                <a:ea typeface="Times New Roman"/>
                <a:cs typeface="Times New Roman"/>
              </a:rPr>
              <a:t> puis sur </a:t>
            </a:r>
            <a:r>
              <a:rPr lang="fr-FR" sz="1000" b="1" dirty="0" smtClean="0">
                <a:effectLst/>
                <a:latin typeface="Arial"/>
                <a:ea typeface="Times New Roman"/>
                <a:cs typeface="Times New Roman"/>
              </a:rPr>
              <a:t>Réseau logique</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latin typeface="Arial"/>
                <a:ea typeface="Times New Roman"/>
                <a:cs typeface="Times New Roman"/>
              </a:rPr>
              <a:t>Nom</a:t>
            </a:r>
            <a:r>
              <a:rPr lang="fr-FR" sz="1000" dirty="0" smtClean="0">
                <a:solidFill>
                  <a:srgbClr val="000000"/>
                </a:solidFill>
                <a:latin typeface="Arial"/>
                <a:ea typeface="Times New Roman"/>
                <a:cs typeface="Times New Roman"/>
              </a:rPr>
              <a:t>, dans le champ </a:t>
            </a:r>
            <a:r>
              <a:rPr lang="fr-FR" sz="1000" b="1" dirty="0" smtClean="0">
                <a:latin typeface="Arial"/>
                <a:ea typeface="Times New Roman"/>
                <a:cs typeface="Times New Roman"/>
              </a:rPr>
              <a:t>Nom</a:t>
            </a:r>
            <a:r>
              <a:rPr lang="fr-FR" sz="1000" dirty="0" smtClean="0">
                <a:solidFill>
                  <a:srgbClr val="000000"/>
                </a:solidFill>
                <a:latin typeface="Arial"/>
                <a:ea typeface="Times New Roman"/>
                <a:cs typeface="Times New Roman"/>
              </a:rPr>
              <a:t>, tapez </a:t>
            </a:r>
            <a:r>
              <a:rPr lang="fr-FR" sz="1000" b="1" dirty="0" smtClean="0">
                <a:latin typeface="Arial"/>
                <a:ea typeface="Times New Roman"/>
                <a:cs typeface="Times New Roman"/>
              </a:rPr>
              <a:t>Classe1</a:t>
            </a:r>
            <a:r>
              <a:rPr lang="fr-FR" sz="1000" dirty="0" smtClean="0">
                <a:latin typeface="Arial"/>
                <a:ea typeface="Times New Roman"/>
                <a:cs typeface="Times New Roman"/>
              </a:rPr>
              <a:t>,</a:t>
            </a:r>
            <a:r>
              <a:rPr lang="fr-FR" sz="1000" b="1" dirty="0" smtClean="0">
                <a:latin typeface="Arial"/>
                <a:ea typeface="Times New Roman"/>
                <a:cs typeface="Times New Roman"/>
              </a:rPr>
              <a:t> </a:t>
            </a:r>
            <a:r>
              <a:rPr lang="fr-FR" sz="1000" dirty="0" smtClean="0">
                <a:latin typeface="Arial"/>
                <a:ea typeface="Times New Roman"/>
                <a:cs typeface="Times New Roman"/>
              </a:rPr>
              <a:t>puis</a:t>
            </a:r>
            <a:r>
              <a:rPr lang="fr-FR" sz="1000" dirty="0" smtClean="0">
                <a:solidFill>
                  <a:srgbClr val="000000"/>
                </a:solidFill>
                <a:latin typeface="Arial"/>
                <a:ea typeface="Times New Roman"/>
                <a:cs typeface="Times New Roman"/>
              </a:rPr>
              <a:t> cliquez</a:t>
            </a:r>
            <a:r>
              <a:rPr lang="fr-FR" sz="1000" b="1" dirty="0" smtClean="0">
                <a:latin typeface="Arial"/>
                <a:ea typeface="Times New Roman"/>
                <a:cs typeface="Times New Roman"/>
              </a:rPr>
              <a:t> </a:t>
            </a:r>
            <a:r>
              <a:rPr lang="fr-FR" sz="1000" dirty="0" smtClean="0">
                <a:solidFill>
                  <a:srgbClr val="000000"/>
                </a:solidFill>
                <a:latin typeface="Arial"/>
                <a:ea typeface="Times New Roman"/>
                <a:cs typeface="Times New Roman"/>
              </a:rPr>
              <a:t>sur </a:t>
            </a:r>
            <a:r>
              <a:rPr lang="fr-FR" sz="1000" b="1" dirty="0" smtClean="0">
                <a:latin typeface="Arial"/>
                <a:ea typeface="Times New Roman"/>
                <a:cs typeface="Times New Roman"/>
              </a:rPr>
              <a:t>Autoriser les nouveaux réseaux d'ordinateurs virtuels créés sur ce réseau logique à utiliser la virtualisation de réseau</a:t>
            </a:r>
            <a:r>
              <a:rPr lang="fr-FR" sz="1000" dirty="0" smtClean="0">
                <a:latin typeface="Arial"/>
                <a:ea typeface="Times New Roman"/>
                <a:cs typeface="Times New Roman"/>
              </a:rPr>
              <a:t>.</a:t>
            </a:r>
            <a:r>
              <a:rPr lang="fr-FR" sz="1000" b="1" dirty="0" smtClean="0">
                <a:latin typeface="Arial"/>
                <a:ea typeface="Times New Roman"/>
                <a:cs typeface="Times New Roman"/>
              </a:rPr>
              <a:t> </a:t>
            </a:r>
            <a:r>
              <a:rPr lang="fr-FR" sz="1000" dirty="0" smtClean="0">
                <a:solidFill>
                  <a:srgbClr val="000000"/>
                </a:solidFill>
                <a:latin typeface="Arial"/>
                <a:ea typeface="Times New Roman"/>
                <a:cs typeface="Times New Roman"/>
              </a:rPr>
              <a:t>Cliquez sur </a:t>
            </a:r>
            <a:r>
              <a:rPr lang="fr-FR" sz="1000" b="1" dirty="0" smtClean="0">
                <a:latin typeface="Arial"/>
                <a:ea typeface="Times New Roman"/>
                <a:cs typeface="Times New Roman"/>
              </a:rPr>
              <a:t>Suivant</a:t>
            </a:r>
            <a:r>
              <a:rPr lang="fr-FR" sz="1000" dirty="0" smtClean="0">
                <a:solidFill>
                  <a:srgbClr val="000000"/>
                </a:solidFill>
                <a:effectLst/>
                <a:latin typeface="Arial"/>
                <a:ea typeface="Times New Roman"/>
                <a:cs typeface="Times New Roman"/>
              </a:rPr>
              <a:t>.</a:t>
            </a:r>
            <a:endParaRPr lang="fr-FR" sz="1000" dirty="0" smtClean="0">
              <a:effectLst/>
              <a:latin typeface="Arial"/>
              <a:ea typeface="Times New Roman"/>
              <a:cs typeface="Times New Roman"/>
            </a:endParaRPr>
          </a:p>
          <a:p>
            <a:pPr marL="342900" marR="0" lvl="0" indent="-342900">
              <a:lnSpc>
                <a:spcPct val="114000"/>
              </a:lnSpc>
              <a:spcBef>
                <a:spcPts val="0"/>
              </a:spcBef>
              <a:spcAft>
                <a:spcPts val="995"/>
              </a:spcAft>
              <a:buFont typeface="+mj-lt"/>
              <a:buAutoNum type="arabicPeriod"/>
            </a:pPr>
            <a:r>
              <a:rPr lang="fr-FR" sz="1000" dirty="0" smtClean="0">
                <a:solidFill>
                  <a:srgbClr val="000000"/>
                </a:solidFill>
                <a:effectLst/>
                <a:latin typeface="Arial"/>
                <a:ea typeface="Times New Roman"/>
                <a:cs typeface="Times New Roman"/>
              </a:rPr>
              <a:t>Dans la page </a:t>
            </a:r>
            <a:r>
              <a:rPr lang="fr-FR" sz="1000" b="1" dirty="0" smtClean="0">
                <a:effectLst/>
                <a:latin typeface="Arial"/>
                <a:ea typeface="Times New Roman"/>
                <a:cs typeface="Times New Roman"/>
              </a:rPr>
              <a:t>Site</a:t>
            </a:r>
            <a:r>
              <a:rPr lang="fr-FR" sz="1000" dirty="0" smtClean="0">
                <a:solidFill>
                  <a:srgbClr val="000000"/>
                </a:solidFill>
                <a:effectLst/>
                <a:latin typeface="Arial"/>
                <a:ea typeface="Times New Roman"/>
                <a:cs typeface="Times New Roman"/>
              </a:rPr>
              <a:t> </a:t>
            </a:r>
            <a:r>
              <a:rPr lang="fr-FR" sz="1000" b="1" dirty="0" smtClean="0">
                <a:effectLst/>
                <a:latin typeface="Arial"/>
                <a:ea typeface="Times New Roman"/>
                <a:cs typeface="Times New Roman"/>
              </a:rPr>
              <a:t>réseau</a:t>
            </a:r>
            <a:r>
              <a:rPr lang="fr-FR" sz="1000" dirty="0" smtClean="0">
                <a:effectLst/>
                <a:latin typeface="Arial"/>
                <a:ea typeface="Times New Roman"/>
                <a:cs typeface="Times New Roman"/>
              </a:rPr>
              <a:t>,</a:t>
            </a:r>
            <a:r>
              <a:rPr lang="fr-FR" sz="1000" dirty="0" smtClean="0">
                <a:solidFill>
                  <a:srgbClr val="000000"/>
                </a:solidFill>
                <a:effectLst/>
                <a:latin typeface="Arial"/>
                <a:ea typeface="Times New Roman"/>
                <a:cs typeface="Times New Roman"/>
              </a:rPr>
              <a:t> cliquez sur </a:t>
            </a:r>
            <a:r>
              <a:rPr lang="fr-FR" sz="1000" b="1" dirty="0" smtClean="0">
                <a:effectLst/>
                <a:latin typeface="Arial"/>
                <a:ea typeface="Times New Roman"/>
                <a:cs typeface="Times New Roman"/>
              </a:rPr>
              <a:t>Ajouter</a:t>
            </a:r>
            <a:r>
              <a:rPr lang="fr-FR" sz="1000" dirty="0" smtClean="0">
                <a:effectLst/>
                <a:latin typeface="Arial"/>
                <a:ea typeface="Times New Roman"/>
                <a:cs typeface="Times New Roman"/>
              </a:rPr>
              <a:t>, puis</a:t>
            </a:r>
            <a:r>
              <a:rPr lang="fr-FR" sz="1000" dirty="0" smtClean="0">
                <a:solidFill>
                  <a:srgbClr val="000000"/>
                </a:solidFill>
                <a:effectLst/>
                <a:latin typeface="Arial"/>
                <a:ea typeface="Times New Roman"/>
                <a:cs typeface="Times New Roman"/>
              </a:rPr>
              <a:t> dans la section </a:t>
            </a:r>
            <a:r>
              <a:rPr lang="fr-FR" sz="1000" b="1" dirty="0" smtClean="0">
                <a:effectLst/>
                <a:latin typeface="Arial"/>
                <a:ea typeface="Times New Roman"/>
                <a:cs typeface="Times New Roman"/>
              </a:rPr>
              <a:t>Groupes hôtes pouvant utiliser ce site réseau</a:t>
            </a:r>
            <a:r>
              <a:rPr lang="fr-FR" sz="1000" dirty="0" smtClean="0">
                <a:effectLst/>
                <a:latin typeface="Arial"/>
                <a:ea typeface="Times New Roman"/>
                <a:cs typeface="Times New Roman"/>
              </a:rPr>
              <a:t>,</a:t>
            </a:r>
            <a:r>
              <a:rPr lang="fr-FR" sz="1000" dirty="0" smtClean="0">
                <a:solidFill>
                  <a:srgbClr val="000000"/>
                </a:solidFill>
                <a:effectLst/>
                <a:latin typeface="Arial"/>
                <a:ea typeface="Times New Roman"/>
                <a:cs typeface="Times New Roman"/>
              </a:rPr>
              <a:t> sélectionnez </a:t>
            </a:r>
            <a:r>
              <a:rPr lang="fr-FR" sz="1000" b="1" dirty="0" smtClean="0">
                <a:latin typeface="Arial"/>
                <a:ea typeface="Times New Roman"/>
                <a:cs typeface="Times New Roman"/>
              </a:rPr>
              <a:t>T</a:t>
            </a:r>
            <a:r>
              <a:rPr lang="fr-FR" sz="1000" b="1" dirty="0" smtClean="0">
                <a:effectLst/>
                <a:latin typeface="Arial"/>
                <a:ea typeface="Times New Roman"/>
                <a:cs typeface="Times New Roman"/>
              </a:rPr>
              <a:t>ous les ordinateurs hôtes</a:t>
            </a:r>
            <a:r>
              <a:rPr lang="fr-FR" sz="1000" dirty="0" smtClean="0">
                <a:solidFill>
                  <a:srgbClr val="000000"/>
                </a:solidFill>
                <a:effectLst/>
                <a:latin typeface="Arial"/>
                <a:ea typeface="Times New Roman"/>
                <a:cs typeface="Times New Roman"/>
              </a:rPr>
              <a:t>.</a:t>
            </a:r>
          </a:p>
          <a:p>
            <a:pPr marL="357188" indent="-357188">
              <a:lnSpc>
                <a:spcPct val="114000"/>
              </a:lnSpc>
              <a:spcAft>
                <a:spcPts val="995"/>
              </a:spcAft>
              <a:buFont typeface="+mj-lt"/>
              <a:buAutoNum type="arabicPeriod" startAt="5"/>
            </a:pPr>
            <a:r>
              <a:rPr lang="fr-FR" sz="1000" dirty="0">
                <a:solidFill>
                  <a:srgbClr val="000000"/>
                </a:solidFill>
                <a:latin typeface="Arial"/>
                <a:ea typeface="Times New Roman"/>
                <a:cs typeface="Times New Roman"/>
              </a:rPr>
              <a:t>Dans la zone </a:t>
            </a:r>
            <a:r>
              <a:rPr lang="fr-FR" sz="1000" b="1" dirty="0">
                <a:latin typeface="Arial"/>
                <a:ea typeface="Times New Roman"/>
                <a:cs typeface="Times New Roman"/>
              </a:rPr>
              <a:t>VLAN et sous-réseaux IP associés</a:t>
            </a:r>
            <a:r>
              <a:rPr lang="fr-FR" sz="1000" dirty="0">
                <a:solidFill>
                  <a:srgbClr val="000000"/>
                </a:solidFill>
                <a:latin typeface="Arial"/>
                <a:ea typeface="Times New Roman"/>
                <a:cs typeface="Times New Roman"/>
              </a:rPr>
              <a:t>, cliquez sur </a:t>
            </a:r>
            <a:r>
              <a:rPr lang="fr-FR" sz="1000" b="1" dirty="0">
                <a:latin typeface="Arial"/>
                <a:ea typeface="Times New Roman"/>
                <a:cs typeface="Times New Roman"/>
              </a:rPr>
              <a:t>Insérer une ligne</a:t>
            </a:r>
            <a:r>
              <a:rPr lang="fr-FR" sz="1000" dirty="0">
                <a:solidFill>
                  <a:srgbClr val="000000"/>
                </a:solidFill>
                <a:latin typeface="Arial"/>
                <a:ea typeface="Times New Roman"/>
                <a:cs typeface="Times New Roman"/>
              </a:rPr>
              <a:t>,</a:t>
            </a:r>
            <a:r>
              <a:rPr lang="fr-FR" sz="1000" b="1" dirty="0">
                <a:latin typeface="Arial"/>
                <a:ea typeface="Times New Roman"/>
                <a:cs typeface="Times New Roman"/>
              </a:rPr>
              <a:t> </a:t>
            </a:r>
            <a:r>
              <a:rPr lang="fr-FR" sz="1000" dirty="0">
                <a:solidFill>
                  <a:srgbClr val="000000"/>
                </a:solidFill>
                <a:latin typeface="Arial"/>
                <a:ea typeface="Times New Roman"/>
                <a:cs typeface="Times New Roman"/>
              </a:rPr>
              <a:t>puis cliquez sur</a:t>
            </a:r>
            <a:r>
              <a:rPr lang="fr-FR" sz="1000" dirty="0">
                <a:latin typeface="Arial"/>
                <a:ea typeface="Times New Roman"/>
                <a:cs typeface="Times New Roman"/>
              </a:rPr>
              <a:t> </a:t>
            </a:r>
            <a:r>
              <a:rPr lang="fr-FR" sz="1000" dirty="0">
                <a:solidFill>
                  <a:srgbClr val="000000"/>
                </a:solidFill>
                <a:latin typeface="Arial"/>
                <a:ea typeface="Times New Roman"/>
                <a:cs typeface="Times New Roman"/>
              </a:rPr>
              <a:t>le champ </a:t>
            </a:r>
            <a:r>
              <a:rPr lang="fr-FR" sz="1000" b="1" dirty="0">
                <a:solidFill>
                  <a:prstClr val="black"/>
                </a:solidFill>
                <a:latin typeface="Arial"/>
                <a:ea typeface="Times New Roman"/>
                <a:cs typeface="Times New Roman"/>
              </a:rPr>
              <a:t>Réseau local virtuel</a:t>
            </a:r>
            <a:r>
              <a:rPr lang="fr-FR" sz="1000" dirty="0">
                <a:solidFill>
                  <a:prstClr val="black"/>
                </a:solidFill>
                <a:latin typeface="Arial"/>
                <a:ea typeface="Times New Roman"/>
                <a:cs typeface="Times New Roman"/>
              </a:rPr>
              <a:t>,</a:t>
            </a:r>
            <a:r>
              <a:rPr lang="fr-FR" sz="1000" dirty="0">
                <a:solidFill>
                  <a:srgbClr val="000000"/>
                </a:solidFill>
                <a:latin typeface="Arial"/>
                <a:ea typeface="Times New Roman"/>
                <a:cs typeface="Times New Roman"/>
              </a:rPr>
              <a:t> puis tapez </a:t>
            </a:r>
            <a:r>
              <a:rPr lang="fr-FR" sz="1000" b="1" dirty="0">
                <a:solidFill>
                  <a:prstClr val="black"/>
                </a:solidFill>
                <a:latin typeface="Arial"/>
                <a:ea typeface="Times New Roman"/>
                <a:cs typeface="Times New Roman"/>
              </a:rPr>
              <a:t>3</a:t>
            </a:r>
            <a:r>
              <a:rPr lang="fr-FR" sz="1000" dirty="0">
                <a:solidFill>
                  <a:prstClr val="black"/>
                </a:solidFill>
                <a:latin typeface="Arial"/>
                <a:ea typeface="Times New Roman"/>
                <a:cs typeface="Times New Roman"/>
              </a:rPr>
              <a:t>. Cliquez sur </a:t>
            </a:r>
            <a:r>
              <a:rPr lang="fr-FR" sz="1000" dirty="0">
                <a:solidFill>
                  <a:srgbClr val="000000"/>
                </a:solidFill>
                <a:latin typeface="Arial"/>
                <a:ea typeface="Times New Roman"/>
                <a:cs typeface="Times New Roman"/>
              </a:rPr>
              <a:t>le champ </a:t>
            </a:r>
            <a:r>
              <a:rPr lang="fr-FR" sz="1000" b="1" dirty="0">
                <a:solidFill>
                  <a:prstClr val="black"/>
                </a:solidFill>
                <a:latin typeface="Arial"/>
                <a:ea typeface="Times New Roman"/>
                <a:cs typeface="Times New Roman"/>
              </a:rPr>
              <a:t>Sous-réseau IP</a:t>
            </a:r>
            <a:r>
              <a:rPr lang="fr-FR" sz="1000" dirty="0">
                <a:solidFill>
                  <a:srgbClr val="000000"/>
                </a:solidFill>
                <a:latin typeface="Arial"/>
                <a:ea typeface="Times New Roman"/>
                <a:cs typeface="Times New Roman"/>
              </a:rPr>
              <a:t>, puis tapez </a:t>
            </a:r>
            <a:r>
              <a:rPr lang="fr-FR" sz="1000" b="1" dirty="0">
                <a:solidFill>
                  <a:prstClr val="black"/>
                </a:solidFill>
                <a:latin typeface="Arial"/>
                <a:ea typeface="Times New Roman"/>
                <a:cs typeface="Times New Roman"/>
              </a:rPr>
              <a:t>192.168.3.0/24</a:t>
            </a:r>
            <a:r>
              <a:rPr lang="fr-FR" sz="1000" dirty="0">
                <a:solidFill>
                  <a:srgbClr val="000000"/>
                </a:solidFill>
                <a:latin typeface="Arial"/>
                <a:ea typeface="Times New Roman"/>
                <a:cs typeface="Times New Roman"/>
              </a:rPr>
              <a:t>,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a:t>
            </a:r>
            <a:r>
              <a:rPr lang="fr-FR" sz="1000" dirty="0">
                <a:solidFill>
                  <a:srgbClr val="000000"/>
                </a:solidFill>
                <a:latin typeface="Arial"/>
                <a:ea typeface="Times New Roman"/>
                <a:cs typeface="Times New Roman"/>
              </a:rPr>
              <a:t> </a:t>
            </a:r>
            <a:r>
              <a:rPr lang="fr-FR" sz="1000" b="1" dirty="0">
                <a:solidFill>
                  <a:prstClr val="black"/>
                </a:solidFill>
                <a:latin typeface="Arial"/>
                <a:ea typeface="Times New Roman"/>
                <a:cs typeface="Times New Roman"/>
              </a:rPr>
              <a:t>Terminer</a:t>
            </a:r>
            <a:r>
              <a:rPr lang="fr-FR" sz="1000" dirty="0">
                <a:latin typeface="Arial"/>
                <a:ea typeface="Times New Roman"/>
                <a:cs typeface="Times New Roman"/>
              </a:rPr>
              <a:t>.</a:t>
            </a:r>
          </a:p>
          <a:p>
            <a:pPr marL="357188" indent="-357188">
              <a:lnSpc>
                <a:spcPct val="114000"/>
              </a:lnSpc>
              <a:spcAft>
                <a:spcPts val="995"/>
              </a:spcAft>
              <a:buFont typeface="+mj-lt"/>
              <a:buAutoNum type="arabicPeriod" startAt="5"/>
            </a:pPr>
            <a:r>
              <a:rPr lang="fr-FR" sz="1000" dirty="0">
                <a:solidFill>
                  <a:srgbClr val="000000"/>
                </a:solidFill>
                <a:latin typeface="Arial"/>
                <a:ea typeface="Times New Roman"/>
                <a:cs typeface="Times New Roman"/>
              </a:rPr>
              <a:t>Fermez la fenêtre </a:t>
            </a:r>
            <a:r>
              <a:rPr lang="fr-FR" sz="1000" dirty="0">
                <a:latin typeface="Arial"/>
                <a:ea typeface="Times New Roman"/>
                <a:cs typeface="Times New Roman"/>
              </a:rPr>
              <a:t>Travaux</a:t>
            </a:r>
            <a:r>
              <a:rPr lang="fr-FR" sz="1000" dirty="0">
                <a:solidFill>
                  <a:srgbClr val="000000"/>
                </a:solidFill>
                <a:latin typeface="Arial"/>
                <a:ea typeface="Times New Roman"/>
                <a:cs typeface="Times New Roman"/>
              </a:rPr>
              <a:t>.</a:t>
            </a:r>
            <a:endParaRPr lang="fr-FR" sz="1000" dirty="0">
              <a:latin typeface="Arial"/>
              <a:ea typeface="Times New Roman"/>
              <a:cs typeface="Times New Roman"/>
            </a:endParaRPr>
          </a:p>
          <a:p>
            <a:pPr lvl="0">
              <a:lnSpc>
                <a:spcPct val="114000"/>
              </a:lnSpc>
              <a:spcAft>
                <a:spcPts val="300"/>
              </a:spcAft>
            </a:pPr>
            <a:r>
              <a:rPr lang="fr-FR" sz="1000" b="1" dirty="0">
                <a:solidFill>
                  <a:prstClr val="black"/>
                </a:solidFill>
                <a:latin typeface="Arial"/>
                <a:ea typeface="Calibri"/>
                <a:cs typeface="Times New Roman"/>
              </a:rPr>
              <a:t>Créer un pool d'adresses IP de réseau logique</a:t>
            </a:r>
            <a:endParaRPr lang="fr-FR" sz="1000" dirty="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dirty="0">
                <a:solidFill>
                  <a:prstClr val="black"/>
                </a:solidFill>
                <a:latin typeface="Arial"/>
                <a:ea typeface="Times New Roman"/>
                <a:cs typeface="Times New Roman"/>
              </a:rPr>
              <a:t>Cliquez sur l'espace de travail </a:t>
            </a:r>
            <a:r>
              <a:rPr lang="fr-FR" sz="1000" b="1" dirty="0">
                <a:solidFill>
                  <a:prstClr val="black"/>
                </a:solidFill>
                <a:latin typeface="Arial"/>
                <a:ea typeface="Times New Roman"/>
                <a:cs typeface="Times New Roman"/>
              </a:rPr>
              <a:t>Ensemble fibre optique</a:t>
            </a:r>
            <a:r>
              <a:rPr lang="fr-FR" sz="1000" dirty="0">
                <a:solidFill>
                  <a:prstClr val="black"/>
                </a:solidFill>
                <a:latin typeface="Arial"/>
                <a:ea typeface="Times New Roman"/>
                <a:cs typeface="Times New Roman"/>
              </a:rPr>
              <a:t>, dans le ruban, cliquez sur </a:t>
            </a:r>
            <a:r>
              <a:rPr lang="fr-FR" sz="1000" b="1" dirty="0">
                <a:solidFill>
                  <a:prstClr val="black"/>
                </a:solidFill>
                <a:latin typeface="Arial"/>
                <a:ea typeface="Times New Roman"/>
                <a:cs typeface="Times New Roman"/>
              </a:rPr>
              <a:t>Créer</a:t>
            </a:r>
            <a:r>
              <a:rPr lang="fr-FR" sz="1000" dirty="0">
                <a:solidFill>
                  <a:prstClr val="black"/>
                </a:solidFill>
                <a:latin typeface="Arial"/>
                <a:ea typeface="Times New Roman"/>
                <a:cs typeface="Times New Roman"/>
              </a:rPr>
              <a:t>, puis cliquez sur</a:t>
            </a:r>
            <a:r>
              <a:rPr lang="fr-FR" sz="1000" b="1" dirty="0">
                <a:solidFill>
                  <a:prstClr val="black"/>
                </a:solidFill>
                <a:latin typeface="Arial"/>
                <a:ea typeface="Times New Roman"/>
                <a:cs typeface="Times New Roman"/>
              </a:rPr>
              <a:t> Pool d'adresses IP</a:t>
            </a:r>
            <a:r>
              <a:rPr lang="fr-FR" sz="1000" dirty="0">
                <a:solidFill>
                  <a:prstClr val="black"/>
                </a:solidFill>
                <a:latin typeface="Arial"/>
                <a:ea typeface="Times New Roman"/>
                <a:cs typeface="Times New Roman"/>
              </a:rPr>
              <a:t>. Dans la page </a:t>
            </a:r>
            <a:r>
              <a:rPr lang="fr-FR" sz="1000" b="1" dirty="0">
                <a:solidFill>
                  <a:prstClr val="black"/>
                </a:solidFill>
                <a:latin typeface="Arial"/>
                <a:ea typeface="Times New Roman"/>
                <a:cs typeface="Times New Roman"/>
              </a:rPr>
              <a:t>Nom</a:t>
            </a:r>
            <a:r>
              <a:rPr lang="fr-FR" sz="1000" dirty="0">
                <a:solidFill>
                  <a:prstClr val="black"/>
                </a:solidFill>
                <a:latin typeface="Arial"/>
                <a:ea typeface="Times New Roman"/>
                <a:cs typeface="Times New Roman"/>
              </a:rPr>
              <a:t>, dans le champ </a:t>
            </a:r>
            <a:r>
              <a:rPr lang="fr-FR" sz="1000" b="1" dirty="0">
                <a:solidFill>
                  <a:prstClr val="black"/>
                </a:solidFill>
                <a:latin typeface="Arial"/>
                <a:ea typeface="Times New Roman"/>
                <a:cs typeface="Times New Roman"/>
              </a:rPr>
              <a:t>Nom</a:t>
            </a:r>
            <a:r>
              <a:rPr lang="fr-FR" sz="1000" dirty="0">
                <a:solidFill>
                  <a:prstClr val="black"/>
                </a:solidFill>
                <a:latin typeface="Arial"/>
                <a:ea typeface="Times New Roman"/>
                <a:cs typeface="Times New Roman"/>
              </a:rPr>
              <a:t>, tapez </a:t>
            </a:r>
            <a:r>
              <a:rPr lang="fr-FR" sz="1000" b="1" dirty="0">
                <a:solidFill>
                  <a:prstClr val="black"/>
                </a:solidFill>
                <a:latin typeface="Arial"/>
                <a:ea typeface="Times New Roman"/>
                <a:cs typeface="Times New Roman"/>
              </a:rPr>
              <a:t>Pool IP Classe1</a:t>
            </a:r>
            <a:r>
              <a:rPr lang="fr-FR" sz="1000" dirty="0">
                <a:solidFill>
                  <a:prstClr val="black"/>
                </a:solidFill>
                <a:latin typeface="Arial"/>
                <a:ea typeface="Times New Roman"/>
                <a:cs typeface="Times New Roman"/>
              </a:rPr>
              <a:t>, cliquez dans la zone de liste déroulante </a:t>
            </a:r>
            <a:r>
              <a:rPr lang="fr-FR" sz="1000" b="1" dirty="0">
                <a:solidFill>
                  <a:prstClr val="black"/>
                </a:solidFill>
                <a:latin typeface="Arial"/>
                <a:ea typeface="Times New Roman"/>
                <a:cs typeface="Times New Roman"/>
              </a:rPr>
              <a:t>Réseau logique</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Classe1</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et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Site réseau</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Utiliser un site réseau existant</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 vérifiez que </a:t>
            </a:r>
            <a:r>
              <a:rPr lang="fr-FR" sz="1000" b="1" dirty="0">
                <a:solidFill>
                  <a:prstClr val="black"/>
                </a:solidFill>
                <a:latin typeface="Arial"/>
                <a:ea typeface="Times New Roman"/>
                <a:cs typeface="Times New Roman"/>
              </a:rPr>
              <a:t>Classe1_0</a:t>
            </a:r>
            <a:r>
              <a:rPr lang="fr-FR" sz="1000" dirty="0">
                <a:solidFill>
                  <a:prstClr val="black"/>
                </a:solidFill>
                <a:latin typeface="Arial"/>
                <a:ea typeface="Times New Roman"/>
                <a:cs typeface="Times New Roman"/>
              </a:rPr>
              <a:t> est sélectionné. Cliquez dans la zone de liste déroulante </a:t>
            </a:r>
            <a:r>
              <a:rPr lang="fr-FR" sz="1000" b="1" dirty="0">
                <a:solidFill>
                  <a:prstClr val="black"/>
                </a:solidFill>
                <a:latin typeface="Arial"/>
                <a:ea typeface="Times New Roman"/>
                <a:cs typeface="Times New Roman"/>
              </a:rPr>
              <a:t>Sous-réseau IP</a:t>
            </a:r>
            <a:r>
              <a:rPr lang="fr-FR" sz="1000" dirty="0">
                <a:solidFill>
                  <a:prstClr val="black"/>
                </a:solidFill>
                <a:latin typeface="Arial"/>
                <a:ea typeface="Times New Roman"/>
                <a:cs typeface="Times New Roman"/>
              </a:rPr>
              <a:t>, sélectionnez </a:t>
            </a:r>
            <a:r>
              <a:rPr lang="fr-FR" sz="1000" b="1" dirty="0">
                <a:solidFill>
                  <a:prstClr val="black"/>
                </a:solidFill>
                <a:latin typeface="Arial"/>
                <a:ea typeface="Times New Roman"/>
                <a:cs typeface="Times New Roman"/>
              </a:rPr>
              <a:t>192.168.3.0/24</a:t>
            </a:r>
            <a:r>
              <a:rPr lang="fr-FR" sz="1000" dirty="0">
                <a:solidFill>
                  <a:prstClr val="black"/>
                </a:solidFill>
                <a:latin typeface="Arial"/>
                <a:ea typeface="Times New Roman"/>
                <a:cs typeface="Times New Roman"/>
              </a:rPr>
              <a:t>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Plage d'adresses IP</a:t>
            </a:r>
            <a:r>
              <a:rPr lang="fr-FR" sz="1000" dirty="0">
                <a:solidFill>
                  <a:prstClr val="black"/>
                </a:solidFill>
                <a:latin typeface="Arial"/>
                <a:ea typeface="Times New Roman"/>
                <a:cs typeface="Times New Roman"/>
              </a:rPr>
              <a:t>, vérifiez les options,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a:lnSpc>
                <a:spcPct val="115000"/>
              </a:lnSpc>
              <a:spcAft>
                <a:spcPts val="1000"/>
              </a:spcAft>
            </a:pPr>
            <a:endParaRPr lang="fr-FR"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29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TextBox 7"/>
          <p:cNvSpPr txBox="1"/>
          <p:nvPr/>
        </p:nvSpPr>
        <p:spPr>
          <a:xfrm>
            <a:off x="0" y="8890000"/>
            <a:ext cx="36576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281982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Calibri"/>
                <a:cs typeface="Times New Roman"/>
              </a:rPr>
              <a:t>Expliquez les options de stockage pour la virtualisation et les avantages de chaque option. Montrez </a:t>
            </a:r>
            <a:r>
              <a:rPr lang="en-US" sz="1000" smtClean="0">
                <a:latin typeface="Arial"/>
                <a:ea typeface="Calibri"/>
                <a:cs typeface="Times New Roman"/>
              </a:rPr>
              <a:t>les options </a:t>
            </a:r>
            <a:r>
              <a:rPr lang="en-US" sz="1000">
                <a:latin typeface="Arial"/>
                <a:ea typeface="Calibri"/>
                <a:cs typeface="Times New Roman"/>
              </a:rPr>
              <a:t>de gestion de stockage Microsoft System Center 2012 - Virtual Machine Manager (VMM), </a:t>
            </a:r>
            <a:r>
              <a:rPr lang="en-US" sz="1000" smtClean="0">
                <a:latin typeface="Arial"/>
                <a:ea typeface="Calibri"/>
                <a:cs typeface="Times New Roman"/>
              </a:rPr>
              <a:t>et demandez </a:t>
            </a:r>
            <a:r>
              <a:rPr lang="en-US" sz="1000">
                <a:latin typeface="Arial"/>
                <a:ea typeface="Calibri"/>
                <a:cs typeface="Times New Roman"/>
              </a:rPr>
              <a:t>aux stagiaires de revoir la leçon sur la planification qui aboutira à une question </a:t>
            </a:r>
            <a:r>
              <a:rPr lang="en-US" sz="1000" smtClean="0">
                <a:latin typeface="Arial"/>
                <a:ea typeface="Calibri"/>
                <a:cs typeface="Times New Roman"/>
              </a:rPr>
              <a:t>de discussion ouverte</a:t>
            </a:r>
            <a:r>
              <a:rPr lang="en-US" sz="1000">
                <a:latin typeface="Arial"/>
                <a:ea typeface="Calibri"/>
                <a:cs typeface="Times New Roman"/>
              </a:rPr>
              <a:t>.</a:t>
            </a:r>
          </a:p>
          <a:p>
            <a:pPr>
              <a:lnSpc>
                <a:spcPct val="115000"/>
              </a:lnSpc>
              <a:spcAft>
                <a:spcPts val="300"/>
              </a:spcAft>
            </a:pPr>
            <a:r>
              <a:rPr lang="en-US" sz="1000" b="1">
                <a:latin typeface="Arial"/>
                <a:ea typeface="Calibri"/>
                <a:cs typeface="Times New Roman"/>
              </a:rPr>
              <a:t>Question</a:t>
            </a:r>
            <a:endParaRPr lang="en-US" sz="1000">
              <a:latin typeface="Arial"/>
              <a:ea typeface="Calibri"/>
              <a:cs typeface="Times New Roman"/>
            </a:endParaRPr>
          </a:p>
          <a:p>
            <a:pPr>
              <a:lnSpc>
                <a:spcPct val="115000"/>
              </a:lnSpc>
              <a:spcAft>
                <a:spcPts val="1000"/>
              </a:spcAft>
            </a:pPr>
            <a:r>
              <a:rPr lang="en-US" sz="1000">
                <a:latin typeface="Arial"/>
                <a:ea typeface="Calibri"/>
                <a:cs typeface="Times New Roman"/>
              </a:rPr>
              <a:t>Examinez le scénario ci-dessus. Comment planifieriez-vous une autre conception qui réduirait </a:t>
            </a:r>
            <a:r>
              <a:rPr lang="en-US" sz="1000" smtClean="0">
                <a:latin typeface="Arial"/>
                <a:ea typeface="Calibri"/>
                <a:cs typeface="Times New Roman"/>
              </a:rPr>
              <a:t>le niveau de l'infrastructure </a:t>
            </a:r>
            <a:r>
              <a:rPr lang="en-US" sz="1000">
                <a:latin typeface="Arial"/>
                <a:ea typeface="Calibri"/>
                <a:cs typeface="Times New Roman"/>
              </a:rPr>
              <a:t>de commutation Fibre Channel et conserverait l'administration </a:t>
            </a:r>
            <a:r>
              <a:rPr lang="en-US" sz="1000" smtClean="0">
                <a:latin typeface="Arial"/>
                <a:ea typeface="Calibri"/>
                <a:cs typeface="Times New Roman"/>
              </a:rPr>
              <a:t>de stockage avec l'équipe SAN</a:t>
            </a:r>
            <a:r>
              <a:rPr lang="en-US" sz="1000">
                <a:latin typeface="Arial"/>
                <a:ea typeface="Calibri"/>
                <a:cs typeface="Times New Roman"/>
              </a:rPr>
              <a:t> ? </a:t>
            </a:r>
          </a:p>
        </p:txBody>
      </p:sp>
      <p:sp>
        <p:nvSpPr>
          <p:cNvPr id="4" name="Slide Number Placeholder 3"/>
          <p:cNvSpPr>
            <a:spLocks noGrp="1"/>
          </p:cNvSpPr>
          <p:nvPr>
            <p:ph type="sldNum" sz="quarter" idx="10"/>
          </p:nvPr>
        </p:nvSpPr>
        <p:spPr/>
        <p:txBody>
          <a:bodyPr/>
          <a:lstStyle/>
          <a:p>
            <a:fld id="{BE89ADC7-B467-4005-824A-5177978D4C91}"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309164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4000"/>
              </a:lnSpc>
              <a:spcAft>
                <a:spcPts val="995"/>
              </a:spcAft>
              <a:buFont typeface="+mj-lt"/>
              <a:buAutoNum type="arabicPeriod" startAt="4"/>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Passerelle</a:t>
            </a:r>
            <a:r>
              <a:rPr lang="fr-FR" sz="1000" dirty="0">
                <a:solidFill>
                  <a:prstClr val="black"/>
                </a:solidFill>
                <a:latin typeface="Arial"/>
                <a:ea typeface="Times New Roman"/>
                <a:cs typeface="Times New Roman"/>
              </a:rPr>
              <a:t>, vérifiez les options,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startAt="4"/>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DNS</a:t>
            </a:r>
            <a:r>
              <a:rPr lang="fr-FR" sz="1000" dirty="0">
                <a:solidFill>
                  <a:prstClr val="black"/>
                </a:solidFill>
                <a:latin typeface="Arial"/>
                <a:ea typeface="Times New Roman"/>
                <a:cs typeface="Times New Roman"/>
              </a:rPr>
              <a:t>, vérifiez les options,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 Dans la page </a:t>
            </a:r>
            <a:r>
              <a:rPr lang="fr-FR" sz="1000" b="1" dirty="0">
                <a:solidFill>
                  <a:prstClr val="black"/>
                </a:solidFill>
                <a:latin typeface="Arial"/>
                <a:ea typeface="Times New Roman"/>
                <a:cs typeface="Times New Roman"/>
              </a:rPr>
              <a:t>WINS</a:t>
            </a:r>
            <a:r>
              <a:rPr lang="fr-FR" sz="1000" dirty="0">
                <a:solidFill>
                  <a:prstClr val="black"/>
                </a:solidFill>
                <a:latin typeface="Arial"/>
                <a:ea typeface="Times New Roman"/>
                <a:cs typeface="Times New Roman"/>
              </a:rPr>
              <a:t>, vérifiez les options,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 dans la page </a:t>
            </a:r>
            <a:r>
              <a:rPr lang="fr-FR" sz="1000" b="1" dirty="0">
                <a:solidFill>
                  <a:prstClr val="black"/>
                </a:solidFill>
                <a:latin typeface="Arial"/>
                <a:ea typeface="Times New Roman"/>
                <a:cs typeface="Times New Roman"/>
              </a:rPr>
              <a:t>Résumé</a:t>
            </a:r>
            <a:r>
              <a:rPr lang="fr-FR" sz="1000" b="1" dirty="0">
                <a:solidFill>
                  <a:prstClr val="black"/>
                </a:solidFill>
                <a:latin typeface="Arial"/>
                <a:ea typeface="Calibri"/>
                <a:cs typeface="Times New Roman"/>
              </a:rPr>
              <a:t>,</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 puis fermez la fenêtre Travaux.</a:t>
            </a:r>
            <a:endParaRPr lang="fr-FR" sz="1000" dirty="0">
              <a:latin typeface="Arial"/>
              <a:ea typeface="Times New Roman"/>
              <a:cs typeface="Times New Roman"/>
            </a:endParaRPr>
          </a:p>
          <a:p>
            <a:pPr lvl="0">
              <a:lnSpc>
                <a:spcPct val="114000"/>
              </a:lnSpc>
              <a:spcAft>
                <a:spcPts val="300"/>
              </a:spcAft>
            </a:pPr>
            <a:r>
              <a:rPr lang="fr-FR" sz="1000" b="1" dirty="0" smtClean="0">
                <a:solidFill>
                  <a:prstClr val="black"/>
                </a:solidFill>
                <a:latin typeface="Arial"/>
                <a:ea typeface="Calibri"/>
                <a:cs typeface="Times New Roman"/>
              </a:rPr>
              <a:t>Créer </a:t>
            </a:r>
            <a:r>
              <a:rPr lang="fr-FR" sz="1000" b="1" dirty="0" smtClean="0">
                <a:solidFill>
                  <a:prstClr val="black"/>
                </a:solidFill>
                <a:latin typeface="Arial"/>
                <a:ea typeface="Calibri"/>
                <a:cs typeface="Times New Roman"/>
              </a:rPr>
              <a:t>un profil de port natif de liaison montante</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dirty="0" smtClean="0">
                <a:solidFill>
                  <a:srgbClr val="000000"/>
                </a:solidFill>
                <a:latin typeface="Arial"/>
                <a:ea typeface="Times New Roman"/>
                <a:cs typeface="Times New Roman"/>
              </a:rPr>
              <a:t>Dans le ruban, cliquez sur </a:t>
            </a:r>
            <a:r>
              <a:rPr lang="fr-FR" sz="1000" b="1" dirty="0" smtClean="0">
                <a:solidFill>
                  <a:prstClr val="black"/>
                </a:solidFill>
                <a:latin typeface="Arial"/>
                <a:ea typeface="Times New Roman"/>
                <a:cs typeface="Times New Roman"/>
              </a:rPr>
              <a:t>Créer</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Profil de port natif</a:t>
            </a:r>
            <a:r>
              <a:rPr lang="fr-FR" sz="1000" dirty="0" smtClean="0">
                <a:solidFill>
                  <a:prstClr val="black"/>
                </a:solidFill>
                <a:latin typeface="Arial"/>
                <a:ea typeface="Calibri"/>
                <a:cs typeface="Times New Roman"/>
              </a:rPr>
              <a:t>.</a:t>
            </a:r>
          </a:p>
          <a:p>
            <a:pPr marL="342900" lvl="0" indent="-342900">
              <a:lnSpc>
                <a:spcPct val="114000"/>
              </a:lnSpc>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Général</a:t>
            </a:r>
            <a:r>
              <a:rPr lang="fr-FR" sz="1000" dirty="0" smtClean="0">
                <a:solidFill>
                  <a:srgbClr val="000000"/>
                </a:solidFill>
                <a:latin typeface="Arial"/>
                <a:ea typeface="Times New Roman"/>
                <a:cs typeface="Times New Roman"/>
              </a:rPr>
              <a:t>, cliquez dans le champ </a:t>
            </a:r>
            <a:r>
              <a:rPr lang="fr-FR" sz="1000" b="1" dirty="0" smtClean="0">
                <a:solidFill>
                  <a:prstClr val="black"/>
                </a:solidFill>
                <a:latin typeface="Arial"/>
                <a:ea typeface="Times New Roman"/>
                <a:cs typeface="Times New Roman"/>
              </a:rPr>
              <a:t>Nom</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puis tapez </a:t>
            </a:r>
            <a:r>
              <a:rPr lang="fr-FR" sz="1000" b="1" dirty="0" smtClean="0">
                <a:solidFill>
                  <a:prstClr val="black"/>
                </a:solidFill>
                <a:latin typeface="Arial"/>
                <a:ea typeface="Times New Roman"/>
                <a:cs typeface="Times New Roman"/>
              </a:rPr>
              <a:t>Liaison montante Classe1</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Profil de port de liaison montante</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srgbClr val="000000"/>
                </a:solidFill>
                <a:latin typeface="Arial"/>
                <a:ea typeface="Times New Roman"/>
                <a:cs typeface="Times New Roman"/>
              </a:rPr>
              <a:t>puis cliquez sur </a:t>
            </a:r>
            <a:r>
              <a:rPr lang="fr-FR" sz="1000" b="1" dirty="0" smtClean="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Configuration réseau</a:t>
            </a:r>
            <a:r>
              <a:rPr lang="fr-FR" sz="1000" dirty="0" smtClean="0">
                <a:solidFill>
                  <a:srgbClr val="000000"/>
                </a:solidFill>
                <a:latin typeface="Arial"/>
                <a:ea typeface="Times New Roman"/>
                <a:cs typeface="Times New Roman"/>
              </a:rPr>
              <a:t>, sous </a:t>
            </a:r>
            <a:r>
              <a:rPr lang="fr-FR" sz="1000" b="1" dirty="0" smtClean="0">
                <a:solidFill>
                  <a:prstClr val="black"/>
                </a:solidFill>
                <a:latin typeface="Arial"/>
                <a:ea typeface="Times New Roman"/>
                <a:cs typeface="Times New Roman"/>
              </a:rPr>
              <a:t>Sites réseau</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Classe 1_0</a:t>
            </a:r>
            <a:r>
              <a:rPr lang="fr-FR" sz="1000" dirty="0" smtClean="0">
                <a:solidFill>
                  <a:srgbClr val="000000"/>
                </a:solidFill>
                <a:latin typeface="Arial"/>
                <a:ea typeface="Times New Roman"/>
                <a:cs typeface="Times New Roman"/>
              </a:rPr>
              <a:t>, sur l'option </a:t>
            </a:r>
            <a:r>
              <a:rPr lang="fr-FR" sz="1000" b="1" dirty="0" smtClean="0">
                <a:solidFill>
                  <a:prstClr val="black"/>
                </a:solidFill>
                <a:latin typeface="Arial"/>
                <a:ea typeface="Times New Roman"/>
                <a:cs typeface="Times New Roman"/>
              </a:rPr>
              <a:t>Activer la virtualisation de réseau Windows</a:t>
            </a:r>
            <a:r>
              <a:rPr lang="fr-FR" sz="1000" dirty="0" smtClean="0">
                <a:solidFill>
                  <a:prstClr val="black"/>
                </a:solidFill>
                <a:latin typeface="Arial"/>
                <a:ea typeface="Times New Roman"/>
                <a:cs typeface="Times New Roman"/>
              </a:rPr>
              <a:t>,</a:t>
            </a:r>
            <a:r>
              <a:rPr lang="fr-FR" sz="1000" dirty="0" smtClean="0">
                <a:solidFill>
                  <a:srgbClr val="000000"/>
                </a:solidFill>
                <a:latin typeface="Arial"/>
                <a:ea typeface="Times New Roman"/>
                <a:cs typeface="Times New Roman"/>
              </a:rPr>
              <a:t> puis cliquez sur </a:t>
            </a:r>
            <a:r>
              <a:rPr lang="fr-FR" sz="1000" b="1" dirty="0" smtClean="0">
                <a:solidFill>
                  <a:prstClr val="black"/>
                </a:solidFill>
                <a:latin typeface="Arial"/>
                <a:ea typeface="Times New Roman"/>
                <a:cs typeface="Times New Roman"/>
              </a:rPr>
              <a:t>Suivant</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marL="342900" lvl="0" indent="-342900">
              <a:lnSpc>
                <a:spcPct val="114000"/>
              </a:lnSpc>
              <a:spcAft>
                <a:spcPts val="995"/>
              </a:spcAft>
              <a:buFont typeface="+mj-lt"/>
              <a:buAutoNum type="arabicPeriod"/>
            </a:pPr>
            <a:r>
              <a:rPr lang="fr-FR" sz="1000" dirty="0" smtClean="0">
                <a:solidFill>
                  <a:srgbClr val="000000"/>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Résumé</a:t>
            </a:r>
            <a:r>
              <a:rPr lang="fr-FR" sz="1000" dirty="0" smtClean="0">
                <a:solidFill>
                  <a:srgbClr val="000000"/>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Terminer</a:t>
            </a:r>
            <a:r>
              <a:rPr lang="fr-FR" sz="1000" dirty="0" smtClean="0">
                <a:solidFill>
                  <a:srgbClr val="000000"/>
                </a:solidFill>
                <a:latin typeface="Arial"/>
                <a:ea typeface="Times New Roman"/>
                <a:cs typeface="Times New Roman"/>
              </a:rPr>
              <a:t>, puis fermez la fenêtre </a:t>
            </a:r>
            <a:r>
              <a:rPr lang="fr-FR" sz="1000" dirty="0" smtClean="0">
                <a:solidFill>
                  <a:prstClr val="black"/>
                </a:solidFill>
                <a:latin typeface="Arial"/>
                <a:ea typeface="Times New Roman"/>
                <a:cs typeface="Times New Roman"/>
              </a:rPr>
              <a:t>Travaux</a:t>
            </a:r>
            <a:r>
              <a:rPr lang="fr-FR" sz="1000" dirty="0" smtClean="0">
                <a:solidFill>
                  <a:srgbClr val="000000"/>
                </a:solidFill>
                <a:latin typeface="Arial"/>
                <a:ea typeface="Times New Roman"/>
                <a:cs typeface="Times New Roman"/>
              </a:rPr>
              <a:t>.</a:t>
            </a:r>
            <a:endParaRPr lang="fr-FR" sz="1000" dirty="0" smtClean="0">
              <a:solidFill>
                <a:prstClr val="black"/>
              </a:solidFill>
              <a:latin typeface="Arial"/>
              <a:ea typeface="Times New Roman"/>
              <a:cs typeface="Times New Roman"/>
            </a:endParaRPr>
          </a:p>
          <a:p>
            <a:pPr lvl="0">
              <a:lnSpc>
                <a:spcPct val="114000"/>
              </a:lnSpc>
              <a:spcAft>
                <a:spcPts val="300"/>
              </a:spcAft>
            </a:pPr>
            <a:r>
              <a:rPr lang="fr-FR" sz="1000" b="1" dirty="0" smtClean="0">
                <a:solidFill>
                  <a:prstClr val="black"/>
                </a:solidFill>
                <a:latin typeface="Arial"/>
                <a:ea typeface="Calibri"/>
                <a:cs typeface="Times New Roman"/>
              </a:rPr>
              <a:t>Créer un commutateur logique</a:t>
            </a:r>
            <a:endParaRPr lang="fr-FR" sz="1000" dirty="0" smtClean="0">
              <a:solidFill>
                <a:prstClr val="black"/>
              </a:solidFill>
              <a:latin typeface="Arial"/>
              <a:ea typeface="Calibri"/>
              <a:cs typeface="Times New Roman"/>
            </a:endParaRP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le ruban, cliquez sur </a:t>
            </a:r>
            <a:r>
              <a:rPr lang="fr-FR" sz="1000" b="1" dirty="0" smtClean="0">
                <a:solidFill>
                  <a:prstClr val="black"/>
                </a:solidFill>
                <a:latin typeface="Arial"/>
                <a:ea typeface="Times New Roman"/>
                <a:cs typeface="Times New Roman"/>
              </a:rPr>
              <a:t>Créer</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 sur</a:t>
            </a:r>
            <a:r>
              <a:rPr lang="fr-FR" sz="1000" b="1" dirty="0" smtClean="0">
                <a:solidFill>
                  <a:prstClr val="black"/>
                </a:solidFill>
                <a:latin typeface="Arial"/>
                <a:ea typeface="Times New Roman"/>
                <a:cs typeface="Times New Roman"/>
              </a:rPr>
              <a:t> Commutateur logique</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Mise en route</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 et dans la page </a:t>
            </a:r>
            <a:r>
              <a:rPr lang="fr-FR" sz="1000" b="1" dirty="0" smtClean="0">
                <a:solidFill>
                  <a:prstClr val="black"/>
                </a:solidFill>
                <a:latin typeface="Arial"/>
                <a:ea typeface="Times New Roman"/>
                <a:cs typeface="Times New Roman"/>
              </a:rPr>
              <a:t>Général</a:t>
            </a:r>
            <a:r>
              <a:rPr lang="fr-FR" sz="1000" dirty="0" smtClean="0">
                <a:solidFill>
                  <a:prstClr val="black"/>
                </a:solidFill>
                <a:latin typeface="Arial"/>
                <a:ea typeface="Times New Roman"/>
                <a:cs typeface="Times New Roman"/>
              </a:rPr>
              <a:t>, dans le champ </a:t>
            </a:r>
            <a:r>
              <a:rPr lang="fr-FR" sz="1000" b="1" dirty="0" smtClean="0">
                <a:solidFill>
                  <a:prstClr val="black"/>
                </a:solidFill>
                <a:latin typeface="Arial"/>
                <a:ea typeface="Times New Roman"/>
                <a:cs typeface="Times New Roman"/>
              </a:rPr>
              <a:t>Nom</a:t>
            </a:r>
            <a:r>
              <a:rPr lang="fr-FR" sz="1000" dirty="0" smtClean="0">
                <a:solidFill>
                  <a:prstClr val="black"/>
                </a:solidFill>
                <a:latin typeface="Arial"/>
                <a:ea typeface="Times New Roman"/>
                <a:cs typeface="Times New Roman"/>
              </a:rPr>
              <a:t>, tapez </a:t>
            </a:r>
            <a:r>
              <a:rPr lang="fr-FR" sz="1000" b="1" dirty="0" smtClean="0">
                <a:solidFill>
                  <a:prstClr val="black"/>
                </a:solidFill>
                <a:latin typeface="Arial"/>
                <a:ea typeface="Times New Roman"/>
                <a:cs typeface="Times New Roman"/>
              </a:rPr>
              <a:t>Commutateur Classe1</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puis cliquez sur </a:t>
            </a:r>
            <a:r>
              <a:rPr lang="fr-FR" sz="1000" b="1" dirty="0" smtClean="0">
                <a:solidFill>
                  <a:prstClr val="black"/>
                </a:solidFill>
                <a:latin typeface="Arial"/>
                <a:ea typeface="Times New Roman"/>
                <a:cs typeface="Times New Roman"/>
              </a:rPr>
              <a:t>Suivant</a:t>
            </a:r>
            <a:r>
              <a:rPr lang="fr-FR" sz="1000" dirty="0" smtClean="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Extensions</a:t>
            </a:r>
            <a:r>
              <a:rPr lang="fr-FR" sz="1000" dirty="0">
                <a:solidFill>
                  <a:prstClr val="black"/>
                </a:solidFill>
                <a:latin typeface="Arial"/>
                <a:ea typeface="Times New Roman"/>
                <a:cs typeface="Times New Roman"/>
              </a:rPr>
              <a:t>, conservez les extensions par défaut, puis cliquez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4000"/>
              </a:lnSpc>
              <a:spcAft>
                <a:spcPts val="995"/>
              </a:spcAft>
              <a:buFont typeface="+mj-lt"/>
              <a:buAutoNum type="arabicPeriod" startAt="3"/>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Liaison montante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cliquez dans la zone de liste déroulante </a:t>
            </a:r>
            <a:r>
              <a:rPr lang="fr-FR" sz="1000" b="1" dirty="0">
                <a:solidFill>
                  <a:prstClr val="black"/>
                </a:solidFill>
                <a:latin typeface="Arial"/>
                <a:ea typeface="Times New Roman"/>
                <a:cs typeface="Times New Roman"/>
              </a:rPr>
              <a:t>Profil de port</a:t>
            </a:r>
            <a:r>
              <a:rPr lang="fr-FR" sz="1000" dirty="0">
                <a:solidFill>
                  <a:prstClr val="black"/>
                </a:solidFill>
                <a:latin typeface="Arial"/>
                <a:ea typeface="Times New Roman"/>
                <a:cs typeface="Times New Roman"/>
              </a:rPr>
              <a:t>, sélectionnez </a:t>
            </a:r>
            <a:r>
              <a:rPr lang="fr-FR" sz="1000" b="1" dirty="0">
                <a:solidFill>
                  <a:prstClr val="black"/>
                </a:solidFill>
                <a:latin typeface="Arial"/>
                <a:ea typeface="Times New Roman"/>
                <a:cs typeface="Times New Roman"/>
              </a:rPr>
              <a:t>Liaison montante Classe1</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puis sur</a:t>
            </a:r>
            <a:r>
              <a:rPr lang="fr-FR" sz="1000" b="1" dirty="0">
                <a:solidFill>
                  <a:prstClr val="black"/>
                </a:solidFill>
                <a:latin typeface="Arial"/>
                <a:ea typeface="Times New Roman"/>
                <a:cs typeface="Times New Roman"/>
              </a:rPr>
              <a:t> Suivant</a:t>
            </a:r>
            <a:r>
              <a:rPr lang="fr-FR" sz="1000" dirty="0">
                <a:solidFill>
                  <a:prstClr val="black"/>
                </a:solidFill>
                <a:latin typeface="Arial"/>
                <a:ea typeface="Times New Roman"/>
                <a:cs typeface="Times New Roman"/>
              </a:rPr>
              <a:t>.</a:t>
            </a:r>
          </a:p>
          <a:p>
            <a:pPr marL="34290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Port virtuel</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Ajouter</a:t>
            </a:r>
            <a:r>
              <a:rPr lang="fr-FR" sz="1000" dirty="0">
                <a:solidFill>
                  <a:prstClr val="black"/>
                </a:solidFill>
                <a:latin typeface="Arial"/>
                <a:ea typeface="Times New Roman"/>
                <a:cs typeface="Times New Roman"/>
              </a:rPr>
              <a:t>, puis dans la page </a:t>
            </a:r>
            <a:r>
              <a:rPr lang="fr-FR" sz="1000" b="1" dirty="0">
                <a:solidFill>
                  <a:prstClr val="black"/>
                </a:solidFill>
                <a:latin typeface="Arial"/>
                <a:ea typeface="Times New Roman"/>
                <a:cs typeface="Times New Roman"/>
              </a:rPr>
              <a:t>Ajouter un port virtuel</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Parcourir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Sélectionner une classification de profil de port</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Bande passante élevée</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Cliquez sur l'option </a:t>
            </a:r>
            <a:r>
              <a:rPr lang="fr-FR" sz="1000" b="1" dirty="0">
                <a:solidFill>
                  <a:prstClr val="black"/>
                </a:solidFill>
                <a:latin typeface="Arial"/>
                <a:ea typeface="Times New Roman"/>
                <a:cs typeface="Times New Roman"/>
              </a:rPr>
              <a:t>Inclure un profil de port de carte réseau virtuelle dans ce port virtuel</a:t>
            </a:r>
            <a:r>
              <a:rPr lang="fr-FR" sz="1000" dirty="0">
                <a:solidFill>
                  <a:prstClr val="black"/>
                </a:solidFill>
                <a:latin typeface="Arial"/>
                <a:ea typeface="Times New Roman"/>
                <a:cs typeface="Times New Roman"/>
              </a:rPr>
              <a:t>, cliquez sur le </a:t>
            </a:r>
            <a:r>
              <a:rPr lang="fr-FR" sz="1000" b="1" dirty="0">
                <a:solidFill>
                  <a:prstClr val="black"/>
                </a:solidFill>
                <a:latin typeface="Arial"/>
                <a:ea typeface="Times New Roman"/>
                <a:cs typeface="Times New Roman"/>
              </a:rPr>
              <a:t>Profil de port de carte réseau virtuelle natif</a:t>
            </a:r>
            <a:r>
              <a:rPr lang="fr-FR" sz="1000" dirty="0">
                <a:solidFill>
                  <a:prstClr val="black"/>
                </a:solidFill>
                <a:latin typeface="Arial"/>
                <a:ea typeface="Times New Roman"/>
                <a:cs typeface="Times New Roman"/>
              </a:rPr>
              <a:t>, sélectionnez la </a:t>
            </a:r>
            <a:r>
              <a:rPr lang="fr-FR" sz="1000" b="1" dirty="0">
                <a:solidFill>
                  <a:prstClr val="black"/>
                </a:solidFill>
                <a:latin typeface="Arial"/>
                <a:ea typeface="Times New Roman"/>
                <a:cs typeface="Times New Roman"/>
              </a:rPr>
              <a:t>Carte à bande passante moyenne</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OK</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Suivant</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Dans la page </a:t>
            </a:r>
            <a:r>
              <a:rPr lang="fr-FR" sz="1000" b="1" dirty="0">
                <a:solidFill>
                  <a:prstClr val="black"/>
                </a:solidFill>
                <a:latin typeface="Arial"/>
                <a:ea typeface="Times New Roman"/>
                <a:cs typeface="Times New Roman"/>
              </a:rPr>
              <a:t>Résumé</a:t>
            </a:r>
            <a:r>
              <a:rPr lang="fr-FR" sz="1000" dirty="0">
                <a:solidFill>
                  <a:prstClr val="black"/>
                </a:solidFill>
                <a:latin typeface="Arial"/>
                <a:ea typeface="Times New Roman"/>
                <a:cs typeface="Times New Roman"/>
              </a:rPr>
              <a:t>, cliquez sur </a:t>
            </a:r>
            <a:r>
              <a:rPr lang="fr-FR" sz="1000" b="1" dirty="0">
                <a:solidFill>
                  <a:prstClr val="black"/>
                </a:solidFill>
                <a:latin typeface="Arial"/>
                <a:ea typeface="Times New Roman"/>
                <a:cs typeface="Times New Roman"/>
              </a:rPr>
              <a:t>Terminer</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
            </a:pPr>
            <a:r>
              <a:rPr lang="fr-FR" sz="1000" dirty="0">
                <a:solidFill>
                  <a:prstClr val="black"/>
                </a:solidFill>
                <a:latin typeface="Arial"/>
                <a:ea typeface="Times New Roman"/>
                <a:cs typeface="Times New Roman"/>
              </a:rPr>
              <a:t>Fermez la fenêtre Travaux</a:t>
            </a:r>
            <a:r>
              <a:rPr lang="fr-FR" sz="1000" dirty="0" smtClean="0">
                <a:solidFill>
                  <a:prstClr val="black"/>
                </a:solidFill>
                <a:latin typeface="Arial"/>
                <a:ea typeface="Times New Roman"/>
                <a:cs typeface="Times New Roman"/>
              </a:rPr>
              <a:t>.</a:t>
            </a:r>
            <a:endParaRPr lang="fr-FR" sz="1000" dirty="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30</a:t>
            </a:fld>
            <a:endParaRPr lang="fr-FR"/>
          </a:p>
        </p:txBody>
      </p:sp>
      <p:sp>
        <p:nvSpPr>
          <p:cNvPr id="5" name="TextBox 4"/>
          <p:cNvSpPr txBox="1"/>
          <p:nvPr/>
        </p:nvSpPr>
        <p:spPr>
          <a:xfrm>
            <a:off x="0" y="8890000"/>
            <a:ext cx="3810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lvl="0">
              <a:lnSpc>
                <a:spcPct val="115000"/>
              </a:lnSpc>
              <a:spcAft>
                <a:spcPts val="300"/>
              </a:spcAft>
            </a:pPr>
            <a:r>
              <a:rPr lang="fr-FR" sz="1000" b="1" dirty="0">
                <a:solidFill>
                  <a:prstClr val="black"/>
                </a:solidFill>
                <a:latin typeface="Arial"/>
                <a:ea typeface="Calibri"/>
                <a:cs typeface="Times New Roman"/>
              </a:rPr>
              <a:t>Ajouter un commutateur logique à un serveur hôte</a:t>
            </a:r>
            <a:endParaRPr lang="fr-FR" sz="1000" dirty="0">
              <a:solidFill>
                <a:prstClr val="black"/>
              </a:solidFill>
              <a:latin typeface="Arial"/>
              <a:ea typeface="Calibri"/>
              <a:cs typeface="Times New Roman"/>
            </a:endParaRP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Depuis l'espace de travail Ensemble fibre optique, cliquez avec le bouton droit sur </a:t>
            </a:r>
            <a:r>
              <a:rPr lang="fr-FR" sz="1000" b="1" dirty="0">
                <a:solidFill>
                  <a:prstClr val="black"/>
                </a:solidFill>
                <a:latin typeface="Arial"/>
                <a:ea typeface="Times New Roman"/>
                <a:cs typeface="Times New Roman"/>
              </a:rPr>
              <a:t>lon-host1</a:t>
            </a:r>
            <a:r>
              <a:rPr lang="fr-FR" sz="1000" dirty="0">
                <a:solidFill>
                  <a:prstClr val="black"/>
                </a:solidFill>
                <a:latin typeface="Arial"/>
                <a:ea typeface="Times New Roman"/>
                <a:cs typeface="Times New Roman"/>
              </a:rPr>
              <a:t>,</a:t>
            </a:r>
            <a:r>
              <a:rPr lang="fr-FR" sz="1000" b="1" dirty="0">
                <a:solidFill>
                  <a:prstClr val="black"/>
                </a:solidFill>
                <a:latin typeface="Arial"/>
                <a:ea typeface="Times New Roman"/>
                <a:cs typeface="Times New Roman"/>
              </a:rPr>
              <a:t> </a:t>
            </a:r>
            <a:r>
              <a:rPr lang="fr-FR" sz="1000" dirty="0">
                <a:solidFill>
                  <a:prstClr val="black"/>
                </a:solidFill>
                <a:latin typeface="Arial"/>
                <a:ea typeface="Times New Roman"/>
                <a:cs typeface="Times New Roman"/>
              </a:rPr>
              <a:t>sur</a:t>
            </a:r>
            <a:r>
              <a:rPr lang="fr-FR" sz="1000" b="1" dirty="0">
                <a:solidFill>
                  <a:prstClr val="black"/>
                </a:solidFill>
                <a:latin typeface="Arial"/>
                <a:ea typeface="Times New Roman"/>
                <a:cs typeface="Times New Roman"/>
              </a:rPr>
              <a:t> Propriétés</a:t>
            </a:r>
            <a:r>
              <a:rPr lang="fr-FR" sz="1000" dirty="0">
                <a:solidFill>
                  <a:prstClr val="black"/>
                </a:solidFill>
                <a:latin typeface="Arial"/>
                <a:ea typeface="Times New Roman"/>
                <a:cs typeface="Times New Roman"/>
              </a:rPr>
              <a:t>, </a:t>
            </a:r>
            <a:r>
              <a:rPr lang="fr-FR" sz="1000" b="1" dirty="0">
                <a:solidFill>
                  <a:prstClr val="black"/>
                </a:solidFill>
                <a:latin typeface="Arial"/>
                <a:ea typeface="Times New Roman"/>
                <a:cs typeface="Times New Roman"/>
              </a:rPr>
              <a:t>Commutateurs virtuels</a:t>
            </a:r>
            <a:r>
              <a:rPr lang="fr-FR" sz="1000" dirty="0">
                <a:solidFill>
                  <a:prstClr val="black"/>
                </a:solidFill>
                <a:latin typeface="Arial"/>
                <a:ea typeface="Times New Roman"/>
                <a:cs typeface="Times New Roman"/>
              </a:rPr>
              <a:t>, </a:t>
            </a:r>
            <a:r>
              <a:rPr lang="fr-FR" sz="1000" b="1" dirty="0">
                <a:solidFill>
                  <a:prstClr val="black"/>
                </a:solidFill>
                <a:latin typeface="Arial"/>
                <a:ea typeface="Times New Roman"/>
                <a:cs typeface="Times New Roman"/>
              </a:rPr>
              <a:t>Nouveau commutateur virtuel</a:t>
            </a:r>
            <a:r>
              <a:rPr lang="fr-FR" sz="1000" dirty="0">
                <a:solidFill>
                  <a:prstClr val="black"/>
                </a:solidFill>
                <a:latin typeface="Arial"/>
                <a:ea typeface="Times New Roman"/>
                <a:cs typeface="Times New Roman"/>
              </a:rPr>
              <a:t>, puis sur </a:t>
            </a:r>
            <a:r>
              <a:rPr lang="fr-FR" sz="1000" b="1" dirty="0">
                <a:solidFill>
                  <a:prstClr val="black"/>
                </a:solidFill>
                <a:latin typeface="Arial"/>
                <a:ea typeface="Times New Roman"/>
                <a:cs typeface="Times New Roman"/>
              </a:rPr>
              <a:t>Nouveau commutateur logique</a:t>
            </a:r>
            <a:r>
              <a:rPr lang="fr-FR"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fr-FR" sz="1000" dirty="0">
                <a:solidFill>
                  <a:prstClr val="black"/>
                </a:solidFill>
                <a:latin typeface="Arial"/>
                <a:ea typeface="Times New Roman"/>
                <a:cs typeface="Times New Roman"/>
              </a:rPr>
              <a:t>À ce stade, si vous avez une autre carte réseau, vous pouvez attribuer le commutateur logique à une carte physique. </a:t>
            </a:r>
          </a:p>
          <a:p>
            <a:pPr marL="342900" lvl="0" indent="-342900">
              <a:lnSpc>
                <a:spcPct val="115000"/>
              </a:lnSpc>
              <a:spcAft>
                <a:spcPts val="995"/>
              </a:spcAft>
              <a:buFont typeface="+mj-lt"/>
              <a:buAutoNum type="arabicPeriod" startAt="3"/>
            </a:pPr>
            <a:r>
              <a:rPr lang="fr-FR" sz="1000" dirty="0" smtClean="0">
                <a:solidFill>
                  <a:prstClr val="black"/>
                </a:solidFill>
                <a:latin typeface="Arial"/>
                <a:ea typeface="Times New Roman"/>
                <a:cs typeface="Times New Roman"/>
              </a:rPr>
              <a:t>Dans </a:t>
            </a:r>
            <a:r>
              <a:rPr lang="fr-FR" sz="1000" dirty="0" smtClean="0">
                <a:solidFill>
                  <a:prstClr val="black"/>
                </a:solidFill>
                <a:latin typeface="Arial"/>
                <a:ea typeface="Times New Roman"/>
                <a:cs typeface="Times New Roman"/>
              </a:rPr>
              <a:t>la page Propriétés, cliquez sur </a:t>
            </a:r>
            <a:r>
              <a:rPr lang="fr-FR" sz="1000" b="1" dirty="0" smtClean="0">
                <a:solidFill>
                  <a:prstClr val="black"/>
                </a:solidFill>
                <a:latin typeface="Arial"/>
                <a:ea typeface="Times New Roman"/>
                <a:cs typeface="Times New Roman"/>
              </a:rPr>
              <a:t>Matériel</a:t>
            </a:r>
            <a:r>
              <a:rPr lang="fr-FR" sz="1000" dirty="0" smtClean="0">
                <a:solidFill>
                  <a:prstClr val="black"/>
                </a:solidFill>
                <a:latin typeface="Arial"/>
                <a:ea typeface="Times New Roman"/>
                <a:cs typeface="Times New Roman"/>
              </a:rPr>
              <a:t>, puis faites défiler l'écran et développez </a:t>
            </a:r>
            <a:r>
              <a:rPr lang="fr-FR" sz="1000" b="1" dirty="0" smtClean="0">
                <a:solidFill>
                  <a:prstClr val="black"/>
                </a:solidFill>
                <a:latin typeface="Arial"/>
                <a:ea typeface="Times New Roman"/>
                <a:cs typeface="Times New Roman"/>
              </a:rPr>
              <a:t>Cartes réseau</a:t>
            </a:r>
            <a:r>
              <a:rPr lang="fr-FR" sz="1000" dirty="0" smtClean="0">
                <a:solidFill>
                  <a:prstClr val="black"/>
                </a:solidFill>
                <a:latin typeface="Arial"/>
                <a:ea typeface="Times New Roman"/>
                <a:cs typeface="Times New Roman"/>
              </a:rPr>
              <a:t>. Cliquez sur votre carte réseau physique, et notez que vous pouvez activer ou désactiver la carte pour le placement et la gestion des ordinateurs virtuels. Cliquez sur le réseau logique, et à droite sous </a:t>
            </a:r>
            <a:r>
              <a:rPr lang="fr-FR" sz="1000" b="1" dirty="0" smtClean="0">
                <a:solidFill>
                  <a:prstClr val="black"/>
                </a:solidFill>
                <a:latin typeface="Arial"/>
                <a:ea typeface="Times New Roman"/>
                <a:cs typeface="Times New Roman"/>
              </a:rPr>
              <a:t>Connectivité de réseau logique</a:t>
            </a:r>
            <a:r>
              <a:rPr lang="fr-FR" sz="1000" dirty="0" smtClean="0">
                <a:solidFill>
                  <a:prstClr val="black"/>
                </a:solidFill>
                <a:latin typeface="Arial"/>
                <a:ea typeface="Times New Roman"/>
                <a:cs typeface="Times New Roman"/>
              </a:rPr>
              <a:t>,</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attribuez les réseaux et les sous-réseaux IP logiques.</a:t>
            </a:r>
          </a:p>
          <a:p>
            <a:pPr marL="342900" lvl="0" indent="-342900">
              <a:lnSpc>
                <a:spcPct val="115000"/>
              </a:lnSpc>
              <a:spcAft>
                <a:spcPts val="995"/>
              </a:spcAft>
              <a:buFont typeface="+mj-lt"/>
              <a:buAutoNum type="arabicPeriod" startAt="3"/>
            </a:pPr>
            <a:r>
              <a:rPr lang="fr-FR" sz="1000" dirty="0" smtClean="0">
                <a:solidFill>
                  <a:prstClr val="black"/>
                </a:solidFill>
                <a:latin typeface="Arial"/>
                <a:ea typeface="Times New Roman"/>
                <a:cs typeface="Times New Roman"/>
              </a:rPr>
              <a:t>Cliquez sur </a:t>
            </a:r>
            <a:r>
              <a:rPr lang="fr-FR" sz="1000" b="1" dirty="0" smtClean="0">
                <a:solidFill>
                  <a:prstClr val="black"/>
                </a:solidFill>
                <a:latin typeface="Arial"/>
                <a:ea typeface="Times New Roman"/>
                <a:cs typeface="Times New Roman"/>
              </a:rPr>
              <a:t>Annuler</a:t>
            </a:r>
            <a:r>
              <a:rPr lang="fr-FR" sz="1000" dirty="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3"/>
            </a:pPr>
            <a:r>
              <a:rPr lang="fr-FR" sz="1000" dirty="0" smtClean="0">
                <a:solidFill>
                  <a:prstClr val="black"/>
                </a:solidFill>
                <a:latin typeface="Arial"/>
                <a:ea typeface="Times New Roman"/>
                <a:cs typeface="Times New Roman"/>
              </a:rPr>
              <a:t>Laissez tous les ordinateurs virtuels</a:t>
            </a:r>
            <a:r>
              <a:rPr lang="fr-FR" sz="1000" b="1" dirty="0" smtClean="0">
                <a:solidFill>
                  <a:prstClr val="black"/>
                </a:solidFill>
                <a:latin typeface="Arial"/>
                <a:ea typeface="Times New Roman"/>
                <a:cs typeface="Times New Roman"/>
              </a:rPr>
              <a:t> </a:t>
            </a:r>
            <a:r>
              <a:rPr lang="fr-FR" sz="1000" dirty="0" smtClean="0">
                <a:solidFill>
                  <a:prstClr val="black"/>
                </a:solidFill>
                <a:latin typeface="Arial"/>
                <a:ea typeface="Times New Roman"/>
                <a:cs typeface="Times New Roman"/>
              </a:rPr>
              <a:t>s'exécuter. Ils sont requis pour la prochaine démonstration de cette leçon.</a:t>
            </a:r>
            <a:endParaRPr lang="fr-FR" sz="1000" dirty="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31</a:t>
            </a:fld>
            <a:endParaRPr lang="fr-F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Demandez aux stagiaires de décrire des situations où il pourrait être utile d'avoir un seul hôte Hyper-V qui héberge deux ordinateurs virtuels distincts avec la même adresse IP. Expliquez les avantages de la virtualisation réseau dans des environnements partagés au sein d'une architecture mutualisée.</a:t>
            </a:r>
          </a:p>
          <a:p>
            <a:pPr>
              <a:lnSpc>
                <a:spcPct val="115000"/>
              </a:lnSpc>
              <a:spcAft>
                <a:spcPts val="1000"/>
              </a:spcAft>
            </a:pPr>
            <a:r>
              <a:rPr lang="fr-FR" sz="1000" smtClean="0">
                <a:latin typeface="Arial"/>
                <a:ea typeface="Calibri"/>
                <a:cs typeface="Times New Roman"/>
              </a:rPr>
              <a:t>La diapositive montre deux ordinateurs virtuels distincts hébergés sur le même hôte Hyper-V. La virtualisation réseau vous permet d'exécuter ces ordinateurs virtuels séparément, même s'ils disposent de la même adresse IP, sans provoquer de conflit. Dans des scénarios de virtualisation réseau, vous pouvez créer des réseaux virtualisés totalement distincts qui utilisent le même espace d'adressage, puis les exécuter simultanément sur le même hôte.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32</a:t>
            </a:fld>
            <a:endParaRPr lang="fr-FR"/>
          </a:p>
        </p:txBody>
      </p:sp>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extLst>
      <p:ext uri="{BB962C8B-B14F-4D97-AF65-F5344CB8AC3E}">
        <p14:creationId xmlns:p14="http://schemas.microsoft.com/office/powerpoint/2010/main" val="1914202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6"/>
            <a:ext cx="6153912" cy="6604000"/>
          </a:xfrm>
        </p:spPr>
        <p:txBody>
          <a:bodyPr>
            <a:noAutofit/>
          </a:bodyPr>
          <a:lstStyle/>
          <a:p>
            <a:pPr>
              <a:lnSpc>
                <a:spcPct val="114000"/>
              </a:lnSpc>
              <a:spcAft>
                <a:spcPts val="300"/>
              </a:spcAft>
            </a:pPr>
            <a:r>
              <a:rPr lang="fr-FR" sz="1000" b="1" dirty="0" smtClean="0">
                <a:latin typeface="Arial"/>
                <a:ea typeface="Calibri"/>
                <a:cs typeface="Times New Roman"/>
              </a:rPr>
              <a:t>Étapes de préparation</a:t>
            </a:r>
            <a:endParaRPr lang="fr-FR" sz="1000" dirty="0" smtClean="0">
              <a:latin typeface="Arial"/>
              <a:ea typeface="Calibri"/>
              <a:cs typeface="Times New Roman"/>
            </a:endParaRPr>
          </a:p>
          <a:p>
            <a:pPr lvl="0">
              <a:lnSpc>
                <a:spcPct val="114000"/>
              </a:lnSpc>
              <a:spcAft>
                <a:spcPts val="1000"/>
              </a:spcAft>
            </a:pPr>
            <a:r>
              <a:rPr lang="fr-FR" sz="1000" dirty="0">
                <a:latin typeface="Arial"/>
                <a:ea typeface="Times New Roman"/>
                <a:cs typeface="Segoe UI"/>
              </a:rPr>
              <a:t>Pour cette démonstration, vous utiliserez l'environnement d'ordinateur virtuel disponible. </a:t>
            </a:r>
            <a:r>
              <a:rPr lang="fr-FR" sz="1000" dirty="0">
                <a:latin typeface="Arial"/>
                <a:ea typeface="SimSun"/>
                <a:cs typeface="Segoe UI"/>
              </a:rPr>
              <a:t>Vérifiez que </a:t>
            </a:r>
            <a:r>
              <a:rPr lang="fr-FR" sz="1000" b="1" dirty="0">
                <a:latin typeface="Arial"/>
                <a:ea typeface="SimSun"/>
                <a:cs typeface="Segoe UI"/>
              </a:rPr>
              <a:t>22414B-LON-DC1</a:t>
            </a:r>
            <a:r>
              <a:rPr lang="fr-FR" sz="1000" dirty="0">
                <a:latin typeface="Arial"/>
                <a:ea typeface="SimSun"/>
                <a:cs typeface="Segoe UI"/>
              </a:rPr>
              <a:t> et </a:t>
            </a:r>
            <a:r>
              <a:rPr lang="fr-FR" sz="1000" b="1" dirty="0">
                <a:latin typeface="Arial"/>
                <a:ea typeface="SimSun"/>
                <a:cs typeface="Segoe UI"/>
              </a:rPr>
              <a:t>22414B-LON-VMM1</a:t>
            </a:r>
            <a:r>
              <a:rPr lang="fr-FR" sz="1000" dirty="0">
                <a:latin typeface="Arial"/>
                <a:ea typeface="SimSun"/>
                <a:cs typeface="Segoe UI"/>
              </a:rPr>
              <a:t> sont exécutés</a:t>
            </a:r>
            <a:r>
              <a:rPr lang="fr-FR" sz="1000" dirty="0" smtClean="0">
                <a:latin typeface="Arial"/>
                <a:ea typeface="SimSun"/>
                <a:cs typeface="Segoe UI"/>
              </a:rPr>
              <a:t>.</a:t>
            </a:r>
            <a:endParaRPr lang="fr-FR" sz="1000" dirty="0" smtClean="0">
              <a:latin typeface="Arial"/>
              <a:ea typeface="Calibri"/>
              <a:cs typeface="Times New Roman"/>
            </a:endParaRPr>
          </a:p>
          <a:p>
            <a:pPr>
              <a:lnSpc>
                <a:spcPct val="114000"/>
              </a:lnSpc>
              <a:spcAft>
                <a:spcPts val="1000"/>
              </a:spcAft>
            </a:pPr>
            <a:r>
              <a:rPr lang="fr-FR" sz="1000" b="1" dirty="0" smtClean="0">
                <a:latin typeface="Arial"/>
                <a:ea typeface="Calibri"/>
                <a:cs typeface="Times New Roman"/>
              </a:rPr>
              <a:t>Procédure </a:t>
            </a:r>
            <a:r>
              <a:rPr lang="fr-FR" sz="1000" b="1" dirty="0" smtClean="0">
                <a:latin typeface="Arial"/>
                <a:ea typeface="Calibri"/>
                <a:cs typeface="Times New Roman"/>
              </a:rPr>
              <a:t>de démonstration</a:t>
            </a:r>
            <a:endParaRPr lang="fr-FR" sz="1000" dirty="0" smtClean="0">
              <a:latin typeface="Arial"/>
              <a:ea typeface="Calibri"/>
              <a:cs typeface="Times New Roman"/>
            </a:endParaRPr>
          </a:p>
          <a:p>
            <a:pPr>
              <a:lnSpc>
                <a:spcPct val="114000"/>
              </a:lnSpc>
              <a:spcAft>
                <a:spcPts val="300"/>
              </a:spcAft>
            </a:pPr>
            <a:r>
              <a:rPr lang="fr-FR" sz="1000" b="1" dirty="0" smtClean="0">
                <a:latin typeface="Arial"/>
                <a:ea typeface="Calibri"/>
                <a:cs typeface="Times New Roman"/>
              </a:rPr>
              <a:t>Activer le pilote du filtre de virtualisation réseau Windows</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Sur </a:t>
            </a:r>
            <a:r>
              <a:rPr lang="fr-FR" sz="1000" b="1" dirty="0" smtClean="0">
                <a:latin typeface="Arial" pitchFamily="34" charset="0"/>
                <a:cs typeface="Arial" pitchFamily="34" charset="0"/>
              </a:rPr>
              <a:t>LON-HOST1</a:t>
            </a:r>
            <a:r>
              <a:rPr lang="fr-FR" sz="1000" dirty="0" smtClean="0">
                <a:latin typeface="Arial" pitchFamily="34" charset="0"/>
                <a:cs typeface="Arial" pitchFamily="34" charset="0"/>
              </a:rPr>
              <a:t>, dans le Gestionnaire de serveur, cliquez sur </a:t>
            </a:r>
            <a:r>
              <a:rPr lang="fr-FR" sz="1000" b="1" dirty="0" smtClean="0">
                <a:latin typeface="Arial" pitchFamily="34" charset="0"/>
                <a:cs typeface="Arial" pitchFamily="34" charset="0"/>
              </a:rPr>
              <a:t>Serveur local</a:t>
            </a:r>
            <a:r>
              <a:rPr lang="fr-FR" sz="1000" dirty="0" smtClean="0">
                <a:latin typeface="Arial" pitchFamily="34" charset="0"/>
                <a:cs typeface="Arial" pitchFamily="34" charset="0"/>
              </a:rPr>
              <a:t>, puis dans la zone Propriétés, cliquez sur </a:t>
            </a:r>
            <a:r>
              <a:rPr lang="fr-FR" sz="1000" b="1" dirty="0" smtClean="0">
                <a:latin typeface="Arial" pitchFamily="34" charset="0"/>
                <a:cs typeface="Arial" pitchFamily="34" charset="0"/>
              </a:rPr>
              <a:t>172.16.0.31, Compatible IPv6</a:t>
            </a:r>
            <a:r>
              <a:rPr lang="fr-FR" sz="1000" dirty="0" smtClean="0">
                <a:latin typeface="Arial" pitchFamily="34" charset="0"/>
                <a:cs typeface="Arial" pitchFamily="34" charset="0"/>
              </a:rPr>
              <a:t>. La page </a:t>
            </a:r>
            <a:r>
              <a:rPr lang="fr-FR" sz="1000" b="1" dirty="0" smtClean="0">
                <a:latin typeface="Arial" pitchFamily="34" charset="0"/>
                <a:cs typeface="Arial" pitchFamily="34" charset="0"/>
              </a:rPr>
              <a:t>Connexions réseau</a:t>
            </a:r>
            <a:r>
              <a:rPr lang="fr-FR" sz="1000" dirty="0" smtClean="0">
                <a:latin typeface="Arial" pitchFamily="34" charset="0"/>
                <a:cs typeface="Arial" pitchFamily="34" charset="0"/>
              </a:rPr>
              <a:t> s'affiche.</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Dans la page </a:t>
            </a:r>
            <a:r>
              <a:rPr lang="fr-FR" sz="1000" b="1" dirty="0" smtClean="0">
                <a:latin typeface="Arial" pitchFamily="34" charset="0"/>
                <a:cs typeface="Arial" pitchFamily="34" charset="0"/>
              </a:rPr>
              <a:t>Connexions réseau</a:t>
            </a:r>
            <a:r>
              <a:rPr lang="fr-FR" sz="1000" dirty="0" smtClean="0">
                <a:latin typeface="Arial" pitchFamily="34" charset="0"/>
                <a:cs typeface="Arial" pitchFamily="34" charset="0"/>
              </a:rPr>
              <a:t>, cliquez avec le bouton droit sur la carte physique, puis sélectionnez </a:t>
            </a:r>
            <a:r>
              <a:rPr lang="fr-FR" sz="1000" b="1" dirty="0" smtClean="0">
                <a:latin typeface="Arial" pitchFamily="34" charset="0"/>
                <a:cs typeface="Arial" pitchFamily="34" charset="0"/>
              </a:rPr>
              <a:t>Propriétés</a:t>
            </a:r>
            <a:r>
              <a:rPr lang="fr-FR" sz="1000" dirty="0" smtClean="0">
                <a:latin typeface="Arial" pitchFamily="34" charset="0"/>
                <a:cs typeface="Arial" pitchFamily="34" charset="0"/>
              </a:rPr>
              <a:t>.</a:t>
            </a:r>
          </a:p>
          <a:p>
            <a:pPr marL="347472" indent="-347472">
              <a:lnSpc>
                <a:spcPct val="114000"/>
              </a:lnSpc>
              <a:spcAft>
                <a:spcPts val="995"/>
              </a:spcAft>
              <a:buFont typeface="+mj-lt"/>
              <a:buAutoNum type="arabicPeriod"/>
            </a:pPr>
            <a:r>
              <a:rPr lang="fr-FR" sz="1000" dirty="0" smtClean="0">
                <a:latin typeface="Arial" pitchFamily="34" charset="0"/>
                <a:cs typeface="Arial" pitchFamily="34" charset="0"/>
              </a:rPr>
              <a:t>Activez le </a:t>
            </a:r>
            <a:r>
              <a:rPr lang="fr-FR" sz="1000" b="1" dirty="0" smtClean="0">
                <a:latin typeface="Arial" pitchFamily="34" charset="0"/>
                <a:cs typeface="Arial" pitchFamily="34" charset="0"/>
              </a:rPr>
              <a:t>Pilote du filtre de virtualisation réseau Windows</a:t>
            </a:r>
            <a:r>
              <a:rPr lang="fr-FR" sz="1000" dirty="0" smtClean="0">
                <a:latin typeface="Arial" pitchFamily="34" charset="0"/>
                <a:cs typeface="Arial" pitchFamily="34" charset="0"/>
              </a:rPr>
              <a:t>, puis sélectionnez </a:t>
            </a:r>
            <a:r>
              <a:rPr lang="fr-FR" sz="1000" b="1" dirty="0" smtClean="0">
                <a:latin typeface="Arial" pitchFamily="34" charset="0"/>
                <a:cs typeface="Arial" pitchFamily="34" charset="0"/>
              </a:rPr>
              <a:t>OK</a:t>
            </a:r>
            <a:r>
              <a:rPr lang="fr-FR" sz="1000" dirty="0" smtClean="0">
                <a:latin typeface="Arial" pitchFamily="34" charset="0"/>
                <a:cs typeface="Arial" pitchFamily="34" charset="0"/>
              </a:rPr>
              <a:t>.</a:t>
            </a:r>
            <a:endParaRPr lang="fr-FR" sz="1000" dirty="0" smtClean="0">
              <a:latin typeface="Arial" pitchFamily="34" charset="0"/>
              <a:ea typeface="Calibri"/>
              <a:cs typeface="Arial" pitchFamily="34" charset="0"/>
            </a:endParaRPr>
          </a:p>
          <a:p>
            <a:pPr>
              <a:lnSpc>
                <a:spcPct val="114000"/>
              </a:lnSpc>
              <a:spcAft>
                <a:spcPts val="300"/>
              </a:spcAft>
            </a:pPr>
            <a:r>
              <a:rPr lang="fr-FR" sz="1000" b="1" dirty="0" smtClean="0">
                <a:latin typeface="Arial"/>
                <a:ea typeface="Calibri"/>
                <a:cs typeface="Times New Roman"/>
              </a:rPr>
              <a:t>Actualiser LON-HOST1</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Sur </a:t>
            </a:r>
            <a:r>
              <a:rPr lang="fr-FR" sz="1000" b="1" dirty="0" smtClean="0">
                <a:latin typeface="Arial" pitchFamily="34" charset="0"/>
                <a:cs typeface="Arial" pitchFamily="34" charset="0"/>
              </a:rPr>
              <a:t>LON-VMM1</a:t>
            </a:r>
            <a:r>
              <a:rPr lang="fr-FR" sz="1000" dirty="0" smtClean="0">
                <a:latin typeface="Arial" pitchFamily="34" charset="0"/>
                <a:cs typeface="Arial" pitchFamily="34" charset="0"/>
              </a:rPr>
              <a:t>, ouvrez la console Virtual Machine Manager. </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Cliquez sur l'espace de travail </a:t>
            </a:r>
            <a:r>
              <a:rPr lang="fr-FR" sz="1000" b="1" dirty="0" smtClean="0">
                <a:latin typeface="Arial" pitchFamily="34" charset="0"/>
                <a:cs typeface="Arial" pitchFamily="34" charset="0"/>
              </a:rPr>
              <a:t>Ensemble fibre optique</a:t>
            </a:r>
            <a:r>
              <a:rPr lang="fr-FR" sz="1000" dirty="0" smtClean="0">
                <a:latin typeface="Arial" pitchFamily="34" charset="0"/>
                <a:cs typeface="Arial" pitchFamily="34" charset="0"/>
              </a:rPr>
              <a:t>, développez </a:t>
            </a:r>
            <a:r>
              <a:rPr lang="fr-FR" sz="1000" b="1" dirty="0" smtClean="0">
                <a:latin typeface="Arial" pitchFamily="34" charset="0"/>
                <a:cs typeface="Arial" pitchFamily="34" charset="0"/>
              </a:rPr>
              <a:t>Serveurs</a:t>
            </a:r>
            <a:r>
              <a:rPr lang="fr-FR" sz="1000" dirty="0" smtClean="0">
                <a:latin typeface="Arial" pitchFamily="34" charset="0"/>
                <a:cs typeface="Arial" pitchFamily="34" charset="0"/>
              </a:rPr>
              <a:t>, cliquez avec le bouton droit sur </a:t>
            </a:r>
            <a:r>
              <a:rPr lang="fr-FR" sz="1000" b="1" dirty="0" smtClean="0">
                <a:latin typeface="Arial"/>
                <a:ea typeface="Times New Roman"/>
                <a:cs typeface="Times New Roman"/>
              </a:rPr>
              <a:t>lon-host1</a:t>
            </a:r>
            <a:r>
              <a:rPr lang="fr-FR" sz="1000" dirty="0" smtClean="0">
                <a:latin typeface="Arial" pitchFamily="34" charset="0"/>
                <a:cs typeface="Arial" pitchFamily="34" charset="0"/>
              </a:rPr>
              <a:t>, puis sur </a:t>
            </a:r>
            <a:r>
              <a:rPr lang="fr-FR" sz="1000" b="1" dirty="0" smtClean="0">
                <a:latin typeface="Arial" pitchFamily="34" charset="0"/>
                <a:cs typeface="Arial" pitchFamily="34" charset="0"/>
              </a:rPr>
              <a:t>Actualiser</a:t>
            </a:r>
            <a:r>
              <a:rPr lang="fr-FR" sz="1000" dirty="0" smtClean="0">
                <a:latin typeface="Arial" pitchFamily="34" charset="0"/>
                <a:cs typeface="Arial" pitchFamily="34" charset="0"/>
              </a:rPr>
              <a:t>.</a:t>
            </a:r>
            <a:r>
              <a:rPr lang="fr-FR" sz="1000" b="1" dirty="0" smtClean="0">
                <a:latin typeface="Arial" pitchFamily="34" charset="0"/>
                <a:cs typeface="Arial" pitchFamily="34" charset="0"/>
              </a:rPr>
              <a:t> </a:t>
            </a:r>
            <a:endParaRPr lang="fr-FR" sz="1000" dirty="0" smtClean="0">
              <a:latin typeface="Arial" pitchFamily="34" charset="0"/>
              <a:cs typeface="Arial" pitchFamily="34" charset="0"/>
            </a:endParaRP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Dans le ruban, cliquez sur le bouton </a:t>
            </a:r>
            <a:r>
              <a:rPr lang="fr-FR" sz="1000" b="1" dirty="0" smtClean="0">
                <a:latin typeface="Arial" pitchFamily="34" charset="0"/>
                <a:cs typeface="Arial" pitchFamily="34" charset="0"/>
              </a:rPr>
              <a:t>Travaux</a:t>
            </a:r>
            <a:r>
              <a:rPr lang="fr-FR" sz="1000" dirty="0" smtClean="0">
                <a:latin typeface="Arial" pitchFamily="34" charset="0"/>
                <a:cs typeface="Arial" pitchFamily="34" charset="0"/>
              </a:rPr>
              <a:t>, attendez que le travail d'actualisation de l'hôte se termine, puis fermez la fenêtre Travaux. </a:t>
            </a:r>
            <a:endParaRPr lang="fr-FR" sz="1000" dirty="0" smtClean="0">
              <a:latin typeface="Arial" pitchFamily="34" charset="0"/>
              <a:cs typeface="Arial" pitchFamily="34" charset="0"/>
            </a:endParaRPr>
          </a:p>
          <a:p>
            <a:pPr>
              <a:lnSpc>
                <a:spcPct val="114000"/>
              </a:lnSpc>
              <a:spcAft>
                <a:spcPts val="300"/>
              </a:spcAft>
            </a:pPr>
            <a:r>
              <a:rPr lang="fr-FR" sz="1000" b="1" dirty="0">
                <a:latin typeface="Arial" pitchFamily="34" charset="0"/>
                <a:cs typeface="Arial" pitchFamily="34" charset="0"/>
              </a:rPr>
              <a:t>Créer le réseau d'ordinateurs virtuels Rouge</a:t>
            </a:r>
            <a:endParaRPr lang="fr-FR" sz="1000" dirty="0">
              <a:latin typeface="Arial" pitchFamily="34" charset="0"/>
              <a:cs typeface="Arial" pitchFamily="34" charset="0"/>
            </a:endParaRP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Sur </a:t>
            </a:r>
            <a:r>
              <a:rPr lang="fr-FR" sz="1000" b="1" dirty="0">
                <a:latin typeface="Arial" pitchFamily="34" charset="0"/>
                <a:cs typeface="Arial" pitchFamily="34" charset="0"/>
              </a:rPr>
              <a:t>LON-VMM1</a:t>
            </a:r>
            <a:r>
              <a:rPr lang="fr-FR" sz="1000" dirty="0">
                <a:latin typeface="Arial" pitchFamily="34" charset="0"/>
                <a:cs typeface="Arial" pitchFamily="34" charset="0"/>
              </a:rPr>
              <a:t>, ouvrez la console Virtual Machine Manager, cliquez sur l'espace de travail</a:t>
            </a:r>
            <a:r>
              <a:rPr lang="fr-FR" sz="1000" b="1" dirty="0">
                <a:latin typeface="Arial" pitchFamily="34" charset="0"/>
                <a:cs typeface="Arial" pitchFamily="34" charset="0"/>
              </a:rPr>
              <a:t> Ordinateurs virtuels et services</a:t>
            </a:r>
            <a:r>
              <a:rPr lang="fr-FR" sz="1000" dirty="0">
                <a:latin typeface="Arial" pitchFamily="34" charset="0"/>
                <a:cs typeface="Arial" pitchFamily="34" charset="0"/>
              </a:rPr>
              <a:t>, puis dans le ruban, cliquez sur </a:t>
            </a:r>
            <a:r>
              <a:rPr lang="fr-FR" sz="1000" b="1" dirty="0">
                <a:latin typeface="Arial" pitchFamily="34" charset="0"/>
                <a:cs typeface="Arial" pitchFamily="34" charset="0"/>
              </a:rPr>
              <a:t>Créer un réseau d'ordinateurs virtuels</a:t>
            </a:r>
            <a:r>
              <a:rPr lang="fr-FR" sz="1000" dirty="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Nom</a:t>
            </a:r>
            <a:r>
              <a:rPr lang="fr-FR" sz="1000" dirty="0">
                <a:latin typeface="Arial" pitchFamily="34" charset="0"/>
                <a:cs typeface="Arial" pitchFamily="34" charset="0"/>
              </a:rPr>
              <a:t>, cliquez sur le champ </a:t>
            </a:r>
            <a:r>
              <a:rPr lang="fr-FR" sz="1000" b="1" dirty="0">
                <a:latin typeface="Arial" pitchFamily="34" charset="0"/>
                <a:cs typeface="Arial" pitchFamily="34" charset="0"/>
              </a:rPr>
              <a:t>Nom</a:t>
            </a:r>
            <a:r>
              <a:rPr lang="fr-FR" sz="1000" dirty="0">
                <a:latin typeface="Arial" pitchFamily="34" charset="0"/>
                <a:cs typeface="Arial" pitchFamily="34" charset="0"/>
              </a:rPr>
              <a:t>, puis tapez </a:t>
            </a:r>
            <a:r>
              <a:rPr lang="fr-FR" sz="1000" b="1" dirty="0">
                <a:latin typeface="Arial" pitchFamily="34" charset="0"/>
                <a:cs typeface="Arial" pitchFamily="34" charset="0"/>
              </a:rPr>
              <a:t>Classe1_Rouge</a:t>
            </a:r>
            <a:r>
              <a:rPr lang="fr-FR" sz="1000" dirty="0">
                <a:latin typeface="Arial" pitchFamily="34" charset="0"/>
                <a:cs typeface="Arial" pitchFamily="34" charset="0"/>
              </a:rPr>
              <a:t>.</a:t>
            </a:r>
            <a:r>
              <a:rPr lang="fr-FR" sz="1000" b="1" dirty="0">
                <a:latin typeface="Arial" pitchFamily="34" charset="0"/>
                <a:cs typeface="Arial" pitchFamily="34" charset="0"/>
              </a:rPr>
              <a:t> </a:t>
            </a:r>
            <a:r>
              <a:rPr lang="fr-FR" sz="1000" dirty="0">
                <a:latin typeface="Arial" pitchFamily="34" charset="0"/>
                <a:cs typeface="Arial" pitchFamily="34" charset="0"/>
              </a:rPr>
              <a:t>Cliquez dans la zone de liste déroulante </a:t>
            </a:r>
            <a:r>
              <a:rPr lang="fr-FR" sz="1000" b="1" dirty="0">
                <a:solidFill>
                  <a:prstClr val="black"/>
                </a:solidFill>
                <a:latin typeface="Arial"/>
                <a:ea typeface="Times New Roman"/>
                <a:cs typeface="Times New Roman"/>
              </a:rPr>
              <a:t>Réseau logique</a:t>
            </a:r>
            <a:r>
              <a:rPr lang="fr-FR" sz="1000" dirty="0">
                <a:latin typeface="Arial" pitchFamily="34" charset="0"/>
                <a:cs typeface="Arial" pitchFamily="34" charset="0"/>
              </a:rPr>
              <a:t>, sélectionnez </a:t>
            </a:r>
            <a:r>
              <a:rPr lang="fr-FR" sz="1000" b="1" dirty="0">
                <a:latin typeface="Arial" pitchFamily="34" charset="0"/>
                <a:cs typeface="Arial" pitchFamily="34" charset="0"/>
              </a:rPr>
              <a:t>Classe1</a:t>
            </a:r>
            <a:r>
              <a:rPr lang="fr-FR" sz="1000" dirty="0">
                <a:latin typeface="Arial" pitchFamily="34" charset="0"/>
                <a:cs typeface="Arial" pitchFamily="34" charset="0"/>
              </a:rPr>
              <a:t>, puis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Isolation</a:t>
            </a:r>
            <a:r>
              <a:rPr lang="fr-FR" sz="1000" dirty="0">
                <a:latin typeface="Arial" pitchFamily="34" charset="0"/>
                <a:cs typeface="Arial" pitchFamily="34" charset="0"/>
              </a:rPr>
              <a:t>, cliquez sur </a:t>
            </a:r>
            <a:r>
              <a:rPr lang="fr-FR" sz="1000" b="1" dirty="0">
                <a:latin typeface="Arial" pitchFamily="34" charset="0"/>
                <a:cs typeface="Arial" pitchFamily="34" charset="0"/>
              </a:rPr>
              <a:t>Isoler l'aide de la virtualisation réseau Hyper-V</a:t>
            </a:r>
            <a:r>
              <a:rPr lang="fr-FR" sz="1000" dirty="0">
                <a:latin typeface="Arial" pitchFamily="34" charset="0"/>
                <a:cs typeface="Arial" pitchFamily="34" charset="0"/>
              </a:rPr>
              <a:t>, puis sur </a:t>
            </a:r>
            <a:r>
              <a:rPr lang="fr-FR" sz="1000" b="1" dirty="0">
                <a:latin typeface="Arial" pitchFamily="34" charset="0"/>
                <a:cs typeface="Arial" pitchFamily="34" charset="0"/>
              </a:rPr>
              <a:t>Suivant</a:t>
            </a:r>
            <a:r>
              <a:rPr lang="fr-FR" sz="1000" dirty="0" smtClean="0">
                <a:latin typeface="Arial" pitchFamily="34" charset="0"/>
                <a:cs typeface="Arial" pitchFamily="34" charset="0"/>
              </a:rPr>
              <a:t>.</a:t>
            </a:r>
          </a:p>
          <a:p>
            <a:pPr marL="347472"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Sous-réseaux d'ordinateurs virtuels</a:t>
            </a:r>
            <a:r>
              <a:rPr lang="fr-FR" sz="1000" dirty="0">
                <a:latin typeface="Arial" pitchFamily="34" charset="0"/>
                <a:cs typeface="Arial" pitchFamily="34" charset="0"/>
              </a:rPr>
              <a:t>, cliquez sur </a:t>
            </a:r>
            <a:r>
              <a:rPr lang="fr-FR" sz="1000" b="1" dirty="0">
                <a:latin typeface="Arial" pitchFamily="34" charset="0"/>
                <a:cs typeface="Arial" pitchFamily="34" charset="0"/>
              </a:rPr>
              <a:t>Ajouter</a:t>
            </a:r>
            <a:r>
              <a:rPr lang="fr-FR" sz="1000" dirty="0">
                <a:latin typeface="Arial" pitchFamily="34" charset="0"/>
                <a:cs typeface="Arial" pitchFamily="34" charset="0"/>
              </a:rPr>
              <a:t>, et dans le champ </a:t>
            </a:r>
            <a:r>
              <a:rPr lang="fr-FR" sz="1000" b="1" dirty="0">
                <a:latin typeface="Arial" pitchFamily="34" charset="0"/>
                <a:cs typeface="Arial" pitchFamily="34" charset="0"/>
              </a:rPr>
              <a:t>Nom</a:t>
            </a:r>
            <a:r>
              <a:rPr lang="fr-FR" sz="1000" dirty="0">
                <a:latin typeface="Arial" pitchFamily="34" charset="0"/>
                <a:cs typeface="Arial" pitchFamily="34" charset="0"/>
              </a:rPr>
              <a:t>, tapez </a:t>
            </a:r>
            <a:r>
              <a:rPr lang="fr-FR" sz="1000" b="1" dirty="0">
                <a:latin typeface="Arial" pitchFamily="34" charset="0"/>
                <a:cs typeface="Arial" pitchFamily="34" charset="0"/>
              </a:rPr>
              <a:t>Réseau Rouge</a:t>
            </a:r>
            <a:r>
              <a:rPr lang="fr-FR" sz="1000" dirty="0">
                <a:latin typeface="Arial" pitchFamily="34" charset="0"/>
                <a:cs typeface="Arial" pitchFamily="34" charset="0"/>
              </a:rPr>
              <a:t>.</a:t>
            </a:r>
            <a:r>
              <a:rPr lang="fr-FR" sz="1000" b="1" dirty="0">
                <a:latin typeface="Arial" pitchFamily="34" charset="0"/>
                <a:cs typeface="Arial" pitchFamily="34" charset="0"/>
              </a:rPr>
              <a:t> </a:t>
            </a:r>
            <a:r>
              <a:rPr lang="fr-FR" sz="1000" dirty="0">
                <a:latin typeface="Arial" pitchFamily="34" charset="0"/>
                <a:cs typeface="Arial" pitchFamily="34" charset="0"/>
              </a:rPr>
              <a:t>Dans le champ </a:t>
            </a:r>
            <a:r>
              <a:rPr lang="fr-FR" sz="1000" b="1" dirty="0">
                <a:latin typeface="Arial" pitchFamily="34" charset="0"/>
                <a:cs typeface="Arial" pitchFamily="34" charset="0"/>
              </a:rPr>
              <a:t>Sous-réseau</a:t>
            </a:r>
            <a:r>
              <a:rPr lang="fr-FR" sz="1000" dirty="0">
                <a:latin typeface="Arial" pitchFamily="34" charset="0"/>
                <a:cs typeface="Arial" pitchFamily="34" charset="0"/>
              </a:rPr>
              <a:t>, tapez </a:t>
            </a:r>
            <a:r>
              <a:rPr lang="fr-FR" sz="1000" b="1" dirty="0">
                <a:latin typeface="Arial" pitchFamily="34" charset="0"/>
                <a:cs typeface="Arial" pitchFamily="34" charset="0"/>
              </a:rPr>
              <a:t>192.168.3.0/24</a:t>
            </a:r>
            <a:r>
              <a:rPr lang="fr-FR" sz="1000" dirty="0">
                <a:latin typeface="Arial" pitchFamily="34" charset="0"/>
                <a:cs typeface="Arial" pitchFamily="34" charset="0"/>
              </a:rPr>
              <a:t>, puis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 </a:t>
            </a:r>
          </a:p>
          <a:p>
            <a:pPr marL="347472" lvl="0" indent="-347472">
              <a:lnSpc>
                <a:spcPct val="114000"/>
              </a:lnSpc>
              <a:spcAft>
                <a:spcPts val="995"/>
              </a:spcAft>
              <a:buFont typeface="+mj-lt"/>
              <a:buAutoNum type="arabicPeriod"/>
            </a:pPr>
            <a:endParaRPr lang="fr-FR" sz="1000" dirty="0" smtClean="0">
              <a:latin typeface="Arial" pitchFamily="34" charset="0"/>
              <a:cs typeface="Arial" pitchFamily="34" charset="0"/>
            </a:endParaRPr>
          </a:p>
          <a:p>
            <a:pPr>
              <a:lnSpc>
                <a:spcPct val="114000"/>
              </a:lnSpc>
              <a:spcAft>
                <a:spcPts val="1000"/>
              </a:spcAft>
            </a:pP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33</a:t>
            </a:fld>
            <a:endParaRPr lang="fr-F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TextBox 9"/>
          <p:cNvSpPr txBox="1"/>
          <p:nvPr/>
        </p:nvSpPr>
        <p:spPr>
          <a:xfrm>
            <a:off x="0" y="8890000"/>
            <a:ext cx="3810000" cy="254000"/>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3511734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7472" lvl="0" indent="-347472">
              <a:lnSpc>
                <a:spcPct val="114000"/>
              </a:lnSpc>
              <a:spcAft>
                <a:spcPts val="995"/>
              </a:spcAft>
              <a:buFont typeface="+mj-lt"/>
              <a:buAutoNum type="arabicPeriod" startAt="5"/>
            </a:pPr>
            <a:r>
              <a:rPr lang="fr-FR" sz="1000" dirty="0" smtClean="0">
                <a:latin typeface="Arial" pitchFamily="34" charset="0"/>
                <a:cs typeface="Arial" pitchFamily="34" charset="0"/>
              </a:rPr>
              <a:t>Dans la page </a:t>
            </a:r>
            <a:r>
              <a:rPr lang="fr-FR" sz="1000" b="1" dirty="0" smtClean="0">
                <a:latin typeface="Arial" pitchFamily="34" charset="0"/>
                <a:cs typeface="Arial" pitchFamily="34" charset="0"/>
              </a:rPr>
              <a:t>Passerelle</a:t>
            </a:r>
            <a:r>
              <a:rPr lang="fr-FR" sz="1000" dirty="0" smtClean="0">
                <a:latin typeface="Arial" pitchFamily="34" charset="0"/>
                <a:cs typeface="Arial" pitchFamily="34" charset="0"/>
              </a:rPr>
              <a:t>, laissez l'option </a:t>
            </a:r>
            <a:r>
              <a:rPr lang="fr-FR" sz="1000" b="1" dirty="0" smtClean="0">
                <a:latin typeface="Arial" pitchFamily="34" charset="0"/>
                <a:cs typeface="Arial" pitchFamily="34" charset="0"/>
              </a:rPr>
              <a:t>Aucune connectivité</a:t>
            </a:r>
            <a:r>
              <a:rPr lang="fr-FR" sz="1000" dirty="0" smtClean="0">
                <a:latin typeface="Arial" pitchFamily="34" charset="0"/>
                <a:cs typeface="Arial" pitchFamily="34" charset="0"/>
              </a:rPr>
              <a:t> sélectionnée, puis cliquez sur </a:t>
            </a:r>
            <a:r>
              <a:rPr lang="fr-FR" sz="1000" b="1" dirty="0" smtClean="0">
                <a:latin typeface="Arial" pitchFamily="34" charset="0"/>
                <a:cs typeface="Arial" pitchFamily="34" charset="0"/>
              </a:rPr>
              <a:t>Suivant</a:t>
            </a:r>
            <a:r>
              <a:rPr lang="fr-FR" sz="1000" dirty="0" smtClean="0">
                <a:latin typeface="Arial" pitchFamily="34" charset="0"/>
                <a:cs typeface="Arial" pitchFamily="34" charset="0"/>
              </a:rPr>
              <a:t>.</a:t>
            </a:r>
            <a:r>
              <a:rPr lang="fr-FR" sz="1000" b="1" dirty="0" smtClean="0">
                <a:latin typeface="Arial" pitchFamily="34" charset="0"/>
                <a:cs typeface="Arial" pitchFamily="34" charset="0"/>
              </a:rPr>
              <a:t> </a:t>
            </a:r>
            <a:r>
              <a:rPr lang="fr-FR" sz="1000" dirty="0" smtClean="0">
                <a:latin typeface="Arial" pitchFamily="34" charset="0"/>
                <a:cs typeface="Arial" pitchFamily="34" charset="0"/>
              </a:rPr>
              <a:t>Examinez le résumé, puis cliquez sur </a:t>
            </a:r>
            <a:r>
              <a:rPr lang="fr-FR" sz="1000" b="1" dirty="0" smtClean="0">
                <a:latin typeface="Arial" pitchFamily="34" charset="0"/>
                <a:cs typeface="Arial" pitchFamily="34" charset="0"/>
              </a:rPr>
              <a:t>Terminer</a:t>
            </a:r>
            <a:r>
              <a:rPr lang="fr-FR" sz="1000" dirty="0" smtClean="0">
                <a:latin typeface="Arial" pitchFamily="34" charset="0"/>
                <a:cs typeface="Arial" pitchFamily="34" charset="0"/>
              </a:rPr>
              <a:t>.</a:t>
            </a:r>
          </a:p>
          <a:p>
            <a:pPr marL="347472" lvl="0" indent="-347472">
              <a:lnSpc>
                <a:spcPct val="114000"/>
              </a:lnSpc>
              <a:spcAft>
                <a:spcPts val="995"/>
              </a:spcAft>
              <a:buFont typeface="+mj-lt"/>
              <a:buAutoNum type="arabicPeriod" startAt="5"/>
            </a:pPr>
            <a:r>
              <a:rPr lang="fr-FR" sz="1000" dirty="0" smtClean="0">
                <a:latin typeface="Arial" pitchFamily="34" charset="0"/>
                <a:cs typeface="Arial" pitchFamily="34" charset="0"/>
              </a:rPr>
              <a:t>Fermez la fenêtre Travaux.</a:t>
            </a:r>
          </a:p>
          <a:p>
            <a:pPr>
              <a:lnSpc>
                <a:spcPct val="114000"/>
              </a:lnSpc>
              <a:spcAft>
                <a:spcPts val="300"/>
              </a:spcAft>
            </a:pPr>
            <a:r>
              <a:rPr lang="fr-FR" sz="1000" b="1" dirty="0" smtClean="0">
                <a:latin typeface="Arial" pitchFamily="34" charset="0"/>
                <a:cs typeface="Arial" pitchFamily="34" charset="0"/>
              </a:rPr>
              <a:t>Créer </a:t>
            </a:r>
            <a:r>
              <a:rPr lang="fr-FR" sz="1000" b="1" dirty="0" smtClean="0">
                <a:latin typeface="Arial" pitchFamily="34" charset="0"/>
                <a:cs typeface="Arial" pitchFamily="34" charset="0"/>
              </a:rPr>
              <a:t>le réseau d'ordinateurs virtuels Bleu</a:t>
            </a:r>
            <a:endParaRPr lang="fr-FR" sz="1000" dirty="0" smtClean="0">
              <a:latin typeface="Arial" pitchFamily="34" charset="0"/>
              <a:cs typeface="Arial" pitchFamily="34" charset="0"/>
            </a:endParaRP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Sur </a:t>
            </a:r>
            <a:r>
              <a:rPr lang="fr-FR" sz="1000" b="1" dirty="0" smtClean="0">
                <a:latin typeface="Arial" pitchFamily="34" charset="0"/>
                <a:cs typeface="Arial" pitchFamily="34" charset="0"/>
              </a:rPr>
              <a:t>LON-VMM1</a:t>
            </a:r>
            <a:r>
              <a:rPr lang="fr-FR" sz="1000" dirty="0" smtClean="0">
                <a:latin typeface="Arial" pitchFamily="34" charset="0"/>
                <a:cs typeface="Arial" pitchFamily="34" charset="0"/>
              </a:rPr>
              <a:t>, ouvrez la console Virtual Machine Manager, cliquez sur l'espace de travail</a:t>
            </a:r>
            <a:r>
              <a:rPr lang="fr-FR" sz="1000" b="1" dirty="0" smtClean="0">
                <a:latin typeface="Arial" pitchFamily="34" charset="0"/>
                <a:cs typeface="Arial" pitchFamily="34" charset="0"/>
              </a:rPr>
              <a:t> Ordinateurs virtuels et services</a:t>
            </a:r>
            <a:r>
              <a:rPr lang="fr-FR" sz="1000" dirty="0" smtClean="0">
                <a:latin typeface="Arial" pitchFamily="34" charset="0"/>
                <a:cs typeface="Arial" pitchFamily="34" charset="0"/>
              </a:rPr>
              <a:t>, puis, dans le ruban, cliquez sur </a:t>
            </a:r>
            <a:r>
              <a:rPr lang="fr-FR" sz="1000" b="1" dirty="0" smtClean="0">
                <a:latin typeface="Arial" pitchFamily="34" charset="0"/>
                <a:cs typeface="Arial" pitchFamily="34" charset="0"/>
              </a:rPr>
              <a:t>Créer un réseau d'ordinateurs virtuels</a:t>
            </a:r>
            <a:r>
              <a:rPr lang="fr-FR" sz="1000" dirty="0" smtClean="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Dans la page </a:t>
            </a:r>
            <a:r>
              <a:rPr lang="fr-FR" sz="1000" b="1" dirty="0" smtClean="0">
                <a:latin typeface="Arial" pitchFamily="34" charset="0"/>
                <a:cs typeface="Arial" pitchFamily="34" charset="0"/>
              </a:rPr>
              <a:t>Nom</a:t>
            </a:r>
            <a:r>
              <a:rPr lang="fr-FR" sz="1000" dirty="0" smtClean="0">
                <a:latin typeface="Arial" pitchFamily="34" charset="0"/>
                <a:cs typeface="Arial" pitchFamily="34" charset="0"/>
              </a:rPr>
              <a:t>, cliquez sur le champ </a:t>
            </a:r>
            <a:r>
              <a:rPr lang="fr-FR" sz="1000" b="1" dirty="0" smtClean="0">
                <a:latin typeface="Arial" pitchFamily="34" charset="0"/>
                <a:cs typeface="Arial" pitchFamily="34" charset="0"/>
              </a:rPr>
              <a:t>Nom</a:t>
            </a:r>
            <a:r>
              <a:rPr lang="fr-FR" sz="1000" dirty="0" smtClean="0">
                <a:latin typeface="Arial" pitchFamily="34" charset="0"/>
                <a:cs typeface="Arial" pitchFamily="34" charset="0"/>
              </a:rPr>
              <a:t>, puis tapez </a:t>
            </a:r>
            <a:r>
              <a:rPr lang="fr-FR" sz="1000" b="1" dirty="0" smtClean="0">
                <a:latin typeface="Arial" pitchFamily="34" charset="0"/>
                <a:cs typeface="Arial" pitchFamily="34" charset="0"/>
              </a:rPr>
              <a:t>Classe1_Bleu</a:t>
            </a:r>
            <a:r>
              <a:rPr lang="fr-FR" sz="1000" dirty="0" smtClean="0">
                <a:latin typeface="Arial" pitchFamily="34" charset="0"/>
                <a:cs typeface="Arial" pitchFamily="34" charset="0"/>
              </a:rPr>
              <a:t>. Cliquez dans la zone de liste déroulante </a:t>
            </a:r>
            <a:r>
              <a:rPr lang="fr-FR" sz="1000" b="1" dirty="0" smtClean="0">
                <a:solidFill>
                  <a:prstClr val="black"/>
                </a:solidFill>
                <a:latin typeface="Arial"/>
                <a:ea typeface="Times New Roman"/>
                <a:cs typeface="Times New Roman"/>
              </a:rPr>
              <a:t>Réseau logique</a:t>
            </a:r>
            <a:r>
              <a:rPr lang="fr-FR" sz="1000" dirty="0" smtClean="0">
                <a:latin typeface="Arial" pitchFamily="34" charset="0"/>
                <a:cs typeface="Arial" pitchFamily="34" charset="0"/>
              </a:rPr>
              <a:t>, sélectionnez </a:t>
            </a:r>
            <a:r>
              <a:rPr lang="fr-FR" sz="1000" b="1" dirty="0" smtClean="0">
                <a:latin typeface="Arial" pitchFamily="34" charset="0"/>
                <a:cs typeface="Arial" pitchFamily="34" charset="0"/>
              </a:rPr>
              <a:t>Classe1</a:t>
            </a:r>
            <a:r>
              <a:rPr lang="fr-FR" sz="1000" dirty="0" smtClean="0">
                <a:latin typeface="Arial" pitchFamily="34" charset="0"/>
                <a:cs typeface="Arial" pitchFamily="34" charset="0"/>
              </a:rPr>
              <a:t>, puis cliquez sur </a:t>
            </a:r>
            <a:r>
              <a:rPr lang="fr-FR" sz="1000" b="1" dirty="0" smtClean="0">
                <a:latin typeface="Arial" pitchFamily="34" charset="0"/>
                <a:cs typeface="Arial" pitchFamily="34" charset="0"/>
              </a:rPr>
              <a:t>Suivant</a:t>
            </a:r>
            <a:r>
              <a:rPr lang="fr-FR" sz="1000" dirty="0" smtClean="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smtClean="0">
                <a:solidFill>
                  <a:prstClr val="black"/>
                </a:solidFill>
                <a:latin typeface="Arial"/>
                <a:ea typeface="Times New Roman"/>
                <a:cs typeface="Times New Roman"/>
              </a:rPr>
              <a:t>Dans la page </a:t>
            </a:r>
            <a:r>
              <a:rPr lang="fr-FR" sz="1000" b="1" dirty="0" smtClean="0">
                <a:solidFill>
                  <a:prstClr val="black"/>
                </a:solidFill>
                <a:latin typeface="Arial"/>
                <a:ea typeface="Times New Roman"/>
                <a:cs typeface="Times New Roman"/>
              </a:rPr>
              <a:t>Isolation</a:t>
            </a:r>
            <a:r>
              <a:rPr lang="fr-FR" sz="1000" dirty="0" smtClean="0">
                <a:solidFill>
                  <a:prstClr val="black"/>
                </a:solidFill>
                <a:latin typeface="Arial"/>
                <a:ea typeface="Times New Roman"/>
                <a:cs typeface="Times New Roman"/>
              </a:rPr>
              <a:t>, cliquez sur </a:t>
            </a:r>
            <a:r>
              <a:rPr lang="fr-FR" sz="1000" b="1" dirty="0" smtClean="0">
                <a:solidFill>
                  <a:prstClr val="black"/>
                </a:solidFill>
                <a:latin typeface="Arial"/>
                <a:ea typeface="Times New Roman"/>
                <a:cs typeface="Times New Roman"/>
              </a:rPr>
              <a:t>Isoler l'aide de la virtualisation réseau Hyper-V</a:t>
            </a:r>
            <a:r>
              <a:rPr lang="fr-FR" sz="1000" dirty="0" smtClean="0">
                <a:solidFill>
                  <a:prstClr val="black"/>
                </a:solidFill>
                <a:latin typeface="Arial"/>
                <a:ea typeface="Times New Roman"/>
                <a:cs typeface="Times New Roman"/>
              </a:rPr>
              <a:t>, puis sur </a:t>
            </a:r>
            <a:r>
              <a:rPr lang="fr-FR" sz="1000" b="1" dirty="0" smtClean="0">
                <a:solidFill>
                  <a:prstClr val="black"/>
                </a:solidFill>
                <a:latin typeface="Arial"/>
                <a:ea typeface="Times New Roman"/>
                <a:cs typeface="Times New Roman"/>
              </a:rPr>
              <a:t>Suivant</a:t>
            </a:r>
            <a:r>
              <a:rPr lang="fr-FR" sz="1000" dirty="0" smtClean="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Dans la page </a:t>
            </a:r>
            <a:r>
              <a:rPr lang="fr-FR" sz="1000" b="1" dirty="0" smtClean="0">
                <a:latin typeface="Arial" pitchFamily="34" charset="0"/>
                <a:cs typeface="Arial" pitchFamily="34" charset="0"/>
              </a:rPr>
              <a:t>Sous-réseaux d'ordinateurs virtuels</a:t>
            </a:r>
            <a:r>
              <a:rPr lang="fr-FR" sz="1000" dirty="0" smtClean="0">
                <a:latin typeface="Arial" pitchFamily="34" charset="0"/>
                <a:cs typeface="Arial" pitchFamily="34" charset="0"/>
              </a:rPr>
              <a:t>, cliquez sur </a:t>
            </a:r>
            <a:r>
              <a:rPr lang="fr-FR" sz="1000" b="1" dirty="0" smtClean="0">
                <a:latin typeface="Arial" pitchFamily="34" charset="0"/>
                <a:cs typeface="Arial" pitchFamily="34" charset="0"/>
              </a:rPr>
              <a:t>Ajouter</a:t>
            </a:r>
            <a:r>
              <a:rPr lang="fr-FR" sz="1000" dirty="0" smtClean="0">
                <a:latin typeface="Arial" pitchFamily="34" charset="0"/>
                <a:cs typeface="Arial" pitchFamily="34" charset="0"/>
              </a:rPr>
              <a:t>, et dans le champ </a:t>
            </a:r>
            <a:r>
              <a:rPr lang="fr-FR" sz="1000" b="1" dirty="0" smtClean="0">
                <a:latin typeface="Arial" pitchFamily="34" charset="0"/>
                <a:cs typeface="Arial" pitchFamily="34" charset="0"/>
              </a:rPr>
              <a:t>Nom</a:t>
            </a:r>
            <a:r>
              <a:rPr lang="fr-FR" sz="1000" dirty="0" smtClean="0">
                <a:latin typeface="Arial" pitchFamily="34" charset="0"/>
                <a:cs typeface="Arial" pitchFamily="34" charset="0"/>
              </a:rPr>
              <a:t>, tapez </a:t>
            </a:r>
            <a:r>
              <a:rPr lang="fr-FR" sz="1000" b="1" dirty="0" smtClean="0">
                <a:latin typeface="Arial" pitchFamily="34" charset="0"/>
                <a:cs typeface="Arial" pitchFamily="34" charset="0"/>
              </a:rPr>
              <a:t>Réseau Bleu</a:t>
            </a:r>
            <a:r>
              <a:rPr lang="fr-FR" sz="1000" dirty="0" smtClean="0">
                <a:latin typeface="Arial" pitchFamily="34" charset="0"/>
                <a:cs typeface="Arial" pitchFamily="34" charset="0"/>
              </a:rPr>
              <a:t>.</a:t>
            </a:r>
            <a:r>
              <a:rPr lang="fr-FR" sz="1000" b="1" dirty="0" smtClean="0">
                <a:latin typeface="Arial" pitchFamily="34" charset="0"/>
                <a:cs typeface="Arial" pitchFamily="34" charset="0"/>
              </a:rPr>
              <a:t> </a:t>
            </a:r>
            <a:r>
              <a:rPr lang="fr-FR" sz="1000" dirty="0" smtClean="0">
                <a:latin typeface="Arial" pitchFamily="34" charset="0"/>
                <a:cs typeface="Arial" pitchFamily="34" charset="0"/>
              </a:rPr>
              <a:t>Dans le champ </a:t>
            </a:r>
            <a:r>
              <a:rPr lang="fr-FR" sz="1000" b="1" dirty="0" smtClean="0">
                <a:latin typeface="Arial" pitchFamily="34" charset="0"/>
                <a:cs typeface="Arial" pitchFamily="34" charset="0"/>
              </a:rPr>
              <a:t>Sous-réseau</a:t>
            </a:r>
            <a:r>
              <a:rPr lang="fr-FR" sz="1000" dirty="0" smtClean="0">
                <a:latin typeface="Arial" pitchFamily="34" charset="0"/>
                <a:cs typeface="Arial" pitchFamily="34" charset="0"/>
              </a:rPr>
              <a:t>, tapez </a:t>
            </a:r>
            <a:r>
              <a:rPr lang="fr-FR" sz="1000" b="1" dirty="0" smtClean="0">
                <a:latin typeface="Arial" pitchFamily="34" charset="0"/>
                <a:cs typeface="Arial" pitchFamily="34" charset="0"/>
              </a:rPr>
              <a:t>192.168.3.0/24</a:t>
            </a:r>
            <a:r>
              <a:rPr lang="fr-FR" sz="1000" dirty="0" smtClean="0">
                <a:latin typeface="Arial" pitchFamily="34" charset="0"/>
                <a:cs typeface="Arial" pitchFamily="34" charset="0"/>
              </a:rPr>
              <a:t>, puis cliquez sur </a:t>
            </a:r>
            <a:r>
              <a:rPr lang="fr-FR" sz="1000" b="1" dirty="0" smtClean="0">
                <a:latin typeface="Arial" pitchFamily="34" charset="0"/>
                <a:cs typeface="Arial" pitchFamily="34" charset="0"/>
              </a:rPr>
              <a:t>Suivant</a:t>
            </a:r>
            <a:r>
              <a:rPr lang="fr-FR" sz="1000" dirty="0" smtClean="0">
                <a:latin typeface="Arial" pitchFamily="34" charset="0"/>
                <a:cs typeface="Arial" pitchFamily="34" charset="0"/>
              </a:rPr>
              <a:t>. </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Dans la page </a:t>
            </a:r>
            <a:r>
              <a:rPr lang="fr-FR" sz="1000" b="1" dirty="0" smtClean="0">
                <a:latin typeface="Arial" pitchFamily="34" charset="0"/>
                <a:cs typeface="Arial" pitchFamily="34" charset="0"/>
              </a:rPr>
              <a:t>Passerelle</a:t>
            </a:r>
            <a:r>
              <a:rPr lang="fr-FR" sz="1000" dirty="0" smtClean="0">
                <a:latin typeface="Arial" pitchFamily="34" charset="0"/>
                <a:cs typeface="Arial" pitchFamily="34" charset="0"/>
              </a:rPr>
              <a:t>, laissez l'option </a:t>
            </a:r>
            <a:r>
              <a:rPr lang="fr-FR" sz="1000" b="1" dirty="0" smtClean="0">
                <a:latin typeface="Arial" pitchFamily="34" charset="0"/>
                <a:cs typeface="Arial" pitchFamily="34" charset="0"/>
              </a:rPr>
              <a:t>Aucune connectivité</a:t>
            </a:r>
            <a:r>
              <a:rPr lang="fr-FR" sz="1000" dirty="0" smtClean="0">
                <a:latin typeface="Arial" pitchFamily="34" charset="0"/>
                <a:cs typeface="Arial" pitchFamily="34" charset="0"/>
              </a:rPr>
              <a:t> sélectionnée, puis cliquez sur </a:t>
            </a:r>
            <a:r>
              <a:rPr lang="fr-FR" sz="1000" b="1" dirty="0" smtClean="0">
                <a:latin typeface="Arial" pitchFamily="34" charset="0"/>
                <a:cs typeface="Arial" pitchFamily="34" charset="0"/>
              </a:rPr>
              <a:t>Suivant</a:t>
            </a:r>
            <a:r>
              <a:rPr lang="fr-FR" sz="1000" dirty="0" smtClean="0">
                <a:latin typeface="Arial" pitchFamily="34" charset="0"/>
                <a:cs typeface="Arial" pitchFamily="34" charset="0"/>
              </a:rPr>
              <a:t>. Examinez le résumé, puis cliquez sur </a:t>
            </a:r>
            <a:r>
              <a:rPr lang="fr-FR" sz="1000" b="1" dirty="0" smtClean="0">
                <a:latin typeface="Arial" pitchFamily="34" charset="0"/>
                <a:cs typeface="Arial" pitchFamily="34" charset="0"/>
              </a:rPr>
              <a:t>Terminer</a:t>
            </a:r>
            <a:r>
              <a:rPr lang="fr-FR" sz="1000" dirty="0" smtClean="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smtClean="0">
                <a:latin typeface="Arial" pitchFamily="34" charset="0"/>
                <a:cs typeface="Arial" pitchFamily="34" charset="0"/>
              </a:rPr>
              <a:t>Fermez la fenêtre Travaux</a:t>
            </a:r>
            <a:r>
              <a:rPr lang="fr-FR" sz="1000" dirty="0" smtClean="0">
                <a:latin typeface="Arial" pitchFamily="34" charset="0"/>
                <a:cs typeface="Arial" pitchFamily="34" charset="0"/>
              </a:rPr>
              <a:t>.</a:t>
            </a:r>
          </a:p>
          <a:p>
            <a:pPr>
              <a:lnSpc>
                <a:spcPct val="114000"/>
              </a:lnSpc>
              <a:spcAft>
                <a:spcPts val="300"/>
              </a:spcAft>
            </a:pPr>
            <a:r>
              <a:rPr lang="fr-FR" sz="1000" b="1" dirty="0">
                <a:latin typeface="Arial" pitchFamily="34" charset="0"/>
                <a:cs typeface="Arial" pitchFamily="34" charset="0"/>
              </a:rPr>
              <a:t>Créer des pools IP de réseau d'ordinateurs virtuels</a:t>
            </a:r>
            <a:endParaRPr lang="fr-FR" sz="1000" dirty="0">
              <a:latin typeface="Arial" pitchFamily="34" charset="0"/>
              <a:cs typeface="Arial" pitchFamily="34" charset="0"/>
            </a:endParaRP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l'espace de travail Ordinateurs virtuels et services, cliquez sur </a:t>
            </a:r>
            <a:r>
              <a:rPr lang="fr-FR" sz="1000" b="1" dirty="0">
                <a:latin typeface="Arial" pitchFamily="34" charset="0"/>
                <a:cs typeface="Arial" pitchFamily="34" charset="0"/>
              </a:rPr>
              <a:t>Réseaux d'ordinateurs virtuels</a:t>
            </a:r>
            <a:r>
              <a:rPr lang="fr-FR" sz="1000" dirty="0">
                <a:latin typeface="Arial" pitchFamily="34" charset="0"/>
                <a:cs typeface="Arial" pitchFamily="34" charset="0"/>
              </a:rPr>
              <a:t>, cliquez sur </a:t>
            </a:r>
            <a:r>
              <a:rPr lang="fr-FR" sz="1000" b="1" dirty="0">
                <a:latin typeface="Arial" pitchFamily="34" charset="0"/>
                <a:cs typeface="Arial" pitchFamily="34" charset="0"/>
              </a:rPr>
              <a:t>Classe1_Bleu</a:t>
            </a:r>
            <a:r>
              <a:rPr lang="fr-FR" sz="1000" dirty="0">
                <a:latin typeface="Arial" pitchFamily="34" charset="0"/>
                <a:cs typeface="Arial" pitchFamily="34" charset="0"/>
              </a:rPr>
              <a:t>, puis cliquez avec le bouton droit et sélectionnez </a:t>
            </a:r>
            <a:r>
              <a:rPr lang="fr-FR" sz="1000" b="1" dirty="0">
                <a:latin typeface="Arial" pitchFamily="34" charset="0"/>
                <a:cs typeface="Arial" pitchFamily="34" charset="0"/>
              </a:rPr>
              <a:t>Créer un pool d'adresses IP</a:t>
            </a:r>
            <a:r>
              <a:rPr lang="fr-FR" sz="1000" dirty="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Nom</a:t>
            </a:r>
            <a:r>
              <a:rPr lang="fr-FR" sz="1000" dirty="0">
                <a:latin typeface="Arial" pitchFamily="34" charset="0"/>
                <a:cs typeface="Arial" pitchFamily="34" charset="0"/>
              </a:rPr>
              <a:t>, cliquez sur le champ </a:t>
            </a:r>
            <a:r>
              <a:rPr lang="fr-FR" sz="1000" b="1" dirty="0">
                <a:latin typeface="Arial" pitchFamily="34" charset="0"/>
                <a:cs typeface="Arial" pitchFamily="34" charset="0"/>
              </a:rPr>
              <a:t>Nom</a:t>
            </a:r>
            <a:r>
              <a:rPr lang="fr-FR" sz="1000" dirty="0">
                <a:latin typeface="Arial" pitchFamily="34" charset="0"/>
                <a:cs typeface="Arial" pitchFamily="34" charset="0"/>
              </a:rPr>
              <a:t>, puis tapez </a:t>
            </a:r>
            <a:r>
              <a:rPr lang="fr-FR" sz="1000" b="1" dirty="0">
                <a:latin typeface="Arial" pitchFamily="34" charset="0"/>
                <a:cs typeface="Arial" pitchFamily="34" charset="0"/>
              </a:rPr>
              <a:t>Pool IP du réseau d'ordinateurs virtuels Bleu</a:t>
            </a:r>
            <a:r>
              <a:rPr lang="fr-FR" sz="1000" dirty="0">
                <a:latin typeface="Arial" pitchFamily="34" charset="0"/>
                <a:cs typeface="Arial" pitchFamily="34" charset="0"/>
              </a:rPr>
              <a:t>.</a:t>
            </a:r>
            <a:r>
              <a:rPr lang="fr-FR" sz="1000" b="1" dirty="0">
                <a:latin typeface="Arial" pitchFamily="34" charset="0"/>
                <a:cs typeface="Arial" pitchFamily="34" charset="0"/>
              </a:rPr>
              <a:t> </a:t>
            </a:r>
            <a:r>
              <a:rPr lang="fr-FR" sz="1000" dirty="0">
                <a:latin typeface="Arial" pitchFamily="34" charset="0"/>
                <a:cs typeface="Arial" pitchFamily="34" charset="0"/>
              </a:rPr>
              <a:t>Vérifiez que le réseau d'ordinateurs virtuels est défini sur </a:t>
            </a:r>
            <a:r>
              <a:rPr lang="fr-FR" sz="1000" b="1" dirty="0">
                <a:latin typeface="Arial" pitchFamily="34" charset="0"/>
                <a:cs typeface="Arial" pitchFamily="34" charset="0"/>
              </a:rPr>
              <a:t>Classe1_Bleu </a:t>
            </a:r>
            <a:r>
              <a:rPr lang="fr-FR" sz="1000" dirty="0">
                <a:latin typeface="Arial" pitchFamily="34" charset="0"/>
                <a:cs typeface="Arial" pitchFamily="34" charset="0"/>
              </a:rPr>
              <a:t>et que le sous-réseau d'ordinateurs virtuels est défini sur </a:t>
            </a:r>
            <a:r>
              <a:rPr lang="fr-FR" sz="1000" b="1" dirty="0">
                <a:latin typeface="Arial" pitchFamily="34" charset="0"/>
                <a:cs typeface="Arial" pitchFamily="34" charset="0"/>
              </a:rPr>
              <a:t>Réseau Bleu (192.168.3.0/24)</a:t>
            </a:r>
            <a:r>
              <a:rPr lang="fr-FR" sz="1000" dirty="0">
                <a:latin typeface="Arial" pitchFamily="34" charset="0"/>
                <a:cs typeface="Arial" pitchFamily="34" charset="0"/>
              </a:rPr>
              <a:t>, puis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Plage d'adresses IP</a:t>
            </a:r>
            <a:r>
              <a:rPr lang="fr-FR" sz="1000" dirty="0">
                <a:latin typeface="Arial" pitchFamily="34" charset="0"/>
                <a:cs typeface="Arial" pitchFamily="34" charset="0"/>
              </a:rPr>
              <a:t>, notez que la première adresse IP dans la plage est réservée, laissez les valeurs par défaut, puis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a:t>
            </a:r>
          </a:p>
          <a:p>
            <a:pPr marL="347472" lvl="0" indent="-347472">
              <a:lnSpc>
                <a:spcPct val="114000"/>
              </a:lnSpc>
              <a:spcAft>
                <a:spcPts val="995"/>
              </a:spcAft>
              <a:buFont typeface="+mj-lt"/>
              <a:buAutoNum type="arabicPeriod"/>
            </a:pPr>
            <a:r>
              <a:rPr lang="fr-FR" sz="1000" dirty="0">
                <a:latin typeface="Arial" pitchFamily="34" charset="0"/>
                <a:cs typeface="Arial" pitchFamily="34" charset="0"/>
              </a:rPr>
              <a:t>Dans la page </a:t>
            </a:r>
            <a:r>
              <a:rPr lang="fr-FR" sz="1000" b="1" dirty="0">
                <a:latin typeface="Arial" pitchFamily="34" charset="0"/>
                <a:cs typeface="Arial" pitchFamily="34" charset="0"/>
              </a:rPr>
              <a:t>Passerelle</a:t>
            </a:r>
            <a:r>
              <a:rPr lang="fr-FR" sz="1000" dirty="0">
                <a:latin typeface="Arial" pitchFamily="34" charset="0"/>
                <a:cs typeface="Arial" pitchFamily="34" charset="0"/>
              </a:rPr>
              <a:t>,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 puis dans la page </a:t>
            </a:r>
            <a:r>
              <a:rPr lang="fr-FR" sz="1000" b="1" dirty="0">
                <a:latin typeface="Arial" pitchFamily="34" charset="0"/>
                <a:cs typeface="Arial" pitchFamily="34" charset="0"/>
              </a:rPr>
              <a:t>DNS</a:t>
            </a:r>
            <a:r>
              <a:rPr lang="fr-FR" sz="1000" dirty="0">
                <a:latin typeface="Arial" pitchFamily="34" charset="0"/>
                <a:cs typeface="Arial" pitchFamily="34" charset="0"/>
              </a:rPr>
              <a:t>, cliquez sur </a:t>
            </a:r>
            <a:r>
              <a:rPr lang="fr-FR" sz="1000" b="1" dirty="0">
                <a:latin typeface="Arial" pitchFamily="34" charset="0"/>
                <a:cs typeface="Arial" pitchFamily="34" charset="0"/>
              </a:rPr>
              <a:t>Suivant</a:t>
            </a:r>
            <a:r>
              <a:rPr lang="fr-FR" sz="1000" dirty="0">
                <a:latin typeface="Arial" pitchFamily="34" charset="0"/>
                <a:cs typeface="Arial" pitchFamily="34" charset="0"/>
              </a:rPr>
              <a:t>. Dans la page </a:t>
            </a:r>
            <a:r>
              <a:rPr lang="fr-FR" sz="1000" b="1" dirty="0">
                <a:latin typeface="Arial" pitchFamily="34" charset="0"/>
                <a:cs typeface="Arial" pitchFamily="34" charset="0"/>
              </a:rPr>
              <a:t>WINS</a:t>
            </a:r>
            <a:r>
              <a:rPr lang="fr-FR" sz="1000" dirty="0">
                <a:latin typeface="Arial" pitchFamily="34" charset="0"/>
                <a:cs typeface="Arial" pitchFamily="34" charset="0"/>
              </a:rPr>
              <a:t>, cliquez sur</a:t>
            </a:r>
            <a:r>
              <a:rPr lang="fr-FR" sz="1000" b="1" dirty="0">
                <a:latin typeface="Arial" pitchFamily="34" charset="0"/>
                <a:cs typeface="Arial" pitchFamily="34" charset="0"/>
              </a:rPr>
              <a:t> Suivant</a:t>
            </a:r>
            <a:r>
              <a:rPr lang="fr-FR" sz="1000" dirty="0">
                <a:latin typeface="Arial" pitchFamily="34" charset="0"/>
                <a:cs typeface="Arial" pitchFamily="34" charset="0"/>
              </a:rPr>
              <a:t>, puis dans la page </a:t>
            </a:r>
            <a:r>
              <a:rPr lang="fr-FR" sz="1000" b="1" dirty="0">
                <a:latin typeface="Arial" pitchFamily="34" charset="0"/>
                <a:cs typeface="Arial" pitchFamily="34" charset="0"/>
              </a:rPr>
              <a:t>Résumé</a:t>
            </a:r>
            <a:r>
              <a:rPr lang="fr-FR" sz="1000" dirty="0">
                <a:latin typeface="Arial" pitchFamily="34" charset="0"/>
                <a:cs typeface="Arial" pitchFamily="34" charset="0"/>
              </a:rPr>
              <a:t>, cliquez sur </a:t>
            </a:r>
            <a:r>
              <a:rPr lang="fr-FR" sz="1000" b="1" dirty="0">
                <a:latin typeface="Arial" pitchFamily="34" charset="0"/>
                <a:cs typeface="Arial" pitchFamily="34" charset="0"/>
              </a:rPr>
              <a:t>Terminer</a:t>
            </a:r>
            <a:r>
              <a:rPr lang="fr-FR" sz="1000" dirty="0">
                <a:latin typeface="Arial" pitchFamily="34" charset="0"/>
                <a:cs typeface="Arial" pitchFamily="34" charset="0"/>
              </a:rPr>
              <a:t>. Fermez la fenêtre Travaux</a:t>
            </a:r>
            <a:r>
              <a:rPr lang="fr-FR" sz="1000" dirty="0" smtClean="0">
                <a:latin typeface="Arial" pitchFamily="34" charset="0"/>
                <a:cs typeface="Arial" pitchFamily="34" charset="0"/>
              </a:rPr>
              <a:t>.</a:t>
            </a:r>
            <a:endParaRPr lang="fr-FR"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34</a:t>
            </a:fld>
            <a:endParaRPr lang="fr-FR"/>
          </a:p>
        </p:txBody>
      </p:sp>
      <p:sp>
        <p:nvSpPr>
          <p:cNvPr id="5" name="TextBox 4"/>
          <p:cNvSpPr txBox="1"/>
          <p:nvPr/>
        </p:nvSpPr>
        <p:spPr>
          <a:xfrm>
            <a:off x="0" y="8890001"/>
            <a:ext cx="3810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marL="347472" lvl="0" indent="-347472">
              <a:lnSpc>
                <a:spcPct val="114000"/>
              </a:lnSpc>
              <a:spcAft>
                <a:spcPts val="995"/>
              </a:spcAft>
              <a:buFont typeface="+mj-lt"/>
              <a:buAutoNum type="arabicPeriod" startAt="5"/>
            </a:pPr>
            <a:r>
              <a:rPr lang="fr-FR" sz="1000" dirty="0" smtClean="0">
                <a:solidFill>
                  <a:prstClr val="black"/>
                </a:solidFill>
                <a:latin typeface="Arial"/>
                <a:ea typeface="Times New Roman"/>
                <a:cs typeface="Times New Roman"/>
              </a:rPr>
              <a:t>Répétez </a:t>
            </a:r>
            <a:r>
              <a:rPr lang="fr-FR" sz="1000" dirty="0" smtClean="0">
                <a:solidFill>
                  <a:prstClr val="black"/>
                </a:solidFill>
                <a:latin typeface="Arial"/>
                <a:ea typeface="Times New Roman"/>
                <a:cs typeface="Times New Roman"/>
              </a:rPr>
              <a:t>les étapes 1 à 4 pour créer un pool d'IP du </a:t>
            </a:r>
            <a:r>
              <a:rPr lang="fr-FR" sz="1000" b="1" dirty="0" smtClean="0">
                <a:solidFill>
                  <a:prstClr val="black"/>
                </a:solidFill>
                <a:latin typeface="Arial"/>
                <a:ea typeface="Times New Roman"/>
                <a:cs typeface="Times New Roman"/>
              </a:rPr>
              <a:t>Réseau d'ordinateurs virtuels Rouge</a:t>
            </a:r>
            <a:r>
              <a:rPr lang="fr-FR" sz="1000" dirty="0" smtClean="0">
                <a:solidFill>
                  <a:prstClr val="black"/>
                </a:solidFill>
                <a:latin typeface="Arial"/>
                <a:ea typeface="Times New Roman"/>
                <a:cs typeface="Times New Roman"/>
              </a:rPr>
              <a:t>, nommé </a:t>
            </a:r>
            <a:r>
              <a:rPr lang="fr-FR" sz="1000" b="1" dirty="0" smtClean="0">
                <a:solidFill>
                  <a:prstClr val="black"/>
                </a:solidFill>
                <a:latin typeface="Arial"/>
                <a:ea typeface="Times New Roman"/>
                <a:cs typeface="Times New Roman"/>
              </a:rPr>
              <a:t>Pool IP du réseau d'ordinateurs virtuels Rouge</a:t>
            </a:r>
            <a:r>
              <a:rPr lang="fr-FR" sz="1000" dirty="0" smtClean="0">
                <a:latin typeface="Arial" pitchFamily="34" charset="0"/>
                <a:cs typeface="Arial" pitchFamily="34" charset="0"/>
              </a:rPr>
              <a:t>.</a:t>
            </a:r>
          </a:p>
          <a:p>
            <a:pPr marL="347472" indent="-347472">
              <a:lnSpc>
                <a:spcPct val="114000"/>
              </a:lnSpc>
              <a:spcAft>
                <a:spcPts val="995"/>
              </a:spcAft>
              <a:buFont typeface="+mj-lt"/>
              <a:buAutoNum type="arabicPeriod" startAt="5"/>
            </a:pPr>
            <a:r>
              <a:rPr lang="fr-FR" sz="1000" dirty="0" smtClean="0">
                <a:latin typeface="Arial" pitchFamily="34" charset="0"/>
                <a:cs typeface="Arial" pitchFamily="34" charset="0"/>
              </a:rPr>
              <a:t>Laissez tous les ordinateurs virtuels</a:t>
            </a:r>
            <a:r>
              <a:rPr lang="fr-FR" sz="1000" b="1" dirty="0" smtClean="0">
                <a:latin typeface="Arial" pitchFamily="34" charset="0"/>
                <a:cs typeface="Arial" pitchFamily="34" charset="0"/>
              </a:rPr>
              <a:t> </a:t>
            </a:r>
            <a:r>
              <a:rPr lang="fr-FR" sz="1000" dirty="0" smtClean="0">
                <a:latin typeface="Arial" pitchFamily="34" charset="0"/>
                <a:cs typeface="Arial" pitchFamily="34" charset="0"/>
              </a:rPr>
              <a:t>s'exécuter. Ils sont requis pour les démonstrations du module suivant.</a:t>
            </a:r>
            <a:endParaRPr lang="fr-FR" sz="1000" dirty="0" smtClean="0">
              <a:solidFill>
                <a:prstClr val="black"/>
              </a:solidFill>
              <a:latin typeface="Arial" pitchFamily="34" charset="0"/>
              <a:ea typeface="Times New Roman"/>
              <a:cs typeface="Arial" pitchFamily="34" charset="0"/>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35</a:t>
            </a:fld>
            <a:endParaRPr lang="fr-F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09600" y="2095200"/>
            <a:ext cx="6153912" cy="6604000"/>
          </a:xfrm>
        </p:spPr>
        <p:txBody>
          <a:bodyPr>
            <a:noAutofit/>
          </a:bodyPr>
          <a:lstStyle/>
          <a:p>
            <a:pPr>
              <a:lnSpc>
                <a:spcPct val="115000"/>
              </a:lnSpc>
              <a:spcAft>
                <a:spcPts val="300"/>
              </a:spcAft>
            </a:pPr>
            <a:r>
              <a:rPr lang="fr-FR" sz="1000" b="1" smtClean="0">
                <a:latin typeface="Arial"/>
                <a:ea typeface="Calibri"/>
                <a:cs typeface="Times New Roman"/>
              </a:rPr>
              <a:t>Exercice 1 : Planification d'une infrastructure de stockage pour la virtualisation</a:t>
            </a:r>
          </a:p>
          <a:p>
            <a:pPr>
              <a:lnSpc>
                <a:spcPct val="115000"/>
              </a:lnSpc>
              <a:spcAft>
                <a:spcPts val="1000"/>
              </a:spcAft>
            </a:pPr>
            <a:r>
              <a:rPr lang="fr-FR" sz="1000" smtClean="0">
                <a:latin typeface="Arial"/>
                <a:ea typeface="Calibri"/>
                <a:cs typeface="Times New Roman"/>
              </a:rPr>
              <a:t>À Toronto, A. Datum envisage d'utiliser une infrastructure de stockage iSCSI pour les ordinateurs virtuels. L'équipe chargée de l'exploitation du serveur a fourni les informations suivantes relatives aux déploiements de serveurs qu'elle planifie pour la filiale de Toronto. Ils déploieront deux </a:t>
            </a:r>
            <a:r>
              <a:rPr lang="fr-FR" sz="1000" smtClean="0">
                <a:latin typeface="Arial"/>
                <a:ea typeface="Times New Roman"/>
                <a:cs typeface="Times New Roman"/>
              </a:rPr>
              <a:t>contrôleurs de domaine, qui sont également des serveurs DNS, comme les ordinateurs virtuels du centre de données de Toronto. Les serveurs nécessitent uniquement une partition du système d'exploitation standard. L'équipe d'exploitation du serveur déploiera précisément : </a:t>
            </a:r>
            <a:endParaRPr lang="fr-FR" sz="1000" smtClean="0">
              <a:latin typeface="Arial"/>
              <a:ea typeface="Calibri"/>
              <a:cs typeface="Times New Roman"/>
            </a:endParaRPr>
          </a:p>
          <a:p>
            <a:pPr marL="177800" marR="0" lvl="0" indent="-17780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Quatre serveurs Web en tant qu'ordinateurs virtuels pour le centre de données de Toronto. Les serveurs Web ont besoin d'une partition du système d'exploitation standard et d'environ 30 Go de stockage par serveur.</a:t>
            </a:r>
            <a:endParaRPr lang="fr-FR" sz="1000" b="1" smtClean="0">
              <a:latin typeface="Arial"/>
              <a:cs typeface="Times New Roman"/>
            </a:endParaRPr>
          </a:p>
          <a:p>
            <a:pPr marL="177800" marR="0" lvl="0" indent="-17780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Deux serveurs de fichiers en tant qu'ordinateurs virtuels pour le centre de données de Toronto. Les serveurs de fichiers ont besoin d'une partition du système d'exploitation standard et d'environ 1 To de stockage par serveur.</a:t>
            </a:r>
          </a:p>
          <a:p>
            <a:pPr marL="177800" marR="0" lvl="0" indent="-17780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Trois serveurs de base de données en tant qu'ordinateurs virtuels pour le centre de données de Toronto. Les serveurs de base de données ont besoin d'une partition du système d'exploitation standard et d'environ 900 Go de stockage par serveur.</a:t>
            </a:r>
          </a:p>
          <a:p>
            <a:pPr marL="177800" marR="0" lvl="0" indent="-177800">
              <a:lnSpc>
                <a:spcPct val="114000"/>
              </a:lnSpc>
              <a:spcBef>
                <a:spcPts val="0"/>
              </a:spcBef>
              <a:spcAft>
                <a:spcPts val="995"/>
              </a:spcAft>
              <a:buFont typeface="Arial" pitchFamily="34" charset="0"/>
              <a:buChar char="•"/>
            </a:pPr>
            <a:r>
              <a:rPr lang="fr-FR" sz="1000" smtClean="0">
                <a:effectLst/>
                <a:latin typeface="Arial"/>
                <a:ea typeface="Times New Roman"/>
                <a:cs typeface="Times New Roman"/>
              </a:rPr>
              <a:t>Quatre serveurs Exchange Server 2012 en tant qu'ordinateurs virtuels pour le centre de données de Toronto. Les serveurs Exchange ont besoin d'une partition du système d'exploitation standard et d'environ 3,5 To de stockage par serveur.</a:t>
            </a:r>
            <a:endParaRPr lang="fr-FR" sz="1000" smtClean="0">
              <a:latin typeface="Arial"/>
              <a:ea typeface="Calibri"/>
              <a:cs typeface="Times New Roman"/>
            </a:endParaRPr>
          </a:p>
          <a:p>
            <a:pPr>
              <a:lnSpc>
                <a:spcPct val="115000"/>
              </a:lnSpc>
              <a:spcAft>
                <a:spcPts val="1000"/>
              </a:spcAft>
            </a:pPr>
            <a:endParaRPr lang="fr-FR" sz="1000" smtClean="0">
              <a:latin typeface="Arial"/>
              <a:ea typeface="Calibri"/>
              <a:cs typeface="Times New Roman"/>
            </a:endParaRPr>
          </a:p>
          <a:p>
            <a:pPr>
              <a:lnSpc>
                <a:spcPct val="115000"/>
              </a:lnSpc>
            </a:pPr>
            <a:endParaRPr lang="fr-FR" sz="1000" smtClean="0">
              <a:latin typeface="Arial"/>
              <a:ea typeface="Calibri"/>
              <a:cs typeface="Times New Roman"/>
            </a:endParaRPr>
          </a:p>
          <a:p>
            <a:pPr>
              <a:lnSpc>
                <a:spcPct val="115000"/>
              </a:lnSpc>
              <a:spcAft>
                <a:spcPts val="1000"/>
              </a:spcAft>
            </a:pP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36</a:t>
            </a:fld>
            <a:endParaRPr lang="fr-FR"/>
          </a:p>
        </p:txBody>
      </p:sp>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2" name="TextBox 11"/>
          <p:cNvSpPr txBox="1"/>
          <p:nvPr/>
        </p:nvSpPr>
        <p:spPr>
          <a:xfrm>
            <a:off x="0" y="8890001"/>
            <a:ext cx="3810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4231282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89ADC7-B467-4005-824A-5177978D4C91}" type="slidenum">
              <a:rPr lang="fr-FR" smtClean="0"/>
              <a:t>37</a:t>
            </a:fld>
            <a:endParaRPr lang="fr-FR"/>
          </a:p>
        </p:txBody>
      </p:sp>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2" name="Notes Placeholder 2"/>
          <p:cNvSpPr>
            <a:spLocks noGrp="1"/>
          </p:cNvSpPr>
          <p:nvPr>
            <p:ph type="body" idx="3"/>
          </p:nvPr>
        </p:nvSpPr>
        <p:spPr>
          <a:xfrm>
            <a:off x="309600" y="2095200"/>
            <a:ext cx="6153912" cy="6604000"/>
          </a:xfrm>
        </p:spPr>
        <p:txBody>
          <a:bodyPr>
            <a:noAutofit/>
          </a:bodyPr>
          <a:lstStyle/>
          <a:p>
            <a:pPr>
              <a:lnSpc>
                <a:spcPct val="115000"/>
              </a:lnSpc>
              <a:spcAft>
                <a:spcPts val="1000"/>
              </a:spcAft>
            </a:pPr>
            <a:r>
              <a:rPr lang="fr-FR" sz="1000" smtClean="0">
                <a:latin typeface="Arial"/>
                <a:ea typeface="Calibri"/>
                <a:cs typeface="Times New Roman"/>
              </a:rPr>
              <a:t>Vous devez planifier l'infrastructure de stockage pour le déploiement du stockage iSCSI à Toronto. A. Datum envisage de déployer deux serveurs Windows Server 2012 avec des cibles iSCSI. Vous devez créer une conception de stockage qui fournit le stockage suffisant et la disponibilité selon les exigences de l'entreprise, que le tableau suivant détaille.</a:t>
            </a:r>
          </a:p>
          <a:p>
            <a:pPr>
              <a:lnSpc>
                <a:spcPct val="115000"/>
              </a:lnSpc>
              <a:spcAft>
                <a:spcPts val="1000"/>
              </a:spcAft>
            </a:pPr>
            <a:endParaRPr lang="fr-FR" sz="1000" smtClean="0">
              <a:latin typeface="Arial"/>
              <a:ea typeface="Calibri"/>
              <a:cs typeface="Times New Roman"/>
            </a:endParaRPr>
          </a:p>
          <a:p>
            <a:pPr>
              <a:lnSpc>
                <a:spcPct val="115000"/>
              </a:lnSpc>
              <a:spcAft>
                <a:spcPts val="1000"/>
              </a:spcAft>
            </a:pPr>
            <a:endParaRPr lang="fr-FR" sz="1000" smtClean="0">
              <a:latin typeface="Arial"/>
              <a:ea typeface="Calibri"/>
              <a:cs typeface="Times New Roman"/>
            </a:endParaRPr>
          </a:p>
          <a:p>
            <a:pPr>
              <a:lnSpc>
                <a:spcPct val="115000"/>
              </a:lnSpc>
            </a:pPr>
            <a:endParaRPr lang="fr-FR" sz="1000" smtClean="0">
              <a:latin typeface="Arial"/>
              <a:ea typeface="Calibri"/>
              <a:cs typeface="Times New Roman"/>
            </a:endParaRPr>
          </a:p>
          <a:p>
            <a:pPr>
              <a:lnSpc>
                <a:spcPct val="115000"/>
              </a:lnSpc>
              <a:spcAft>
                <a:spcPts val="1000"/>
              </a:spcAft>
            </a:pPr>
            <a:endParaRPr lang="fr-FR" sz="1000">
              <a:latin typeface="Arial"/>
              <a:ea typeface="Calibri"/>
              <a:cs typeface="Times New Roman"/>
            </a:endParaRPr>
          </a:p>
        </p:txBody>
      </p:sp>
      <p:graphicFrame>
        <p:nvGraphicFramePr>
          <p:cNvPr id="13" name="Table 12"/>
          <p:cNvGraphicFramePr>
            <a:graphicFrameLocks noGrp="1"/>
          </p:cNvGraphicFramePr>
          <p:nvPr>
            <p:extLst>
              <p:ext uri="{D42A27DB-BD31-4B8C-83A1-F6EECF244321}">
                <p14:modId xmlns:p14="http://schemas.microsoft.com/office/powerpoint/2010/main" val="124450407"/>
              </p:ext>
            </p:extLst>
          </p:nvPr>
        </p:nvGraphicFramePr>
        <p:xfrm>
          <a:off x="380999" y="2971800"/>
          <a:ext cx="6034127" cy="2509838"/>
        </p:xfrm>
        <a:graphic>
          <a:graphicData uri="http://schemas.openxmlformats.org/drawingml/2006/table">
            <a:tbl>
              <a:tblPr firstRow="1" bandRow="1">
                <a:tableStyleId>{5C22544A-7EE6-4342-B048-85BDC9FD1C3A}</a:tableStyleId>
              </a:tblPr>
              <a:tblGrid>
                <a:gridCol w="1447801"/>
                <a:gridCol w="762000"/>
                <a:gridCol w="990600"/>
                <a:gridCol w="914400"/>
                <a:gridCol w="1919326"/>
              </a:tblGrid>
              <a:tr h="60960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Rôle serveur</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Nombre déployé</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Stockage du</a:t>
                      </a:r>
                      <a:r>
                        <a:rPr lang="fr-FR" sz="1000" baseline="0" noProof="0" smtClean="0">
                          <a:latin typeface="Arial" pitchFamily="34" charset="0"/>
                          <a:ea typeface="Times New Roman"/>
                          <a:cs typeface="Arial" pitchFamily="34" charset="0"/>
                        </a:rPr>
                        <a:t> système d'exploitation</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Stockage des données (max)</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Suggestion de configuration des performances</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Contrôleurs de domaine / Serveurs DNS</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2</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40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RAID 1 moyen</a:t>
                      </a: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Serveurs Web</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4</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40 Go</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30 Go</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RAID 1 ou 5 moyen</a:t>
                      </a:r>
                    </a:p>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Serveurs de fichiers</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2</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40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1 000 Go</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RAID 5 moyen</a:t>
                      </a:r>
                    </a:p>
                    <a:p>
                      <a:pPr marL="0" marR="0">
                        <a:lnSpc>
                          <a:spcPct val="115000"/>
                        </a:lnSpc>
                        <a:spcBef>
                          <a:spcPts val="0"/>
                        </a:spcBef>
                        <a:spcAft>
                          <a:spcPts val="0"/>
                        </a:spcAft>
                      </a:pPr>
                      <a:endParaRPr lang="fr-FR" sz="1000" noProof="0">
                        <a:latin typeface="Arial" pitchFamily="34" charset="0"/>
                        <a:ea typeface="Times New Roman"/>
                        <a:cs typeface="Arial" pitchFamily="34" charset="0"/>
                      </a:endParaRPr>
                    </a:p>
                  </a:txBody>
                  <a:tcPr marL="68580" marR="68580" marT="0" marB="0"/>
                </a:tc>
              </a:tr>
              <a:tr h="37084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Serveurs de base de données</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3</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40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900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RAID 1 ou 10 hautes performances</a:t>
                      </a:r>
                      <a:endParaRPr lang="fr-FR" sz="1000" noProof="0">
                        <a:latin typeface="Arial" pitchFamily="34" charset="0"/>
                        <a:ea typeface="Times New Roman"/>
                        <a:cs typeface="Arial" pitchFamily="34" charset="0"/>
                      </a:endParaRPr>
                    </a:p>
                  </a:txBody>
                  <a:tcPr marL="68580" marR="68580" marT="0" marB="0"/>
                </a:tc>
              </a:tr>
              <a:tr h="276860">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Serveurs Exchange</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4</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noProof="0" smtClean="0">
                          <a:latin typeface="Arial" pitchFamily="34" charset="0"/>
                          <a:ea typeface="Times New Roman"/>
                          <a:cs typeface="Arial" pitchFamily="34" charset="0"/>
                        </a:rPr>
                        <a:t>40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3 500 Go</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dirty="0" smtClean="0">
                          <a:latin typeface="Arial" pitchFamily="34" charset="0"/>
                          <a:ea typeface="Times New Roman"/>
                          <a:cs typeface="Arial" pitchFamily="34" charset="0"/>
                        </a:rPr>
                        <a:t>RAID 5 moyen</a:t>
                      </a:r>
                      <a:endParaRPr lang="fr-FR" sz="1000" noProof="0" dirty="0">
                        <a:latin typeface="Arial" pitchFamily="34" charset="0"/>
                        <a:ea typeface="Times New Roman"/>
                        <a:cs typeface="Arial" pitchFamily="34" charset="0"/>
                      </a:endParaRPr>
                    </a:p>
                  </a:txBody>
                  <a:tcPr marL="68580" marR="68580" marT="0" marB="0"/>
                </a:tc>
              </a:tr>
            </a:tbl>
          </a:graphicData>
        </a:graphic>
      </p:graphicFrame>
      <p:sp>
        <p:nvSpPr>
          <p:cNvPr id="14" name="TextBox 13"/>
          <p:cNvSpPr txBox="1"/>
          <p:nvPr/>
        </p:nvSpPr>
        <p:spPr>
          <a:xfrm>
            <a:off x="0" y="8890001"/>
            <a:ext cx="3810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780159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89ADC7-B467-4005-824A-5177978D4C91}" type="slidenum">
              <a:rPr lang="en-US" smtClean="0"/>
              <a:t>38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830778620"/>
              </p:ext>
            </p:extLst>
          </p:nvPr>
        </p:nvGraphicFramePr>
        <p:xfrm>
          <a:off x="533400" y="2209800"/>
          <a:ext cx="5730875" cy="6477000"/>
        </p:xfrm>
        <a:graphic>
          <a:graphicData uri="http://schemas.openxmlformats.org/drawingml/2006/table">
            <a:tbl>
              <a:tblPr firstRow="1" bandRow="1">
                <a:tableStyleId>{5C22544A-7EE6-4342-B048-85BDC9FD1C3A}</a:tableStyleId>
              </a:tblPr>
              <a:tblGrid>
                <a:gridCol w="2865439"/>
                <a:gridCol w="2865436"/>
              </a:tblGrid>
              <a:tr h="370840">
                <a:tc gridSpan="2">
                  <a:txBody>
                    <a:bodyPr/>
                    <a:lstStyle/>
                    <a:p>
                      <a:pPr marL="0" marR="0">
                        <a:lnSpc>
                          <a:spcPct val="112000"/>
                        </a:lnSpc>
                        <a:spcBef>
                          <a:spcPts val="0"/>
                        </a:spcBef>
                        <a:spcAft>
                          <a:spcPts val="0"/>
                        </a:spcAft>
                      </a:pPr>
                      <a:r>
                        <a:rPr lang="fr-FR" sz="1100" noProof="0" smtClean="0">
                          <a:latin typeface="Arial" pitchFamily="34" charset="0"/>
                          <a:ea typeface="Times New Roman"/>
                          <a:cs typeface="Arial" pitchFamily="34" charset="0"/>
                        </a:rPr>
                        <a:t>Stratégie de stockage d'A. Datum Toronto</a:t>
                      </a:r>
                      <a:endParaRPr lang="fr-FR" sz="11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800" dirty="0">
                        <a:latin typeface="Arial" pitchFamily="34" charset="0"/>
                        <a:ea typeface="Times New Roman"/>
                        <a:cs typeface="Arial" pitchFamily="34" charset="0"/>
                      </a:endParaRPr>
                    </a:p>
                  </a:txBody>
                  <a:tcPr marL="68580" marR="68580" marT="0" marB="0"/>
                </a:tc>
              </a:tr>
              <a:tr h="370840">
                <a:tc gridSpan="2">
                  <a:txBody>
                    <a:bodyPr/>
                    <a:lstStyle/>
                    <a:p>
                      <a:pPr marL="0" marR="0">
                        <a:lnSpc>
                          <a:spcPct val="112000"/>
                        </a:lnSpc>
                        <a:spcBef>
                          <a:spcPts val="0"/>
                        </a:spcBef>
                        <a:spcAft>
                          <a:spcPts val="0"/>
                        </a:spcAft>
                      </a:pPr>
                      <a:r>
                        <a:rPr lang="fr-FR" sz="1100" b="1" noProof="0" smtClean="0">
                          <a:latin typeface="Arial" pitchFamily="34" charset="0"/>
                          <a:ea typeface="Times New Roman"/>
                          <a:cs typeface="Arial" pitchFamily="34" charset="0"/>
                        </a:rPr>
                        <a:t>Numéro de référence du document : </a:t>
                      </a:r>
                      <a:r>
                        <a:rPr lang="fr-FR" sz="1100" noProof="0" smtClean="0">
                          <a:latin typeface="Arial" pitchFamily="34" charset="0"/>
                          <a:ea typeface="Times New Roman"/>
                          <a:cs typeface="Arial" pitchFamily="34" charset="0"/>
                        </a:rPr>
                        <a:t>BS0905/1</a:t>
                      </a:r>
                      <a:endParaRPr lang="fr-FR" sz="11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r>
              <a:tr h="477520">
                <a:tc>
                  <a:txBody>
                    <a:bodyPr/>
                    <a:lstStyle/>
                    <a:p>
                      <a:pPr marL="0" marR="0">
                        <a:lnSpc>
                          <a:spcPct val="112000"/>
                        </a:lnSpc>
                        <a:spcBef>
                          <a:spcPts val="0"/>
                        </a:spcBef>
                        <a:spcAft>
                          <a:spcPts val="0"/>
                        </a:spcAft>
                      </a:pPr>
                      <a:r>
                        <a:rPr lang="fr-FR" sz="1100" noProof="0" smtClean="0">
                          <a:latin typeface="Arial" pitchFamily="34" charset="0"/>
                          <a:ea typeface="Times New Roman"/>
                          <a:cs typeface="Arial" pitchFamily="34" charset="0"/>
                        </a:rPr>
                        <a:t>Auteur du document</a:t>
                      </a:r>
                    </a:p>
                    <a:p>
                      <a:pPr marL="0" marR="0">
                        <a:lnSpc>
                          <a:spcPct val="112000"/>
                        </a:lnSpc>
                        <a:spcBef>
                          <a:spcPts val="0"/>
                        </a:spcBef>
                        <a:spcAft>
                          <a:spcPts val="0"/>
                        </a:spcAft>
                      </a:pPr>
                      <a:r>
                        <a:rPr lang="fr-FR" sz="1100" noProof="0" smtClean="0">
                          <a:latin typeface="Arial" pitchFamily="34" charset="0"/>
                          <a:ea typeface="Times New Roman"/>
                          <a:cs typeface="Arial" pitchFamily="34" charset="0"/>
                        </a:rPr>
                        <a:t>Date</a:t>
                      </a:r>
                    </a:p>
                  </a:txBody>
                  <a:tcPr marL="68580" marR="68580" marT="0" marB="0"/>
                </a:tc>
                <a:tc>
                  <a:txBody>
                    <a:bodyPr/>
                    <a:lstStyle/>
                    <a:p>
                      <a:pPr marL="0" marR="0">
                        <a:lnSpc>
                          <a:spcPct val="112000"/>
                        </a:lnSpc>
                        <a:spcBef>
                          <a:spcPts val="0"/>
                        </a:spcBef>
                        <a:spcAft>
                          <a:spcPts val="0"/>
                        </a:spcAft>
                      </a:pPr>
                      <a:r>
                        <a:rPr lang="fr-FR" sz="1100" noProof="0" smtClean="0">
                          <a:latin typeface="Arial" pitchFamily="34" charset="0"/>
                          <a:ea typeface="Times New Roman"/>
                          <a:cs typeface="Arial" pitchFamily="34" charset="0"/>
                        </a:rPr>
                        <a:t>Brad Sutton</a:t>
                      </a:r>
                    </a:p>
                    <a:p>
                      <a:pPr marL="0" marR="0">
                        <a:lnSpc>
                          <a:spcPct val="112000"/>
                        </a:lnSpc>
                        <a:spcBef>
                          <a:spcPts val="0"/>
                        </a:spcBef>
                        <a:spcAft>
                          <a:spcPts val="0"/>
                        </a:spcAft>
                      </a:pPr>
                      <a:r>
                        <a:rPr lang="fr-FR" sz="1100" noProof="0" smtClean="0">
                          <a:latin typeface="Arial" pitchFamily="34" charset="0"/>
                          <a:ea typeface="Times New Roman"/>
                          <a:cs typeface="Arial" pitchFamily="34" charset="0"/>
                        </a:rPr>
                        <a:t>5 septembre</a:t>
                      </a:r>
                    </a:p>
                  </a:txBody>
                  <a:tcPr marL="68580" marR="68580" marT="0" marB="0"/>
                </a:tc>
              </a:tr>
              <a:tr h="1066800">
                <a:tc gridSpan="2">
                  <a:txBody>
                    <a:bodyPr/>
                    <a:lstStyle/>
                    <a:p>
                      <a:pPr marL="0" marR="0">
                        <a:lnSpc>
                          <a:spcPct val="112000"/>
                        </a:lnSpc>
                        <a:spcBef>
                          <a:spcPts val="0"/>
                        </a:spcBef>
                        <a:spcAft>
                          <a:spcPts val="0"/>
                        </a:spcAft>
                      </a:pPr>
                      <a:r>
                        <a:rPr lang="fr-FR" sz="1100" b="1" noProof="0" smtClean="0">
                          <a:latin typeface="Arial" pitchFamily="34" charset="0"/>
                          <a:ea typeface="Times New Roman"/>
                          <a:cs typeface="Arial" pitchFamily="34" charset="0"/>
                        </a:rPr>
                        <a:t>Présentation des exigences</a:t>
                      </a:r>
                    </a:p>
                    <a:p>
                      <a:pPr marL="0" marR="0">
                        <a:lnSpc>
                          <a:spcPct val="112000"/>
                        </a:lnSpc>
                        <a:spcBef>
                          <a:spcPts val="0"/>
                        </a:spcBef>
                        <a:spcAft>
                          <a:spcPts val="0"/>
                        </a:spcAft>
                      </a:pPr>
                      <a:r>
                        <a:rPr lang="fr-FR" sz="1100" noProof="0" smtClean="0">
                          <a:latin typeface="Arial" pitchFamily="34" charset="0"/>
                          <a:ea typeface="Times New Roman"/>
                          <a:cs typeface="Arial" pitchFamily="34" charset="0"/>
                        </a:rPr>
                        <a:t>Pour planifier une stratégie de stockage pour atteindre les objectifs suivants :</a:t>
                      </a:r>
                    </a:p>
                    <a:p>
                      <a:pPr marL="171450" marR="0" indent="-171450">
                        <a:lnSpc>
                          <a:spcPct val="112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Fournir le stockage suffisant pour virtualiser les serveurs répertoriés.</a:t>
                      </a:r>
                    </a:p>
                    <a:p>
                      <a:pPr marL="171450" marR="0" indent="-171450">
                        <a:lnSpc>
                          <a:spcPct val="112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Fournir la haute disponibilité si possible.</a:t>
                      </a:r>
                    </a:p>
                    <a:p>
                      <a:pPr marL="171450" marR="0" indent="-171450">
                        <a:lnSpc>
                          <a:spcPct val="112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Identifier les risques et goulots d'étranglement.</a:t>
                      </a: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457200">
                <a:tc gridSpan="2">
                  <a:txBody>
                    <a:bodyPr/>
                    <a:lstStyle/>
                    <a:p>
                      <a:pPr marL="0" marR="0">
                        <a:lnSpc>
                          <a:spcPct val="112000"/>
                        </a:lnSpc>
                        <a:spcBef>
                          <a:spcPts val="0"/>
                        </a:spcBef>
                        <a:spcAft>
                          <a:spcPts val="0"/>
                        </a:spcAft>
                      </a:pPr>
                      <a:r>
                        <a:rPr lang="fr-FR" sz="1100" b="1" noProof="0" smtClean="0">
                          <a:latin typeface="Arial" pitchFamily="34" charset="0"/>
                          <a:ea typeface="Times New Roman"/>
                          <a:cs typeface="Arial" pitchFamily="34" charset="0"/>
                        </a:rPr>
                        <a:t>Informations supplémentaires</a:t>
                      </a:r>
                    </a:p>
                    <a:p>
                      <a:pPr marL="171450" marR="0" indent="-171450">
                        <a:lnSpc>
                          <a:spcPct val="112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Fournissez une autre solution moins coûteuse qui offre la même disponibilité.</a:t>
                      </a:r>
                      <a:endParaRPr lang="fr-FR" sz="1100" noProof="0">
                        <a:latin typeface="Arial" pitchFamily="34" charset="0"/>
                        <a:ea typeface="Times New Roman"/>
                        <a:cs typeface="Arial" pitchFamily="34" charset="0"/>
                      </a:endParaRP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3733800">
                <a:tc gridSpan="2">
                  <a:txBody>
                    <a:bodyPr/>
                    <a:lstStyle/>
                    <a:p>
                      <a:pPr marL="0" marR="0">
                        <a:lnSpc>
                          <a:spcPct val="112000"/>
                        </a:lnSpc>
                        <a:spcBef>
                          <a:spcPts val="0"/>
                        </a:spcBef>
                        <a:spcAft>
                          <a:spcPts val="0"/>
                        </a:spcAft>
                      </a:pPr>
                      <a:r>
                        <a:rPr lang="fr-FR" sz="1100" b="1" noProof="0" dirty="0" smtClean="0">
                          <a:latin typeface="Arial" pitchFamily="34" charset="0"/>
                          <a:ea typeface="Times New Roman"/>
                          <a:cs typeface="Arial" pitchFamily="34" charset="0"/>
                        </a:rPr>
                        <a:t>Tâches et questions</a:t>
                      </a:r>
                    </a:p>
                    <a:p>
                      <a:pPr marL="228600" marR="0" indent="-228600">
                        <a:lnSpc>
                          <a:spcPct val="112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Les serveurs fournis ont une seule carte réseau intégrée de 10 Go avec toutes les dernières configurations </a:t>
                      </a:r>
                      <a:r>
                        <a:rPr lang="fr-FR" sz="1100" noProof="0" dirty="0" err="1" smtClean="0">
                          <a:latin typeface="Arial" pitchFamily="34" charset="0"/>
                          <a:ea typeface="Times New Roman"/>
                          <a:cs typeface="Arial" pitchFamily="34" charset="0"/>
                        </a:rPr>
                        <a:t>iSCSI</a:t>
                      </a:r>
                      <a:r>
                        <a:rPr lang="fr-FR" sz="1100" noProof="0" dirty="0" smtClean="0">
                          <a:latin typeface="Arial" pitchFamily="34" charset="0"/>
                          <a:ea typeface="Times New Roman"/>
                          <a:cs typeface="Arial" pitchFamily="34" charset="0"/>
                        </a:rPr>
                        <a:t> ; pour la redondance vous souhaitez en acquérir davantage ; il y a trois emplacements PCI Express disponibles. Que devez-vous acheter ?</a:t>
                      </a:r>
                    </a:p>
                    <a:p>
                      <a:pPr marL="228600" marR="0" indent="-228600">
                        <a:lnSpc>
                          <a:spcPct val="112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L'équipe réseau avec laquelle vous travaillez vous informe que le coût et les délais seront importants pour implémenter un réseau </a:t>
                      </a:r>
                      <a:r>
                        <a:rPr lang="fr-FR" sz="1100" noProof="0" dirty="0" err="1" smtClean="0">
                          <a:latin typeface="Arial" pitchFamily="34" charset="0"/>
                          <a:ea typeface="Times New Roman"/>
                          <a:cs typeface="Arial" pitchFamily="34" charset="0"/>
                        </a:rPr>
                        <a:t>iSCSI</a:t>
                      </a:r>
                      <a:r>
                        <a:rPr lang="fr-FR" sz="1100" noProof="0" dirty="0" smtClean="0">
                          <a:latin typeface="Arial" pitchFamily="34" charset="0"/>
                          <a:ea typeface="Times New Roman"/>
                          <a:cs typeface="Arial" pitchFamily="34" charset="0"/>
                        </a:rPr>
                        <a:t> distinct. Le réseau actuel est relativement récent et dispose d'environ 10 Go de capacité bien que limité en nombre de connexions. Vous devez indiquer à l'équipe le nombre de connexions de 1 ou 10 Go qui seront nécessaires.</a:t>
                      </a:r>
                    </a:p>
                    <a:p>
                      <a:pPr marL="228600" marR="0" indent="-228600">
                        <a:lnSpc>
                          <a:spcPct val="112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Vous envisagiez d'avoir un autre serveur hôte en tant qu'hôte de maintenance, mais le budget ne le permet pas. Quelle autre solution pourriez-vous proposer ?</a:t>
                      </a:r>
                    </a:p>
                    <a:p>
                      <a:pPr marL="228600" marR="0" indent="-228600">
                        <a:lnSpc>
                          <a:spcPct val="112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Vous avez identifié la protection des données comme un risque et un goulot d'étranglement potentiels. Qu'est-ce qui en serait la cause et comment pourriez‑vous résoudre le problème ?</a:t>
                      </a:r>
                    </a:p>
                    <a:p>
                      <a:pPr marL="228600" marR="0" indent="-228600">
                        <a:lnSpc>
                          <a:spcPct val="112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Quel rôle ou quelle fonctionnalité Windows Server pouvez-vous activer pour continuer à exécuter vos ordinateurs virtuels en cas de défaillance d'un composant de stockage réseau, tel qu'une carte réseau ou un commutateur réseau ?</a:t>
                      </a: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bl>
          </a:graphicData>
        </a:graphic>
      </p:graphicFrame>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TextBox 6"/>
          <p:cNvSpPr txBox="1"/>
          <p:nvPr/>
        </p:nvSpPr>
        <p:spPr>
          <a:xfrm>
            <a:off x="0" y="8890001"/>
            <a:ext cx="3810000" cy="246221"/>
          </a:xfrm>
          <a:prstGeom prst="rect">
            <a:avLst/>
          </a:prstGeom>
          <a:noFill/>
        </p:spPr>
        <p:txBody>
          <a:bodyPr vert="horz" wrap="square" rtlCol="0">
            <a:spAutoFit/>
          </a:bodyPr>
          <a:lstStyle/>
          <a:p>
            <a:r>
              <a:rPr lang="fr-FR" sz="1000" dirty="0" smtClean="0">
                <a:latin typeface="Arial"/>
              </a:rPr>
              <a:t>(Remarques supplémentaires sur la diapositive suivante)</a:t>
            </a:r>
            <a:endParaRPr lang="en-IN" sz="1000" dirty="0">
              <a:latin typeface="Arial"/>
            </a:endParaRPr>
          </a:p>
        </p:txBody>
      </p:sp>
    </p:spTree>
    <p:extLst>
      <p:ext uri="{BB962C8B-B14F-4D97-AF65-F5344CB8AC3E}">
        <p14:creationId xmlns:p14="http://schemas.microsoft.com/office/powerpoint/2010/main" val="780159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6"/>
            <a:ext cx="6153912" cy="6604000"/>
          </a:xfrm>
        </p:spPr>
        <p:txBody>
          <a:bodyPr>
            <a:noAutofit/>
          </a:bodyPr>
          <a:lstStyle/>
          <a:p>
            <a:pPr lvl="0">
              <a:lnSpc>
                <a:spcPct val="115000"/>
              </a:lnSpc>
              <a:spcAft>
                <a:spcPts val="300"/>
              </a:spcAft>
            </a:pPr>
            <a:r>
              <a:rPr lang="fr-FR" sz="1000" b="1" smtClean="0">
                <a:solidFill>
                  <a:prstClr val="black"/>
                </a:solidFill>
                <a:latin typeface="Arial"/>
                <a:ea typeface="Calibri"/>
                <a:cs typeface="Times New Roman"/>
              </a:rPr>
              <a:t>Exercice 2 : Planification d'une infrastructure réseau pour la virtualisation</a:t>
            </a:r>
          </a:p>
          <a:p>
            <a:pPr lvl="0">
              <a:lnSpc>
                <a:spcPct val="115000"/>
              </a:lnSpc>
              <a:spcAft>
                <a:spcPts val="1000"/>
              </a:spcAft>
            </a:pPr>
            <a:r>
              <a:rPr lang="fr-FR" sz="1000" smtClean="0">
                <a:solidFill>
                  <a:prstClr val="black"/>
                </a:solidFill>
                <a:latin typeface="Arial"/>
                <a:ea typeface="Calibri"/>
                <a:cs typeface="Times New Roman"/>
              </a:rPr>
              <a:t>L'équipe réseau chez A. Datum a fourni les informations suivantes pour la configuration réseau dans le centre de données de Toronto.</a:t>
            </a: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endParaRPr lang="fr-FR" sz="1000" smtClean="0">
              <a:solidFill>
                <a:srgbClr val="000000"/>
              </a:solidFill>
              <a:latin typeface="Arial"/>
              <a:ea typeface="Calibri"/>
              <a:cs typeface="Times New Roman"/>
            </a:endParaRPr>
          </a:p>
          <a:p>
            <a:pPr lvl="0">
              <a:lnSpc>
                <a:spcPct val="115000"/>
              </a:lnSpc>
              <a:spcAft>
                <a:spcPts val="1000"/>
              </a:spcAft>
            </a:pPr>
            <a:r>
              <a:rPr lang="fr-FR" sz="1000" smtClean="0">
                <a:solidFill>
                  <a:srgbClr val="000000"/>
                </a:solidFill>
                <a:latin typeface="Arial"/>
                <a:ea typeface="Calibri"/>
                <a:cs typeface="Times New Roman"/>
              </a:rPr>
              <a:t>Vous devez planifier la configuration du réseau virtuel pour la configuration VMM du centre de données de Toronto.</a:t>
            </a:r>
            <a:r>
              <a:rPr lang="fr-FR" sz="1000" smtClean="0">
                <a:solidFill>
                  <a:prstClr val="black"/>
                </a:solidFill>
                <a:latin typeface="Arial"/>
                <a:ea typeface="Calibri"/>
                <a:cs typeface="Times New Roman"/>
              </a:rPr>
              <a:t> A. Datum envisage de virtualiser certains serveurs pour une organisation partenaire. Les adresses IP de ces serveurs sont identiques à celles de certains ordinateurs virtuels que l'équipe d'A. Datum envisage de déployer dans le centre de données de Toronto. Vous devez vérifier que vous pouvez déployer les deux groupes d'ordinateurs virtuels sur les mêmes serveurs Hyper-V, et qu'ils peuvent communiquer entre eux sur le réseau.</a:t>
            </a:r>
            <a:endParaRPr lang="fr-FR" sz="100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39</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62534790"/>
              </p:ext>
            </p:extLst>
          </p:nvPr>
        </p:nvGraphicFramePr>
        <p:xfrm>
          <a:off x="410739" y="2826969"/>
          <a:ext cx="5685261" cy="1625957"/>
        </p:xfrm>
        <a:graphic>
          <a:graphicData uri="http://schemas.openxmlformats.org/drawingml/2006/table">
            <a:tbl>
              <a:tblPr firstRow="1" bandRow="1">
                <a:tableStyleId>{5C22544A-7EE6-4342-B048-85BDC9FD1C3A}</a:tableStyleId>
              </a:tblPr>
              <a:tblGrid>
                <a:gridCol w="1676400"/>
                <a:gridCol w="1995377"/>
                <a:gridCol w="2013484"/>
              </a:tblGrid>
              <a:tr h="264032">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Nom/identificateur VLAN</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Objectif</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Adresses IP</a:t>
                      </a:r>
                      <a:endParaRPr lang="fr-FR" sz="1000" noProof="0">
                        <a:latin typeface="Arial" pitchFamily="34" charset="0"/>
                        <a:ea typeface="Times New Roman"/>
                        <a:cs typeface="Arial" pitchFamily="34" charset="0"/>
                      </a:endParaRPr>
                    </a:p>
                  </a:txBody>
                  <a:tcPr marL="68580" marR="68580" marT="0" marB="0"/>
                </a:tc>
              </a:tr>
              <a:tr h="261799">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VLAN3/3</a:t>
                      </a: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Serveurs de virtualisation</a:t>
                      </a: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172.16.1.0/24</a:t>
                      </a:r>
                    </a:p>
                  </a:txBody>
                  <a:tcPr marL="68580" marR="68580" marT="0" marB="0"/>
                </a:tc>
              </a:tr>
              <a:tr h="261926">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VLAN4/4</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Serveurs d'infrastructure</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172.16.2.0/24</a:t>
                      </a:r>
                    </a:p>
                  </a:txBody>
                  <a:tcPr marL="68580" marR="68580" marT="0" marB="0"/>
                </a:tc>
              </a:tr>
              <a:tr h="3048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VLAN5/5</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Serveurs d'applications</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172.16.3.0/24</a:t>
                      </a:r>
                    </a:p>
                  </a:txBody>
                  <a:tcPr marL="68580" marR="68580" marT="0" marB="0"/>
                </a:tc>
              </a:tr>
              <a:tr h="26924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VLAN6/6</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Réseau de sauvegarde</a:t>
                      </a:r>
                    </a:p>
                  </a:txBody>
                  <a:tcPr marL="68580" marR="68580" marT="0" marB="0"/>
                </a:tc>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172.16.4.0/24</a:t>
                      </a:r>
                    </a:p>
                  </a:txBody>
                  <a:tcPr marL="68580" marR="68580" marT="0" marB="0"/>
                </a:tc>
              </a:tr>
              <a:tr h="26416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VLAN7/7</a:t>
                      </a:r>
                      <a:endParaRPr lang="fr-FR" sz="1000" noProof="0">
                        <a:latin typeface="Arial" pitchFamily="34" charset="0"/>
                        <a:ea typeface="Times New Roman"/>
                        <a:cs typeface="Arial"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Réseau iSCSI</a:t>
                      </a:r>
                    </a:p>
                  </a:txBody>
                  <a:tcPr marL="68580" marR="68580" marT="0" marB="0"/>
                </a:tc>
                <a:tc>
                  <a:txBody>
                    <a:bodyPr/>
                    <a:lstStyle/>
                    <a:p>
                      <a:pPr marL="0" marR="0">
                        <a:lnSpc>
                          <a:spcPct val="115000"/>
                        </a:lnSpc>
                        <a:spcBef>
                          <a:spcPts val="0"/>
                        </a:spcBef>
                        <a:spcAft>
                          <a:spcPts val="0"/>
                        </a:spcAft>
                      </a:pPr>
                      <a:r>
                        <a:rPr lang="fr-FR" sz="1000" kern="1200" noProof="0" dirty="0" smtClean="0">
                          <a:solidFill>
                            <a:schemeClr val="dk1"/>
                          </a:solidFill>
                          <a:latin typeface="Arial" pitchFamily="34" charset="0"/>
                          <a:ea typeface="Times New Roman"/>
                          <a:cs typeface="Arial" pitchFamily="34" charset="0"/>
                        </a:rPr>
                        <a:t>172.16.5.0/24</a:t>
                      </a:r>
                    </a:p>
                  </a:txBody>
                  <a:tcPr marL="68580" marR="68580" marT="0" marB="0"/>
                </a:tc>
              </a:tr>
            </a:tbl>
          </a:graphicData>
        </a:graphic>
      </p:graphicFrame>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2" name="TextBox 11"/>
          <p:cNvSpPr txBox="1"/>
          <p:nvPr/>
        </p:nvSpPr>
        <p:spPr>
          <a:xfrm>
            <a:off x="0" y="8890001"/>
            <a:ext cx="38100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279727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2973119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89ADC7-B467-4005-824A-5177978D4C91}" type="slidenum">
              <a:rPr lang="en-US" smtClean="0"/>
              <a:t>40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80029541"/>
              </p:ext>
            </p:extLst>
          </p:nvPr>
        </p:nvGraphicFramePr>
        <p:xfrm>
          <a:off x="533400" y="2209800"/>
          <a:ext cx="5730875" cy="6019800"/>
        </p:xfrm>
        <a:graphic>
          <a:graphicData uri="http://schemas.openxmlformats.org/drawingml/2006/table">
            <a:tbl>
              <a:tblPr firstRow="1" bandRow="1">
                <a:tableStyleId>{5C22544A-7EE6-4342-B048-85BDC9FD1C3A}</a:tableStyleId>
              </a:tblPr>
              <a:tblGrid>
                <a:gridCol w="2865439"/>
                <a:gridCol w="2865436"/>
              </a:tblGrid>
              <a:tr h="370840">
                <a:tc gridSpan="2">
                  <a:txBody>
                    <a:bodyPr/>
                    <a:lstStyle/>
                    <a:p>
                      <a:pPr marL="0" marR="0">
                        <a:lnSpc>
                          <a:spcPct val="115000"/>
                        </a:lnSpc>
                        <a:spcBef>
                          <a:spcPts val="0"/>
                        </a:spcBef>
                        <a:spcAft>
                          <a:spcPts val="0"/>
                        </a:spcAft>
                      </a:pPr>
                      <a:r>
                        <a:rPr lang="fr-FR" sz="1100" noProof="0" smtClean="0">
                          <a:latin typeface="Arial" pitchFamily="34" charset="0"/>
                          <a:ea typeface="Times New Roman"/>
                          <a:cs typeface="Arial" pitchFamily="34" charset="0"/>
                        </a:rPr>
                        <a:t>Stratégie de stockage d'A. Datum Toronto</a:t>
                      </a:r>
                      <a:endParaRPr lang="fr-FR" sz="11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800" dirty="0">
                        <a:latin typeface="Arial" pitchFamily="34" charset="0"/>
                        <a:ea typeface="Times New Roman"/>
                        <a:cs typeface="Arial" pitchFamily="34" charset="0"/>
                      </a:endParaRPr>
                    </a:p>
                  </a:txBody>
                  <a:tcPr marL="68580" marR="68580" marT="0" marB="0"/>
                </a:tc>
              </a:tr>
              <a:tr h="370840">
                <a:tc gridSpan="2">
                  <a:txBody>
                    <a:bodyPr/>
                    <a:lstStyle/>
                    <a:p>
                      <a:pPr marL="0" marR="0">
                        <a:lnSpc>
                          <a:spcPct val="115000"/>
                        </a:lnSpc>
                        <a:spcBef>
                          <a:spcPts val="0"/>
                        </a:spcBef>
                        <a:spcAft>
                          <a:spcPts val="0"/>
                        </a:spcAft>
                      </a:pPr>
                      <a:r>
                        <a:rPr lang="fr-FR" sz="1100" b="1" noProof="0" smtClean="0">
                          <a:latin typeface="Arial" pitchFamily="34" charset="0"/>
                          <a:ea typeface="Times New Roman"/>
                          <a:cs typeface="Arial" pitchFamily="34" charset="0"/>
                        </a:rPr>
                        <a:t>Numéro de référence du document : </a:t>
                      </a:r>
                      <a:r>
                        <a:rPr lang="fr-FR" sz="1100" noProof="0" smtClean="0">
                          <a:latin typeface="Arial" pitchFamily="34" charset="0"/>
                          <a:ea typeface="Times New Roman"/>
                          <a:cs typeface="Arial" pitchFamily="34" charset="0"/>
                        </a:rPr>
                        <a:t>BS0905/1</a:t>
                      </a:r>
                      <a:endParaRPr lang="fr-FR" sz="1100" noProof="0">
                        <a:latin typeface="Arial" pitchFamily="34" charset="0"/>
                        <a:ea typeface="Times New Roman"/>
                        <a:cs typeface="Arial" pitchFamily="34" charset="0"/>
                      </a:endParaRPr>
                    </a:p>
                  </a:txBody>
                  <a:tcPr marL="68580" marR="68580" marT="0" marB="0"/>
                </a:tc>
                <a:tc hMerge="1">
                  <a:txBody>
                    <a:bodyPr/>
                    <a:lstStyle/>
                    <a:p>
                      <a:pPr marL="0" marR="0">
                        <a:lnSpc>
                          <a:spcPct val="115000"/>
                        </a:lnSpc>
                        <a:spcBef>
                          <a:spcPts val="0"/>
                        </a:spcBef>
                        <a:spcAft>
                          <a:spcPts val="0"/>
                        </a:spcAft>
                      </a:pPr>
                      <a:endParaRPr lang="en-IN" sz="1000" dirty="0">
                        <a:latin typeface="+mj-lt"/>
                        <a:ea typeface="Times New Roman"/>
                        <a:cs typeface="Arial" pitchFamily="34" charset="0"/>
                      </a:endParaRPr>
                    </a:p>
                  </a:txBody>
                  <a:tcPr marL="68580" marR="68580" marT="0" marB="0"/>
                </a:tc>
              </a:tr>
              <a:tr h="477520">
                <a:tc>
                  <a:txBody>
                    <a:bodyPr/>
                    <a:lstStyle/>
                    <a:p>
                      <a:pPr marL="0" marR="0">
                        <a:lnSpc>
                          <a:spcPct val="115000"/>
                        </a:lnSpc>
                        <a:spcBef>
                          <a:spcPts val="0"/>
                        </a:spcBef>
                        <a:spcAft>
                          <a:spcPts val="0"/>
                        </a:spcAft>
                      </a:pPr>
                      <a:r>
                        <a:rPr lang="fr-FR" sz="1100" noProof="0" smtClean="0">
                          <a:latin typeface="Arial" pitchFamily="34" charset="0"/>
                          <a:ea typeface="Times New Roman"/>
                          <a:cs typeface="Arial" pitchFamily="34" charset="0"/>
                        </a:rPr>
                        <a:t>Auteur du document</a:t>
                      </a:r>
                    </a:p>
                    <a:p>
                      <a:pPr marL="0" marR="0">
                        <a:lnSpc>
                          <a:spcPct val="115000"/>
                        </a:lnSpc>
                        <a:spcBef>
                          <a:spcPts val="0"/>
                        </a:spcBef>
                        <a:spcAft>
                          <a:spcPts val="0"/>
                        </a:spcAft>
                      </a:pPr>
                      <a:r>
                        <a:rPr lang="fr-FR" sz="1100" noProof="0" smtClean="0">
                          <a:latin typeface="Arial" pitchFamily="34" charset="0"/>
                          <a:ea typeface="Times New Roman"/>
                          <a:cs typeface="Arial" pitchFamily="34" charset="0"/>
                        </a:rPr>
                        <a:t>Date</a:t>
                      </a:r>
                    </a:p>
                  </a:txBody>
                  <a:tcPr marL="68580" marR="68580" marT="0" marB="0"/>
                </a:tc>
                <a:tc>
                  <a:txBody>
                    <a:bodyPr/>
                    <a:lstStyle/>
                    <a:p>
                      <a:pPr marL="0" marR="0">
                        <a:lnSpc>
                          <a:spcPct val="115000"/>
                        </a:lnSpc>
                        <a:spcBef>
                          <a:spcPts val="0"/>
                        </a:spcBef>
                        <a:spcAft>
                          <a:spcPts val="0"/>
                        </a:spcAft>
                      </a:pPr>
                      <a:r>
                        <a:rPr lang="fr-FR" sz="1100" noProof="0" smtClean="0">
                          <a:latin typeface="Arial" pitchFamily="34" charset="0"/>
                          <a:ea typeface="Times New Roman"/>
                          <a:cs typeface="Arial" pitchFamily="34" charset="0"/>
                        </a:rPr>
                        <a:t>Brad Sutton</a:t>
                      </a:r>
                    </a:p>
                    <a:p>
                      <a:pPr marL="0" marR="0">
                        <a:lnSpc>
                          <a:spcPct val="115000"/>
                        </a:lnSpc>
                        <a:spcBef>
                          <a:spcPts val="0"/>
                        </a:spcBef>
                        <a:spcAft>
                          <a:spcPts val="0"/>
                        </a:spcAft>
                      </a:pPr>
                      <a:r>
                        <a:rPr lang="fr-FR" sz="1100" noProof="0" smtClean="0">
                          <a:latin typeface="Arial" pitchFamily="34" charset="0"/>
                          <a:ea typeface="Times New Roman"/>
                          <a:cs typeface="Arial" pitchFamily="34" charset="0"/>
                        </a:rPr>
                        <a:t>12 septembre</a:t>
                      </a:r>
                    </a:p>
                  </a:txBody>
                  <a:tcPr marL="68580" marR="68580" marT="0" marB="0"/>
                </a:tc>
              </a:tr>
              <a:tr h="1524000">
                <a:tc gridSpan="2">
                  <a:txBody>
                    <a:bodyPr/>
                    <a:lstStyle/>
                    <a:p>
                      <a:pPr marL="0" marR="0">
                        <a:lnSpc>
                          <a:spcPct val="115000"/>
                        </a:lnSpc>
                        <a:spcBef>
                          <a:spcPts val="0"/>
                        </a:spcBef>
                        <a:spcAft>
                          <a:spcPts val="0"/>
                        </a:spcAft>
                      </a:pPr>
                      <a:r>
                        <a:rPr lang="fr-FR" sz="1100" b="1" noProof="0" smtClean="0">
                          <a:latin typeface="Arial" pitchFamily="34" charset="0"/>
                          <a:ea typeface="Times New Roman"/>
                          <a:cs typeface="Arial" pitchFamily="34" charset="0"/>
                        </a:rPr>
                        <a:t>Présentation des exigences</a:t>
                      </a:r>
                    </a:p>
                    <a:p>
                      <a:pPr marL="0" marR="0">
                        <a:lnSpc>
                          <a:spcPct val="115000"/>
                        </a:lnSpc>
                        <a:spcBef>
                          <a:spcPts val="0"/>
                        </a:spcBef>
                        <a:spcAft>
                          <a:spcPts val="0"/>
                        </a:spcAft>
                      </a:pPr>
                      <a:r>
                        <a:rPr lang="fr-FR" sz="1100" noProof="0" smtClean="0">
                          <a:latin typeface="Arial" pitchFamily="34" charset="0"/>
                          <a:ea typeface="Times New Roman"/>
                          <a:cs typeface="Arial" pitchFamily="34" charset="0"/>
                        </a:rPr>
                        <a:t>Planifiez une stratégie de consolidation et de conversion de serveurs pour qu'elle réponde aux objectifs suivants :</a:t>
                      </a:r>
                    </a:p>
                    <a:p>
                      <a:pPr marL="171450" marR="0" indent="-171450">
                        <a:lnSpc>
                          <a:spcPct val="115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Analysez les serveurs actuels et indiquez la procédure à suivre pour que l'équipe chargée du contrôle des modifications et des risques autorise la migration.</a:t>
                      </a:r>
                    </a:p>
                    <a:p>
                      <a:pPr marL="171450" marR="0" indent="-171450">
                        <a:lnSpc>
                          <a:spcPct val="115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Migrez les serveurs physiques vers de nouveaux hôtes de virtualisation en utilisant les outils de conversion lorsque cela est possible.</a:t>
                      </a: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524000">
                <a:tc gridSpan="2">
                  <a:txBody>
                    <a:bodyPr/>
                    <a:lstStyle/>
                    <a:p>
                      <a:pPr marL="0" marR="0">
                        <a:lnSpc>
                          <a:spcPct val="115000"/>
                        </a:lnSpc>
                        <a:spcBef>
                          <a:spcPts val="0"/>
                        </a:spcBef>
                        <a:spcAft>
                          <a:spcPts val="0"/>
                        </a:spcAft>
                      </a:pPr>
                      <a:r>
                        <a:rPr lang="fr-FR" sz="1100" b="1" noProof="0" smtClean="0">
                          <a:latin typeface="Arial" pitchFamily="34" charset="0"/>
                          <a:ea typeface="Times New Roman"/>
                          <a:cs typeface="Arial" pitchFamily="34" charset="0"/>
                        </a:rPr>
                        <a:t>Informations supplémentaires</a:t>
                      </a:r>
                    </a:p>
                    <a:p>
                      <a:pPr marL="171450" marR="0" indent="-171450">
                        <a:lnSpc>
                          <a:spcPct val="115000"/>
                        </a:lnSpc>
                        <a:spcBef>
                          <a:spcPts val="0"/>
                        </a:spcBef>
                        <a:spcAft>
                          <a:spcPts val="0"/>
                        </a:spcAft>
                        <a:buFont typeface="Arial" pitchFamily="34" charset="0"/>
                        <a:buChar char="•"/>
                      </a:pPr>
                      <a:r>
                        <a:rPr lang="fr-FR" sz="1100" noProof="0" smtClean="0">
                          <a:latin typeface="Arial" pitchFamily="34" charset="0"/>
                          <a:ea typeface="Times New Roman"/>
                          <a:cs typeface="Arial" pitchFamily="34" charset="0"/>
                        </a:rPr>
                        <a:t>Vous possédez sept nouveaux hôtes Windows Server 2012 Hyper-V, chacun disposant de 96 Go de RAM et de 2 processeurs à 6 cœurs. Un administrateur de stockage a fourni le stockage et examiné les E/S par seconde et vous a confirmé que vous n'avez aucun souci de stockage ou de capacité. Vous disposez d'un cluster à trois nœuds dans le réseau de périmètre et d'un cluster à quatre nœuds pour les serveurs internes. Vous ne possédez pas d'hôte de maintenance.</a:t>
                      </a: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r h="1752600">
                <a:tc gridSpan="2">
                  <a:txBody>
                    <a:bodyPr/>
                    <a:lstStyle/>
                    <a:p>
                      <a:pPr marL="0" marR="0">
                        <a:lnSpc>
                          <a:spcPct val="115000"/>
                        </a:lnSpc>
                        <a:spcBef>
                          <a:spcPts val="0"/>
                        </a:spcBef>
                        <a:spcAft>
                          <a:spcPts val="0"/>
                        </a:spcAft>
                      </a:pPr>
                      <a:r>
                        <a:rPr lang="fr-FR" sz="1100" b="1" noProof="0" dirty="0" smtClean="0">
                          <a:latin typeface="Arial" pitchFamily="34" charset="0"/>
                          <a:ea typeface="Times New Roman"/>
                          <a:cs typeface="Arial" pitchFamily="34" charset="0"/>
                        </a:rPr>
                        <a:t>Propositions</a:t>
                      </a:r>
                    </a:p>
                    <a:p>
                      <a:pPr marL="228600" marR="0" indent="-228600">
                        <a:lnSpc>
                          <a:spcPct val="115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Tous les serveurs peuvent-ils être convertis en utilisant le processus de conversion P2V intégré à VMM ?</a:t>
                      </a:r>
                    </a:p>
                    <a:p>
                      <a:pPr marL="228600" marR="0" indent="-228600">
                        <a:lnSpc>
                          <a:spcPct val="115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Comment accélérer le processus de conversion ? Par exemple, existe-t-il des serveurs que vous pouvez convertir en exécutant des scripts ? Si oui, lesquels ?</a:t>
                      </a:r>
                    </a:p>
                    <a:p>
                      <a:pPr marL="228600" marR="0" indent="-228600">
                        <a:lnSpc>
                          <a:spcPct val="115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Comment pouvez-vous distribuer les serveurs ?</a:t>
                      </a:r>
                    </a:p>
                    <a:p>
                      <a:pPr marL="228600" marR="0" indent="-228600">
                        <a:lnSpc>
                          <a:spcPct val="115000"/>
                        </a:lnSpc>
                        <a:spcBef>
                          <a:spcPts val="0"/>
                        </a:spcBef>
                        <a:spcAft>
                          <a:spcPts val="0"/>
                        </a:spcAft>
                        <a:buFont typeface="+mj-lt"/>
                        <a:buAutoNum type="arabicPeriod"/>
                      </a:pPr>
                      <a:r>
                        <a:rPr lang="fr-FR" sz="1100" noProof="0" dirty="0" smtClean="0">
                          <a:latin typeface="Arial" pitchFamily="34" charset="0"/>
                          <a:ea typeface="Times New Roman"/>
                          <a:cs typeface="Arial" pitchFamily="34" charset="0"/>
                        </a:rPr>
                        <a:t>Étant donné que vous ne disposez pas d'hôte de maintenance, quel plan pouvez-vous utiliser pour importer les serveurs physiques ?</a:t>
                      </a:r>
                    </a:p>
                  </a:txBody>
                  <a:tcPr marL="68580" marR="68580" marT="0" marB="0" anchor="ctr"/>
                </a:tc>
                <a:tc hMerge="1">
                  <a:txBody>
                    <a:bodyPr/>
                    <a:lstStyle/>
                    <a:p>
                      <a:pPr marL="0" marR="0">
                        <a:lnSpc>
                          <a:spcPct val="115000"/>
                        </a:lnSpc>
                        <a:spcBef>
                          <a:spcPts val="0"/>
                        </a:spcBef>
                        <a:spcAft>
                          <a:spcPts val="0"/>
                        </a:spcAft>
                      </a:pPr>
                      <a:endParaRPr lang="en-IN" sz="1000">
                        <a:latin typeface="+mj-lt"/>
                        <a:ea typeface="Times New Roman"/>
                        <a:cs typeface="Arial" pitchFamily="34" charset="0"/>
                      </a:endParaRPr>
                    </a:p>
                  </a:txBody>
                  <a:tcPr marL="68580" marR="68580" marT="0" marB="0"/>
                </a:tc>
              </a:tr>
            </a:tbl>
          </a:graphicData>
        </a:graphic>
      </p:graphicFrame>
      <p:sp>
        <p:nvSpPr>
          <p:cNvPr id="9" name="Rectangle 8"/>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
        <p:nvSpPr>
          <p:cNvPr id="10" name="Slide Image Placeholder 1"/>
          <p:cNvSpPr>
            <a:spLocks noGrp="1" noRot="1" noChangeAspect="1"/>
          </p:cNvSpPr>
          <p:nvPr>
            <p:ph type="sldImg" idx="2"/>
          </p:nvPr>
        </p:nvSpPr>
        <p:spPr>
          <a:xfrm>
            <a:off x="4325938" y="73025"/>
            <a:ext cx="2466975" cy="1851025"/>
          </a:xfrm>
        </p:spPr>
      </p:sp>
      <p:sp>
        <p:nvSpPr>
          <p:cNvPr id="11" name="Rectangle 10"/>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Tree>
    <p:extLst>
      <p:ext uri="{BB962C8B-B14F-4D97-AF65-F5344CB8AC3E}">
        <p14:creationId xmlns:p14="http://schemas.microsoft.com/office/powerpoint/2010/main" val="1766032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5"/>
            <a:ext cx="6153912" cy="66040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BE89ADC7-B467-4005-824A-5177978D4C91}" type="slidenum">
              <a:rPr lang="en-US" smtClean="0"/>
              <a:t>41</a:t>
            </a:fld>
            <a:endParaRPr lang="en-US"/>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Tree>
    <p:extLst>
      <p:ext uri="{BB962C8B-B14F-4D97-AF65-F5344CB8AC3E}">
        <p14:creationId xmlns:p14="http://schemas.microsoft.com/office/powerpoint/2010/main" val="1419915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effectLst/>
                <a:latin typeface="Arial"/>
                <a:ea typeface="Times New Roman"/>
                <a:cs typeface="Times New Roman"/>
              </a:rPr>
              <a:t>Quel type d'activité professionnelle tirerait profit de la virtualisation réseau ?</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effectLst/>
                <a:latin typeface="Arial"/>
                <a:ea typeface="Times New Roman"/>
                <a:cs typeface="Times New Roman"/>
              </a:rPr>
              <a:t>Quelles sont les deux charges de travail que vous pouvez consolider dans un cluster unique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effectLst/>
                <a:latin typeface="Arial"/>
                <a:ea typeface="Times New Roman"/>
                <a:cs typeface="Times New Roman"/>
              </a:rPr>
              <a:t>Vous pouvez consolider les charges de travail SQL Server et Hyper-V dans un cluster de basculement SMB 3.0.</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Quels sont les nouveaux types SAN disponibles sur Hyper-V et ses ordinateurs virtuels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42</a:t>
            </a:fld>
            <a:endParaRPr lang="fr-F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extLst>
      <p:ext uri="{BB962C8B-B14F-4D97-AF65-F5344CB8AC3E}">
        <p14:creationId xmlns:p14="http://schemas.microsoft.com/office/powerpoint/2010/main" val="536633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b="1" smtClean="0">
                <a:latin typeface="Arial"/>
                <a:ea typeface="Calibri"/>
                <a:cs typeface="Times New Roman"/>
              </a:rPr>
              <a:t>Question(s) de contrôle des acquis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 avantage présente les commutateurs logiques ?</a:t>
            </a:r>
          </a:p>
          <a:p>
            <a:pPr>
              <a:lnSpc>
                <a:spcPct val="115000"/>
              </a:lnSpc>
              <a:spcAft>
                <a:spcPts val="300"/>
              </a:spcAft>
            </a:pPr>
            <a:r>
              <a:rPr lang="fr-FR" sz="1000" b="1" smtClean="0">
                <a:latin typeface="Arial"/>
                <a:ea typeface="Calibri"/>
                <a:cs typeface="Times New Roman"/>
              </a:rPr>
              <a:t>Problèmes réels et scénarios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Après la création des différents réseaux logiques et réseaux d'ordinateurs virtuels, vous ne pourrez pas supprimer un objet VMM à cause d'une erreur liée à une dépendance sur un modèle provisoire. Le cas échéant, vous pourrez supprimer le modèle à l'aide de Windows PowerShell.</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Dans la console VMM, dans le ruban, cliquez sur </a:t>
            </a:r>
            <a:r>
              <a:rPr lang="fr-FR" sz="1000" b="1" smtClean="0">
                <a:latin typeface="Arial"/>
                <a:ea typeface="Calibri"/>
                <a:cs typeface="Times New Roman"/>
              </a:rPr>
              <a:t>Windows PowerShell</a:t>
            </a:r>
            <a:r>
              <a:rPr lang="fr-FR" sz="1000" smtClean="0">
                <a:latin typeface="Arial"/>
                <a:ea typeface="Calibri"/>
                <a:cs typeface="Times New Roman"/>
              </a:rPr>
              <a:t>, puis à l'invite de commandes, tapez la commande suivante, puis appuyez sur Entrée : </a:t>
            </a:r>
          </a:p>
          <a:p>
            <a:pPr>
              <a:lnSpc>
                <a:spcPct val="115000"/>
              </a:lnSpc>
              <a:spcAft>
                <a:spcPts val="1000"/>
              </a:spcAft>
            </a:pPr>
            <a:r>
              <a:rPr lang="fr-FR" sz="1000" b="1" smtClean="0">
                <a:latin typeface="Arial"/>
                <a:ea typeface="Calibri"/>
                <a:cs typeface="Times New Roman"/>
              </a:rPr>
              <a:t>Get-SCVMTemplate | where {$_.Name -like "Temporary*"}</a:t>
            </a:r>
            <a:endParaRPr lang="fr-FR" sz="1000" smtClean="0">
              <a:latin typeface="Arial"/>
              <a:ea typeface="Calibri"/>
              <a:cs typeface="Times New Roman"/>
            </a:endParaRPr>
          </a:p>
          <a:p>
            <a:pPr>
              <a:lnSpc>
                <a:spcPct val="115000"/>
              </a:lnSpc>
              <a:spcAft>
                <a:spcPts val="1000"/>
              </a:spcAft>
            </a:pPr>
            <a:r>
              <a:rPr lang="fr-FR" sz="1000" smtClean="0">
                <a:solidFill>
                  <a:srgbClr val="2A2A2A"/>
                </a:solidFill>
                <a:latin typeface="Arial"/>
                <a:ea typeface="Calibri"/>
                <a:cs typeface="Segoe UI"/>
              </a:rPr>
              <a:t>Examinez la sortie, puis vérifiez que le seul élément répertorié est le modèle provisoire douteux, et que vous ne disposez pas des modèles valides dont le nom contient la mention « temporaire ».</a:t>
            </a:r>
            <a:endParaRPr lang="fr-FR" sz="1000" smtClean="0">
              <a:latin typeface="Arial"/>
              <a:ea typeface="Calibri"/>
              <a:cs typeface="Times New Roman"/>
            </a:endParaRPr>
          </a:p>
          <a:p>
            <a:pPr>
              <a:lnSpc>
                <a:spcPct val="115000"/>
              </a:lnSpc>
              <a:spcAft>
                <a:spcPts val="1000"/>
              </a:spcAft>
            </a:pPr>
            <a:r>
              <a:rPr lang="fr-FR" sz="1000" smtClean="0">
                <a:solidFill>
                  <a:srgbClr val="2A2A2A"/>
                </a:solidFill>
                <a:latin typeface="Arial"/>
                <a:ea typeface="Calibri"/>
                <a:cs typeface="Segoe UI"/>
              </a:rPr>
              <a:t>Supprimez le modèle problématique en tapant la commande suivante à l'invite de commandes, puis en l'appuyant sur Entrée :</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Get-SCVMTemplate | where {$_.Name -like "Temporary*"} | Remove-SCVMTemplate</a:t>
            </a:r>
            <a:endParaRPr lang="fr-FR" sz="1000" smtClean="0">
              <a:latin typeface="Arial"/>
              <a:ea typeface="Calibri"/>
              <a:cs typeface="Times New Roman"/>
            </a:endParaRPr>
          </a:p>
          <a:p>
            <a:pPr>
              <a:lnSpc>
                <a:spcPct val="115000"/>
              </a:lnSpc>
              <a:spcAft>
                <a:spcPts val="1000"/>
              </a:spcAft>
            </a:pPr>
            <a:r>
              <a:rPr lang="fr-FR" sz="1000" smtClean="0">
                <a:solidFill>
                  <a:srgbClr val="2A2A2A"/>
                </a:solidFill>
                <a:latin typeface="Arial"/>
                <a:ea typeface="Calibri"/>
                <a:cs typeface="Segoe UI"/>
              </a:rPr>
              <a:t>Cette opération devrait supprimer le modèle dépendant, ce qui vous permettra de supprimer des objets, tels qu'un réseau d'ordinateurs virtuels.</a:t>
            </a:r>
            <a:endParaRPr lang="fr-FR" sz="1000" smtClean="0">
              <a:latin typeface="Arial"/>
              <a:ea typeface="Calibri"/>
              <a:cs typeface="Times New Roman"/>
            </a:endParaRPr>
          </a:p>
          <a:p>
            <a:pPr>
              <a:lnSpc>
                <a:spcPct val="115000"/>
              </a:lnSpc>
              <a:spcAft>
                <a:spcPts val="300"/>
              </a:spcAft>
            </a:pPr>
            <a:r>
              <a:rPr lang="fr-FR" sz="1000" b="1" smtClean="0">
                <a:latin typeface="Arial"/>
                <a:ea typeface="Calibri"/>
                <a:cs typeface="Times New Roman"/>
              </a:rPr>
              <a:t>Outils</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Microsoft Assessment and Planning Toolkit (MAP)</a:t>
            </a:r>
          </a:p>
          <a:p>
            <a:pPr>
              <a:lnSpc>
                <a:spcPct val="115000"/>
              </a:lnSpc>
              <a:spcAft>
                <a:spcPts val="1000"/>
              </a:spcAft>
            </a:pPr>
            <a:r>
              <a:rPr lang="fr-FR" sz="1000" u="sng" smtClean="0">
                <a:latin typeface="Arial"/>
                <a:ea typeface="Calibri"/>
                <a:cs typeface="Segoe UI"/>
                <a:hlinkClick r:id="rId3"/>
              </a:rPr>
              <a:t>http://go.microsoft.com/fwlink/?LinkID=285277</a:t>
            </a:r>
            <a:r>
              <a:rPr lang="fr-FR" sz="1000" u="none" smtClean="0">
                <a:latin typeface="Arial"/>
                <a:ea typeface="Calibri"/>
                <a:cs typeface="Segoe UI"/>
              </a:rPr>
              <a:t> </a:t>
            </a:r>
            <a:r>
              <a:rPr lang="fr-FR" sz="1000" i="1" u="none" smtClean="0">
                <a:latin typeface="Arial"/>
                <a:ea typeface="Calibri"/>
                <a:cs typeface="Segoe UI"/>
              </a:rPr>
              <a:t>(Certains de ces sites adressées dans ce cours sont en anglais).</a:t>
            </a:r>
            <a:endParaRPr lang="fr-FR" sz="1000" i="1" u="none"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Méthode conseillée : </a:t>
            </a:r>
            <a:r>
              <a:rPr lang="fr-FR" sz="1000" smtClean="0">
                <a:latin typeface="Arial"/>
                <a:ea typeface="Calibri"/>
                <a:cs typeface="Times New Roman"/>
              </a:rPr>
              <a:t>La bande passante de stockage et de réseau est cruciale pour la planification. Recherchez toujours les goulots d'étranglement et calculez la quantité de données qui effectuera le transfert point à point. Par exemple, si vous hébergez 500 serveurs sur un réseau SAN et planifiez une analyse antivirus, quel sera l'impact ?</a:t>
            </a:r>
          </a:p>
          <a:p>
            <a:pPr>
              <a:lnSpc>
                <a:spcPct val="115000"/>
              </a:lnSpc>
              <a:spcAft>
                <a:spcPts val="1000"/>
              </a:spcAft>
            </a:pP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43</a:t>
            </a:fld>
            <a:endParaRPr lang="fr-F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8" name="Slide Image Placeholder 1"/>
          <p:cNvSpPr>
            <a:spLocks noGrp="1" noRot="1" noChangeAspect="1"/>
          </p:cNvSpPr>
          <p:nvPr>
            <p:ph type="sldImg" idx="2"/>
          </p:nvPr>
        </p:nvSpPr>
        <p:spPr>
          <a:xfrm>
            <a:off x="4325938" y="73025"/>
            <a:ext cx="2466975" cy="1851025"/>
          </a:xfrm>
        </p:spPr>
      </p:sp>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extLst>
      <p:ext uri="{BB962C8B-B14F-4D97-AF65-F5344CB8AC3E}">
        <p14:creationId xmlns:p14="http://schemas.microsoft.com/office/powerpoint/2010/main" val="3327662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10895" y="2093976"/>
            <a:ext cx="6153911" cy="6604000"/>
          </a:xfrm>
        </p:spPr>
        <p:txBody>
          <a:bodyPr>
            <a:noAutofit/>
          </a:bodyPr>
          <a:lstStyle/>
          <a:p>
            <a:pPr>
              <a:lnSpc>
                <a:spcPct val="115000"/>
              </a:lnSpc>
              <a:spcAft>
                <a:spcPts val="300"/>
              </a:spcAft>
            </a:pPr>
            <a:r>
              <a:rPr lang="fr-FR" sz="1000" b="1" smtClean="0">
                <a:latin typeface="Arial"/>
                <a:ea typeface="Calibri"/>
                <a:cs typeface="Times New Roman"/>
              </a:rPr>
              <a:t>Problèmes courants et conseils de résolution des problèmes</a:t>
            </a:r>
          </a:p>
          <a:p>
            <a:pPr>
              <a:lnSpc>
                <a:spcPct val="115000"/>
              </a:lnSpc>
              <a:spcAft>
                <a:spcPts val="1000"/>
              </a:spcAft>
            </a:pPr>
            <a:r>
              <a:rPr lang="fr-FR" sz="1000" smtClean="0">
                <a:latin typeface="Arial"/>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b="1"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44</a:t>
            </a:fld>
            <a:endParaRPr lang="fr-FR"/>
          </a:p>
        </p:txBody>
      </p:sp>
      <p:sp>
        <p:nvSpPr>
          <p:cNvPr id="8" name="Rectangle 7"/>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
        <p:nvSpPr>
          <p:cNvPr id="10" name="Rectangle 9"/>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Présentez les différents types de disques durs virtuels (VHD</a:t>
            </a:r>
            <a:r>
              <a:rPr lang="en-US" sz="1000" smtClean="0">
                <a:latin typeface="Arial"/>
                <a:ea typeface="Calibri"/>
                <a:cs typeface="Times New Roman"/>
              </a:rPr>
              <a:t>).</a:t>
            </a:r>
            <a:r>
              <a:rPr lang="en-US" sz="1000" b="1" smtClean="0">
                <a:latin typeface="Arial"/>
                <a:ea typeface="Calibri"/>
                <a:cs typeface="Times New Roman"/>
              </a:rPr>
              <a:t> </a:t>
            </a:r>
            <a:endParaRPr lang="en-US"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212654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Demandez aux stagiaires si l'interface Fibre Channel ou iSCSI leur est familière pour se connecter à leur réseau SAN. Présentez le contenu de la diapositive, ainsi que les diverses options permettant d'utiliser </a:t>
            </a:r>
            <a:r>
              <a:rPr lang="en-US" sz="1000" smtClean="0">
                <a:latin typeface="Arial"/>
                <a:ea typeface="Calibri"/>
                <a:cs typeface="Times New Roman"/>
              </a:rPr>
              <a:t>les solutions </a:t>
            </a:r>
            <a:r>
              <a:rPr lang="en-US" sz="1000">
                <a:latin typeface="Arial"/>
                <a:ea typeface="Calibri"/>
                <a:cs typeface="Times New Roman"/>
              </a:rPr>
              <a:t>de stockage Fibre Channel.</a:t>
            </a:r>
          </a:p>
        </p:txBody>
      </p:sp>
      <p:sp>
        <p:nvSpPr>
          <p:cNvPr id="4" name="Slide Number Placeholder 3"/>
          <p:cNvSpPr>
            <a:spLocks noGrp="1"/>
          </p:cNvSpPr>
          <p:nvPr>
            <p:ph type="sldNum" sz="quarter" idx="10"/>
          </p:nvPr>
        </p:nvSpPr>
        <p:spPr/>
        <p:txBody>
          <a:bodyPr/>
          <a:lstStyle/>
          <a:p>
            <a:fld id="{BE89ADC7-B467-4005-824A-5177978D4C91}"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3746388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en détail, les meilleures pratiques et les éléments à prendre en compte pour concevoir des solutions de stockage iSCSI. Votre discussion doit tourner autour des scénarios qui offrent différentes tailles et types d'organisation, et prennent en compte les stratégies d'entreprise. Par exemple, les petites organisations déploieraient une solution de stockage iSCSI avec moins d'administrateurs informatiques. Inversement, une plus grande organisation utilisera plusieurs membres de l'équipe ayant différents domaines d'expertise pour concevoir, déployer et administrer une solution de stockage iSCSI.</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7</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40309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BE89ADC7-B467-4005-824A-5177978D4C91}"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3 : </a:t>
            </a:r>
            <a:r>
              <a:rPr lang="en-US" sz="1200" b="1" dirty="0" smtClean="0">
                <a:solidFill>
                  <a:srgbClr val="336699"/>
                </a:solidFill>
                <a:latin typeface="Arial"/>
              </a:rPr>
              <a:t>Planification et implémentation des réseaux et du stockage </a:t>
            </a:r>
            <a:r>
              <a:rPr lang="en-US" sz="1200" b="1" smtClean="0">
                <a:solidFill>
                  <a:srgbClr val="336699"/>
                </a:solidFill>
                <a:latin typeface="Arial"/>
              </a:rPr>
              <a:t>pour la virtualisation</a:t>
            </a:r>
            <a:endParaRPr lang="en-US" sz="1200" b="1" dirty="0">
              <a:solidFill>
                <a:srgbClr val="336699"/>
              </a:solidFill>
              <a:latin typeface="Arial"/>
            </a:endParaRPr>
          </a:p>
        </p:txBody>
      </p:sp>
    </p:spTree>
    <p:extLst>
      <p:ext uri="{BB962C8B-B14F-4D97-AF65-F5344CB8AC3E}">
        <p14:creationId xmlns:p14="http://schemas.microsoft.com/office/powerpoint/2010/main" val="399756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La haute disponibilité pour le stockage dépendra du type de stockage que vous sélectionnez. Présentez les options de partage de fichiers continue disponibles pour la mise en service du stockage hautement disponible aux hôtes de virtualisation.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BE89ADC7-B467-4005-824A-5177978D4C91}" type="slidenum">
              <a:rPr lang="fr-FR" smtClean="0"/>
              <a:t>9</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7" name="Rectangle 6"/>
          <p:cNvSpPr/>
          <p:nvPr/>
        </p:nvSpPr>
        <p:spPr>
          <a:xfrm>
            <a:off x="0" y="238125"/>
            <a:ext cx="2819400" cy="557522"/>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3 : Planification et implémentation des réseaux et du stockage pour la virtualisation</a:t>
            </a:r>
            <a:endParaRPr lang="fr-FR" sz="1200" b="1">
              <a:solidFill>
                <a:srgbClr val="336699"/>
              </a:solidFill>
              <a:latin typeface="Arial"/>
            </a:endParaRPr>
          </a:p>
        </p:txBody>
      </p:sp>
    </p:spTree>
    <p:extLst>
      <p:ext uri="{BB962C8B-B14F-4D97-AF65-F5344CB8AC3E}">
        <p14:creationId xmlns:p14="http://schemas.microsoft.com/office/powerpoint/2010/main" val="23470337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304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4200" y="3169492"/>
            <a:ext cx="5768566" cy="340093"/>
          </a:xfrm>
        </p:spPr>
        <p:txBody>
          <a:bodyPr lIns="90000" rIns="90000"/>
          <a:lstStyle/>
          <a:p>
            <a:r>
              <a:rPr lang="fr-FR" sz="2600" smtClean="0"/>
              <a:t>Module 3</a:t>
            </a:r>
            <a:endParaRPr lang="fr-FR" sz="2600"/>
          </a:p>
        </p:txBody>
      </p:sp>
      <p:sp>
        <p:nvSpPr>
          <p:cNvPr id="3" name="Subtitle 2"/>
          <p:cNvSpPr>
            <a:spLocks noGrp="1"/>
          </p:cNvSpPr>
          <p:nvPr>
            <p:ph type="subTitle" sz="quarter" idx="1"/>
          </p:nvPr>
        </p:nvSpPr>
        <p:spPr>
          <a:xfrm>
            <a:off x="3124200" y="3696728"/>
            <a:ext cx="5775960" cy="1103872"/>
          </a:xfrm>
        </p:spPr>
        <p:txBody>
          <a:bodyPr lIns="90000" rIns="90000"/>
          <a:lstStyle/>
          <a:p>
            <a:r>
              <a:rPr lang="fr-FR" smtClean="0"/>
              <a:t>Planification et implémentation des réseaux et du stockage pour la virtualisation</a:t>
            </a:r>
            <a:endParaRPr lang="fr-FR"/>
          </a:p>
        </p:txBody>
      </p:sp>
    </p:spTree>
    <p:extLst>
      <p:ext uri="{BB962C8B-B14F-4D97-AF65-F5344CB8AC3E}">
        <p14:creationId xmlns:p14="http://schemas.microsoft.com/office/powerpoint/2010/main" val="988782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2b9dd15f-b183-4c11-92d5-f1184e9dc2eb">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6" cy="740664"/>
          </a:xfrm>
        </p:spPr>
        <p:txBody>
          <a:bodyPr/>
          <a:lstStyle/>
          <a:p>
            <a:r>
              <a:rPr lang="fr-FR" smtClean="0"/>
              <a:t>Planification d'une autre conception d'infrastructure</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endParaRPr lang="fr-FR"/>
          </a:p>
        </p:txBody>
      </p:sp>
      <p:sp>
        <p:nvSpPr>
          <p:cNvPr id="5" name="Content Placeholder 2"/>
          <p:cNvSpPr txBox="1">
            <a:spLocks/>
          </p:cNvSpPr>
          <p:nvPr/>
        </p:nvSpPr>
        <p:spPr bwMode="auto">
          <a:xfrm>
            <a:off x="611188" y="11736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None/>
            </a:pPr>
            <a:r>
              <a:rPr lang="fr-FR" sz="2800" b="0" smtClean="0">
                <a:latin typeface="Segoe UI" pitchFamily="34" charset="0"/>
                <a:ea typeface="Segoe UI" pitchFamily="34" charset="0"/>
                <a:cs typeface="Segoe UI" pitchFamily="34" charset="0"/>
              </a:rPr>
              <a:t>Comment planifieriez-vous une autre conception qui réduirait le niveau de l'infrastructure de commutation Fibre Channel et conserverait l'administration de stockage avec l'équipe SAN ?</a:t>
            </a:r>
            <a:endParaRPr lang="fr-FR" sz="28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630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52afa314-cdb8-4d77-9a24-c45fd4283d6d">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Leçon 2 : Implémentation d'une infrastructure de stockage pour la virtualisation</a:t>
            </a:r>
            <a:endParaRPr lang="fr-FR" sz="2600"/>
          </a:p>
        </p:txBody>
      </p:sp>
      <p:sp>
        <p:nvSpPr>
          <p:cNvPr id="3" name="Text Placeholder 2"/>
          <p:cNvSpPr>
            <a:spLocks noGrp="1"/>
          </p:cNvSpPr>
          <p:nvPr>
            <p:ph type="body" idx="1"/>
          </p:nvPr>
        </p:nvSpPr>
        <p:spPr/>
        <p:txBody>
          <a:bodyPr/>
          <a:lstStyle/>
          <a:p>
            <a:r>
              <a:rPr lang="fr-FR" smtClean="0"/>
              <a:t>Vue d'ensemble de la configuration iSCSI
Démonstration : Configuration du stockage iSCSI pour la virtualisation
Gestion du stockage dans VMM
Démonstration : Configuration du stockage dans VMM</a:t>
            </a:r>
            <a:endParaRPr lang="fr-FR"/>
          </a:p>
        </p:txBody>
      </p:sp>
    </p:spTree>
    <p:extLst>
      <p:ext uri="{BB962C8B-B14F-4D97-AF65-F5344CB8AC3E}">
        <p14:creationId xmlns:p14="http://schemas.microsoft.com/office/powerpoint/2010/main" val="163420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973860c-0cc9-4348-a383-653e9665527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de la configuration iSCSI</a:t>
            </a:r>
            <a:endParaRPr lang="fr-FR"/>
          </a:p>
        </p:txBody>
      </p:sp>
      <p:sp>
        <p:nvSpPr>
          <p:cNvPr id="4" name="TextBox 3"/>
          <p:cNvSpPr txBox="1">
            <a:spLocks noChangeArrowheads="1"/>
          </p:cNvSpPr>
          <p:nvPr/>
        </p:nvSpPr>
        <p:spPr bwMode="auto">
          <a:xfrm>
            <a:off x="457200" y="941312"/>
            <a:ext cx="7751762" cy="4466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lvl="0">
              <a:lnSpc>
                <a:spcPct val="90000"/>
              </a:lnSpc>
              <a:spcBef>
                <a:spcPct val="70000"/>
              </a:spcBef>
              <a:buClr>
                <a:schemeClr val="hlink"/>
              </a:buClr>
              <a:buSzPct val="90000"/>
            </a:pPr>
            <a:r>
              <a:rPr lang="fr-FR" sz="2200" b="0" kern="0" smtClean="0">
                <a:latin typeface="Segoe UI" pitchFamily="34" charset="0"/>
                <a:cs typeface="+mn-cs"/>
              </a:rPr>
              <a:t>iSCSI transmet les commandes SCSI sur les réseaux IP</a:t>
            </a:r>
          </a:p>
          <a:p>
            <a:pPr lvl="0">
              <a:lnSpc>
                <a:spcPct val="90000"/>
              </a:lnSpc>
              <a:spcBef>
                <a:spcPct val="70000"/>
              </a:spcBef>
              <a:buClr>
                <a:schemeClr val="hlink"/>
              </a:buClr>
              <a:buSzPct val="90000"/>
            </a:pPr>
            <a:endParaRPr lang="fr-FR" sz="2800" b="0" kern="0" smtClean="0">
              <a:latin typeface="Segoe UI" pitchFamily="34" charset="0"/>
              <a:cs typeface="+mn-cs"/>
            </a:endParaRPr>
          </a:p>
        </p:txBody>
      </p:sp>
      <p:grpSp>
        <p:nvGrpSpPr>
          <p:cNvPr id="5" name="Group 4"/>
          <p:cNvGrpSpPr/>
          <p:nvPr/>
        </p:nvGrpSpPr>
        <p:grpSpPr>
          <a:xfrm>
            <a:off x="6659664" y="1381002"/>
            <a:ext cx="2384727" cy="5299814"/>
            <a:chOff x="6137411" y="950580"/>
            <a:chExt cx="2384727" cy="5299814"/>
          </a:xfrm>
        </p:grpSpPr>
        <p:pic>
          <p:nvPicPr>
            <p:cNvPr id="6" name="Picture 5" descr="D:\Evergreen\Miscellaneous\PPT Library\PPT Library\Server.png"/>
            <p:cNvPicPr>
              <a:picLocks noChangeAspect="1" noChangeArrowheads="1"/>
            </p:cNvPicPr>
            <p:nvPr/>
          </p:nvPicPr>
          <p:blipFill>
            <a:blip r:embed="rId3"/>
            <a:srcRect/>
            <a:stretch>
              <a:fillRect/>
            </a:stretch>
          </p:blipFill>
          <p:spPr bwMode="auto">
            <a:xfrm>
              <a:off x="6144475" y="950580"/>
              <a:ext cx="1405890" cy="1653988"/>
            </a:xfrm>
            <a:prstGeom prst="rect">
              <a:avLst/>
            </a:prstGeom>
            <a:noFill/>
          </p:spPr>
        </p:pic>
        <p:sp>
          <p:nvSpPr>
            <p:cNvPr id="7" name="Rectangle 6"/>
            <p:cNvSpPr/>
            <p:nvPr/>
          </p:nvSpPr>
          <p:spPr>
            <a:xfrm>
              <a:off x="6855943" y="2534193"/>
              <a:ext cx="1666195" cy="830997"/>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b="0" smtClean="0">
                  <a:latin typeface="Segoe UI" pitchFamily="34" charset="0"/>
                  <a:ea typeface="Segoe UI" pitchFamily="34" charset="0"/>
                  <a:cs typeface="Segoe UI" pitchFamily="34" charset="0"/>
                </a:rPr>
                <a:t>Client iSCSI qui exécute l'initiateur iSCSI</a:t>
              </a:r>
              <a:endParaRPr lang="fr-FR" sz="1600" b="0">
                <a:latin typeface="Segoe UI" pitchFamily="34" charset="0"/>
                <a:ea typeface="Segoe UI" pitchFamily="34" charset="0"/>
                <a:cs typeface="Segoe UI" pitchFamily="34" charset="0"/>
              </a:endParaRPr>
            </a:p>
          </p:txBody>
        </p:sp>
        <p:pic>
          <p:nvPicPr>
            <p:cNvPr id="8" name="Picture 7" descr="D:\Evergreen\Miscellaneous\PPT Library\PPT Library\StorageArray_External_RackMount.png"/>
            <p:cNvPicPr>
              <a:picLocks noChangeAspect="1" noChangeArrowheads="1"/>
            </p:cNvPicPr>
            <p:nvPr/>
          </p:nvPicPr>
          <p:blipFill>
            <a:blip r:embed="rId4"/>
            <a:srcRect/>
            <a:stretch>
              <a:fillRect/>
            </a:stretch>
          </p:blipFill>
          <p:spPr bwMode="auto">
            <a:xfrm>
              <a:off x="6137411" y="4721528"/>
              <a:ext cx="1703951" cy="1082009"/>
            </a:xfrm>
            <a:prstGeom prst="rect">
              <a:avLst/>
            </a:prstGeom>
            <a:noFill/>
          </p:spPr>
        </p:pic>
        <p:cxnSp>
          <p:nvCxnSpPr>
            <p:cNvPr id="9" name="Straight Connector 8"/>
            <p:cNvCxnSpPr>
              <a:stCxn id="6" idx="2"/>
            </p:cNvCxnSpPr>
            <p:nvPr/>
          </p:nvCxnSpPr>
          <p:spPr bwMode="auto">
            <a:xfrm>
              <a:off x="6847420" y="2604568"/>
              <a:ext cx="0" cy="2116960"/>
            </a:xfrm>
            <a:prstGeom prst="line">
              <a:avLst/>
            </a:prstGeom>
            <a:gradFill rotWithShape="1">
              <a:gsLst>
                <a:gs pos="0">
                  <a:srgbClr val="E4CD9A"/>
                </a:gs>
                <a:gs pos="100000">
                  <a:srgbClr val="EEEFD7"/>
                </a:gs>
              </a:gsLst>
              <a:lin ang="2700000" scaled="1"/>
            </a:gradFill>
            <a:ln w="57150" cap="flat" cmpd="sng" algn="ctr">
              <a:solidFill>
                <a:srgbClr val="FF0000"/>
              </a:solidFill>
              <a:prstDash val="solid"/>
              <a:round/>
              <a:headEnd type="none" w="med" len="med"/>
              <a:tailEnd type="none" w="med" len="med"/>
            </a:ln>
            <a:effectLst/>
          </p:spPr>
        </p:cxnSp>
        <p:sp>
          <p:nvSpPr>
            <p:cNvPr id="10" name="Rectangle 9"/>
            <p:cNvSpPr/>
            <p:nvPr/>
          </p:nvSpPr>
          <p:spPr>
            <a:xfrm rot="16200000">
              <a:off x="5647432" y="3493770"/>
              <a:ext cx="2116961" cy="338554"/>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b="0" smtClean="0">
                  <a:latin typeface="Segoe UI" pitchFamily="34" charset="0"/>
                  <a:ea typeface="Segoe UI" pitchFamily="34" charset="0"/>
                  <a:cs typeface="Segoe UI" pitchFamily="34" charset="0"/>
                </a:rPr>
                <a:t>Protocole TCP/IP</a:t>
              </a:r>
              <a:endParaRPr lang="fr-FR" sz="1600" b="0">
                <a:latin typeface="Segoe UI" pitchFamily="34" charset="0"/>
                <a:ea typeface="Segoe UI" pitchFamily="34" charset="0"/>
                <a:cs typeface="Segoe UI" pitchFamily="34" charset="0"/>
              </a:endParaRPr>
            </a:p>
          </p:txBody>
        </p:sp>
        <p:sp>
          <p:nvSpPr>
            <p:cNvPr id="11" name="Rectangle 10"/>
            <p:cNvSpPr/>
            <p:nvPr/>
          </p:nvSpPr>
          <p:spPr>
            <a:xfrm>
              <a:off x="6137411" y="5911840"/>
              <a:ext cx="2135991" cy="338554"/>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b="0" smtClean="0">
                  <a:latin typeface="Segoe UI" pitchFamily="34" charset="0"/>
                  <a:ea typeface="Segoe UI" pitchFamily="34" charset="0"/>
                  <a:cs typeface="Segoe UI" pitchFamily="34" charset="0"/>
                </a:rPr>
                <a:t>Serveur cible iSCSI</a:t>
              </a:r>
              <a:endParaRPr lang="fr-FR" sz="1600" b="0">
                <a:latin typeface="Segoe UI" pitchFamily="34" charset="0"/>
                <a:ea typeface="Segoe UI" pitchFamily="34" charset="0"/>
                <a:cs typeface="Segoe UI" pitchFamily="34" charset="0"/>
              </a:endParaRPr>
            </a:p>
          </p:txBody>
        </p:sp>
        <p:sp>
          <p:nvSpPr>
            <p:cNvPr id="12" name="Rectangle 11"/>
            <p:cNvSpPr/>
            <p:nvPr/>
          </p:nvSpPr>
          <p:spPr>
            <a:xfrm>
              <a:off x="7359003" y="4354938"/>
              <a:ext cx="990600" cy="58477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b="0" smtClean="0">
                  <a:latin typeface="Segoe UI" pitchFamily="34" charset="0"/>
                  <a:ea typeface="Segoe UI" pitchFamily="34" charset="0"/>
                  <a:cs typeface="Segoe UI" pitchFamily="34" charset="0"/>
                </a:rPr>
                <a:t>Baie de stockage</a:t>
              </a:r>
              <a:endParaRPr lang="fr-FR" sz="1600" b="0">
                <a:latin typeface="Segoe UI" pitchFamily="34" charset="0"/>
                <a:ea typeface="Segoe UI" pitchFamily="34" charset="0"/>
                <a:cs typeface="Segoe UI" pitchFamily="34" charset="0"/>
              </a:endParaRPr>
            </a:p>
          </p:txBody>
        </p:sp>
      </p:grpSp>
      <p:graphicFrame>
        <p:nvGraphicFramePr>
          <p:cNvPr id="13" name="Table 12"/>
          <p:cNvGraphicFramePr>
            <a:graphicFrameLocks noGrp="1"/>
          </p:cNvGraphicFramePr>
          <p:nvPr>
            <p:extLst>
              <p:ext uri="{D42A27DB-BD31-4B8C-83A1-F6EECF244321}">
                <p14:modId xmlns:p14="http://schemas.microsoft.com/office/powerpoint/2010/main" val="959358729"/>
              </p:ext>
            </p:extLst>
          </p:nvPr>
        </p:nvGraphicFramePr>
        <p:xfrm>
          <a:off x="429480" y="1387929"/>
          <a:ext cx="5943601" cy="5097916"/>
        </p:xfrm>
        <a:graphic>
          <a:graphicData uri="http://schemas.openxmlformats.org/drawingml/2006/table">
            <a:tbl>
              <a:tblPr firstRow="1" bandRow="1">
                <a:tableStyleId>{21E4AEA4-8DFA-4A89-87EB-49C32662AFE0}</a:tableStyleId>
              </a:tblPr>
              <a:tblGrid>
                <a:gridCol w="2008920"/>
                <a:gridCol w="3934681"/>
              </a:tblGrid>
              <a:tr h="25619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Composant</a:t>
                      </a:r>
                    </a:p>
                  </a:txBody>
                  <a:tcPr marT="91440" marB="91440" anchor="ctr" horzOverflow="overflow"/>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Arial" pitchFamily="34" charset="0"/>
                        <a:buNone/>
                        <a:tabLst/>
                        <a:defRPr/>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Description</a:t>
                      </a:r>
                    </a:p>
                  </a:txBody>
                  <a:tcPr marT="91440" marB="91440" anchor="ctr" horzOverflow="overflow"/>
                </a:tc>
              </a:tr>
              <a:tr h="774424">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Réseau IP</a:t>
                      </a:r>
                    </a:p>
                  </a:txBody>
                  <a:tcPr marT="91440" marB="91440" anchor="ctr" horzOverflow="overflow"/>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Arial" pitchFamily="34" charset="0"/>
                        <a:buNone/>
                        <a:tabLst/>
                        <a:defRPr/>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Fournit la haute performance et la redondance</a:t>
                      </a:r>
                    </a:p>
                  </a:txBody>
                  <a:tcPr marT="91440" marB="91440" anchor="ctr" horzOverflow="overflow"/>
                </a:tc>
              </a:tr>
              <a:tr h="107866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Cibles iSCSI</a:t>
                      </a:r>
                    </a:p>
                  </a:txBody>
                  <a:tcPr marT="91440" marB="91440" anchor="ctr" horzOverflow="overflow"/>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Arial" pitchFamily="34" charset="0"/>
                        <a:buNone/>
                        <a:tabLst/>
                        <a:defRPr/>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Est exécuté sur le périphérique de stockage et permet l'accès direct aux disques</a:t>
                      </a:r>
                    </a:p>
                  </a:txBody>
                  <a:tcPr marT="91440" marB="91440" anchor="ctr" horzOverflow="overflow"/>
                </a:tc>
              </a:tr>
              <a:tr h="138290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Initiateurs iSCSI</a:t>
                      </a:r>
                    </a:p>
                  </a:txBody>
                  <a:tcPr marT="91440" marB="91440" anchor="ctr" horzOverflow="overflow"/>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Arial" pitchFamily="34" charset="0"/>
                        <a:buNone/>
                        <a:tabLst/>
                        <a:defRPr/>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Composant logiciel ou carte hôte qui, sur le serveur, fournit l'accès aux cibles iSCSI</a:t>
                      </a:r>
                    </a:p>
                  </a:txBody>
                  <a:tcPr marT="91440" marB="91440" anchor="ctr" horzOverflow="overflow"/>
                </a:tc>
              </a:tr>
              <a:tr h="140473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fr-FR" sz="18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IQN</a:t>
                      </a:r>
                    </a:p>
                  </a:txBody>
                  <a:tcPr marT="91440" marB="91440" anchor="ctr" horzOverflow="overflow"/>
                </a:tc>
                <a:tc>
                  <a:txBody>
                    <a:bodyPr/>
                    <a:lstStyle/>
                    <a:p>
                      <a:pPr marL="0" marR="0" lvl="0" indent="0" algn="l" defTabSz="914400" rtl="0" eaLnBrk="1" fontAlgn="auto" latinLnBrk="0" hangingPunct="1">
                        <a:lnSpc>
                          <a:spcPct val="100000"/>
                        </a:lnSpc>
                        <a:spcBef>
                          <a:spcPts val="0"/>
                        </a:spcBef>
                        <a:spcAft>
                          <a:spcPts val="0"/>
                        </a:spcAft>
                        <a:buClr>
                          <a:srgbClr val="0070C0"/>
                        </a:buClr>
                        <a:buSzTx/>
                        <a:buFont typeface="Arial" pitchFamily="34" charset="0"/>
                        <a:buNone/>
                        <a:tabLst/>
                        <a:defRPr/>
                      </a:pPr>
                      <a:r>
                        <a:rPr kumimoji="0" lang="fr-FR" sz="18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Identificateur globalement unique servant à adresser les initiateurs et les cibles sur un réseau </a:t>
                      </a:r>
                      <a:r>
                        <a:rPr kumimoji="0" lang="fr-FR" sz="1800" b="0" i="0" u="none" strike="noStrike" cap="none" normalizeH="0" baseline="0" noProof="0" dirty="0" err="1" smtClean="0">
                          <a:ln>
                            <a:noFill/>
                          </a:ln>
                          <a:solidFill>
                            <a:schemeClr val="tx1"/>
                          </a:solidFill>
                          <a:effectLst/>
                          <a:latin typeface="Segoe UI" pitchFamily="34" charset="0"/>
                          <a:ea typeface="Segoe UI" pitchFamily="34" charset="0"/>
                          <a:cs typeface="Segoe UI" pitchFamily="34" charset="0"/>
                        </a:rPr>
                        <a:t>iSCSI</a:t>
                      </a:r>
                      <a:r>
                        <a:rPr kumimoji="0" lang="fr-FR" sz="18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 </a:t>
                      </a:r>
                    </a:p>
                  </a:txBody>
                  <a:tcPr marT="91440" marB="91440" anchor="ctr" horzOverflow="overflow"/>
                </a:tc>
              </a:tr>
            </a:tbl>
          </a:graphicData>
        </a:graphic>
      </p:graphicFrame>
    </p:spTree>
    <p:extLst>
      <p:ext uri="{BB962C8B-B14F-4D97-AF65-F5344CB8AC3E}">
        <p14:creationId xmlns:p14="http://schemas.microsoft.com/office/powerpoint/2010/main" val="3208270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4c2863d6-8296-4428-b589-378f4b23b83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Démonstration : Configuration du stockage iSCSI pour la virtualisation</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a:t>
            </a:r>
          </a:p>
          <a:p>
            <a:pPr lvl="1"/>
            <a:r>
              <a:rPr lang="fr-FR" smtClean="0"/>
              <a:t>Ajouter le service du rôle de serveur cible iSCSI</a:t>
            </a:r>
          </a:p>
          <a:p>
            <a:pPr lvl="1"/>
            <a:r>
              <a:rPr lang="fr-FR" smtClean="0"/>
              <a:t>Créer un pool de stockage</a:t>
            </a:r>
          </a:p>
          <a:p>
            <a:pPr lvl="1"/>
            <a:r>
              <a:rPr lang="fr-FR" smtClean="0"/>
              <a:t>Créer un disque virtuel iSCSI</a:t>
            </a:r>
          </a:p>
          <a:p>
            <a:pPr lvl="1"/>
            <a:r>
              <a:rPr lang="fr-FR" smtClean="0"/>
              <a:t>Créer une cible iSCSI</a:t>
            </a:r>
          </a:p>
          <a:p>
            <a:pPr lvl="1"/>
            <a:r>
              <a:rPr lang="fr-FR" smtClean="0"/>
              <a:t>Vous connecter à une cible iSCSI</a:t>
            </a:r>
          </a:p>
        </p:txBody>
      </p:sp>
    </p:spTree>
    <p:extLst>
      <p:ext uri="{BB962C8B-B14F-4D97-AF65-F5344CB8AC3E}">
        <p14:creationId xmlns:p14="http://schemas.microsoft.com/office/powerpoint/2010/main" val="654918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182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182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182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39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b38dd247-a56c-49a4-af7a-faea12e2ea6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du stockage dans VMM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console VMM vous permet de découvrir, de classifier et de mettre en service le stockage à distance sur des baies de stockage prises en charge. Pour implémenter cette gestion du stockage, effectuez les étapes suivantes</a:t>
            </a:r>
          </a:p>
          <a:p>
            <a:pPr marL="514350" indent="-514350">
              <a:buFont typeface="+mj-lt"/>
              <a:buAutoNum type="arabicPeriod"/>
            </a:pPr>
            <a:r>
              <a:rPr lang="fr-FR" sz="2400" smtClean="0"/>
              <a:t>Installez un fournisseur de stockage SMI-S</a:t>
            </a:r>
          </a:p>
          <a:p>
            <a:pPr marL="514350" indent="-514350">
              <a:buFont typeface="+mj-lt"/>
              <a:buAutoNum type="arabicPeriod"/>
            </a:pPr>
            <a:r>
              <a:rPr lang="fr-FR" sz="2400" smtClean="0"/>
              <a:t>Connectez-vous au fournisseur de stockage SMI-S pour découvrir le stockage</a:t>
            </a:r>
          </a:p>
          <a:p>
            <a:pPr marL="514350" indent="-514350">
              <a:buFont typeface="+mj-lt"/>
              <a:buAutoNum type="arabicPeriod"/>
            </a:pPr>
            <a:r>
              <a:rPr lang="fr-FR" sz="2400" smtClean="0"/>
              <a:t>Classez le stockage</a:t>
            </a:r>
          </a:p>
          <a:p>
            <a:pPr marL="514350" indent="-514350">
              <a:buFont typeface="+mj-lt"/>
              <a:buAutoNum type="arabicPeriod"/>
            </a:pPr>
            <a:r>
              <a:rPr lang="fr-FR" sz="2400" smtClean="0"/>
              <a:t>Créez des unités logiques à partir du pool de stockage</a:t>
            </a:r>
          </a:p>
          <a:p>
            <a:pPr marL="514350" indent="-514350">
              <a:buFont typeface="+mj-lt"/>
              <a:buAutoNum type="arabicPeriod"/>
            </a:pPr>
            <a:r>
              <a:rPr lang="fr-FR" sz="2400" smtClean="0"/>
              <a:t>Allouez les unités logiques ou les pools de stockage aux hôtes, groupes hôtes ou clusters hôtes</a:t>
            </a:r>
          </a:p>
        </p:txBody>
      </p:sp>
    </p:spTree>
    <p:extLst>
      <p:ext uri="{BB962C8B-B14F-4D97-AF65-F5344CB8AC3E}">
        <p14:creationId xmlns:p14="http://schemas.microsoft.com/office/powerpoint/2010/main" val="1389170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56141161-39a9-4aa2-991e-757f83b5aafb">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fr-FR" sz="2600" smtClean="0"/>
              <a:t>Démonstration : Configuration du stockage dans VMM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utiliser VMM pour examiner et configurer le stockage pour des hôtes de virtualisation</a:t>
            </a:r>
          </a:p>
          <a:p>
            <a:r>
              <a:rPr lang="fr-FR" sz="2400" smtClean="0"/>
              <a:t>Présentation de l'ajout de fournisseurs de stockage</a:t>
            </a:r>
          </a:p>
          <a:p>
            <a:r>
              <a:rPr lang="fr-FR" sz="2400" smtClean="0"/>
              <a:t>Présentation de la création de classifications</a:t>
            </a:r>
          </a:p>
        </p:txBody>
      </p:sp>
    </p:spTree>
    <p:extLst>
      <p:ext uri="{BB962C8B-B14F-4D97-AF65-F5344CB8AC3E}">
        <p14:creationId xmlns:p14="http://schemas.microsoft.com/office/powerpoint/2010/main" val="36598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d'une infrastructure de stockage pour la virtualisation
Implémentation d'une infrastructure de stockage pour la virtualisation
Planification et implémentation d'une infrastructure réseau pour la virtualisation</a:t>
            </a:r>
            <a:endParaRPr lang="fr-FR"/>
          </a:p>
        </p:txBody>
      </p:sp>
    </p:spTree>
    <p:extLst>
      <p:ext uri="{BB962C8B-B14F-4D97-AF65-F5344CB8AC3E}">
        <p14:creationId xmlns:p14="http://schemas.microsoft.com/office/powerpoint/2010/main" val="65462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0021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971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bc58e9cb-7213-4aa3-a56f-d0923d5292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Leçon 3 : Planification et implémentation d'une infrastructure réseau pour la virtualisation</a:t>
            </a:r>
            <a:endParaRPr lang="fr-FR" sz="2600"/>
          </a:p>
        </p:txBody>
      </p:sp>
      <p:sp>
        <p:nvSpPr>
          <p:cNvPr id="3" name="Text Placeholder 2"/>
          <p:cNvSpPr>
            <a:spLocks noGrp="1"/>
          </p:cNvSpPr>
          <p:nvPr>
            <p:ph type="body" idx="1"/>
          </p:nvPr>
        </p:nvSpPr>
        <p:spPr>
          <a:xfrm>
            <a:off x="458788" y="1021214"/>
            <a:ext cx="8380412" cy="5303385"/>
          </a:xfrm>
        </p:spPr>
        <p:txBody>
          <a:bodyPr/>
          <a:lstStyle/>
          <a:p>
            <a:r>
              <a:rPr lang="fr-FR" sz="2600" smtClean="0"/>
              <a:t>Configuration requise pour le déploiement Hyper-V
Configuration des options des réseaux virtuels
Démonstration : Configuration des réseaux virtuels
Planification de réseaux pour un déploiement Hyper-V
Gestion des réseaux virtuels dans VMM
Démonstration : Configuration des composants d'un réseau virtuel dans VMM
Qu'est-ce que la virtualisation réseau ?
Démonstration : Configuration de la virtualisation réseau</a:t>
            </a:r>
            <a:endParaRPr lang="fr-FR" sz="2600"/>
          </a:p>
        </p:txBody>
      </p:sp>
    </p:spTree>
    <p:extLst>
      <p:ext uri="{BB962C8B-B14F-4D97-AF65-F5344CB8AC3E}">
        <p14:creationId xmlns:p14="http://schemas.microsoft.com/office/powerpoint/2010/main" val="4200249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b14e4133-613c-46dd-9505-c5713c28f4d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Configuration requise pour un déploiement Hyper-V</a:t>
            </a:r>
            <a:endParaRPr lang="fr-FR" sz="2600"/>
          </a:p>
        </p:txBody>
      </p:sp>
      <p:sp>
        <p:nvSpPr>
          <p:cNvPr id="4" name="Content Placeholder 2"/>
          <p:cNvSpPr>
            <a:spLocks noGrp="1"/>
          </p:cNvSpPr>
          <p:nvPr/>
        </p:nvSpPr>
        <p:spPr bwMode="auto">
          <a:xfrm>
            <a:off x="458788" y="1021214"/>
            <a:ext cx="8304212" cy="530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Éléments à prendre en compte en matière de réseau</a:t>
            </a:r>
          </a:p>
          <a:p>
            <a:pPr lvl="1"/>
            <a:r>
              <a:rPr lang="fr-FR" smtClean="0"/>
              <a:t>Type hôte, autonome, en réseau, en cluster</a:t>
            </a:r>
          </a:p>
          <a:p>
            <a:pPr lvl="1"/>
            <a:r>
              <a:rPr lang="fr-FR" smtClean="0"/>
              <a:t>Type de stockage, iSCSI, SMB 3 ou Fibre Channel</a:t>
            </a:r>
          </a:p>
          <a:p>
            <a:pPr lvl="1"/>
            <a:r>
              <a:rPr lang="fr-FR" smtClean="0"/>
              <a:t>Trafic de migration dynamique et de stockage</a:t>
            </a:r>
          </a:p>
          <a:p>
            <a:pPr lvl="1"/>
            <a:r>
              <a:rPr lang="fr-FR" smtClean="0"/>
              <a:t>Trafic de sauvegarde et réplica</a:t>
            </a:r>
          </a:p>
          <a:p>
            <a:pPr marL="4762" indent="0">
              <a:buNone/>
            </a:pPr>
            <a:r>
              <a:rPr lang="fr-FR" smtClean="0"/>
              <a:t>Éléments à prendre en compte pour un réseau d'ordinateurs virtuels</a:t>
            </a:r>
          </a:p>
          <a:p>
            <a:pPr marL="460375" lvl="1" indent="-188913"/>
            <a:r>
              <a:rPr lang="fr-FR" smtClean="0"/>
              <a:t>Privé, externe, isolé, VLAN</a:t>
            </a:r>
          </a:p>
          <a:p>
            <a:pPr marL="0" indent="-12701">
              <a:buNone/>
            </a:pPr>
            <a:r>
              <a:rPr lang="fr-FR" smtClean="0"/>
              <a:t>Cartes réseau et commutateurs </a:t>
            </a:r>
          </a:p>
          <a:p>
            <a:pPr marL="460375" indent="-188913"/>
            <a:r>
              <a:rPr lang="fr-FR" sz="2400" smtClean="0"/>
              <a:t>Bande passante</a:t>
            </a:r>
          </a:p>
          <a:p>
            <a:pPr marL="460375" indent="-188913"/>
            <a:r>
              <a:rPr lang="fr-FR" sz="2400" smtClean="0"/>
              <a:t>Plusieurs chemins associés prennent en charge VMQ et SR-IOV</a:t>
            </a:r>
          </a:p>
        </p:txBody>
      </p:sp>
    </p:spTree>
    <p:extLst>
      <p:ext uri="{BB962C8B-B14F-4D97-AF65-F5344CB8AC3E}">
        <p14:creationId xmlns:p14="http://schemas.microsoft.com/office/powerpoint/2010/main" val="2819530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a4f35259-fe09-419c-8183-4f81894ab48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Configuration des options des réseaux virtuels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Types de commutateur virtuel</a:t>
            </a:r>
          </a:p>
          <a:p>
            <a:pPr lvl="1"/>
            <a:r>
              <a:rPr lang="fr-FR" smtClean="0"/>
              <a:t>Externe</a:t>
            </a:r>
          </a:p>
          <a:p>
            <a:pPr lvl="1"/>
            <a:r>
              <a:rPr lang="fr-FR" smtClean="0"/>
              <a:t>Interne</a:t>
            </a:r>
          </a:p>
          <a:p>
            <a:pPr lvl="1"/>
            <a:r>
              <a:rPr lang="fr-FR" smtClean="0"/>
              <a:t>Privé</a:t>
            </a:r>
          </a:p>
          <a:p>
            <a:pPr marL="4762" indent="0">
              <a:buNone/>
            </a:pPr>
            <a:r>
              <a:rPr lang="fr-FR" smtClean="0"/>
              <a:t>Paramètres de la carte réseau</a:t>
            </a:r>
          </a:p>
          <a:p>
            <a:pPr lvl="1"/>
            <a:r>
              <a:rPr lang="fr-FR" smtClean="0"/>
              <a:t>Adressage MAC</a:t>
            </a:r>
          </a:p>
          <a:p>
            <a:pPr lvl="1"/>
            <a:r>
              <a:rPr lang="fr-FR" smtClean="0"/>
              <a:t>Protection DHCP</a:t>
            </a:r>
          </a:p>
          <a:p>
            <a:pPr lvl="1"/>
            <a:r>
              <a:rPr lang="fr-FR" smtClean="0"/>
              <a:t>Protection du routeur</a:t>
            </a:r>
          </a:p>
          <a:p>
            <a:pPr lvl="1"/>
            <a:r>
              <a:rPr lang="fr-FR" smtClean="0"/>
              <a:t>Mise en miroir des ports</a:t>
            </a:r>
          </a:p>
          <a:p>
            <a:pPr lvl="1"/>
            <a:r>
              <a:rPr lang="fr-FR" smtClean="0"/>
              <a:t>Association de cartes réseau</a:t>
            </a:r>
          </a:p>
          <a:p>
            <a:pPr lvl="1"/>
            <a:r>
              <a:rPr lang="fr-FR" smtClean="0"/>
              <a:t>VLAN</a:t>
            </a:r>
          </a:p>
          <a:p>
            <a:pPr marL="288925" lvl="1" indent="0">
              <a:buNone/>
            </a:pPr>
            <a:endParaRPr lang="fr-FR" smtClean="0"/>
          </a:p>
        </p:txBody>
      </p:sp>
    </p:spTree>
    <p:extLst>
      <p:ext uri="{BB962C8B-B14F-4D97-AF65-F5344CB8AC3E}">
        <p14:creationId xmlns:p14="http://schemas.microsoft.com/office/powerpoint/2010/main" val="292607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46f00d6a-d02c-44a4-af60-21d1658280de">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69" cy="740664"/>
          </a:xfrm>
        </p:spPr>
        <p:txBody>
          <a:bodyPr/>
          <a:lstStyle/>
          <a:p>
            <a:r>
              <a:rPr lang="fr-FR" smtClean="0"/>
              <a:t>Démonstration : Configuration des réseaux virtuels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à créer, configurer et supprimer des commutateurs virtuels, ainsi que des cartes réseau virtuelles</a:t>
            </a:r>
            <a:endParaRPr lang="fr-FR"/>
          </a:p>
        </p:txBody>
      </p:sp>
    </p:spTree>
    <p:extLst>
      <p:ext uri="{BB962C8B-B14F-4D97-AF65-F5344CB8AC3E}">
        <p14:creationId xmlns:p14="http://schemas.microsoft.com/office/powerpoint/2010/main" val="2111049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6397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318ea5da-0d51-4ec2-9cbf-e2e1e12c097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6" cy="740664"/>
          </a:xfrm>
        </p:spPr>
        <p:txBody>
          <a:bodyPr/>
          <a:lstStyle/>
          <a:p>
            <a:r>
              <a:rPr lang="fr-FR" sz="2600" smtClean="0"/>
              <a:t>Planification de réseaux pour un déploiement Hyper-V</a:t>
            </a:r>
            <a:endParaRPr lang="fr-FR" sz="2600"/>
          </a:p>
        </p:txBody>
      </p:sp>
      <p:sp>
        <p:nvSpPr>
          <p:cNvPr id="4" name="Content Placeholder 2"/>
          <p:cNvSpPr>
            <a:spLocks noGrp="1"/>
          </p:cNvSpPr>
          <p:nvPr/>
        </p:nvSpPr>
        <p:spPr bwMode="auto">
          <a:xfrm>
            <a:off x="457200" y="1045874"/>
            <a:ext cx="8077200" cy="53549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configuration des réseaux virtuels</a:t>
            </a:r>
          </a:p>
          <a:p>
            <a:r>
              <a:rPr lang="fr-FR" sz="2400" smtClean="0"/>
              <a:t>Utilisez l'association de cartes réseau sur l'hôte Hyper-V pour garantir la connectivité aux ordinateurs virtuels en cas d'échec d'une carte</a:t>
            </a:r>
          </a:p>
          <a:p>
            <a:r>
              <a:rPr lang="fr-FR" sz="2400" smtClean="0"/>
              <a:t>Activez la gestion de la bande passante pour garantir qu'aucun ordinateur virtuel unique ne peut monopoliser l'interface réseau</a:t>
            </a:r>
          </a:p>
          <a:p>
            <a:r>
              <a:rPr lang="fr-FR" sz="2400" smtClean="0"/>
              <a:t>Utilisez des cartes réseau qui prennent en charge une file d'attente d'ordinateurs virtuels (VMQ)</a:t>
            </a:r>
          </a:p>
          <a:p>
            <a:r>
              <a:rPr lang="fr-FR" sz="2400" smtClean="0"/>
              <a:t>Utilisez la virtualisation réseau quand vous devez garantir que les ordinateurs virtuels conservent leurs adresses IP d'origine après la migration vers un nouvel hôte</a:t>
            </a:r>
          </a:p>
          <a:p>
            <a:endParaRPr lang="fr-FR" sz="2400"/>
          </a:p>
        </p:txBody>
      </p:sp>
    </p:spTree>
    <p:extLst>
      <p:ext uri="{BB962C8B-B14F-4D97-AF65-F5344CB8AC3E}">
        <p14:creationId xmlns:p14="http://schemas.microsoft.com/office/powerpoint/2010/main" val="2522026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2185ce33-d844-457e-abdc-00077e85bb3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Gestion des réseaux virtuels dans VMM</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composants réseau comprennent</a:t>
            </a:r>
          </a:p>
          <a:p>
            <a:r>
              <a:rPr lang="fr-FR" smtClean="0"/>
              <a:t>Réseaux logiques</a:t>
            </a:r>
          </a:p>
          <a:p>
            <a:r>
              <a:rPr lang="fr-FR" smtClean="0"/>
              <a:t>Sites réseau</a:t>
            </a:r>
          </a:p>
          <a:p>
            <a:r>
              <a:rPr lang="fr-FR" smtClean="0"/>
              <a:t>Pools d'adresses IP statiques</a:t>
            </a:r>
          </a:p>
          <a:p>
            <a:r>
              <a:rPr lang="fr-FR" smtClean="0"/>
              <a:t>Pools d'adresses MAC</a:t>
            </a:r>
          </a:p>
          <a:p>
            <a:r>
              <a:rPr lang="fr-FR" smtClean="0"/>
              <a:t>Modèles VIP</a:t>
            </a:r>
          </a:p>
          <a:p>
            <a:r>
              <a:rPr lang="fr-FR" smtClean="0"/>
              <a:t>Intégration des services d'équilibrage de charge</a:t>
            </a:r>
          </a:p>
          <a:p>
            <a:endParaRPr lang="fr-FR"/>
          </a:p>
        </p:txBody>
      </p:sp>
    </p:spTree>
    <p:extLst>
      <p:ext uri="{BB962C8B-B14F-4D97-AF65-F5344CB8AC3E}">
        <p14:creationId xmlns:p14="http://schemas.microsoft.com/office/powerpoint/2010/main" val="3991188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988e3478-91eb-405c-9090-3143271fc528">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7845426" cy="740664"/>
          </a:xfrm>
        </p:spPr>
        <p:txBody>
          <a:bodyPr/>
          <a:lstStyle/>
          <a:p>
            <a:r>
              <a:rPr lang="fr-FR" sz="2600" smtClean="0"/>
              <a:t>Démonstration : Configuration des composants d'un réseau virtuel dans VMM</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voir comment utiliser VMM pour créer et configurer ce qui suit</a:t>
            </a:r>
          </a:p>
          <a:p>
            <a:pPr lvl="1"/>
            <a:r>
              <a:rPr lang="fr-FR" smtClean="0"/>
              <a:t>Réseaux logiques</a:t>
            </a:r>
          </a:p>
          <a:p>
            <a:pPr lvl="1"/>
            <a:r>
              <a:rPr lang="fr-FR" smtClean="0"/>
              <a:t>Pools d'adresses IP</a:t>
            </a:r>
          </a:p>
          <a:p>
            <a:pPr lvl="1"/>
            <a:r>
              <a:rPr lang="fr-FR" smtClean="0"/>
              <a:t>Commutateurs logiques</a:t>
            </a:r>
          </a:p>
          <a:p>
            <a:pPr lvl="1"/>
            <a:r>
              <a:rPr lang="fr-FR" smtClean="0"/>
              <a:t>Profils de port natif</a:t>
            </a:r>
          </a:p>
          <a:p>
            <a:pPr lvl="1"/>
            <a:r>
              <a:rPr lang="fr-FR" smtClean="0"/>
              <a:t>Classifications de ports</a:t>
            </a:r>
          </a:p>
          <a:p>
            <a:pPr marL="0" indent="0">
              <a:buNone/>
            </a:pPr>
            <a:r>
              <a:rPr lang="fr-FR" smtClean="0"/>
              <a:t>Vous verrez ensuite comment attribuer des commutateurs logiques aux hôtes Hyper-V</a:t>
            </a:r>
          </a:p>
        </p:txBody>
      </p:sp>
    </p:spTree>
    <p:extLst>
      <p:ext uri="{BB962C8B-B14F-4D97-AF65-F5344CB8AC3E}">
        <p14:creationId xmlns:p14="http://schemas.microsoft.com/office/powerpoint/2010/main" val="309855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5" y="-2"/>
            <a:ext cx="8074026" cy="740664"/>
          </a:xfrm>
        </p:spPr>
        <p:txBody>
          <a:bodyPr/>
          <a:lstStyle/>
          <a:p>
            <a:pPr>
              <a:lnSpc>
                <a:spcPct val="80000"/>
              </a:lnSpc>
            </a:pPr>
            <a:r>
              <a:rPr lang="fr-FR" sz="2600" smtClean="0"/>
              <a:t>Leçon 1 : Planification d'une infrastructure de stockage pour la virtualisation</a:t>
            </a:r>
            <a:endParaRPr lang="fr-FR" sz="2600"/>
          </a:p>
        </p:txBody>
      </p:sp>
      <p:sp>
        <p:nvSpPr>
          <p:cNvPr id="3" name="Text Placeholder 2"/>
          <p:cNvSpPr>
            <a:spLocks noGrp="1"/>
          </p:cNvSpPr>
          <p:nvPr>
            <p:ph type="body" idx="1"/>
          </p:nvPr>
        </p:nvSpPr>
        <p:spPr>
          <a:xfrm>
            <a:off x="457200" y="1021214"/>
            <a:ext cx="8458200" cy="5227185"/>
          </a:xfrm>
        </p:spPr>
        <p:txBody>
          <a:bodyPr/>
          <a:lstStyle/>
          <a:p>
            <a:r>
              <a:rPr lang="fr-FR" smtClean="0"/>
              <a:t>Options de stockage pour la virtualisation de serveur
Options de configuration des disques virtuels
Implémentation du stockage Fibre Channel
Implémentation du stockage iSCSI
Implémentation du stockage SMB 3.0 et NFS
Configuration des options de haute disponibilité pour le stockage Hyper-V
Planification d'une autre conception d'infrastructure</a:t>
            </a:r>
            <a:endParaRPr lang="fr-FR"/>
          </a:p>
        </p:txBody>
      </p:sp>
    </p:spTree>
    <p:extLst>
      <p:ext uri="{BB962C8B-B14F-4D97-AF65-F5344CB8AC3E}">
        <p14:creationId xmlns:p14="http://schemas.microsoft.com/office/powerpoint/2010/main" val="2540818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12395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1239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815ddf61-4d35-4d37-9f81-143d539a18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Qu'est-ce que la virtualisation réseau ?</a:t>
            </a:r>
            <a:endParaRPr lang="fr-FR"/>
          </a:p>
        </p:txBody>
      </p:sp>
      <p:sp>
        <p:nvSpPr>
          <p:cNvPr id="4" name="Rounded Rectangle 3"/>
          <p:cNvSpPr>
            <a:spLocks noChangeArrowheads="1"/>
          </p:cNvSpPr>
          <p:nvPr/>
        </p:nvSpPr>
        <p:spPr bwMode="auto">
          <a:xfrm>
            <a:off x="5143504" y="4929206"/>
            <a:ext cx="3714776" cy="1168126"/>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Tx/>
              <a:buSzTx/>
              <a:buFontTx/>
              <a:buNone/>
            </a:pPr>
            <a:r>
              <a:rPr lang="fr-FR" i="0" smtClean="0">
                <a:latin typeface="Arial" charset="0"/>
              </a:rPr>
              <a:t> </a:t>
            </a:r>
          </a:p>
          <a:p>
            <a:pPr eaLnBrk="0" hangingPunct="0">
              <a:lnSpc>
                <a:spcPct val="90000"/>
              </a:lnSpc>
              <a:spcBef>
                <a:spcPct val="40000"/>
              </a:spcBef>
              <a:buSzTx/>
            </a:pPr>
            <a:r>
              <a:rPr lang="fr-FR" b="1" i="0" smtClean="0"/>
              <a:t> </a:t>
            </a:r>
          </a:p>
          <a:p>
            <a:pPr eaLnBrk="0" hangingPunct="0">
              <a:lnSpc>
                <a:spcPct val="90000"/>
              </a:lnSpc>
              <a:spcBef>
                <a:spcPct val="40000"/>
              </a:spcBef>
              <a:buClrTx/>
              <a:buSzTx/>
              <a:buFontTx/>
              <a:buNone/>
            </a:pPr>
            <a:endParaRPr lang="fr-FR" b="1" i="0"/>
          </a:p>
        </p:txBody>
      </p:sp>
      <p:sp>
        <p:nvSpPr>
          <p:cNvPr id="5" name="Rounded Rectangle 4"/>
          <p:cNvSpPr>
            <a:spLocks noChangeArrowheads="1"/>
          </p:cNvSpPr>
          <p:nvPr/>
        </p:nvSpPr>
        <p:spPr bwMode="auto">
          <a:xfrm>
            <a:off x="306385" y="4832650"/>
            <a:ext cx="3479797" cy="1168126"/>
          </a:xfrm>
          <a:prstGeom prst="roundRect">
            <a:avLst>
              <a:gd name="adj" fmla="val 4167"/>
            </a:avLst>
          </a:prstGeom>
          <a:noFill/>
          <a:ln w="9525" algn="ctr">
            <a:noFill/>
            <a:round/>
            <a:headEnd/>
            <a:tailEnd/>
          </a:ln>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Tx/>
              <a:buSzTx/>
              <a:buFontTx/>
              <a:buNone/>
            </a:pPr>
            <a:r>
              <a:rPr lang="fr-FR" i="0" smtClean="0">
                <a:latin typeface="Arial" charset="0"/>
              </a:rPr>
              <a:t> </a:t>
            </a:r>
          </a:p>
          <a:p>
            <a:pPr eaLnBrk="0" hangingPunct="0">
              <a:lnSpc>
                <a:spcPct val="90000"/>
              </a:lnSpc>
              <a:spcBef>
                <a:spcPct val="40000"/>
              </a:spcBef>
              <a:buSzTx/>
            </a:pPr>
            <a:r>
              <a:rPr lang="fr-FR" b="1" i="0" smtClean="0"/>
              <a:t> </a:t>
            </a:r>
          </a:p>
          <a:p>
            <a:pPr eaLnBrk="0" hangingPunct="0">
              <a:lnSpc>
                <a:spcPct val="90000"/>
              </a:lnSpc>
              <a:spcBef>
                <a:spcPct val="40000"/>
              </a:spcBef>
              <a:buClrTx/>
              <a:buSzTx/>
              <a:buFontTx/>
              <a:buNone/>
            </a:pPr>
            <a:endParaRPr lang="fr-FR" b="1" i="0"/>
          </a:p>
        </p:txBody>
      </p:sp>
      <p:pic>
        <p:nvPicPr>
          <p:cNvPr id="6" name="Picture 5" descr="D:\Evergreen\Miscellaneous\PPT Library\PPT Library\Server.png"/>
          <p:cNvPicPr>
            <a:picLocks noChangeAspect="1" noChangeArrowheads="1"/>
          </p:cNvPicPr>
          <p:nvPr/>
        </p:nvPicPr>
        <p:blipFill>
          <a:blip r:embed="rId3"/>
          <a:srcRect/>
          <a:stretch>
            <a:fillRect/>
          </a:stretch>
        </p:blipFill>
        <p:spPr bwMode="auto">
          <a:xfrm>
            <a:off x="1357290" y="2786066"/>
            <a:ext cx="708416" cy="833430"/>
          </a:xfrm>
          <a:prstGeom prst="rect">
            <a:avLst/>
          </a:prstGeom>
          <a:noFill/>
        </p:spPr>
      </p:pic>
      <p:pic>
        <p:nvPicPr>
          <p:cNvPr id="7" name="Picture 6" descr="D:\Evergreen\Miscellaneous\PPT Library\PPT Library\VirtualMachine.png"/>
          <p:cNvPicPr>
            <a:picLocks noChangeAspect="1" noChangeArrowheads="1"/>
          </p:cNvPicPr>
          <p:nvPr/>
        </p:nvPicPr>
        <p:blipFill>
          <a:blip r:embed="rId4"/>
          <a:srcRect/>
          <a:stretch>
            <a:fillRect/>
          </a:stretch>
        </p:blipFill>
        <p:spPr bwMode="auto">
          <a:xfrm>
            <a:off x="428596" y="1214430"/>
            <a:ext cx="834276" cy="981069"/>
          </a:xfrm>
          <a:prstGeom prst="rect">
            <a:avLst/>
          </a:prstGeom>
          <a:noFill/>
        </p:spPr>
      </p:pic>
      <p:pic>
        <p:nvPicPr>
          <p:cNvPr id="8" name="Picture 7" descr="D:\Evergreen\Miscellaneous\PPT Library\PPT Library\VirtualMachine.png"/>
          <p:cNvPicPr>
            <a:picLocks noChangeAspect="1" noChangeArrowheads="1"/>
          </p:cNvPicPr>
          <p:nvPr/>
        </p:nvPicPr>
        <p:blipFill>
          <a:blip r:embed="rId4"/>
          <a:srcRect/>
          <a:stretch>
            <a:fillRect/>
          </a:stretch>
        </p:blipFill>
        <p:spPr bwMode="auto">
          <a:xfrm>
            <a:off x="2143108" y="1142992"/>
            <a:ext cx="834276" cy="981069"/>
          </a:xfrm>
          <a:prstGeom prst="rect">
            <a:avLst/>
          </a:prstGeom>
          <a:noFill/>
        </p:spPr>
      </p:pic>
      <p:cxnSp>
        <p:nvCxnSpPr>
          <p:cNvPr id="9" name="Straight Connector 8"/>
          <p:cNvCxnSpPr/>
          <p:nvPr/>
        </p:nvCxnSpPr>
        <p:spPr>
          <a:xfrm>
            <a:off x="500034" y="2500314"/>
            <a:ext cx="27860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000100" y="2286000"/>
            <a:ext cx="500066" cy="3571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964513" y="2250281"/>
            <a:ext cx="500066" cy="428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6960" y="2920868"/>
            <a:ext cx="1164101"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UI" pitchFamily="34" charset="0"/>
                <a:ea typeface="Segoe UI" pitchFamily="34" charset="0"/>
                <a:cs typeface="Segoe UI" pitchFamily="34" charset="0"/>
              </a:rPr>
              <a:t>S</a:t>
            </a:r>
            <a:r>
              <a:rPr lang="fr-FR" b="1" smtClean="0">
                <a:latin typeface="Segoe UI" pitchFamily="34" charset="0"/>
                <a:ea typeface="Segoe UI" pitchFamily="34" charset="0"/>
                <a:cs typeface="Segoe UI" pitchFamily="34" charset="0"/>
              </a:rPr>
              <a:t>erveur </a:t>
            </a:r>
          </a:p>
          <a:p>
            <a:pPr algn="ctr"/>
            <a:r>
              <a:rPr lang="fr-FR" b="1" smtClean="0">
                <a:latin typeface="Segoe UI" pitchFamily="34" charset="0"/>
                <a:ea typeface="Segoe UI" pitchFamily="34" charset="0"/>
                <a:cs typeface="Segoe UI" pitchFamily="34" charset="0"/>
              </a:rPr>
              <a:t>physique</a:t>
            </a:r>
            <a:endParaRPr lang="fr-FR" b="1">
              <a:latin typeface="Segoe UI" pitchFamily="34" charset="0"/>
              <a:ea typeface="Segoe UI" pitchFamily="34" charset="0"/>
              <a:cs typeface="Segoe UI" pitchFamily="34" charset="0"/>
            </a:endParaRPr>
          </a:p>
        </p:txBody>
      </p:sp>
      <p:sp>
        <p:nvSpPr>
          <p:cNvPr id="13" name="TextBox 12"/>
          <p:cNvSpPr txBox="1"/>
          <p:nvPr/>
        </p:nvSpPr>
        <p:spPr>
          <a:xfrm>
            <a:off x="124092" y="1295400"/>
            <a:ext cx="1435265"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UI" pitchFamily="34" charset="0"/>
                <a:ea typeface="Segoe UI" pitchFamily="34" charset="0"/>
                <a:cs typeface="Segoe UI" pitchFamily="34" charset="0"/>
              </a:rPr>
              <a:t>O</a:t>
            </a:r>
            <a:r>
              <a:rPr lang="fr-FR" b="1" smtClean="0">
                <a:latin typeface="Segoe UI" pitchFamily="34" charset="0"/>
                <a:ea typeface="Segoe UI" pitchFamily="34" charset="0"/>
                <a:cs typeface="Segoe UI" pitchFamily="34" charset="0"/>
              </a:rPr>
              <a:t>rdinateur </a:t>
            </a:r>
            <a:br>
              <a:rPr lang="fr-FR" b="1" smtClean="0">
                <a:latin typeface="Segoe UI" pitchFamily="34" charset="0"/>
                <a:ea typeface="Segoe UI" pitchFamily="34" charset="0"/>
                <a:cs typeface="Segoe UI" pitchFamily="34" charset="0"/>
              </a:rPr>
            </a:br>
            <a:r>
              <a:rPr lang="fr-FR" b="1" smtClean="0">
                <a:latin typeface="Segoe UI" pitchFamily="34" charset="0"/>
                <a:ea typeface="Segoe UI" pitchFamily="34" charset="0"/>
                <a:cs typeface="Segoe UI" pitchFamily="34" charset="0"/>
              </a:rPr>
              <a:t>virtuel Bleu</a:t>
            </a:r>
            <a:endParaRPr lang="fr-FR" b="1">
              <a:latin typeface="Segoe UI" pitchFamily="34" charset="0"/>
              <a:ea typeface="Segoe UI" pitchFamily="34" charset="0"/>
              <a:cs typeface="Segoe UI" pitchFamily="34" charset="0"/>
            </a:endParaRPr>
          </a:p>
        </p:txBody>
      </p:sp>
      <p:sp>
        <p:nvSpPr>
          <p:cNvPr id="14" name="TextBox 13"/>
          <p:cNvSpPr txBox="1"/>
          <p:nvPr/>
        </p:nvSpPr>
        <p:spPr>
          <a:xfrm>
            <a:off x="1745622" y="1295400"/>
            <a:ext cx="1650708"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UI" pitchFamily="34" charset="0"/>
                <a:ea typeface="Segoe UI" pitchFamily="34" charset="0"/>
                <a:cs typeface="Segoe UI" pitchFamily="34" charset="0"/>
              </a:rPr>
              <a:t>O</a:t>
            </a:r>
            <a:r>
              <a:rPr lang="fr-FR" b="1" smtClean="0">
                <a:latin typeface="Segoe UI" pitchFamily="34" charset="0"/>
                <a:ea typeface="Segoe UI" pitchFamily="34" charset="0"/>
                <a:cs typeface="Segoe UI" pitchFamily="34" charset="0"/>
              </a:rPr>
              <a:t>rdinateur </a:t>
            </a:r>
            <a:br>
              <a:rPr lang="fr-FR" b="1" smtClean="0">
                <a:latin typeface="Segoe UI" pitchFamily="34" charset="0"/>
                <a:ea typeface="Segoe UI" pitchFamily="34" charset="0"/>
                <a:cs typeface="Segoe UI" pitchFamily="34" charset="0"/>
              </a:rPr>
            </a:br>
            <a:r>
              <a:rPr lang="fr-FR" b="1" smtClean="0">
                <a:latin typeface="Segoe UI" pitchFamily="34" charset="0"/>
                <a:ea typeface="Segoe UI" pitchFamily="34" charset="0"/>
                <a:cs typeface="Segoe UI" pitchFamily="34" charset="0"/>
              </a:rPr>
              <a:t>virtuel Rouge</a:t>
            </a:r>
            <a:endParaRPr lang="fr-FR" b="1">
              <a:latin typeface="Segoe UI" pitchFamily="34" charset="0"/>
              <a:ea typeface="Segoe UI" pitchFamily="34" charset="0"/>
              <a:cs typeface="Segoe UI" pitchFamily="34" charset="0"/>
            </a:endParaRPr>
          </a:p>
        </p:txBody>
      </p:sp>
      <p:sp>
        <p:nvSpPr>
          <p:cNvPr id="15" name="TextBox 14"/>
          <p:cNvSpPr txBox="1"/>
          <p:nvPr/>
        </p:nvSpPr>
        <p:spPr>
          <a:xfrm>
            <a:off x="3286116" y="2286000"/>
            <a:ext cx="1785950"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i="1" smtClean="0">
                <a:latin typeface="Segoe UI" pitchFamily="34" charset="0"/>
                <a:ea typeface="Segoe UI" pitchFamily="34" charset="0"/>
                <a:cs typeface="Segoe UI" pitchFamily="34" charset="0"/>
              </a:rPr>
              <a:t>v</a:t>
            </a:r>
            <a:r>
              <a:rPr lang="fr-FR" b="1" i="1" smtClean="0">
                <a:latin typeface="Segoe UI" pitchFamily="34" charset="0"/>
                <a:ea typeface="Segoe UI" pitchFamily="34" charset="0"/>
                <a:cs typeface="Segoe UI" pitchFamily="34" charset="0"/>
              </a:rPr>
              <a:t>irtualisation</a:t>
            </a:r>
            <a:endParaRPr lang="fr-FR" b="1" i="1">
              <a:latin typeface="Segoe UI" pitchFamily="34" charset="0"/>
              <a:ea typeface="Segoe UI" pitchFamily="34" charset="0"/>
              <a:cs typeface="Segoe UI" pitchFamily="34" charset="0"/>
            </a:endParaRPr>
          </a:p>
        </p:txBody>
      </p:sp>
      <p:cxnSp>
        <p:nvCxnSpPr>
          <p:cNvPr id="16" name="Straight Connector 15"/>
          <p:cNvCxnSpPr/>
          <p:nvPr/>
        </p:nvCxnSpPr>
        <p:spPr>
          <a:xfrm>
            <a:off x="5072066" y="2500314"/>
            <a:ext cx="39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D:\Evergreen\Miscellaneous\PPT Library\PPT Library\Public_Switch.png"/>
          <p:cNvPicPr>
            <a:picLocks noChangeAspect="1" noChangeArrowheads="1"/>
          </p:cNvPicPr>
          <p:nvPr/>
        </p:nvPicPr>
        <p:blipFill>
          <a:blip r:embed="rId5"/>
          <a:srcRect/>
          <a:stretch>
            <a:fillRect/>
          </a:stretch>
        </p:blipFill>
        <p:spPr bwMode="auto">
          <a:xfrm>
            <a:off x="5072066" y="3000380"/>
            <a:ext cx="630769" cy="444692"/>
          </a:xfrm>
          <a:prstGeom prst="rect">
            <a:avLst/>
          </a:prstGeom>
          <a:noFill/>
        </p:spPr>
      </p:pic>
      <p:sp>
        <p:nvSpPr>
          <p:cNvPr id="18" name="Rectangle 17"/>
          <p:cNvSpPr/>
          <p:nvPr/>
        </p:nvSpPr>
        <p:spPr>
          <a:xfrm>
            <a:off x="4929190" y="2714628"/>
            <a:ext cx="4068000" cy="20097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fr-FR"/>
          </a:p>
        </p:txBody>
      </p:sp>
      <p:pic>
        <p:nvPicPr>
          <p:cNvPr id="19" name="Picture 18" descr="D:\Evergreen\Miscellaneous\PPT Library\PPT Library\Public_Switch.png"/>
          <p:cNvPicPr>
            <a:picLocks noChangeAspect="1" noChangeArrowheads="1"/>
          </p:cNvPicPr>
          <p:nvPr/>
        </p:nvPicPr>
        <p:blipFill>
          <a:blip r:embed="rId5"/>
          <a:srcRect/>
          <a:stretch>
            <a:fillRect/>
          </a:stretch>
        </p:blipFill>
        <p:spPr bwMode="auto">
          <a:xfrm>
            <a:off x="5929322" y="2928942"/>
            <a:ext cx="630769" cy="444692"/>
          </a:xfrm>
          <a:prstGeom prst="rect">
            <a:avLst/>
          </a:prstGeom>
          <a:noFill/>
        </p:spPr>
      </p:pic>
      <p:pic>
        <p:nvPicPr>
          <p:cNvPr id="20" name="Picture 19" descr="D:\Evergreen\Miscellaneous\PPT Library\PPT Library\Public_Switch.png"/>
          <p:cNvPicPr>
            <a:picLocks noChangeAspect="1" noChangeArrowheads="1"/>
          </p:cNvPicPr>
          <p:nvPr/>
        </p:nvPicPr>
        <p:blipFill>
          <a:blip r:embed="rId5"/>
          <a:srcRect/>
          <a:stretch>
            <a:fillRect/>
          </a:stretch>
        </p:blipFill>
        <p:spPr bwMode="auto">
          <a:xfrm>
            <a:off x="6715140" y="2928942"/>
            <a:ext cx="630769" cy="444692"/>
          </a:xfrm>
          <a:prstGeom prst="rect">
            <a:avLst/>
          </a:prstGeom>
          <a:noFill/>
        </p:spPr>
      </p:pic>
      <p:pic>
        <p:nvPicPr>
          <p:cNvPr id="21" name="Picture 20" descr="D:\Evergreen\Miscellaneous\PPT Library\PPT Library\Public_Switch.png"/>
          <p:cNvPicPr>
            <a:picLocks noChangeAspect="1" noChangeArrowheads="1"/>
          </p:cNvPicPr>
          <p:nvPr/>
        </p:nvPicPr>
        <p:blipFill>
          <a:blip r:embed="rId5"/>
          <a:srcRect/>
          <a:stretch>
            <a:fillRect/>
          </a:stretch>
        </p:blipFill>
        <p:spPr bwMode="auto">
          <a:xfrm>
            <a:off x="7500958" y="2928942"/>
            <a:ext cx="630769" cy="444692"/>
          </a:xfrm>
          <a:prstGeom prst="rect">
            <a:avLst/>
          </a:prstGeom>
          <a:noFill/>
        </p:spPr>
      </p:pic>
      <p:grpSp>
        <p:nvGrpSpPr>
          <p:cNvPr id="22" name="Group 21"/>
          <p:cNvGrpSpPr/>
          <p:nvPr/>
        </p:nvGrpSpPr>
        <p:grpSpPr>
          <a:xfrm>
            <a:off x="5143504" y="3733684"/>
            <a:ext cx="648882" cy="709602"/>
            <a:chOff x="5114932" y="3257552"/>
            <a:chExt cx="648882" cy="709602"/>
          </a:xfrm>
        </p:grpSpPr>
        <p:pic>
          <p:nvPicPr>
            <p:cNvPr id="23" name="Picture 22" descr="D:\Evergreen\Miscellaneous\PPT Library\PPT Library\Server.png"/>
            <p:cNvPicPr>
              <a:picLocks noChangeAspect="1" noChangeArrowheads="1"/>
            </p:cNvPicPr>
            <p:nvPr/>
          </p:nvPicPr>
          <p:blipFill>
            <a:blip r:embed="rId3"/>
            <a:srcRect/>
            <a:stretch>
              <a:fillRect/>
            </a:stretch>
          </p:blipFill>
          <p:spPr bwMode="auto">
            <a:xfrm>
              <a:off x="5114932" y="3257552"/>
              <a:ext cx="344082" cy="404802"/>
            </a:xfrm>
            <a:prstGeom prst="rect">
              <a:avLst/>
            </a:prstGeom>
            <a:noFill/>
          </p:spPr>
        </p:pic>
        <p:pic>
          <p:nvPicPr>
            <p:cNvPr id="24" name="Picture 23" descr="D:\Evergreen\Miscellaneous\PPT Library\PPT Library\Server.png"/>
            <p:cNvPicPr>
              <a:picLocks noChangeAspect="1" noChangeArrowheads="1"/>
            </p:cNvPicPr>
            <p:nvPr/>
          </p:nvPicPr>
          <p:blipFill>
            <a:blip r:embed="rId3"/>
            <a:srcRect/>
            <a:stretch>
              <a:fillRect/>
            </a:stretch>
          </p:blipFill>
          <p:spPr bwMode="auto">
            <a:xfrm>
              <a:off x="5267332" y="3409952"/>
              <a:ext cx="344082" cy="404802"/>
            </a:xfrm>
            <a:prstGeom prst="rect">
              <a:avLst/>
            </a:prstGeom>
            <a:noFill/>
          </p:spPr>
        </p:pic>
        <p:pic>
          <p:nvPicPr>
            <p:cNvPr id="25" name="Picture 24" descr="D:\Evergreen\Miscellaneous\PPT Library\PPT Library\Server.png"/>
            <p:cNvPicPr>
              <a:picLocks noChangeAspect="1" noChangeArrowheads="1"/>
            </p:cNvPicPr>
            <p:nvPr/>
          </p:nvPicPr>
          <p:blipFill>
            <a:blip r:embed="rId3"/>
            <a:srcRect/>
            <a:stretch>
              <a:fillRect/>
            </a:stretch>
          </p:blipFill>
          <p:spPr bwMode="auto">
            <a:xfrm>
              <a:off x="5419732" y="3562352"/>
              <a:ext cx="344082" cy="404802"/>
            </a:xfrm>
            <a:prstGeom prst="rect">
              <a:avLst/>
            </a:prstGeom>
            <a:noFill/>
          </p:spPr>
        </p:pic>
      </p:grpSp>
      <p:grpSp>
        <p:nvGrpSpPr>
          <p:cNvPr id="26" name="Group 25"/>
          <p:cNvGrpSpPr/>
          <p:nvPr/>
        </p:nvGrpSpPr>
        <p:grpSpPr>
          <a:xfrm>
            <a:off x="5929322" y="3733684"/>
            <a:ext cx="648882" cy="709602"/>
            <a:chOff x="5114932" y="3257552"/>
            <a:chExt cx="648882" cy="709602"/>
          </a:xfrm>
        </p:grpSpPr>
        <p:pic>
          <p:nvPicPr>
            <p:cNvPr id="27" name="Picture 26" descr="D:\Evergreen\Miscellaneous\PPT Library\PPT Library\Server.png"/>
            <p:cNvPicPr>
              <a:picLocks noChangeAspect="1" noChangeArrowheads="1"/>
            </p:cNvPicPr>
            <p:nvPr/>
          </p:nvPicPr>
          <p:blipFill>
            <a:blip r:embed="rId3"/>
            <a:srcRect/>
            <a:stretch>
              <a:fillRect/>
            </a:stretch>
          </p:blipFill>
          <p:spPr bwMode="auto">
            <a:xfrm>
              <a:off x="5114932" y="3257552"/>
              <a:ext cx="344082" cy="404802"/>
            </a:xfrm>
            <a:prstGeom prst="rect">
              <a:avLst/>
            </a:prstGeom>
            <a:noFill/>
          </p:spPr>
        </p:pic>
        <p:pic>
          <p:nvPicPr>
            <p:cNvPr id="28" name="Picture 27" descr="D:\Evergreen\Miscellaneous\PPT Library\PPT Library\Server.png"/>
            <p:cNvPicPr>
              <a:picLocks noChangeAspect="1" noChangeArrowheads="1"/>
            </p:cNvPicPr>
            <p:nvPr/>
          </p:nvPicPr>
          <p:blipFill>
            <a:blip r:embed="rId3"/>
            <a:srcRect/>
            <a:stretch>
              <a:fillRect/>
            </a:stretch>
          </p:blipFill>
          <p:spPr bwMode="auto">
            <a:xfrm>
              <a:off x="5267332" y="3409952"/>
              <a:ext cx="344082" cy="404802"/>
            </a:xfrm>
            <a:prstGeom prst="rect">
              <a:avLst/>
            </a:prstGeom>
            <a:noFill/>
          </p:spPr>
        </p:pic>
        <p:pic>
          <p:nvPicPr>
            <p:cNvPr id="29" name="Picture 28" descr="D:\Evergreen\Miscellaneous\PPT Library\PPT Library\Server.png"/>
            <p:cNvPicPr>
              <a:picLocks noChangeAspect="1" noChangeArrowheads="1"/>
            </p:cNvPicPr>
            <p:nvPr/>
          </p:nvPicPr>
          <p:blipFill>
            <a:blip r:embed="rId3"/>
            <a:srcRect/>
            <a:stretch>
              <a:fillRect/>
            </a:stretch>
          </p:blipFill>
          <p:spPr bwMode="auto">
            <a:xfrm>
              <a:off x="5419732" y="3562352"/>
              <a:ext cx="344082" cy="404802"/>
            </a:xfrm>
            <a:prstGeom prst="rect">
              <a:avLst/>
            </a:prstGeom>
            <a:noFill/>
          </p:spPr>
        </p:pic>
      </p:grpSp>
      <p:pic>
        <p:nvPicPr>
          <p:cNvPr id="30" name="Picture 29" descr="D:\Evergreen\Miscellaneous\PPT Library\PPT Library\Public_Switch.png"/>
          <p:cNvPicPr>
            <a:picLocks noChangeAspect="1" noChangeArrowheads="1"/>
          </p:cNvPicPr>
          <p:nvPr/>
        </p:nvPicPr>
        <p:blipFill>
          <a:blip r:embed="rId5"/>
          <a:srcRect/>
          <a:stretch>
            <a:fillRect/>
          </a:stretch>
        </p:blipFill>
        <p:spPr bwMode="auto">
          <a:xfrm>
            <a:off x="8286776" y="2928942"/>
            <a:ext cx="630769" cy="444692"/>
          </a:xfrm>
          <a:prstGeom prst="rect">
            <a:avLst/>
          </a:prstGeom>
          <a:noFill/>
        </p:spPr>
      </p:pic>
      <p:grpSp>
        <p:nvGrpSpPr>
          <p:cNvPr id="31" name="Group 30"/>
          <p:cNvGrpSpPr/>
          <p:nvPr/>
        </p:nvGrpSpPr>
        <p:grpSpPr>
          <a:xfrm>
            <a:off x="6715140" y="3733684"/>
            <a:ext cx="648882" cy="709602"/>
            <a:chOff x="5114932" y="3257552"/>
            <a:chExt cx="648882" cy="709602"/>
          </a:xfrm>
        </p:grpSpPr>
        <p:pic>
          <p:nvPicPr>
            <p:cNvPr id="32" name="Picture 31" descr="D:\Evergreen\Miscellaneous\PPT Library\PPT Library\Server.png"/>
            <p:cNvPicPr>
              <a:picLocks noChangeAspect="1" noChangeArrowheads="1"/>
            </p:cNvPicPr>
            <p:nvPr/>
          </p:nvPicPr>
          <p:blipFill>
            <a:blip r:embed="rId3"/>
            <a:srcRect/>
            <a:stretch>
              <a:fillRect/>
            </a:stretch>
          </p:blipFill>
          <p:spPr bwMode="auto">
            <a:xfrm>
              <a:off x="5114932" y="3257552"/>
              <a:ext cx="344082" cy="404802"/>
            </a:xfrm>
            <a:prstGeom prst="rect">
              <a:avLst/>
            </a:prstGeom>
            <a:noFill/>
          </p:spPr>
        </p:pic>
        <p:pic>
          <p:nvPicPr>
            <p:cNvPr id="33" name="Picture 32" descr="D:\Evergreen\Miscellaneous\PPT Library\PPT Library\Server.png"/>
            <p:cNvPicPr>
              <a:picLocks noChangeAspect="1" noChangeArrowheads="1"/>
            </p:cNvPicPr>
            <p:nvPr/>
          </p:nvPicPr>
          <p:blipFill>
            <a:blip r:embed="rId3"/>
            <a:srcRect/>
            <a:stretch>
              <a:fillRect/>
            </a:stretch>
          </p:blipFill>
          <p:spPr bwMode="auto">
            <a:xfrm>
              <a:off x="5267332" y="3409952"/>
              <a:ext cx="344082" cy="404802"/>
            </a:xfrm>
            <a:prstGeom prst="rect">
              <a:avLst/>
            </a:prstGeom>
            <a:noFill/>
          </p:spPr>
        </p:pic>
        <p:pic>
          <p:nvPicPr>
            <p:cNvPr id="34" name="Picture 33" descr="D:\Evergreen\Miscellaneous\PPT Library\PPT Library\Server.png"/>
            <p:cNvPicPr>
              <a:picLocks noChangeAspect="1" noChangeArrowheads="1"/>
            </p:cNvPicPr>
            <p:nvPr/>
          </p:nvPicPr>
          <p:blipFill>
            <a:blip r:embed="rId3"/>
            <a:srcRect/>
            <a:stretch>
              <a:fillRect/>
            </a:stretch>
          </p:blipFill>
          <p:spPr bwMode="auto">
            <a:xfrm>
              <a:off x="5419732" y="3562352"/>
              <a:ext cx="344082" cy="404802"/>
            </a:xfrm>
            <a:prstGeom prst="rect">
              <a:avLst/>
            </a:prstGeom>
            <a:noFill/>
          </p:spPr>
        </p:pic>
      </p:grpSp>
      <p:grpSp>
        <p:nvGrpSpPr>
          <p:cNvPr id="35" name="Group 34"/>
          <p:cNvGrpSpPr/>
          <p:nvPr/>
        </p:nvGrpSpPr>
        <p:grpSpPr>
          <a:xfrm>
            <a:off x="7500958" y="3733684"/>
            <a:ext cx="648882" cy="709602"/>
            <a:chOff x="5114932" y="3257552"/>
            <a:chExt cx="648882" cy="709602"/>
          </a:xfrm>
        </p:grpSpPr>
        <p:pic>
          <p:nvPicPr>
            <p:cNvPr id="36" name="Picture 35" descr="D:\Evergreen\Miscellaneous\PPT Library\PPT Library\Server.png"/>
            <p:cNvPicPr>
              <a:picLocks noChangeAspect="1" noChangeArrowheads="1"/>
            </p:cNvPicPr>
            <p:nvPr/>
          </p:nvPicPr>
          <p:blipFill>
            <a:blip r:embed="rId3"/>
            <a:srcRect/>
            <a:stretch>
              <a:fillRect/>
            </a:stretch>
          </p:blipFill>
          <p:spPr bwMode="auto">
            <a:xfrm>
              <a:off x="5114932" y="3257552"/>
              <a:ext cx="344082" cy="404802"/>
            </a:xfrm>
            <a:prstGeom prst="rect">
              <a:avLst/>
            </a:prstGeom>
            <a:noFill/>
          </p:spPr>
        </p:pic>
        <p:pic>
          <p:nvPicPr>
            <p:cNvPr id="37" name="Picture 36" descr="D:\Evergreen\Miscellaneous\PPT Library\PPT Library\Server.png"/>
            <p:cNvPicPr>
              <a:picLocks noChangeAspect="1" noChangeArrowheads="1"/>
            </p:cNvPicPr>
            <p:nvPr/>
          </p:nvPicPr>
          <p:blipFill>
            <a:blip r:embed="rId3"/>
            <a:srcRect/>
            <a:stretch>
              <a:fillRect/>
            </a:stretch>
          </p:blipFill>
          <p:spPr bwMode="auto">
            <a:xfrm>
              <a:off x="5267332" y="3409952"/>
              <a:ext cx="344082" cy="404802"/>
            </a:xfrm>
            <a:prstGeom prst="rect">
              <a:avLst/>
            </a:prstGeom>
            <a:noFill/>
          </p:spPr>
        </p:pic>
        <p:pic>
          <p:nvPicPr>
            <p:cNvPr id="38" name="Picture 37" descr="D:\Evergreen\Miscellaneous\PPT Library\PPT Library\Server.png"/>
            <p:cNvPicPr>
              <a:picLocks noChangeAspect="1" noChangeArrowheads="1"/>
            </p:cNvPicPr>
            <p:nvPr/>
          </p:nvPicPr>
          <p:blipFill>
            <a:blip r:embed="rId3"/>
            <a:srcRect/>
            <a:stretch>
              <a:fillRect/>
            </a:stretch>
          </p:blipFill>
          <p:spPr bwMode="auto">
            <a:xfrm>
              <a:off x="5419732" y="3562352"/>
              <a:ext cx="344082" cy="404802"/>
            </a:xfrm>
            <a:prstGeom prst="rect">
              <a:avLst/>
            </a:prstGeom>
            <a:noFill/>
          </p:spPr>
        </p:pic>
      </p:grpSp>
      <p:grpSp>
        <p:nvGrpSpPr>
          <p:cNvPr id="39" name="Group 38"/>
          <p:cNvGrpSpPr/>
          <p:nvPr/>
        </p:nvGrpSpPr>
        <p:grpSpPr>
          <a:xfrm>
            <a:off x="8286776" y="3733684"/>
            <a:ext cx="648882" cy="709602"/>
            <a:chOff x="5114932" y="3257552"/>
            <a:chExt cx="648882" cy="709602"/>
          </a:xfrm>
        </p:grpSpPr>
        <p:pic>
          <p:nvPicPr>
            <p:cNvPr id="40" name="Picture 39" descr="D:\Evergreen\Miscellaneous\PPT Library\PPT Library\Server.png"/>
            <p:cNvPicPr>
              <a:picLocks noChangeAspect="1" noChangeArrowheads="1"/>
            </p:cNvPicPr>
            <p:nvPr/>
          </p:nvPicPr>
          <p:blipFill>
            <a:blip r:embed="rId3"/>
            <a:srcRect/>
            <a:stretch>
              <a:fillRect/>
            </a:stretch>
          </p:blipFill>
          <p:spPr bwMode="auto">
            <a:xfrm>
              <a:off x="5114932" y="3257552"/>
              <a:ext cx="344082" cy="404802"/>
            </a:xfrm>
            <a:prstGeom prst="rect">
              <a:avLst/>
            </a:prstGeom>
            <a:noFill/>
          </p:spPr>
        </p:pic>
        <p:pic>
          <p:nvPicPr>
            <p:cNvPr id="41" name="Picture 40" descr="D:\Evergreen\Miscellaneous\PPT Library\PPT Library\Server.png"/>
            <p:cNvPicPr>
              <a:picLocks noChangeAspect="1" noChangeArrowheads="1"/>
            </p:cNvPicPr>
            <p:nvPr/>
          </p:nvPicPr>
          <p:blipFill>
            <a:blip r:embed="rId3"/>
            <a:srcRect/>
            <a:stretch>
              <a:fillRect/>
            </a:stretch>
          </p:blipFill>
          <p:spPr bwMode="auto">
            <a:xfrm>
              <a:off x="5267332" y="3409952"/>
              <a:ext cx="344082" cy="404802"/>
            </a:xfrm>
            <a:prstGeom prst="rect">
              <a:avLst/>
            </a:prstGeom>
            <a:noFill/>
          </p:spPr>
        </p:pic>
        <p:pic>
          <p:nvPicPr>
            <p:cNvPr id="42" name="Picture 41" descr="D:\Evergreen\Miscellaneous\PPT Library\PPT Library\Server.png"/>
            <p:cNvPicPr>
              <a:picLocks noChangeAspect="1" noChangeArrowheads="1"/>
            </p:cNvPicPr>
            <p:nvPr/>
          </p:nvPicPr>
          <p:blipFill>
            <a:blip r:embed="rId3"/>
            <a:srcRect/>
            <a:stretch>
              <a:fillRect/>
            </a:stretch>
          </p:blipFill>
          <p:spPr bwMode="auto">
            <a:xfrm>
              <a:off x="5419732" y="3562352"/>
              <a:ext cx="344082" cy="404802"/>
            </a:xfrm>
            <a:prstGeom prst="rect">
              <a:avLst/>
            </a:prstGeom>
            <a:noFill/>
          </p:spPr>
        </p:pic>
      </p:grpSp>
      <p:sp>
        <p:nvSpPr>
          <p:cNvPr id="43" name="Cloud 42"/>
          <p:cNvSpPr/>
          <p:nvPr/>
        </p:nvSpPr>
        <p:spPr>
          <a:xfrm>
            <a:off x="4857752" y="857240"/>
            <a:ext cx="1785950" cy="1000132"/>
          </a:xfrm>
          <a:prstGeom prst="cloud">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fr-FR"/>
          </a:p>
        </p:txBody>
      </p:sp>
      <p:sp>
        <p:nvSpPr>
          <p:cNvPr id="44" name="TextBox 43"/>
          <p:cNvSpPr txBox="1"/>
          <p:nvPr/>
        </p:nvSpPr>
        <p:spPr>
          <a:xfrm>
            <a:off x="3829668" y="3309740"/>
            <a:ext cx="1119217" cy="646331"/>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latin typeface="Segoe UI" pitchFamily="34" charset="0"/>
                <a:ea typeface="Segoe UI" pitchFamily="34" charset="0"/>
                <a:cs typeface="Segoe UI" pitchFamily="34" charset="0"/>
              </a:rPr>
              <a:t>S</a:t>
            </a:r>
            <a:r>
              <a:rPr lang="fr-FR" b="1" smtClean="0">
                <a:latin typeface="Segoe UI" pitchFamily="34" charset="0"/>
                <a:ea typeface="Segoe UI" pitchFamily="34" charset="0"/>
                <a:cs typeface="Segoe UI" pitchFamily="34" charset="0"/>
              </a:rPr>
              <a:t>erveur </a:t>
            </a:r>
          </a:p>
          <a:p>
            <a:r>
              <a:rPr lang="fr-FR" b="1" smtClean="0">
                <a:latin typeface="Segoe UI" pitchFamily="34" charset="0"/>
                <a:ea typeface="Segoe UI" pitchFamily="34" charset="0"/>
                <a:cs typeface="Segoe UI" pitchFamily="34" charset="0"/>
              </a:rPr>
              <a:t>réseau</a:t>
            </a:r>
            <a:endParaRPr lang="fr-FR" b="1">
              <a:latin typeface="Segoe UI" pitchFamily="34" charset="0"/>
              <a:ea typeface="Segoe UI" pitchFamily="34" charset="0"/>
              <a:cs typeface="Segoe UI" pitchFamily="34" charset="0"/>
            </a:endParaRPr>
          </a:p>
        </p:txBody>
      </p:sp>
      <p:sp>
        <p:nvSpPr>
          <p:cNvPr id="45" name="TextBox 44"/>
          <p:cNvSpPr txBox="1"/>
          <p:nvPr/>
        </p:nvSpPr>
        <p:spPr>
          <a:xfrm>
            <a:off x="4965271" y="4358355"/>
            <a:ext cx="4048303"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UI" pitchFamily="34" charset="0"/>
                <a:ea typeface="Segoe UI" pitchFamily="34" charset="0"/>
                <a:cs typeface="Segoe UI" pitchFamily="34" charset="0"/>
              </a:rPr>
              <a:t>S</a:t>
            </a:r>
            <a:r>
              <a:rPr lang="fr-FR" b="1" smtClean="0">
                <a:latin typeface="Segoe UI" pitchFamily="34" charset="0"/>
                <a:ea typeface="Segoe UI" pitchFamily="34" charset="0"/>
                <a:cs typeface="Segoe UI" pitchFamily="34" charset="0"/>
              </a:rPr>
              <a:t>erveurs</a:t>
            </a:r>
            <a:endParaRPr lang="fr-FR" b="1">
              <a:latin typeface="Segoe UI" pitchFamily="34" charset="0"/>
              <a:ea typeface="Segoe UI" pitchFamily="34" charset="0"/>
              <a:cs typeface="Segoe UI" pitchFamily="34" charset="0"/>
            </a:endParaRPr>
          </a:p>
        </p:txBody>
      </p:sp>
      <p:sp>
        <p:nvSpPr>
          <p:cNvPr id="46" name="TextBox 45"/>
          <p:cNvSpPr txBox="1"/>
          <p:nvPr/>
        </p:nvSpPr>
        <p:spPr>
          <a:xfrm>
            <a:off x="4948884" y="3338386"/>
            <a:ext cx="4048305" cy="369332"/>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mtClean="0">
                <a:latin typeface="Segoe UI" pitchFamily="34" charset="0"/>
                <a:ea typeface="Segoe UI" pitchFamily="34" charset="0"/>
                <a:cs typeface="Segoe UI" pitchFamily="34" charset="0"/>
              </a:rPr>
              <a:t>C</a:t>
            </a:r>
            <a:r>
              <a:rPr lang="fr-FR" b="1" smtClean="0">
                <a:latin typeface="Segoe UI" pitchFamily="34" charset="0"/>
                <a:ea typeface="Segoe UI" pitchFamily="34" charset="0"/>
                <a:cs typeface="Segoe UI" pitchFamily="34" charset="0"/>
              </a:rPr>
              <a:t>ommutateurs</a:t>
            </a:r>
            <a:endParaRPr lang="fr-FR" b="1">
              <a:latin typeface="Segoe UI" pitchFamily="34" charset="0"/>
              <a:ea typeface="Segoe UI" pitchFamily="34" charset="0"/>
              <a:cs typeface="Segoe UI" pitchFamily="34" charset="0"/>
            </a:endParaRPr>
          </a:p>
        </p:txBody>
      </p:sp>
      <p:cxnSp>
        <p:nvCxnSpPr>
          <p:cNvPr id="47" name="Straight Connector 46"/>
          <p:cNvCxnSpPr/>
          <p:nvPr/>
        </p:nvCxnSpPr>
        <p:spPr>
          <a:xfrm rot="16200000" flipH="1">
            <a:off x="5179223" y="2893223"/>
            <a:ext cx="428628" cy="714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5357818" y="2786066"/>
            <a:ext cx="428628"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5679289" y="2750347"/>
            <a:ext cx="428628"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5965041" y="2821785"/>
            <a:ext cx="428628"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H="1">
            <a:off x="5517570" y="2267157"/>
            <a:ext cx="500066" cy="25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7595007" y="2195157"/>
            <a:ext cx="500066" cy="396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00628" y="1852261"/>
            <a:ext cx="1482137"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latin typeface="Segoe UI" pitchFamily="34" charset="0"/>
                <a:ea typeface="Segoe UI" pitchFamily="34" charset="0"/>
                <a:cs typeface="Segoe UI" pitchFamily="34" charset="0"/>
              </a:rPr>
              <a:t>R</a:t>
            </a:r>
            <a:r>
              <a:rPr lang="fr-FR" b="1" smtClean="0">
                <a:latin typeface="Segoe UI" pitchFamily="34" charset="0"/>
                <a:ea typeface="Segoe UI" pitchFamily="34" charset="0"/>
                <a:cs typeface="Segoe UI" pitchFamily="34" charset="0"/>
              </a:rPr>
              <a:t>éseau Bleu</a:t>
            </a:r>
            <a:endParaRPr lang="fr-FR" b="1">
              <a:latin typeface="Segoe UI" pitchFamily="34" charset="0"/>
              <a:ea typeface="Segoe UI" pitchFamily="34" charset="0"/>
              <a:cs typeface="Segoe UI" pitchFamily="34" charset="0"/>
            </a:endParaRPr>
          </a:p>
        </p:txBody>
      </p:sp>
      <p:sp>
        <p:nvSpPr>
          <p:cNvPr id="54" name="TextBox 53"/>
          <p:cNvSpPr txBox="1"/>
          <p:nvPr/>
        </p:nvSpPr>
        <p:spPr>
          <a:xfrm>
            <a:off x="7143768" y="1852261"/>
            <a:ext cx="1694375" cy="369332"/>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mtClean="0">
                <a:latin typeface="Segoe UI" pitchFamily="34" charset="0"/>
                <a:ea typeface="Segoe UI" pitchFamily="34" charset="0"/>
                <a:cs typeface="Segoe UI" pitchFamily="34" charset="0"/>
              </a:rPr>
              <a:t>R</a:t>
            </a:r>
            <a:r>
              <a:rPr lang="fr-FR" b="1" smtClean="0">
                <a:latin typeface="Segoe UI" pitchFamily="34" charset="0"/>
                <a:ea typeface="Segoe UI" pitchFamily="34" charset="0"/>
                <a:cs typeface="Segoe UI" pitchFamily="34" charset="0"/>
              </a:rPr>
              <a:t>éseau Rouge</a:t>
            </a:r>
            <a:endParaRPr lang="fr-FR" b="1">
              <a:latin typeface="Segoe UI" pitchFamily="34" charset="0"/>
              <a:ea typeface="Segoe UI" pitchFamily="34" charset="0"/>
              <a:cs typeface="Segoe UI" pitchFamily="34" charset="0"/>
            </a:endParaRPr>
          </a:p>
        </p:txBody>
      </p:sp>
      <p:cxnSp>
        <p:nvCxnSpPr>
          <p:cNvPr id="55" name="Straight Connector 54"/>
          <p:cNvCxnSpPr/>
          <p:nvPr/>
        </p:nvCxnSpPr>
        <p:spPr>
          <a:xfrm rot="5400000">
            <a:off x="6965173" y="2821785"/>
            <a:ext cx="357190"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072330" y="2714628"/>
            <a:ext cx="642942" cy="357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7572396" y="2857504"/>
            <a:ext cx="428628" cy="1428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7786710" y="2786066"/>
            <a:ext cx="428628"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8108181" y="2750347"/>
            <a:ext cx="357190" cy="2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flipH="1" flipV="1">
            <a:off x="8358214" y="2786066"/>
            <a:ext cx="357190" cy="214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214942" y="1428744"/>
            <a:ext cx="928694" cy="0"/>
          </a:xfrm>
          <a:prstGeom prst="line">
            <a:avLst/>
          </a:prstGeom>
        </p:spPr>
        <p:style>
          <a:lnRef idx="1">
            <a:schemeClr val="accent1"/>
          </a:lnRef>
          <a:fillRef idx="0">
            <a:schemeClr val="accent1"/>
          </a:fillRef>
          <a:effectRef idx="0">
            <a:schemeClr val="accent1"/>
          </a:effectRef>
          <a:fontRef idx="minor">
            <a:schemeClr val="tx1"/>
          </a:fontRef>
        </p:style>
      </p:cxnSp>
      <p:pic>
        <p:nvPicPr>
          <p:cNvPr id="62" name="Picture 61" descr="D:\Evergreen\Miscellaneous\PPT Library\PPT Library\2_Interface_B.png"/>
          <p:cNvPicPr>
            <a:picLocks noChangeAspect="1" noChangeArrowheads="1"/>
          </p:cNvPicPr>
          <p:nvPr/>
        </p:nvPicPr>
        <p:blipFill>
          <a:blip r:embed="rId6"/>
          <a:srcRect/>
          <a:stretch>
            <a:fillRect/>
          </a:stretch>
        </p:blipFill>
        <p:spPr bwMode="auto">
          <a:xfrm>
            <a:off x="5143504" y="1071554"/>
            <a:ext cx="476235" cy="346353"/>
          </a:xfrm>
          <a:prstGeom prst="rect">
            <a:avLst/>
          </a:prstGeom>
          <a:noFill/>
        </p:spPr>
      </p:pic>
      <p:pic>
        <p:nvPicPr>
          <p:cNvPr id="63" name="Picture 62" descr="D:\Evergreen\Miscellaneous\PPT Library\PPT Library\2_Interface_B.png"/>
          <p:cNvPicPr>
            <a:picLocks noChangeAspect="1" noChangeArrowheads="1"/>
          </p:cNvPicPr>
          <p:nvPr/>
        </p:nvPicPr>
        <p:blipFill>
          <a:blip r:embed="rId6"/>
          <a:srcRect/>
          <a:stretch>
            <a:fillRect/>
          </a:stretch>
        </p:blipFill>
        <p:spPr bwMode="auto">
          <a:xfrm>
            <a:off x="5381649" y="1082391"/>
            <a:ext cx="476235" cy="346353"/>
          </a:xfrm>
          <a:prstGeom prst="rect">
            <a:avLst/>
          </a:prstGeom>
          <a:noFill/>
        </p:spPr>
      </p:pic>
      <p:pic>
        <p:nvPicPr>
          <p:cNvPr id="64" name="Picture 63" descr="D:\Evergreen\Miscellaneous\PPT Library\PPT Library\2_Interface_B.png"/>
          <p:cNvPicPr>
            <a:picLocks noChangeAspect="1" noChangeArrowheads="1"/>
          </p:cNvPicPr>
          <p:nvPr/>
        </p:nvPicPr>
        <p:blipFill>
          <a:blip r:embed="rId6"/>
          <a:srcRect/>
          <a:stretch>
            <a:fillRect/>
          </a:stretch>
        </p:blipFill>
        <p:spPr bwMode="auto">
          <a:xfrm>
            <a:off x="5595963" y="1071554"/>
            <a:ext cx="476235" cy="346353"/>
          </a:xfrm>
          <a:prstGeom prst="rect">
            <a:avLst/>
          </a:prstGeom>
          <a:noFill/>
        </p:spPr>
      </p:pic>
      <p:pic>
        <p:nvPicPr>
          <p:cNvPr id="65" name="Picture 64" descr="D:\Evergreen\Miscellaneous\PPT Library\PPT Library\2_Interface_B.png"/>
          <p:cNvPicPr>
            <a:picLocks noChangeAspect="1" noChangeArrowheads="1"/>
          </p:cNvPicPr>
          <p:nvPr/>
        </p:nvPicPr>
        <p:blipFill>
          <a:blip r:embed="rId6"/>
          <a:srcRect/>
          <a:stretch>
            <a:fillRect/>
          </a:stretch>
        </p:blipFill>
        <p:spPr bwMode="auto">
          <a:xfrm>
            <a:off x="5857884" y="1071554"/>
            <a:ext cx="476235" cy="346353"/>
          </a:xfrm>
          <a:prstGeom prst="rect">
            <a:avLst/>
          </a:prstGeom>
          <a:noFill/>
        </p:spPr>
      </p:pic>
      <p:pic>
        <p:nvPicPr>
          <p:cNvPr id="66" name="Picture 65" descr="D:\Evergreen\Miscellaneous\PPT Library\PPT Library\2_Interface_B.png"/>
          <p:cNvPicPr>
            <a:picLocks noChangeAspect="1" noChangeArrowheads="1"/>
          </p:cNvPicPr>
          <p:nvPr/>
        </p:nvPicPr>
        <p:blipFill>
          <a:blip r:embed="rId6"/>
          <a:srcRect/>
          <a:stretch>
            <a:fillRect/>
          </a:stretch>
        </p:blipFill>
        <p:spPr bwMode="auto">
          <a:xfrm rot="10800000">
            <a:off x="5167335" y="1444541"/>
            <a:ext cx="476235" cy="346353"/>
          </a:xfrm>
          <a:prstGeom prst="rect">
            <a:avLst/>
          </a:prstGeom>
          <a:noFill/>
        </p:spPr>
      </p:pic>
      <p:pic>
        <p:nvPicPr>
          <p:cNvPr id="67" name="Picture 66" descr="D:\Evergreen\Miscellaneous\PPT Library\PPT Library\2_Interface_B.png"/>
          <p:cNvPicPr>
            <a:picLocks noChangeAspect="1" noChangeArrowheads="1"/>
          </p:cNvPicPr>
          <p:nvPr/>
        </p:nvPicPr>
        <p:blipFill>
          <a:blip r:embed="rId6"/>
          <a:srcRect/>
          <a:stretch>
            <a:fillRect/>
          </a:stretch>
        </p:blipFill>
        <p:spPr bwMode="auto">
          <a:xfrm rot="10800000">
            <a:off x="5500694" y="1428744"/>
            <a:ext cx="476235" cy="346353"/>
          </a:xfrm>
          <a:prstGeom prst="rect">
            <a:avLst/>
          </a:prstGeom>
          <a:noFill/>
        </p:spPr>
      </p:pic>
      <p:pic>
        <p:nvPicPr>
          <p:cNvPr id="68" name="Picture 67" descr="D:\Evergreen\Miscellaneous\PPT Library\PPT Library\2_Interface_B.png"/>
          <p:cNvPicPr>
            <a:picLocks noChangeAspect="1" noChangeArrowheads="1"/>
          </p:cNvPicPr>
          <p:nvPr/>
        </p:nvPicPr>
        <p:blipFill>
          <a:blip r:embed="rId6"/>
          <a:srcRect/>
          <a:stretch>
            <a:fillRect/>
          </a:stretch>
        </p:blipFill>
        <p:spPr bwMode="auto">
          <a:xfrm rot="10800000">
            <a:off x="5786446" y="1428744"/>
            <a:ext cx="476235" cy="346353"/>
          </a:xfrm>
          <a:prstGeom prst="rect">
            <a:avLst/>
          </a:prstGeom>
          <a:noFill/>
        </p:spPr>
      </p:pic>
      <p:sp>
        <p:nvSpPr>
          <p:cNvPr id="69" name="Cloud 68"/>
          <p:cNvSpPr/>
          <p:nvPr/>
        </p:nvSpPr>
        <p:spPr>
          <a:xfrm>
            <a:off x="7072330" y="857240"/>
            <a:ext cx="1785950" cy="1000132"/>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fr-FR"/>
          </a:p>
        </p:txBody>
      </p:sp>
      <p:cxnSp>
        <p:nvCxnSpPr>
          <p:cNvPr id="70" name="Straight Connector 69"/>
          <p:cNvCxnSpPr/>
          <p:nvPr/>
        </p:nvCxnSpPr>
        <p:spPr>
          <a:xfrm>
            <a:off x="7429520" y="1428744"/>
            <a:ext cx="928694"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Picture 70" descr="D:\Evergreen\Miscellaneous\PPT Library\PPT Library\2_Interface_B.png"/>
          <p:cNvPicPr>
            <a:picLocks noChangeAspect="1" noChangeArrowheads="1"/>
          </p:cNvPicPr>
          <p:nvPr/>
        </p:nvPicPr>
        <p:blipFill>
          <a:blip r:embed="rId6"/>
          <a:srcRect/>
          <a:stretch>
            <a:fillRect/>
          </a:stretch>
        </p:blipFill>
        <p:spPr bwMode="auto">
          <a:xfrm>
            <a:off x="7358082" y="1071554"/>
            <a:ext cx="476235" cy="346353"/>
          </a:xfrm>
          <a:prstGeom prst="rect">
            <a:avLst/>
          </a:prstGeom>
          <a:noFill/>
        </p:spPr>
      </p:pic>
      <p:pic>
        <p:nvPicPr>
          <p:cNvPr id="72" name="Picture 71" descr="D:\Evergreen\Miscellaneous\PPT Library\PPT Library\2_Interface_B.png"/>
          <p:cNvPicPr>
            <a:picLocks noChangeAspect="1" noChangeArrowheads="1"/>
          </p:cNvPicPr>
          <p:nvPr/>
        </p:nvPicPr>
        <p:blipFill>
          <a:blip r:embed="rId6"/>
          <a:srcRect/>
          <a:stretch>
            <a:fillRect/>
          </a:stretch>
        </p:blipFill>
        <p:spPr bwMode="auto">
          <a:xfrm>
            <a:off x="7596227" y="1082391"/>
            <a:ext cx="476235" cy="346353"/>
          </a:xfrm>
          <a:prstGeom prst="rect">
            <a:avLst/>
          </a:prstGeom>
          <a:noFill/>
        </p:spPr>
      </p:pic>
      <p:pic>
        <p:nvPicPr>
          <p:cNvPr id="73" name="Picture 72" descr="D:\Evergreen\Miscellaneous\PPT Library\PPT Library\2_Interface_B.png"/>
          <p:cNvPicPr>
            <a:picLocks noChangeAspect="1" noChangeArrowheads="1"/>
          </p:cNvPicPr>
          <p:nvPr/>
        </p:nvPicPr>
        <p:blipFill>
          <a:blip r:embed="rId6"/>
          <a:srcRect/>
          <a:stretch>
            <a:fillRect/>
          </a:stretch>
        </p:blipFill>
        <p:spPr bwMode="auto">
          <a:xfrm>
            <a:off x="7810541" y="1071554"/>
            <a:ext cx="476235" cy="346353"/>
          </a:xfrm>
          <a:prstGeom prst="rect">
            <a:avLst/>
          </a:prstGeom>
          <a:noFill/>
        </p:spPr>
      </p:pic>
      <p:pic>
        <p:nvPicPr>
          <p:cNvPr id="74" name="Picture 73" descr="D:\Evergreen\Miscellaneous\PPT Library\PPT Library\2_Interface_B.png"/>
          <p:cNvPicPr>
            <a:picLocks noChangeAspect="1" noChangeArrowheads="1"/>
          </p:cNvPicPr>
          <p:nvPr/>
        </p:nvPicPr>
        <p:blipFill>
          <a:blip r:embed="rId6"/>
          <a:srcRect/>
          <a:stretch>
            <a:fillRect/>
          </a:stretch>
        </p:blipFill>
        <p:spPr bwMode="auto">
          <a:xfrm>
            <a:off x="8072462" y="1071554"/>
            <a:ext cx="476235" cy="346353"/>
          </a:xfrm>
          <a:prstGeom prst="rect">
            <a:avLst/>
          </a:prstGeom>
          <a:noFill/>
        </p:spPr>
      </p:pic>
      <p:pic>
        <p:nvPicPr>
          <p:cNvPr id="75" name="Picture 74" descr="D:\Evergreen\Miscellaneous\PPT Library\PPT Library\2_Interface_B.png"/>
          <p:cNvPicPr>
            <a:picLocks noChangeAspect="1" noChangeArrowheads="1"/>
          </p:cNvPicPr>
          <p:nvPr/>
        </p:nvPicPr>
        <p:blipFill>
          <a:blip r:embed="rId6"/>
          <a:srcRect/>
          <a:stretch>
            <a:fillRect/>
          </a:stretch>
        </p:blipFill>
        <p:spPr bwMode="auto">
          <a:xfrm rot="10800000">
            <a:off x="7381913" y="1444541"/>
            <a:ext cx="476235" cy="346353"/>
          </a:xfrm>
          <a:prstGeom prst="rect">
            <a:avLst/>
          </a:prstGeom>
          <a:noFill/>
        </p:spPr>
      </p:pic>
      <p:pic>
        <p:nvPicPr>
          <p:cNvPr id="76" name="Picture 75" descr="D:\Evergreen\Miscellaneous\PPT Library\PPT Library\2_Interface_B.png"/>
          <p:cNvPicPr>
            <a:picLocks noChangeAspect="1" noChangeArrowheads="1"/>
          </p:cNvPicPr>
          <p:nvPr/>
        </p:nvPicPr>
        <p:blipFill>
          <a:blip r:embed="rId6"/>
          <a:srcRect/>
          <a:stretch>
            <a:fillRect/>
          </a:stretch>
        </p:blipFill>
        <p:spPr bwMode="auto">
          <a:xfrm rot="10800000">
            <a:off x="7715272" y="1428744"/>
            <a:ext cx="476235" cy="346353"/>
          </a:xfrm>
          <a:prstGeom prst="rect">
            <a:avLst/>
          </a:prstGeom>
          <a:noFill/>
        </p:spPr>
      </p:pic>
      <p:pic>
        <p:nvPicPr>
          <p:cNvPr id="77" name="Picture 76" descr="D:\Evergreen\Miscellaneous\PPT Library\PPT Library\2_Interface_B.png"/>
          <p:cNvPicPr>
            <a:picLocks noChangeAspect="1" noChangeArrowheads="1"/>
          </p:cNvPicPr>
          <p:nvPr/>
        </p:nvPicPr>
        <p:blipFill>
          <a:blip r:embed="rId6"/>
          <a:srcRect/>
          <a:stretch>
            <a:fillRect/>
          </a:stretch>
        </p:blipFill>
        <p:spPr bwMode="auto">
          <a:xfrm rot="10800000">
            <a:off x="8001024" y="1428744"/>
            <a:ext cx="476235" cy="346353"/>
          </a:xfrm>
          <a:prstGeom prst="rect">
            <a:avLst/>
          </a:prstGeom>
          <a:noFill/>
        </p:spPr>
      </p:pic>
      <p:sp>
        <p:nvSpPr>
          <p:cNvPr id="78" name="TextBox 77"/>
          <p:cNvSpPr txBox="1"/>
          <p:nvPr/>
        </p:nvSpPr>
        <p:spPr>
          <a:xfrm>
            <a:off x="4724400" y="4953000"/>
            <a:ext cx="4348194" cy="1200329"/>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2400" b="0" smtClean="0">
                <a:latin typeface="Segoe UI" pitchFamily="34" charset="0"/>
                <a:ea typeface="Segoe UI" pitchFamily="34" charset="0"/>
                <a:cs typeface="Segoe UI" pitchFamily="34" charset="0"/>
              </a:rPr>
              <a:t>La virtualisation réseau exécute plusieurs réseaux virtuels sur un réseau physique</a:t>
            </a:r>
            <a:endParaRPr lang="fr-FR" sz="2400" b="0">
              <a:latin typeface="Segoe UI" pitchFamily="34" charset="0"/>
              <a:ea typeface="Segoe UI" pitchFamily="34" charset="0"/>
              <a:cs typeface="Segoe UI" pitchFamily="34" charset="0"/>
            </a:endParaRPr>
          </a:p>
        </p:txBody>
      </p:sp>
      <p:sp>
        <p:nvSpPr>
          <p:cNvPr id="79" name="TextBox 78"/>
          <p:cNvSpPr txBox="1"/>
          <p:nvPr/>
        </p:nvSpPr>
        <p:spPr>
          <a:xfrm>
            <a:off x="258924" y="4953000"/>
            <a:ext cx="4313076" cy="1569660"/>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2400" b="0" smtClean="0">
                <a:latin typeface="Segoe UI" pitchFamily="34" charset="0"/>
                <a:ea typeface="Segoe UI" pitchFamily="34" charset="0"/>
                <a:cs typeface="Segoe UI" pitchFamily="34" charset="0"/>
              </a:rPr>
              <a:t>La virtualisation de serveur exécute plusieurs serveurs virtuels sur un serveur physique</a:t>
            </a:r>
            <a:endParaRPr lang="fr-FR" sz="24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61521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ffa4404c-a256-4972-9e18-b7cbebe3e77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683625" cy="740664"/>
          </a:xfrm>
        </p:spPr>
        <p:txBody>
          <a:bodyPr/>
          <a:lstStyle/>
          <a:p>
            <a:r>
              <a:rPr lang="fr-FR" sz="2600" smtClean="0"/>
              <a:t>Démonstration : Configuration de la virtualisation réseau</a:t>
            </a:r>
            <a:endParaRPr lang="fr-FR" sz="2600"/>
          </a:p>
        </p:txBody>
      </p:sp>
      <p:sp>
        <p:nvSpPr>
          <p:cNvPr id="4" name="Content Placeholder 2"/>
          <p:cNvSpPr>
            <a:spLocks noGrp="1"/>
          </p:cNvSpPr>
          <p:nvPr/>
        </p:nvSpPr>
        <p:spPr bwMode="auto">
          <a:xfrm>
            <a:off x="458788" y="1021215"/>
            <a:ext cx="83042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Dans cette démonstration, vous allez apprendre activer et configurer la virtualisation réseau dans Windows Server 2012 et VMM à l'aide de la procédure suivante</a:t>
            </a:r>
          </a:p>
          <a:p>
            <a:r>
              <a:rPr lang="fr-FR" sz="2400" smtClean="0"/>
              <a:t>Activez le pilote du filtre de virtualisation réseau Windows</a:t>
            </a:r>
          </a:p>
          <a:p>
            <a:r>
              <a:rPr lang="fr-FR" sz="2400" smtClean="0"/>
              <a:t>Actualisez l'ordinateur hôte</a:t>
            </a:r>
          </a:p>
          <a:p>
            <a:r>
              <a:rPr lang="fr-FR" sz="2400" smtClean="0"/>
              <a:t>Créez les réseaux d'ordinateurs virtuels</a:t>
            </a:r>
          </a:p>
          <a:p>
            <a:r>
              <a:rPr lang="fr-FR" sz="2400" smtClean="0"/>
              <a:t>Créer des pools d'adresses IP pour les réseaux d'ordinateurs virtuels</a:t>
            </a:r>
          </a:p>
          <a:p>
            <a:pPr marL="514350" indent="-514350">
              <a:buAutoNum type="arabicParenR"/>
            </a:pPr>
            <a:endParaRPr lang="fr-FR" smtClean="0"/>
          </a:p>
        </p:txBody>
      </p:sp>
    </p:spTree>
    <p:extLst>
      <p:ext uri="{BB962C8B-B14F-4D97-AF65-F5344CB8AC3E}">
        <p14:creationId xmlns:p14="http://schemas.microsoft.com/office/powerpoint/2010/main" val="547125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5024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65024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b80de30a-11da-4e07-bfd7-88ea8e2b059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Atelier pratique : Planification et implémentation des réseaux et du stockage de virtualisation</a:t>
            </a:r>
            <a:endParaRPr lang="fr-FR" sz="2600"/>
          </a:p>
        </p:txBody>
      </p:sp>
      <p:sp>
        <p:nvSpPr>
          <p:cNvPr id="3" name="Text Placeholder 2"/>
          <p:cNvSpPr>
            <a:spLocks noGrp="1"/>
          </p:cNvSpPr>
          <p:nvPr>
            <p:ph type="body" idx="1"/>
          </p:nvPr>
        </p:nvSpPr>
        <p:spPr>
          <a:xfrm>
            <a:off x="457200" y="1021215"/>
            <a:ext cx="8075612" cy="3017385"/>
          </a:xfrm>
        </p:spPr>
        <p:txBody>
          <a:bodyPr/>
          <a:lstStyle/>
          <a:p>
            <a:r>
              <a:rPr lang="fr-FR" sz="2200" smtClean="0"/>
              <a:t>Exercice 1 : Planification d'une infrastructure de stockage pour la virtualisation
Exercice 2 : Planification d'une infrastructure réseau pour la virtualisation
Exercice 3 : Implémentation d'une infrastructure de stockage pour la virtualisation
Exercice 4 : Implémentation d'une infrastructure réseau pour la virtualisation</a:t>
            </a:r>
            <a:endParaRPr lang="fr-FR" sz="2200"/>
          </a:p>
        </p:txBody>
      </p:sp>
      <p:sp>
        <p:nvSpPr>
          <p:cNvPr id="4" name="TextBox 3"/>
          <p:cNvSpPr txBox="1"/>
          <p:nvPr/>
        </p:nvSpPr>
        <p:spPr>
          <a:xfrm>
            <a:off x="457200" y="4038600"/>
            <a:ext cx="5562600" cy="430887"/>
          </a:xfrm>
          <a:prstGeom prst="rect">
            <a:avLst/>
          </a:prstGeom>
          <a:noFill/>
        </p:spPr>
        <p:txBody>
          <a:bodyPr vert="horz" wrap="square" rtlCol="0">
            <a:spAutoFit/>
          </a:bodyPr>
          <a:lstStyle/>
          <a:p>
            <a:r>
              <a:rPr lang="fr-FR" sz="2200" smtClean="0">
                <a:latin typeface="Segoe UI"/>
              </a:rPr>
              <a:t>Informations d'ouverture de session</a:t>
            </a:r>
            <a:endParaRPr lang="fr-FR" sz="2200">
              <a:latin typeface="Segoe UI"/>
            </a:endParaRPr>
          </a:p>
        </p:txBody>
      </p:sp>
      <p:sp>
        <p:nvSpPr>
          <p:cNvPr id="5" name="TextBox 4"/>
          <p:cNvSpPr txBox="1"/>
          <p:nvPr/>
        </p:nvSpPr>
        <p:spPr>
          <a:xfrm>
            <a:off x="457200" y="4419937"/>
            <a:ext cx="7258975" cy="1785104"/>
          </a:xfrm>
          <a:prstGeom prst="rect">
            <a:avLst/>
          </a:prstGeom>
          <a:noFill/>
        </p:spPr>
        <p:txBody>
          <a:bodyPr vert="horz" wrap="none" rtlCol="0">
            <a:spAutoFit/>
          </a:bodyPr>
          <a:lstStyle/>
          <a:p>
            <a:pPr>
              <a:tabLst>
                <a:tab pos="3946525" algn="l"/>
              </a:tabLst>
            </a:pPr>
            <a:r>
              <a:rPr lang="fr-FR" sz="2200" b="0" i="0" u="none" strike="noStrike" baseline="0" smtClean="0">
                <a:latin typeface="Segoe UI"/>
              </a:rPr>
              <a:t>Ordinateurs virtuels	</a:t>
            </a:r>
            <a:r>
              <a:rPr lang="fr-FR" sz="2200" i="0" u="none" strike="noStrike" baseline="0" smtClean="0">
                <a:latin typeface="Segoe UI"/>
              </a:rPr>
              <a:t>22414B-LON-DC1</a:t>
            </a:r>
          </a:p>
          <a:p>
            <a:pPr>
              <a:tabLst>
                <a:tab pos="3946525" algn="l"/>
              </a:tabLst>
            </a:pPr>
            <a:r>
              <a:rPr lang="fr-FR" sz="2200" smtClean="0">
                <a:latin typeface="Segoe UI"/>
              </a:rPr>
              <a:t>	</a:t>
            </a:r>
            <a:r>
              <a:rPr lang="fr-FR" sz="2200" i="0" u="none" strike="noStrike" baseline="0" smtClean="0">
                <a:latin typeface="Segoe UI"/>
              </a:rPr>
              <a:t>22414B-LON-VMM1</a:t>
            </a:r>
          </a:p>
          <a:p>
            <a:pPr>
              <a:tabLst>
                <a:tab pos="3946525" algn="l"/>
              </a:tabLst>
            </a:pPr>
            <a:r>
              <a:rPr lang="fr-FR" sz="2200" smtClean="0">
                <a:latin typeface="Segoe UI"/>
              </a:rPr>
              <a:t>	</a:t>
            </a:r>
            <a:r>
              <a:rPr lang="fr-FR" sz="2200" i="0" u="none" strike="noStrike" baseline="0" smtClean="0">
                <a:latin typeface="Segoe UI"/>
              </a:rPr>
              <a:t>22414B-LON-SVR1</a:t>
            </a:r>
          </a:p>
          <a:p>
            <a:pPr>
              <a:tabLst>
                <a:tab pos="3946525" algn="l"/>
              </a:tabLst>
            </a:pPr>
            <a:r>
              <a:rPr lang="fr-FR" sz="2200" i="0" u="none" strike="noStrike" baseline="0" smtClean="0">
                <a:latin typeface="Segoe UI"/>
              </a:rPr>
              <a:t>Nom d'utilisateur	ADATUM\Administrateur</a:t>
            </a:r>
          </a:p>
          <a:p>
            <a:pPr>
              <a:tabLst>
                <a:tab pos="3946525" algn="l"/>
              </a:tabLst>
            </a:pPr>
            <a:r>
              <a:rPr lang="fr-FR" sz="2200" i="0" u="none" strike="noStrike" baseline="0" smtClean="0">
                <a:latin typeface="Segoe UI"/>
              </a:rPr>
              <a:t>Mot de pass</a:t>
            </a:r>
            <a:r>
              <a:rPr lang="fr-FR" sz="2200" smtClean="0">
                <a:latin typeface="Segoe UI"/>
              </a:rPr>
              <a:t>e	</a:t>
            </a:r>
            <a:r>
              <a:rPr lang="fr-FR" sz="2200" i="0" u="none" strike="noStrike" baseline="0" smtClean="0">
                <a:latin typeface="Segoe UI"/>
              </a:rPr>
              <a:t>Pa$$w0rd</a:t>
            </a:r>
            <a:endParaRPr lang="fr-FR" sz="2800">
              <a:solidFill>
                <a:srgbClr val="000000"/>
              </a:solidFill>
              <a:latin typeface="Segoe UI"/>
            </a:endParaRPr>
          </a:p>
        </p:txBody>
      </p:sp>
      <p:sp>
        <p:nvSpPr>
          <p:cNvPr id="6" name="TextBox 5"/>
          <p:cNvSpPr txBox="1"/>
          <p:nvPr/>
        </p:nvSpPr>
        <p:spPr>
          <a:xfrm>
            <a:off x="457200" y="6274713"/>
            <a:ext cx="4418012" cy="430887"/>
          </a:xfrm>
          <a:prstGeom prst="rect">
            <a:avLst/>
          </a:prstGeom>
          <a:noFill/>
        </p:spPr>
        <p:txBody>
          <a:bodyPr vert="horz" wrap="square" rtlCol="0">
            <a:spAutoFit/>
          </a:bodyPr>
          <a:lstStyle/>
          <a:p>
            <a:r>
              <a:rPr lang="fr-FR" sz="2200" smtClean="0">
                <a:latin typeface="Segoe UI"/>
              </a:rPr>
              <a:t>Durée approximative : 60 minutes</a:t>
            </a:r>
            <a:endParaRPr lang="fr-FR" sz="2200">
              <a:latin typeface="Segoe UI"/>
            </a:endParaRPr>
          </a:p>
        </p:txBody>
      </p:sp>
    </p:spTree>
    <p:extLst>
      <p:ext uri="{BB962C8B-B14F-4D97-AF65-F5344CB8AC3E}">
        <p14:creationId xmlns:p14="http://schemas.microsoft.com/office/powerpoint/2010/main" val="2186512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15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99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842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Options de stockage pour la virtualisation de serveur</a:t>
            </a:r>
            <a:endParaRPr lang="fr-FR" sz="2600"/>
          </a:p>
        </p:txBody>
      </p:sp>
      <p:sp>
        <p:nvSpPr>
          <p:cNvPr id="4" name="Content Placeholder 2"/>
          <p:cNvSpPr>
            <a:spLocks noGrp="1"/>
          </p:cNvSpPr>
          <p:nvPr/>
        </p:nvSpPr>
        <p:spPr bwMode="auto">
          <a:xfrm>
            <a:off x="458788" y="1021215"/>
            <a:ext cx="8532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planification de stockage pour les hôtes de virtualisation doit</a:t>
            </a:r>
          </a:p>
          <a:p>
            <a:r>
              <a:rPr lang="fr-FR" sz="2400" smtClean="0"/>
              <a:t>Utiliser une connectivité au stockage de haute performance</a:t>
            </a:r>
          </a:p>
          <a:p>
            <a:r>
              <a:rPr lang="fr-FR" sz="2400" smtClean="0"/>
              <a:t>Implémenter un stockage redondants</a:t>
            </a:r>
          </a:p>
          <a:p>
            <a:r>
              <a:rPr lang="fr-FR" sz="2400" smtClean="0"/>
              <a:t>Analyser l'utilisation de stockage actuelle et déterminer les performances de stockage</a:t>
            </a:r>
          </a:p>
          <a:p>
            <a:r>
              <a:rPr lang="fr-FR" sz="2400" smtClean="0"/>
              <a:t>Planifier un espace adéquat pour les besoins de virtualisation existants et planifier une croissance de stockage</a:t>
            </a:r>
          </a:p>
          <a:p>
            <a:r>
              <a:rPr lang="fr-FR" sz="2400" smtClean="0"/>
              <a:t>Tenir compte de la protection des données, comme les sauvegardes ou la réplication hors site</a:t>
            </a:r>
            <a:endParaRPr lang="fr-FR" sz="2400"/>
          </a:p>
        </p:txBody>
      </p:sp>
    </p:spTree>
    <p:extLst>
      <p:ext uri="{BB962C8B-B14F-4D97-AF65-F5344CB8AC3E}">
        <p14:creationId xmlns:p14="http://schemas.microsoft.com/office/powerpoint/2010/main" val="556272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56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381000" y="922298"/>
            <a:ext cx="8458200" cy="6011902"/>
          </a:xfrm>
          <a:prstGeom prst="rect">
            <a:avLst/>
          </a:prstGeom>
          <a:noFill/>
        </p:spPr>
        <p:txBody>
          <a:bodyPr vert="horz" wrap="square" rtlCol="0">
            <a:spAutoFit/>
          </a:bodyPr>
          <a:lstStyle/>
          <a:p>
            <a:pPr>
              <a:lnSpc>
                <a:spcPct val="115000"/>
              </a:lnSpc>
              <a:spcAft>
                <a:spcPts val="400"/>
              </a:spcAft>
            </a:pPr>
            <a:r>
              <a:rPr lang="fr-FR" sz="2000" smtClean="0">
                <a:effectLst/>
                <a:latin typeface="Segoe UI"/>
                <a:ea typeface="Times New Roman"/>
                <a:cs typeface="Mangal"/>
              </a:rPr>
              <a:t>Après avoir terminé la conception et l'implémentation du serveur hôte et des couches de gestion de l'infrastructure de virtualisation, l'étape suivante consiste à planifier et implémenter le stockage et les couches du réseau </a:t>
            </a:r>
          </a:p>
          <a:p>
            <a:pPr>
              <a:lnSpc>
                <a:spcPct val="115000"/>
              </a:lnSpc>
              <a:spcAft>
                <a:spcPts val="400"/>
              </a:spcAft>
            </a:pPr>
            <a:r>
              <a:rPr lang="fr-FR" sz="2000" smtClean="0">
                <a:effectLst/>
                <a:latin typeface="Segoe UI"/>
                <a:ea typeface="Times New Roman"/>
                <a:cs typeface="Mangal"/>
              </a:rPr>
              <a:t>Étant donné que de nombreux ordinateurs virtuels partageront la même infrastructure de stockage et réseau, il est primordial que ces couches soient hautement disponibles. En même temps, A. Datum ne dispose pas du budget nécessaire pour une mise en service excessive de son environnement virtuel, donc votre conception doit fournir suffisamment de capacité sans être trop excessive </a:t>
            </a:r>
          </a:p>
          <a:p>
            <a:pPr>
              <a:lnSpc>
                <a:spcPct val="115000"/>
              </a:lnSpc>
              <a:spcAft>
                <a:spcPts val="400"/>
              </a:spcAft>
            </a:pPr>
            <a:r>
              <a:rPr lang="fr-FR" sz="2000" smtClean="0">
                <a:effectLst/>
                <a:latin typeface="Segoe UI"/>
                <a:ea typeface="Times New Roman"/>
                <a:cs typeface="Mangal"/>
              </a:rPr>
              <a:t>Les administrateurs de stockage à Londres conçoivent l'infrastructure de stockage à l'aide du réseau SAN Fibre Channel. Les administrateurs réseau de Londres sont responsables de concevoir la configuration réseau. Cependant, vous êtes chargé de créer la conception de stockage pour le déploiement Hyper-V à Toronto. Vous êtes également chargé de créer la conception de réseau à Toronto</a:t>
            </a:r>
            <a:endParaRPr lang="fr-FR" sz="2000">
              <a:effectLst/>
              <a:latin typeface="Segoe UI"/>
              <a:ea typeface="Times New Roman"/>
              <a:cs typeface="Mangal"/>
            </a:endParaRPr>
          </a:p>
        </p:txBody>
      </p:sp>
    </p:spTree>
    <p:extLst>
      <p:ext uri="{BB962C8B-B14F-4D97-AF65-F5344CB8AC3E}">
        <p14:creationId xmlns:p14="http://schemas.microsoft.com/office/powerpoint/2010/main" val="2587087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5cc63add-85e8-437c-8843-4875a426de4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Quel type d'activité professionnelle tirerait profit de la virtualisation réseau ?
Quelles sont les deux charges de travail que vous pouvez consolider dans un cluster unique ?
Quels sont les nouveaux types SAN disponibles sur Hyper-V et ses ordinateurs virtuels ?</a:t>
            </a:r>
            <a:endParaRPr lang="fr-FR"/>
          </a:p>
        </p:txBody>
      </p:sp>
    </p:spTree>
    <p:extLst>
      <p:ext uri="{BB962C8B-B14F-4D97-AF65-F5344CB8AC3E}">
        <p14:creationId xmlns:p14="http://schemas.microsoft.com/office/powerpoint/2010/main" val="3592214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Problèmes réels et scénarios
Outils
Méthode conseillée
Problèmes courants et conseils de résolution des problèmes</a:t>
            </a:r>
            <a:endParaRPr lang="fr-FR"/>
          </a:p>
        </p:txBody>
      </p:sp>
    </p:spTree>
    <p:extLst>
      <p:ext uri="{BB962C8B-B14F-4D97-AF65-F5344CB8AC3E}">
        <p14:creationId xmlns:p14="http://schemas.microsoft.com/office/powerpoint/2010/main" val="3909475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788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Options de configuration des disques virtuels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Hyper-V prend en charge de nombreux types de stockage différents notamment</a:t>
            </a:r>
          </a:p>
          <a:p>
            <a:r>
              <a:rPr lang="fr-FR" sz="2400" smtClean="0"/>
              <a:t>Disques de taille dynamique</a:t>
            </a:r>
          </a:p>
          <a:p>
            <a:r>
              <a:rPr lang="fr-FR" sz="2400" smtClean="0"/>
              <a:t>Disques fixes</a:t>
            </a:r>
          </a:p>
          <a:p>
            <a:r>
              <a:rPr lang="fr-FR" sz="2400" smtClean="0"/>
              <a:t>Disques de différenciation</a:t>
            </a:r>
          </a:p>
          <a:p>
            <a:r>
              <a:rPr lang="fr-FR" sz="2400" smtClean="0"/>
              <a:t>Disques physiques</a:t>
            </a:r>
          </a:p>
          <a:p>
            <a:endParaRPr lang="fr-FR" sz="2400" smtClean="0"/>
          </a:p>
          <a:p>
            <a:pPr lvl="1"/>
            <a:endParaRPr lang="fr-FR" sz="2000" smtClean="0"/>
          </a:p>
          <a:p>
            <a:endParaRPr lang="fr-FR" sz="2400"/>
          </a:p>
        </p:txBody>
      </p:sp>
    </p:spTree>
    <p:extLst>
      <p:ext uri="{BB962C8B-B14F-4D97-AF65-F5344CB8AC3E}">
        <p14:creationId xmlns:p14="http://schemas.microsoft.com/office/powerpoint/2010/main" val="28815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du stockage Fibre Channel</a:t>
            </a:r>
            <a:endParaRPr lang="fr-FR"/>
          </a:p>
        </p:txBody>
      </p:sp>
      <p:sp>
        <p:nvSpPr>
          <p:cNvPr id="4" name="Content Placeholder 2"/>
          <p:cNvSpPr>
            <a:spLocks noGrp="1"/>
          </p:cNvSpPr>
          <p:nvPr/>
        </p:nvSpPr>
        <p:spPr bwMode="auto">
          <a:xfrm>
            <a:off x="458788" y="1021215"/>
            <a:ext cx="84566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Pour prendre en charge Fibre Channel, vous devez</a:t>
            </a:r>
          </a:p>
          <a:p>
            <a:r>
              <a:rPr lang="fr-FR" sz="2400" smtClean="0"/>
              <a:t>Configurer l'hôte Hyper-V avec une carte Fibre Channel HBA</a:t>
            </a:r>
          </a:p>
          <a:p>
            <a:pPr lvl="0"/>
            <a:r>
              <a:rPr lang="fr-FR" sz="2400" smtClean="0"/>
              <a:t>Vérifier que l'adaptateur HBA Fibre Channel dispose d'un pilote qui prend en charge Fibre Channel virtuel</a:t>
            </a:r>
          </a:p>
          <a:p>
            <a:pPr lvl="0"/>
            <a:r>
              <a:rPr lang="fr-FR" sz="2400" smtClean="0"/>
              <a:t>Vérifier que l'ordinateur virtuel prend en charge les extensions d'ordinateur virtuel</a:t>
            </a:r>
          </a:p>
          <a:p>
            <a:endParaRPr lang="fr-FR"/>
          </a:p>
        </p:txBody>
      </p:sp>
    </p:spTree>
    <p:extLst>
      <p:ext uri="{BB962C8B-B14F-4D97-AF65-F5344CB8AC3E}">
        <p14:creationId xmlns:p14="http://schemas.microsoft.com/office/powerpoint/2010/main" val="164766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2b47c81d-c704-44f0-b3d5-7f24d3eb24e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du stockage iSCSI</a:t>
            </a:r>
            <a:endParaRPr lang="fr-FR"/>
          </a:p>
        </p:txBody>
      </p:sp>
      <p:sp>
        <p:nvSpPr>
          <p:cNvPr id="5" name="TextBox 4"/>
          <p:cNvSpPr txBox="1">
            <a:spLocks noChangeArrowheads="1"/>
          </p:cNvSpPr>
          <p:nvPr/>
        </p:nvSpPr>
        <p:spPr bwMode="auto">
          <a:xfrm>
            <a:off x="479950" y="887525"/>
            <a:ext cx="8206850" cy="5437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ts val="600"/>
              </a:spcBef>
              <a:buClr>
                <a:schemeClr val="hlink"/>
              </a:buClr>
              <a:buSzPct val="90000"/>
            </a:pPr>
            <a:r>
              <a:rPr lang="fr-FR" sz="2800" b="0" smtClean="0">
                <a:latin typeface="Segoe UI" pitchFamily="34" charset="0"/>
                <a:ea typeface="Segoe UI" pitchFamily="34" charset="0"/>
                <a:cs typeface="Segoe UI" pitchFamily="34" charset="0"/>
              </a:rPr>
              <a:t>En concevant votre solution de stockage iSCSI, tenez compte des recommandations suivantes</a:t>
            </a:r>
          </a:p>
          <a:p>
            <a:pPr marL="342900" indent="-342900">
              <a:spcBef>
                <a:spcPts val="600"/>
              </a:spcBef>
              <a:buClr>
                <a:schemeClr val="hlink"/>
              </a:buClr>
              <a:buSzPct val="90000"/>
              <a:buFont typeface="Arial" pitchFamily="34" charset="0"/>
              <a:buChar char="•"/>
            </a:pPr>
            <a:r>
              <a:rPr lang="fr-FR" sz="2400" b="0" smtClean="0">
                <a:latin typeface="Segoe UI" pitchFamily="34" charset="0"/>
                <a:ea typeface="Segoe UI" pitchFamily="34" charset="0"/>
                <a:cs typeface="Segoe UI" pitchFamily="34" charset="0"/>
              </a:rPr>
              <a:t>Déployez la solution sur des réseaux rapides</a:t>
            </a:r>
          </a:p>
          <a:p>
            <a:pPr marL="342900" indent="-342900">
              <a:spcBef>
                <a:spcPts val="600"/>
              </a:spcBef>
              <a:buClr>
                <a:schemeClr val="hlink"/>
              </a:buClr>
              <a:buSzPct val="90000"/>
              <a:buFont typeface="Arial" pitchFamily="34" charset="0"/>
              <a:buChar char="•"/>
            </a:pPr>
            <a:r>
              <a:rPr lang="fr-FR" sz="2400" b="0" smtClean="0">
                <a:latin typeface="Segoe UI" pitchFamily="34" charset="0"/>
                <a:ea typeface="Segoe UI" pitchFamily="34" charset="0"/>
                <a:cs typeface="Segoe UI" pitchFamily="34" charset="0"/>
              </a:rPr>
              <a:t>Concevez une infrastructure réseau à haute disponibilité pour votre solution de stockage iSCSI</a:t>
            </a:r>
          </a:p>
          <a:p>
            <a:pPr marL="342900" indent="-342900">
              <a:spcBef>
                <a:spcPts val="600"/>
              </a:spcBef>
              <a:buClr>
                <a:schemeClr val="hlink"/>
              </a:buClr>
              <a:buSzPct val="90000"/>
              <a:buFont typeface="Arial" pitchFamily="34" charset="0"/>
              <a:buChar char="•"/>
            </a:pPr>
            <a:r>
              <a:rPr lang="fr-FR" sz="2400" b="0" smtClean="0">
                <a:latin typeface="Segoe UI" pitchFamily="34" charset="0"/>
                <a:ea typeface="Segoe UI" pitchFamily="34" charset="0"/>
                <a:cs typeface="Segoe UI" pitchFamily="34" charset="0"/>
              </a:rPr>
              <a:t>Concevez une stratégie de sécurité appropriée pour la solution de stockage iSCSI</a:t>
            </a:r>
          </a:p>
          <a:p>
            <a:pPr marL="342900" indent="-342900">
              <a:spcBef>
                <a:spcPts val="600"/>
              </a:spcBef>
              <a:buClr>
                <a:schemeClr val="hlink"/>
              </a:buClr>
              <a:buSzPct val="90000"/>
              <a:buFont typeface="Arial" pitchFamily="34" charset="0"/>
              <a:buChar char="•"/>
            </a:pPr>
            <a:r>
              <a:rPr lang="fr-FR" sz="2400" b="0" smtClean="0">
                <a:latin typeface="Segoe UI" pitchFamily="34" charset="0"/>
                <a:ea typeface="Segoe UI" pitchFamily="34" charset="0"/>
                <a:cs typeface="Segoe UI" pitchFamily="34" charset="0"/>
              </a:rPr>
              <a:t>Faites participer toutes les équipes concernées</a:t>
            </a:r>
            <a:endParaRPr lang="fr-FR" sz="24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43397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9f0d8210-7495-4a98-8ac8-b1ef816f3e4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du stockage SMB 3.0 et NFS</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SMB 3.0</a:t>
            </a:r>
          </a:p>
          <a:p>
            <a:pPr lvl="1"/>
            <a:r>
              <a:rPr lang="fr-FR" smtClean="0"/>
              <a:t>Active le stockage d'ordinateur virtuel sur les partages de fichiers SMB 3.0</a:t>
            </a:r>
          </a:p>
          <a:p>
            <a:pPr lvl="1"/>
            <a:r>
              <a:rPr lang="fr-FR" smtClean="0"/>
              <a:t>Requiert les serveurs de fichiers Windows Server 2012</a:t>
            </a:r>
          </a:p>
          <a:p>
            <a:pPr lvl="1"/>
            <a:r>
              <a:rPr lang="fr-FR" smtClean="0"/>
              <a:t>Requiert une connectivité réseau rapide</a:t>
            </a:r>
          </a:p>
          <a:p>
            <a:pPr lvl="1"/>
            <a:r>
              <a:rPr lang="fr-FR" smtClean="0"/>
              <a:t>Offre des avantages en termes de redondance et de performance</a:t>
            </a:r>
          </a:p>
          <a:p>
            <a:r>
              <a:rPr lang="fr-FR" smtClean="0"/>
              <a:t>NFS</a:t>
            </a:r>
          </a:p>
          <a:p>
            <a:pPr lvl="1"/>
            <a:r>
              <a:rPr lang="fr-FR" smtClean="0"/>
              <a:t>Vous permet d'utiliser des partages NFS pour déployer VMware sur les ordinateurs virtuels</a:t>
            </a:r>
          </a:p>
          <a:p>
            <a:pPr marL="0" indent="0">
              <a:buNone/>
            </a:pPr>
            <a:endParaRPr lang="fr-FR"/>
          </a:p>
        </p:txBody>
      </p:sp>
    </p:spTree>
    <p:extLst>
      <p:ext uri="{BB962C8B-B14F-4D97-AF65-F5344CB8AC3E}">
        <p14:creationId xmlns:p14="http://schemas.microsoft.com/office/powerpoint/2010/main" val="9514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f7ee88d9-eaea-4e55-b7ad-463b7325acb2">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pPr>
              <a:lnSpc>
                <a:spcPct val="80000"/>
              </a:lnSpc>
            </a:pPr>
            <a:r>
              <a:rPr lang="fr-FR" sz="2600" smtClean="0"/>
              <a:t>Configuration des options de haute disponibilité pour le stockage Hyper-V</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Les options de stockage hautement disponibles Hyper-V incluent</a:t>
            </a:r>
          </a:p>
          <a:p>
            <a:r>
              <a:rPr lang="fr-FR" sz="2400" smtClean="0"/>
              <a:t>Les espaces de stockage qui fournissent la résilience de mise en miroir et de parité via plusieurs types de disques hétérogènes</a:t>
            </a:r>
          </a:p>
          <a:p>
            <a:r>
              <a:rPr lang="fr-FR" sz="2400" smtClean="0"/>
              <a:t>Plusieurs adaptateurs HBA avec la redondance de chemin de stockage via MPIO ou l'association de cartes réseau</a:t>
            </a:r>
          </a:p>
          <a:p>
            <a:r>
              <a:rPr lang="fr-FR" sz="2400" smtClean="0"/>
              <a:t>Le clustering avec basculement fournit des cibles iSCSI hautement disponibles ou des partages SMB et NFS disponibles en continu</a:t>
            </a:r>
            <a:endParaRPr lang="fr-FR"/>
          </a:p>
        </p:txBody>
      </p:sp>
    </p:spTree>
    <p:extLst>
      <p:ext uri="{BB962C8B-B14F-4D97-AF65-F5344CB8AC3E}">
        <p14:creationId xmlns:p14="http://schemas.microsoft.com/office/powerpoint/2010/main" val="384874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2929</TotalTime>
  <Words>2905</Words>
  <Application>Microsoft Office PowerPoint</Application>
  <PresentationFormat>On-screen Show (4:3)</PresentationFormat>
  <Paragraphs>684</Paragraphs>
  <Slides>44</Slides>
  <Notes>44</Notes>
  <HiddenSlides>16</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Arial</vt:lpstr>
      <vt:lpstr>Segoe Light</vt:lpstr>
      <vt:lpstr>Mangal</vt:lpstr>
      <vt:lpstr>Arial Unicode MS</vt:lpstr>
      <vt:lpstr>Segoe UI Light</vt:lpstr>
      <vt:lpstr>Times New Roman</vt:lpstr>
      <vt:lpstr>Segoe UI</vt:lpstr>
      <vt:lpstr>Verdana</vt:lpstr>
      <vt:lpstr>Symbol</vt:lpstr>
      <vt:lpstr>Calibri</vt:lpstr>
      <vt:lpstr>Wingdings</vt:lpstr>
      <vt:lpstr>SimSun</vt:lpstr>
      <vt:lpstr>Presentation1</vt:lpstr>
      <vt:lpstr>Module 3</vt:lpstr>
      <vt:lpstr>Vue d'ensemble du module</vt:lpstr>
      <vt:lpstr>Leçon 1 : Planification d'une infrastructure de stockage pour la virtualisation</vt:lpstr>
      <vt:lpstr>Options de stockage pour la virtualisation de serveur</vt:lpstr>
      <vt:lpstr>Options de configuration des disques virtuels</vt:lpstr>
      <vt:lpstr>Implémentation du stockage Fibre Channel</vt:lpstr>
      <vt:lpstr>Implémentation du stockage iSCSI</vt:lpstr>
      <vt:lpstr>Implémentation du stockage SMB 3.0 et NFS</vt:lpstr>
      <vt:lpstr>Configuration des options de haute disponibilité pour le stockage Hyper-V</vt:lpstr>
      <vt:lpstr>Planification d'une autre conception d'infrastructure</vt:lpstr>
      <vt:lpstr>Leçon 2 : Implémentation d'une infrastructure de stockage pour la virtualisation</vt:lpstr>
      <vt:lpstr>Vue d'ensemble de la configuration iSCSI</vt:lpstr>
      <vt:lpstr>Démonstration : Configuration du stockage iSCSI pour la virtualisation</vt:lpstr>
      <vt:lpstr>PowerPoint Presentation</vt:lpstr>
      <vt:lpstr>PowerPoint Presentation</vt:lpstr>
      <vt:lpstr>PowerPoint Presentation</vt:lpstr>
      <vt:lpstr>PowerPoint Presentation</vt:lpstr>
      <vt:lpstr>Gestion du stockage dans VMM</vt:lpstr>
      <vt:lpstr>Démonstration : Configuration du stockage dans VMM</vt:lpstr>
      <vt:lpstr>PowerPoint Presentation</vt:lpstr>
      <vt:lpstr>PowerPoint Presentation</vt:lpstr>
      <vt:lpstr>Leçon 3 : Planification et implémentation d'une infrastructure réseau pour la virtualisation</vt:lpstr>
      <vt:lpstr>Configuration requise pour un déploiement Hyper-V</vt:lpstr>
      <vt:lpstr>Configuration des options des réseaux virtuels</vt:lpstr>
      <vt:lpstr>Démonstration : Configuration des réseaux virtuels</vt:lpstr>
      <vt:lpstr>PowerPoint Presentation</vt:lpstr>
      <vt:lpstr>Planification de réseaux pour un déploiement Hyper-V</vt:lpstr>
      <vt:lpstr>Gestion des réseaux virtuels dans VMM</vt:lpstr>
      <vt:lpstr>Démonstration : Configuration des composants d'un réseau virtuel dans VMM</vt:lpstr>
      <vt:lpstr>PowerPoint Presentation</vt:lpstr>
      <vt:lpstr>PowerPoint Presentation</vt:lpstr>
      <vt:lpstr>Qu'est-ce que la virtualisation réseau ?</vt:lpstr>
      <vt:lpstr>Démonstration : Configuration de la virtualisation réseau</vt:lpstr>
      <vt:lpstr>PowerPoint Presentation</vt:lpstr>
      <vt:lpstr>PowerPoint Presentation</vt:lpstr>
      <vt:lpstr>Atelier pratique : Planification et implémentation des réseaux et du stockage de virtualisation</vt:lpstr>
      <vt:lpstr>PowerPoint Presentation</vt:lpstr>
      <vt:lpstr>PowerPoint Presentation</vt:lpstr>
      <vt:lpstr>PowerPoint Presentation</vt:lpstr>
      <vt:lpstr>PowerPoint Presentation</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Module3</dc:title>
  <dc:creator>Sally</dc:creator>
  <cp:lastModifiedBy>Ruiz, Pilar</cp:lastModifiedBy>
  <cp:revision>66</cp:revision>
  <dcterms:created xsi:type="dcterms:W3CDTF">2013-03-28T20:23:58Z</dcterms:created>
  <dcterms:modified xsi:type="dcterms:W3CDTF">2013-08-13T17:13:29Z</dcterms:modified>
</cp:coreProperties>
</file>