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5"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7" r:id="rId31"/>
    <p:sldId id="288" r:id="rId32"/>
    <p:sldId id="292" r:id="rId33"/>
    <p:sldId id="294" r:id="rId34"/>
    <p:sldId id="295" r:id="rId35"/>
    <p:sldId id="296" r:id="rId36"/>
    <p:sldId id="297" r:id="rId37"/>
    <p:sldId id="298" r:id="rId38"/>
    <p:sldId id="299" r:id="rId39"/>
    <p:sldId id="304" r:id="rId40"/>
    <p:sldId id="284" r:id="rId41"/>
    <p:sldId id="285" r:id="rId42"/>
  </p:sldIdLst>
  <p:sldSz cx="9144000" cy="6858000" type="screen4x3"/>
  <p:notesSz cx="6858000" cy="9144000"/>
  <p:embeddedFontLst>
    <p:embeddedFont>
      <p:font typeface="Arial Unicode MS" pitchFamily="34" charset="-128"/>
      <p:regular r:id="rId44"/>
    </p:embeddedFont>
    <p:embeddedFont>
      <p:font typeface="Verdana" pitchFamily="34" charset="0"/>
      <p:regular r:id="rId45"/>
      <p:bold r:id="rId46"/>
      <p:italic r:id="rId47"/>
      <p:boldItalic r:id="rId48"/>
    </p:embeddedFont>
    <p:embeddedFont>
      <p:font typeface="Segoe Light" pitchFamily="34" charset="0"/>
      <p:regular r:id="rId49"/>
      <p:italic r:id="rId50"/>
    </p:embeddedFont>
    <p:embeddedFont>
      <p:font typeface="Segoe UI Light" pitchFamily="34" charset="0"/>
      <p:regular r:id="rId51"/>
    </p:embeddedFont>
    <p:embeddedFont>
      <p:font typeface="Segoe UI" pitchFamily="34" charset="0"/>
      <p:regular r:id="rId52"/>
      <p:bold r:id="rId53"/>
      <p:italic r:id="rId54"/>
      <p:boldItalic r:id="rId55"/>
    </p:embeddedFont>
    <p:embeddedFont>
      <p:font typeface="SimSun" pitchFamily="2" charset="-122"/>
      <p:regular r:id="rId56"/>
    </p:embeddedFont>
    <p:embeddedFont>
      <p:font typeface="Calibri"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422" autoAdjust="0"/>
    <p:restoredTop sz="84800"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EE2D7-56D7-4E30-B47E-FB1AB9592F63}" type="datetimeFigureOut">
              <a:rPr lang="en-US" smtClean="0"/>
              <a:pPr/>
              <a:t>8/14/2013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70214-5923-440A-A732-ECC03C198D63}" type="slidenum">
              <a:rPr lang="en-US" smtClean="0"/>
              <a:pPr/>
              <a:t>‹#›</a:t>
            </a:fld>
            <a:endParaRPr lang="en-US"/>
          </a:p>
        </p:txBody>
      </p:sp>
    </p:spTree>
    <p:extLst>
      <p:ext uri="{BB962C8B-B14F-4D97-AF65-F5344CB8AC3E}">
        <p14:creationId xmlns:p14="http://schemas.microsoft.com/office/powerpoint/2010/main" val="269724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go.microsoft.com/fwlink/?LinkID=285295"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go.microsoft.com/fwlink/?LinkID=28528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dirty="0" smtClean="0">
                <a:latin typeface="Arial"/>
                <a:ea typeface="Calibri"/>
                <a:cs typeface="Times New Roman"/>
              </a:rPr>
              <a:t>Présentation : 120 minutes</a:t>
            </a:r>
            <a:endParaRPr lang="fr-FR" sz="1000" dirty="0" smtClean="0">
              <a:latin typeface="Arial"/>
              <a:ea typeface="Calibri"/>
              <a:cs typeface="Times New Roman"/>
            </a:endParaRPr>
          </a:p>
          <a:p>
            <a:pPr>
              <a:lnSpc>
                <a:spcPct val="115000"/>
              </a:lnSpc>
              <a:spcAft>
                <a:spcPts val="995"/>
              </a:spcAft>
            </a:pPr>
            <a:r>
              <a:rPr lang="fr-FR" sz="1000" b="1" dirty="0" smtClean="0">
                <a:latin typeface="Arial"/>
                <a:ea typeface="Calibri"/>
                <a:cs typeface="Times New Roman"/>
              </a:rPr>
              <a:t>Atelier pratique : 60 minutes</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Times New Roman"/>
                <a:cs typeface="Calibri"/>
              </a:rPr>
              <a:t>À la fin de ce module, les stagiaires seront à même d'effectuer les tâches suivantes :</a:t>
            </a:r>
            <a:endParaRPr lang="fr-FR" sz="1000" dirty="0" smtClean="0">
              <a:latin typeface="Arial"/>
              <a:ea typeface="Calibri"/>
              <a:cs typeface="Times New Roman"/>
            </a:endParaRPr>
          </a:p>
          <a:p>
            <a:pPr marL="171450" marR="0" lvl="0" indent="-171450">
              <a:lnSpc>
                <a:spcPct val="115000"/>
              </a:lnSpc>
              <a:spcBef>
                <a:spcPts val="0"/>
              </a:spcBef>
              <a:spcAft>
                <a:spcPts val="995"/>
              </a:spcAft>
              <a:buFont typeface="Arial" pitchFamily="34" charset="0"/>
              <a:buChar char="•"/>
            </a:pPr>
            <a:r>
              <a:rPr lang="fr-FR" sz="1000" dirty="0" smtClean="0">
                <a:effectLst/>
                <a:latin typeface="Arial"/>
                <a:ea typeface="Times New Roman"/>
                <a:cs typeface="Times New Roman"/>
              </a:rPr>
              <a:t>planifier des configurations d'ordinateurs virtuels</a:t>
            </a:r>
            <a:r>
              <a:rPr lang="fr-FR" sz="1000" dirty="0" smtClean="0">
                <a:latin typeface="Arial"/>
                <a:ea typeface="Times New Roman"/>
                <a:cs typeface="Times New Roman"/>
              </a:rPr>
              <a:t> ;</a:t>
            </a:r>
            <a:r>
              <a:rPr lang="fr-FR" sz="1000" dirty="0" smtClean="0">
                <a:effectLst/>
                <a:latin typeface="Arial"/>
                <a:ea typeface="Times New Roman"/>
                <a:cs typeface="Times New Roman"/>
              </a:rPr>
              <a:t> </a:t>
            </a:r>
          </a:p>
          <a:p>
            <a:pPr marL="171450" marR="0" lvl="0" indent="-171450">
              <a:lnSpc>
                <a:spcPct val="115000"/>
              </a:lnSpc>
              <a:spcBef>
                <a:spcPts val="0"/>
              </a:spcBef>
              <a:spcAft>
                <a:spcPts val="995"/>
              </a:spcAft>
              <a:buFont typeface="Arial" pitchFamily="34" charset="0"/>
              <a:buChar char="•"/>
            </a:pPr>
            <a:r>
              <a:rPr lang="fr-FR" sz="1000" dirty="0" smtClean="0">
                <a:latin typeface="Arial"/>
                <a:ea typeface="Times New Roman"/>
                <a:cs typeface="Times New Roman"/>
              </a:rPr>
              <a:t>p</a:t>
            </a:r>
            <a:r>
              <a:rPr lang="fr-FR" sz="1000" dirty="0" smtClean="0">
                <a:effectLst/>
                <a:latin typeface="Arial"/>
                <a:ea typeface="Times New Roman"/>
                <a:cs typeface="Times New Roman"/>
              </a:rPr>
              <a:t>lanifier et configurer les profils et les modèles Microsoft</a:t>
            </a:r>
            <a:r>
              <a:rPr lang="fr-FR" sz="1000" baseline="30000" dirty="0" smtClean="0">
                <a:effectLst/>
                <a:latin typeface="Arial"/>
                <a:ea typeface="Times New Roman"/>
                <a:cs typeface="Times New Roman"/>
              </a:rPr>
              <a:t>®</a:t>
            </a:r>
            <a:r>
              <a:rPr lang="fr-FR" sz="1000" dirty="0" smtClean="0">
                <a:effectLst/>
                <a:latin typeface="Arial"/>
                <a:ea typeface="Times New Roman"/>
                <a:cs typeface="Times New Roman"/>
              </a:rPr>
              <a:t> System Center 2012 – Virtual Machine Manager (VMM) pour implémenter un déploiement VMM</a:t>
            </a:r>
            <a:r>
              <a:rPr lang="fr-FR" sz="1000" dirty="0" smtClean="0">
                <a:latin typeface="Arial"/>
                <a:ea typeface="Times New Roman"/>
                <a:cs typeface="Times New Roman"/>
              </a:rPr>
              <a:t> ;</a:t>
            </a:r>
            <a:endParaRPr lang="fr-FR" sz="1000" dirty="0" smtClean="0">
              <a:effectLst/>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dirty="0" smtClean="0">
                <a:latin typeface="Arial"/>
                <a:ea typeface="Times New Roman"/>
                <a:cs typeface="Times New Roman"/>
              </a:rPr>
              <a:t>p</a:t>
            </a:r>
            <a:r>
              <a:rPr lang="fr-FR" sz="1000" dirty="0" smtClean="0">
                <a:effectLst/>
                <a:latin typeface="Arial"/>
                <a:ea typeface="Times New Roman"/>
                <a:cs typeface="Times New Roman"/>
              </a:rPr>
              <a:t>lanifier et implémenter un déploiement d'ordinateur virtuel dans VMM.</a:t>
            </a:r>
          </a:p>
          <a:p>
            <a:pPr>
              <a:lnSpc>
                <a:spcPct val="115000"/>
              </a:lnSpc>
              <a:spcAft>
                <a:spcPts val="300"/>
              </a:spcAft>
            </a:pPr>
            <a:r>
              <a:rPr lang="fr-FR" sz="1000" b="1" dirty="0" smtClean="0">
                <a:latin typeface="Arial"/>
                <a:ea typeface="Calibri"/>
                <a:cs typeface="Times New Roman"/>
              </a:rPr>
              <a:t>Documents de cours</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Segoe UI"/>
              </a:rPr>
              <a:t>Pour animer ce module, vous devez disposer du fichier Microsoft Office PowerPoint</a:t>
            </a:r>
            <a:r>
              <a:rPr lang="fr-FR" sz="1000" baseline="30000" dirty="0" smtClean="0">
                <a:latin typeface="Arial"/>
                <a:ea typeface="Calibri"/>
                <a:cs typeface="Times New Roman"/>
              </a:rPr>
              <a:t>®</a:t>
            </a:r>
            <a:r>
              <a:rPr lang="fr-FR" sz="1000" dirty="0" smtClean="0">
                <a:latin typeface="Arial"/>
                <a:ea typeface="Calibri"/>
                <a:cs typeface="Segoe UI"/>
              </a:rPr>
              <a:t> 22414A_04.pptx.</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Important</a:t>
            </a:r>
            <a:r>
              <a:rPr lang="fr-FR" sz="1000" b="1" dirty="0" smtClean="0">
                <a:latin typeface="Arial"/>
                <a:ea typeface="Calibri"/>
                <a:cs typeface="Segoe UI"/>
              </a:rPr>
              <a:t> :</a:t>
            </a:r>
            <a:r>
              <a:rPr lang="fr-FR" sz="1000" dirty="0" smtClean="0">
                <a:latin typeface="Arial"/>
                <a:ea typeface="Calibri"/>
                <a:cs typeface="Segoe UI"/>
              </a:rPr>
              <a:t> il est recommandé d'utiliser Office PowerPoint 2007 ou une version plus récente pour afficher les diapositives de ce cours. Si vous utilisez la visionneuse PowerPoint ou une version antérieure d'Office PowerPoint, il se peut que les diapositives ne s'affichent pas correctement.</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Préparation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Times New Roman"/>
                <a:cs typeface="Segoe UI"/>
              </a:rPr>
              <a:t>Pour préparer ce module, vous devez effectuer les tâches suivantes :</a:t>
            </a:r>
            <a:endParaRPr lang="fr-FR" sz="1000" dirty="0" smtClean="0">
              <a:latin typeface="Arial"/>
              <a:ea typeface="Calibri"/>
              <a:cs typeface="Times New Roman"/>
            </a:endParaRPr>
          </a:p>
          <a:p>
            <a:pPr marL="171450" marR="0" lvl="0" indent="-171450">
              <a:lnSpc>
                <a:spcPct val="115000"/>
              </a:lnSpc>
              <a:spcBef>
                <a:spcPts val="0"/>
              </a:spcBef>
              <a:spcAft>
                <a:spcPts val="995"/>
              </a:spcAft>
              <a:buFont typeface="Arial" pitchFamily="34" charset="0"/>
              <a:buChar char="•"/>
            </a:pPr>
            <a:r>
              <a:rPr lang="fr-FR" sz="1000" dirty="0" smtClean="0">
                <a:latin typeface="Arial"/>
                <a:ea typeface="Arial Unicode MS"/>
                <a:cs typeface="Times New Roman"/>
              </a:rPr>
              <a:t>Lisez </a:t>
            </a:r>
            <a:r>
              <a:rPr lang="fr-FR" sz="1000" dirty="0" smtClean="0">
                <a:effectLst/>
                <a:latin typeface="Arial"/>
                <a:ea typeface="Arial Unicode MS"/>
                <a:cs typeface="Times New Roman"/>
              </a:rPr>
              <a:t>tous les documents de cours relatifs à ce module.</a:t>
            </a:r>
            <a:endParaRPr lang="fr-FR" sz="1000" dirty="0" smtClean="0">
              <a:effectLst/>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dirty="0" smtClean="0">
                <a:latin typeface="Arial"/>
                <a:ea typeface="Arial Unicode MS"/>
                <a:cs typeface="Times New Roman"/>
              </a:rPr>
              <a:t>Exercez-vous à exécuter les démonstrations.</a:t>
            </a:r>
            <a:endParaRPr lang="fr-FR" sz="1000" dirty="0" smtClean="0">
              <a:effectLst/>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dirty="0" smtClean="0">
                <a:latin typeface="Arial"/>
                <a:ea typeface="Arial Unicode MS"/>
                <a:cs typeface="Times New Roman"/>
              </a:rPr>
              <a:t>Exercez-vous à exécuter les ateliers</a:t>
            </a:r>
            <a:r>
              <a:rPr lang="fr-FR" sz="1000" dirty="0" smtClean="0">
                <a:effectLst/>
                <a:latin typeface="Arial"/>
                <a:ea typeface="Arial Unicode MS"/>
                <a:cs typeface="Times New Roman"/>
              </a:rPr>
              <a:t>.</a:t>
            </a:r>
            <a:endParaRPr lang="fr-FR" sz="1000" dirty="0" smtClean="0">
              <a:effectLst/>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dirty="0" smtClean="0">
                <a:latin typeface="Arial"/>
                <a:ea typeface="Arial Unicode MS"/>
                <a:cs typeface="Times New Roman"/>
              </a:rPr>
              <a:t>Passez </a:t>
            </a:r>
            <a:r>
              <a:rPr lang="fr-FR" sz="1000" dirty="0" smtClean="0">
                <a:effectLst/>
                <a:latin typeface="Arial"/>
                <a:ea typeface="Arial Unicode MS"/>
                <a:cs typeface="Times New Roman"/>
              </a:rPr>
              <a:t>en revue la section « Contrôle des acquis et éléments à retenir » et </a:t>
            </a:r>
            <a:r>
              <a:rPr lang="fr-FR" sz="1000" dirty="0" smtClean="0">
                <a:latin typeface="Arial"/>
                <a:ea typeface="Arial Unicode MS"/>
                <a:cs typeface="Times New Roman"/>
              </a:rPr>
              <a:t>réfléchissez </a:t>
            </a:r>
            <a:r>
              <a:rPr lang="fr-FR" sz="1000" dirty="0" smtClean="0">
                <a:effectLst/>
                <a:latin typeface="Arial"/>
                <a:ea typeface="Arial Unicode MS"/>
                <a:cs typeface="Times New Roman"/>
              </a:rPr>
              <a:t>à la façon de l'utiliser pour que les stagiaires puissent approfondir leurs connaissances et les mettre en pratique dans le cadre de leur fonction.</a:t>
            </a:r>
            <a:endParaRPr lang="fr-FR" sz="1000" dirty="0" smtClean="0">
              <a:effectLst/>
              <a:latin typeface="Arial"/>
              <a:ea typeface="Times New Roman"/>
              <a:cs typeface="Times New Roman"/>
            </a:endParaRPr>
          </a:p>
          <a:p>
            <a:pPr>
              <a:lnSpc>
                <a:spcPct val="115000"/>
              </a:lnSpc>
              <a:spcAft>
                <a:spcPts val="1000"/>
              </a:spcAft>
            </a:pPr>
            <a:r>
              <a:rPr lang="fr-FR" sz="1000" dirty="0" smtClean="0">
                <a:latin typeface="Arial"/>
                <a:ea typeface="Calibri"/>
                <a:cs typeface="Segoe UI"/>
              </a:rPr>
              <a:t>Lors de la préparation de ce cours, il est impératif que vous exécutiez vous-même les ateliers afin de comprendre leur fonctionnement et les concepts abordés dans chacun d'entre eux. Vous serez ainsi à même de fournir des conseils avisés aux stagiaires qui sont bloqués lors d'un atelier. Vous serez plus en mesure d'organiser votre cours afin de vous assurer que tous les concepts abordés dans les ateliers sont traités dans votre cours.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Tree>
    <p:extLst>
      <p:ext uri="{BB962C8B-B14F-4D97-AF65-F5344CB8AC3E}">
        <p14:creationId xmlns:p14="http://schemas.microsoft.com/office/powerpoint/2010/main" val="322850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Présentez ces consignes à vos stagiaires.</a:t>
            </a:r>
          </a:p>
        </p:txBody>
      </p:sp>
      <p:sp>
        <p:nvSpPr>
          <p:cNvPr id="4" name="Slide Number Placeholder 3"/>
          <p:cNvSpPr>
            <a:spLocks noGrp="1"/>
          </p:cNvSpPr>
          <p:nvPr>
            <p:ph type="sldNum" sz="quarter" idx="10"/>
          </p:nvPr>
        </p:nvSpPr>
        <p:spPr/>
        <p:txBody>
          <a:bodyPr/>
          <a:lstStyle/>
          <a:p>
            <a:fld id="{96370214-5923-440A-A732-ECC03C198D63}" type="slidenum">
              <a:rPr lang="en-US" smtClean="0"/>
              <a:pPr/>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178885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96370214-5923-440A-A732-ECC03C198D63}" type="slidenum">
              <a:rPr lang="en-US" smtClean="0"/>
              <a:pPr/>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31066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smtClean="0">
                <a:effectLst/>
                <a:latin typeface="Arial"/>
                <a:ea typeface="Times New Roman"/>
                <a:cs typeface="Times New Roman"/>
              </a:rPr>
              <a:t>Fournissez une brève vue d'ensemble du contenu de la leçon.</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en-US" smtClean="0"/>
              <a:pPr/>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378096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s-ES" sz="1200" kern="1200" dirty="0" err="1" smtClean="0">
                <a:solidFill>
                  <a:schemeClr val="tx1"/>
                </a:solidFill>
                <a:effectLst/>
                <a:latin typeface="+mn-lt"/>
                <a:ea typeface="+mn-ea"/>
                <a:cs typeface="+mn-cs"/>
              </a:rPr>
              <a:t>Pour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cette</a:t>
            </a:r>
            <a:r>
              <a:rPr lang="es-ES" sz="1200" kern="1200" dirty="0" smtClean="0">
                <a:solidFill>
                  <a:schemeClr val="tx1"/>
                </a:solidFill>
                <a:effectLst/>
                <a:latin typeface="+mn-lt"/>
                <a:ea typeface="+mn-ea"/>
                <a:cs typeface="+mn-cs"/>
              </a:rPr>
              <a:t> </a:t>
            </a:r>
            <a:r>
              <a:rPr lang="es-ES" sz="1200" kern="1200" smtClean="0">
                <a:solidFill>
                  <a:schemeClr val="tx1"/>
                </a:solidFill>
                <a:effectLst/>
                <a:latin typeface="+mn-lt"/>
                <a:ea typeface="+mn-ea"/>
                <a:cs typeface="+mn-cs"/>
              </a:rPr>
              <a:t>démonstration</a:t>
            </a:r>
            <a:r>
              <a:rPr lang="fr-FR" sz="1000" smtClean="0">
                <a:solidFill>
                  <a:srgbClr val="000000"/>
                </a:solidFill>
                <a:latin typeface="Arial"/>
                <a:ea typeface="SimSun"/>
                <a:cs typeface="Arial"/>
              </a:rPr>
              <a:t>, </a:t>
            </a:r>
            <a:r>
              <a:rPr lang="fr-FR" sz="1000" dirty="0">
                <a:solidFill>
                  <a:srgbClr val="000000"/>
                </a:solidFill>
                <a:latin typeface="Arial"/>
                <a:ea typeface="SimSun"/>
                <a:cs typeface="Arial"/>
              </a:rPr>
              <a:t>vous utiliserez l'environnement d'ordinateurs virtuels disponible.  Vérifiez que </a:t>
            </a:r>
            <a:r>
              <a:rPr lang="fr-FR" sz="1000" b="1" dirty="0">
                <a:solidFill>
                  <a:srgbClr val="000000"/>
                </a:solidFill>
                <a:latin typeface="Arial"/>
                <a:ea typeface="SimSun"/>
                <a:cs typeface="Arial"/>
              </a:rPr>
              <a:t>22414B-LON-DC1</a:t>
            </a:r>
            <a:r>
              <a:rPr lang="fr-FR" sz="1000" dirty="0">
                <a:solidFill>
                  <a:srgbClr val="000000"/>
                </a:solidFill>
                <a:latin typeface="Arial"/>
                <a:ea typeface="SimSun"/>
                <a:cs typeface="Arial"/>
              </a:rPr>
              <a:t> et </a:t>
            </a:r>
            <a:r>
              <a:rPr lang="fr-FR" sz="1000" b="1" dirty="0">
                <a:solidFill>
                  <a:srgbClr val="000000"/>
                </a:solidFill>
                <a:latin typeface="Arial"/>
                <a:ea typeface="SimSun"/>
                <a:cs typeface="Arial"/>
              </a:rPr>
              <a:t>22414B-LON-VMM1</a:t>
            </a:r>
            <a:r>
              <a:rPr lang="fr-FR" sz="1000" dirty="0">
                <a:solidFill>
                  <a:srgbClr val="000000"/>
                </a:solidFill>
                <a:latin typeface="Arial"/>
                <a:ea typeface="SimSun"/>
                <a:cs typeface="Arial"/>
              </a:rPr>
              <a:t> sont exécutés</a:t>
            </a:r>
            <a:r>
              <a:rPr lang="fr-FR" sz="1000" dirty="0" smtClean="0">
                <a:solidFill>
                  <a:srgbClr val="000000"/>
                </a:solidFill>
                <a:latin typeface="Arial"/>
                <a:ea typeface="Calibri"/>
                <a:cs typeface="Times New Roman"/>
              </a:rPr>
              <a:t>.</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Procédure de démonstration</a:t>
            </a:r>
          </a:p>
          <a:p>
            <a:pPr>
              <a:lnSpc>
                <a:spcPct val="115000"/>
              </a:lnSpc>
              <a:spcAft>
                <a:spcPts val="300"/>
              </a:spcAft>
            </a:pPr>
            <a:r>
              <a:rPr lang="fr-FR" sz="1000" b="1" dirty="0" smtClean="0">
                <a:latin typeface="Arial"/>
                <a:ea typeface="Calibri"/>
                <a:cs typeface="Times New Roman"/>
              </a:rPr>
              <a:t>Configuration d'un ordinateur virtuel</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tabLst>
                <a:tab pos="685800" algn="l"/>
                <a:tab pos="457200" algn="l"/>
              </a:tabLst>
            </a:pPr>
            <a:r>
              <a:rPr lang="fr-FR" sz="1000" dirty="0" smtClean="0">
                <a:effectLst/>
                <a:latin typeface="Arial"/>
                <a:ea typeface="Calibri"/>
                <a:cs typeface="Times New Roman"/>
              </a:rPr>
              <a:t>Sur LON-VMM1, dans la barre de tâches, cliquez sur </a:t>
            </a:r>
            <a:r>
              <a:rPr lang="fr-FR" sz="1000" b="1" dirty="0" smtClean="0">
                <a:effectLst/>
                <a:latin typeface="Arial"/>
                <a:ea typeface="Calibri"/>
                <a:cs typeface="Times New Roman"/>
              </a:rPr>
              <a:t>Console Virtual Machine Manager</a:t>
            </a:r>
            <a:r>
              <a:rPr lang="fr-FR" sz="1000" dirty="0" smtClean="0">
                <a:effectLst/>
                <a:latin typeface="Arial"/>
                <a:ea typeface="Calibri"/>
                <a:cs typeface="Times New Roman"/>
              </a:rPr>
              <a:t>. </a:t>
            </a:r>
          </a:p>
          <a:p>
            <a:pPr marL="342900" marR="0" lvl="0" indent="-342900">
              <a:lnSpc>
                <a:spcPct val="115000"/>
              </a:lnSpc>
              <a:spcBef>
                <a:spcPts val="0"/>
              </a:spcBef>
              <a:spcAft>
                <a:spcPts val="995"/>
              </a:spcAft>
              <a:buFont typeface="+mj-lt"/>
              <a:buAutoNum type="arabicPeriod"/>
              <a:tabLst>
                <a:tab pos="685800" algn="l"/>
                <a:tab pos="457200" algn="l"/>
              </a:tabLst>
            </a:pPr>
            <a:r>
              <a:rPr lang="fr-FR" sz="1000" dirty="0" smtClean="0">
                <a:latin typeface="Arial"/>
                <a:ea typeface="Calibri"/>
                <a:cs typeface="Arial"/>
              </a:rPr>
              <a:t>Dans la boîte de dialogue </a:t>
            </a:r>
            <a:r>
              <a:rPr lang="fr-FR" sz="1000" b="1" dirty="0" smtClean="0">
                <a:latin typeface="Arial"/>
                <a:ea typeface="Calibri"/>
                <a:cs typeface="Arial"/>
              </a:rPr>
              <a:t>Connexion au serveur</a:t>
            </a:r>
            <a:r>
              <a:rPr lang="fr-FR" sz="1000" dirty="0" smtClean="0">
                <a:latin typeface="Arial"/>
                <a:ea typeface="Calibri"/>
                <a:cs typeface="Arial"/>
              </a:rPr>
              <a:t>, vérifiez que la case à cocher </a:t>
            </a:r>
            <a:r>
              <a:rPr lang="fr-FR" sz="1000" b="1" dirty="0" smtClean="0">
                <a:latin typeface="Arial"/>
                <a:ea typeface="Calibri"/>
                <a:cs typeface="Arial"/>
              </a:rPr>
              <a:t>Utiliser l'identité actuelle de session Microsoft Windows</a:t>
            </a:r>
            <a:r>
              <a:rPr lang="fr-FR" sz="1000" dirty="0" smtClean="0">
                <a:latin typeface="Arial"/>
                <a:ea typeface="Calibri"/>
                <a:cs typeface="Arial"/>
              </a:rPr>
              <a:t> est activée, puis cliquez sur </a:t>
            </a:r>
            <a:r>
              <a:rPr lang="fr-FR" sz="1000" b="1" dirty="0" smtClean="0">
                <a:latin typeface="Arial"/>
                <a:ea typeface="Calibri"/>
                <a:cs typeface="Arial"/>
              </a:rPr>
              <a:t>Connecter</a:t>
            </a:r>
            <a:r>
              <a:rPr lang="fr-FR" sz="1000" dirty="0" smtClean="0">
                <a:effectLst/>
                <a:latin typeface="Arial"/>
                <a:ea typeface="Calibri"/>
                <a:cs typeface="Times New Roman"/>
              </a:rPr>
              <a:t>.</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Cliquez sur l'espace de travail </a:t>
            </a:r>
            <a:r>
              <a:rPr lang="fr-FR" sz="1000" b="1" dirty="0" smtClean="0">
                <a:effectLst/>
                <a:latin typeface="Arial"/>
                <a:ea typeface="Times New Roman"/>
                <a:cs typeface="Times New Roman"/>
              </a:rPr>
              <a:t>Ordinateurs virtuels et services</a:t>
            </a:r>
            <a:r>
              <a:rPr lang="fr-FR" sz="1000" dirty="0" smtClean="0">
                <a:effectLst/>
                <a:latin typeface="Arial"/>
                <a:ea typeface="Times New Roman"/>
                <a:cs typeface="Times New Roman"/>
              </a:rPr>
              <a:t>, dans le ruban, cliquez sur </a:t>
            </a:r>
            <a:r>
              <a:rPr lang="fr-FR" sz="1000" b="1" dirty="0" smtClean="0">
                <a:effectLst/>
                <a:latin typeface="Arial"/>
                <a:ea typeface="Times New Roman"/>
                <a:cs typeface="Times New Roman"/>
              </a:rPr>
              <a:t>Créer un ordinateur virtuel</a:t>
            </a:r>
            <a:r>
              <a:rPr lang="fr-FR" sz="1000" dirty="0" smtClean="0">
                <a:effectLst/>
                <a:latin typeface="Arial"/>
                <a:ea typeface="Times New Roman"/>
                <a:cs typeface="Times New Roman"/>
              </a:rPr>
              <a:t>, dans la zone de liste déroulante, sélectionnez et cliquez sur </a:t>
            </a:r>
            <a:r>
              <a:rPr lang="fr-FR" sz="1000" b="1" dirty="0" smtClean="0">
                <a:effectLst/>
                <a:latin typeface="Arial"/>
                <a:ea typeface="Times New Roman"/>
                <a:cs typeface="Times New Roman"/>
              </a:rPr>
              <a:t>Créer un ordinateur virtuel</a:t>
            </a:r>
            <a:r>
              <a:rPr lang="fr-FR" sz="1000" dirty="0" smtClean="0">
                <a:solidFill>
                  <a:srgbClr val="000000"/>
                </a:solidFill>
                <a:effectLst/>
                <a:latin typeface="Arial"/>
                <a:ea typeface="Times New Roman"/>
                <a:cs typeface="Times New Roman"/>
              </a:rPr>
              <a:t>. </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effectLst/>
                <a:latin typeface="Arial"/>
                <a:ea typeface="Times New Roman"/>
                <a:cs typeface="Times New Roman"/>
              </a:rPr>
              <a:t>Dans la page </a:t>
            </a:r>
            <a:r>
              <a:rPr lang="fr-FR" sz="1000" b="1" dirty="0" smtClean="0">
                <a:effectLst/>
                <a:latin typeface="Arial"/>
                <a:ea typeface="Times New Roman"/>
                <a:cs typeface="Times New Roman"/>
              </a:rPr>
              <a:t>Sélectionner une source</a:t>
            </a:r>
            <a:r>
              <a:rPr lang="fr-FR" sz="1000" dirty="0" smtClean="0">
                <a:solidFill>
                  <a:srgbClr val="000000"/>
                </a:solidFill>
                <a:effectLst/>
                <a:latin typeface="Arial"/>
                <a:ea typeface="Times New Roman"/>
                <a:cs typeface="Times New Roman"/>
              </a:rPr>
              <a:t>, cliquez sur </a:t>
            </a:r>
            <a:r>
              <a:rPr lang="fr-FR" sz="1000" b="1" dirty="0" smtClean="0">
                <a:effectLst/>
                <a:latin typeface="Arial"/>
                <a:ea typeface="Times New Roman"/>
                <a:cs typeface="Times New Roman"/>
              </a:rPr>
              <a:t>Parcourir</a:t>
            </a:r>
            <a:r>
              <a:rPr lang="fr-FR" sz="1000" dirty="0" smtClean="0">
                <a:solidFill>
                  <a:srgbClr val="000000"/>
                </a:solidFill>
                <a:effectLst/>
                <a:latin typeface="Arial"/>
                <a:ea typeface="Times New Roman"/>
                <a:cs typeface="Times New Roman"/>
              </a:rPr>
              <a:t>, vérifiez les options, puis cliquez sur </a:t>
            </a:r>
            <a:r>
              <a:rPr lang="fr-FR" sz="1000" b="1" dirty="0" smtClean="0">
                <a:effectLst/>
                <a:latin typeface="Arial"/>
                <a:ea typeface="Times New Roman"/>
                <a:cs typeface="Times New Roman"/>
              </a:rPr>
              <a:t>Annuler</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effectLst/>
                <a:latin typeface="Arial"/>
                <a:ea typeface="Times New Roman"/>
                <a:cs typeface="Times New Roman"/>
              </a:rPr>
              <a:t>Dans la page </a:t>
            </a:r>
            <a:r>
              <a:rPr lang="fr-FR" sz="1000" b="1" dirty="0" smtClean="0">
                <a:effectLst/>
                <a:latin typeface="Arial"/>
                <a:ea typeface="Times New Roman"/>
                <a:cs typeface="Times New Roman"/>
              </a:rPr>
              <a:t>Sélectionner une source</a:t>
            </a:r>
            <a:r>
              <a:rPr lang="fr-FR" sz="1000" dirty="0" smtClean="0">
                <a:solidFill>
                  <a:srgbClr val="000000"/>
                </a:solidFill>
                <a:effectLst/>
                <a:latin typeface="Arial"/>
                <a:ea typeface="Times New Roman"/>
                <a:cs typeface="Times New Roman"/>
              </a:rPr>
              <a:t>, cliquez sur </a:t>
            </a:r>
            <a:r>
              <a:rPr lang="fr-FR" sz="1000" b="1" dirty="0" smtClean="0">
                <a:effectLst/>
                <a:latin typeface="Arial"/>
                <a:ea typeface="Times New Roman"/>
                <a:cs typeface="Times New Roman"/>
              </a:rPr>
              <a:t>Créer l'ordinateur virtuel avec un disque dur virtuel vide</a:t>
            </a:r>
            <a:r>
              <a:rPr lang="fr-FR" sz="1000" dirty="0" smtClean="0">
                <a:solidFill>
                  <a:srgbClr val="000000"/>
                </a:solidFill>
                <a:effectLst/>
                <a:latin typeface="Arial"/>
                <a:ea typeface="Times New Roman"/>
                <a:cs typeface="Times New Roman"/>
              </a:rPr>
              <a:t>, puis sur </a:t>
            </a:r>
            <a:r>
              <a:rPr lang="fr-FR" sz="1000" b="1" dirty="0" smtClean="0">
                <a:effectLst/>
                <a:latin typeface="Arial"/>
                <a:ea typeface="Times New Roman"/>
                <a:cs typeface="Times New Roman"/>
              </a:rPr>
              <a:t>Suivant</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effectLst/>
                <a:latin typeface="Arial"/>
                <a:ea typeface="Times New Roman"/>
                <a:cs typeface="Times New Roman"/>
              </a:rPr>
              <a:t>Dans la page </a:t>
            </a:r>
            <a:r>
              <a:rPr lang="fr-FR" sz="1000" b="1" dirty="0" smtClean="0">
                <a:effectLst/>
                <a:latin typeface="Arial"/>
                <a:ea typeface="Times New Roman"/>
                <a:cs typeface="Times New Roman"/>
              </a:rPr>
              <a:t>Spécifier l'identité de l'ordinateur virtuel</a:t>
            </a:r>
            <a:r>
              <a:rPr lang="fr-FR" sz="1000" dirty="0" smtClean="0">
                <a:solidFill>
                  <a:srgbClr val="000000"/>
                </a:solidFill>
                <a:effectLst/>
                <a:latin typeface="Arial"/>
                <a:ea typeface="Times New Roman"/>
                <a:cs typeface="Times New Roman"/>
              </a:rPr>
              <a:t>, dans le champ </a:t>
            </a:r>
            <a:r>
              <a:rPr lang="fr-FR" sz="1000" b="1" dirty="0" smtClean="0">
                <a:effectLst/>
                <a:latin typeface="Arial"/>
                <a:ea typeface="Times New Roman"/>
                <a:cs typeface="Times New Roman"/>
              </a:rPr>
              <a:t>Nom de l'ordinateur</a:t>
            </a:r>
            <a:r>
              <a:rPr lang="fr-FR" sz="1000" dirty="0" smtClean="0">
                <a:solidFill>
                  <a:srgbClr val="000000"/>
                </a:solidFill>
                <a:effectLst/>
                <a:latin typeface="Arial"/>
                <a:ea typeface="Times New Roman"/>
                <a:cs typeface="Times New Roman"/>
              </a:rPr>
              <a:t> </a:t>
            </a:r>
            <a:r>
              <a:rPr lang="fr-FR" sz="1000" b="1" dirty="0" smtClean="0">
                <a:effectLst/>
                <a:latin typeface="Arial"/>
                <a:ea typeface="Times New Roman"/>
                <a:cs typeface="Times New Roman"/>
              </a:rPr>
              <a:t>virtuel</a:t>
            </a:r>
            <a:r>
              <a:rPr lang="fr-FR" sz="1000" dirty="0" smtClean="0">
                <a:solidFill>
                  <a:srgbClr val="000000"/>
                </a:solidFill>
                <a:effectLst/>
                <a:latin typeface="Arial"/>
                <a:ea typeface="Times New Roman"/>
                <a:cs typeface="Times New Roman"/>
              </a:rPr>
              <a:t>, tapez </a:t>
            </a:r>
            <a:r>
              <a:rPr lang="fr-FR" sz="1000" b="1" dirty="0" err="1" smtClean="0">
                <a:effectLst/>
                <a:latin typeface="Arial"/>
                <a:ea typeface="Times New Roman"/>
                <a:cs typeface="Times New Roman"/>
              </a:rPr>
              <a:t>vmDemo</a:t>
            </a:r>
            <a:r>
              <a:rPr lang="fr-FR" sz="1000" dirty="0" smtClean="0">
                <a:solidFill>
                  <a:srgbClr val="000000"/>
                </a:solidFill>
                <a:effectLst/>
                <a:latin typeface="Arial"/>
                <a:ea typeface="Times New Roman"/>
                <a:cs typeface="Times New Roman"/>
              </a:rPr>
              <a:t>, puis cliquez sur </a:t>
            </a:r>
            <a:r>
              <a:rPr lang="fr-FR" sz="1000" b="1" dirty="0" smtClean="0">
                <a:effectLst/>
                <a:latin typeface="Arial"/>
                <a:ea typeface="Times New Roman"/>
                <a:cs typeface="Times New Roman"/>
              </a:rPr>
              <a:t>Suivant</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latin typeface="Arial"/>
                <a:ea typeface="Times New Roman"/>
                <a:cs typeface="Times New Roman"/>
              </a:rPr>
              <a:t>Dans la page </a:t>
            </a:r>
            <a:r>
              <a:rPr lang="fr-FR" sz="1000" b="1" dirty="0" smtClean="0">
                <a:latin typeface="Arial"/>
                <a:ea typeface="Times New Roman"/>
                <a:cs typeface="Times New Roman"/>
              </a:rPr>
              <a:t>Configurer la matériel</a:t>
            </a:r>
            <a:r>
              <a:rPr lang="fr-FR" sz="1000" dirty="0" smtClean="0">
                <a:solidFill>
                  <a:srgbClr val="000000"/>
                </a:solidFill>
                <a:latin typeface="Arial"/>
                <a:ea typeface="Times New Roman"/>
                <a:cs typeface="Times New Roman"/>
              </a:rPr>
              <a:t>, cliquez sur </a:t>
            </a:r>
            <a:r>
              <a:rPr lang="fr-FR" sz="1000" b="1" dirty="0" smtClean="0">
                <a:latin typeface="Arial"/>
                <a:ea typeface="Times New Roman"/>
                <a:cs typeface="Times New Roman"/>
              </a:rPr>
              <a:t>Profils de capacité du </a:t>
            </a:r>
            <a:r>
              <a:rPr lang="fr-FR" sz="1000" b="1" dirty="0" err="1" smtClean="0">
                <a:latin typeface="Arial"/>
                <a:ea typeface="Times New Roman"/>
                <a:cs typeface="Times New Roman"/>
              </a:rPr>
              <a:t>cloud</a:t>
            </a:r>
            <a:r>
              <a:rPr lang="fr-FR" sz="1000" dirty="0" smtClean="0">
                <a:solidFill>
                  <a:srgbClr val="000000"/>
                </a:solidFill>
                <a:latin typeface="Arial"/>
                <a:ea typeface="Times New Roman"/>
                <a:cs typeface="Times New Roman"/>
              </a:rPr>
              <a:t>, puis sur </a:t>
            </a:r>
            <a:r>
              <a:rPr lang="fr-FR" sz="1000" b="1" dirty="0" smtClean="0">
                <a:latin typeface="Arial"/>
                <a:ea typeface="Times New Roman"/>
                <a:cs typeface="Times New Roman"/>
              </a:rPr>
              <a:t>Hyper-V</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latin typeface="Arial"/>
                <a:ea typeface="Times New Roman"/>
                <a:cs typeface="Times New Roman"/>
              </a:rPr>
              <a:t>Sous </a:t>
            </a:r>
            <a:r>
              <a:rPr lang="fr-FR" sz="1000" b="1" dirty="0" smtClean="0">
                <a:latin typeface="Arial"/>
                <a:ea typeface="Times New Roman"/>
                <a:cs typeface="Times New Roman"/>
              </a:rPr>
              <a:t>Général</a:t>
            </a:r>
            <a:r>
              <a:rPr lang="fr-FR" sz="1000" dirty="0" smtClean="0">
                <a:solidFill>
                  <a:srgbClr val="000000"/>
                </a:solidFill>
                <a:latin typeface="Arial"/>
                <a:ea typeface="Times New Roman"/>
                <a:cs typeface="Times New Roman"/>
              </a:rPr>
              <a:t>, cliquez sur </a:t>
            </a:r>
            <a:r>
              <a:rPr lang="fr-FR" sz="1000" b="1" dirty="0" smtClean="0">
                <a:latin typeface="Arial"/>
                <a:ea typeface="Times New Roman"/>
                <a:cs typeface="Times New Roman"/>
              </a:rPr>
              <a:t>Processeur</a:t>
            </a:r>
            <a:r>
              <a:rPr lang="fr-FR" sz="1000" dirty="0" smtClean="0">
                <a:solidFill>
                  <a:srgbClr val="000000"/>
                </a:solidFill>
                <a:latin typeface="Arial"/>
                <a:ea typeface="Times New Roman"/>
                <a:cs typeface="Times New Roman"/>
              </a:rPr>
              <a:t>, définissez le nombre de processeurs sur </a:t>
            </a:r>
            <a:r>
              <a:rPr lang="fr-FR" sz="1000" b="1" dirty="0" smtClean="0">
                <a:latin typeface="Arial"/>
                <a:ea typeface="Times New Roman"/>
                <a:cs typeface="Times New Roman"/>
              </a:rPr>
              <a:t>2</a:t>
            </a:r>
            <a:r>
              <a:rPr lang="fr-FR" sz="1000" dirty="0" smtClean="0">
                <a:solidFill>
                  <a:srgbClr val="000000"/>
                </a:solidFill>
                <a:latin typeface="Arial"/>
                <a:ea typeface="Times New Roman"/>
                <a:cs typeface="Times New Roman"/>
              </a:rPr>
              <a:t>, puis cliquez sur </a:t>
            </a:r>
            <a:r>
              <a:rPr lang="fr-FR" sz="1000" b="1" dirty="0" smtClean="0">
                <a:latin typeface="Arial"/>
                <a:ea typeface="Times New Roman"/>
                <a:cs typeface="Times New Roman"/>
              </a:rPr>
              <a:t>Autoriser la migration vers un ordinateur hôte d'ordinateur virtuel avec une version de processeur différente</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effectLst/>
                <a:latin typeface="Arial"/>
                <a:ea typeface="Times New Roman"/>
                <a:cs typeface="Times New Roman"/>
              </a:rPr>
              <a:t>Sous </a:t>
            </a:r>
            <a:r>
              <a:rPr lang="fr-FR" sz="1000" b="1" dirty="0" smtClean="0">
                <a:effectLst/>
                <a:latin typeface="Arial"/>
                <a:ea typeface="Times New Roman"/>
                <a:cs typeface="Times New Roman"/>
              </a:rPr>
              <a:t>Général</a:t>
            </a:r>
            <a:r>
              <a:rPr lang="fr-FR" sz="1000" dirty="0" smtClean="0">
                <a:solidFill>
                  <a:srgbClr val="000000"/>
                </a:solidFill>
                <a:effectLst/>
                <a:latin typeface="Arial"/>
                <a:ea typeface="Times New Roman"/>
                <a:cs typeface="Times New Roman"/>
              </a:rPr>
              <a:t>, cliquez sur </a:t>
            </a:r>
            <a:r>
              <a:rPr lang="fr-FR" sz="1000" b="1" dirty="0" smtClean="0">
                <a:effectLst/>
                <a:latin typeface="Arial"/>
                <a:ea typeface="Times New Roman"/>
                <a:cs typeface="Times New Roman"/>
              </a:rPr>
              <a:t>Mémoire</a:t>
            </a:r>
            <a:r>
              <a:rPr lang="fr-FR" sz="1000" dirty="0" smtClean="0">
                <a:solidFill>
                  <a:srgbClr val="000000"/>
                </a:solidFill>
                <a:effectLst/>
                <a:latin typeface="Arial"/>
                <a:ea typeface="Times New Roman"/>
                <a:cs typeface="Times New Roman"/>
              </a:rPr>
              <a:t>, sur </a:t>
            </a:r>
            <a:r>
              <a:rPr lang="fr-FR" sz="1000" b="1" dirty="0" smtClean="0">
                <a:effectLst/>
                <a:latin typeface="Arial"/>
                <a:ea typeface="Times New Roman"/>
                <a:cs typeface="Times New Roman"/>
              </a:rPr>
              <a:t>Dynamique</a:t>
            </a:r>
            <a:r>
              <a:rPr lang="fr-FR" sz="1000" dirty="0" smtClean="0">
                <a:solidFill>
                  <a:srgbClr val="000000"/>
                </a:solidFill>
                <a:effectLst/>
                <a:latin typeface="Arial"/>
                <a:ea typeface="Times New Roman"/>
                <a:cs typeface="Times New Roman"/>
              </a:rPr>
              <a:t>, puis modifiez le paramètre </a:t>
            </a:r>
            <a:r>
              <a:rPr lang="fr-FR" sz="1000" b="1" dirty="0" smtClean="0">
                <a:effectLst/>
                <a:latin typeface="Arial"/>
                <a:ea typeface="Times New Roman"/>
                <a:cs typeface="Times New Roman"/>
              </a:rPr>
              <a:t>Mémoire maximale</a:t>
            </a:r>
            <a:r>
              <a:rPr lang="fr-FR" sz="1000" dirty="0" smtClean="0">
                <a:solidFill>
                  <a:srgbClr val="000000"/>
                </a:solidFill>
                <a:effectLst/>
                <a:latin typeface="Arial"/>
                <a:ea typeface="Times New Roman"/>
                <a:cs typeface="Times New Roman"/>
              </a:rPr>
              <a:t> en lui attribuant la valeur </a:t>
            </a:r>
            <a:r>
              <a:rPr lang="fr-FR" sz="1000" b="1" dirty="0" smtClean="0">
                <a:effectLst/>
                <a:latin typeface="Arial"/>
                <a:ea typeface="Times New Roman"/>
                <a:cs typeface="Times New Roman"/>
              </a:rPr>
              <a:t>4096</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effectLst/>
                <a:latin typeface="Arial"/>
                <a:ea typeface="Times New Roman"/>
                <a:cs typeface="Times New Roman"/>
              </a:rPr>
              <a:t>Sous </a:t>
            </a:r>
            <a:r>
              <a:rPr lang="fr-FR" sz="1000" b="1" dirty="0" smtClean="0">
                <a:effectLst/>
                <a:latin typeface="Arial"/>
                <a:ea typeface="Times New Roman"/>
                <a:cs typeface="Times New Roman"/>
              </a:rPr>
              <a:t>Général</a:t>
            </a:r>
            <a:r>
              <a:rPr lang="fr-FR" sz="1000" dirty="0" smtClean="0">
                <a:solidFill>
                  <a:srgbClr val="000000"/>
                </a:solidFill>
                <a:effectLst/>
                <a:latin typeface="Arial"/>
                <a:ea typeface="Times New Roman"/>
                <a:cs typeface="Times New Roman"/>
              </a:rPr>
              <a:t>, cliquez sur </a:t>
            </a:r>
            <a:r>
              <a:rPr lang="fr-FR" sz="1000" b="1" dirty="0" smtClean="0">
                <a:effectLst/>
                <a:latin typeface="Arial"/>
                <a:ea typeface="Times New Roman"/>
                <a:cs typeface="Times New Roman"/>
              </a:rPr>
              <a:t>Carte vidéo</a:t>
            </a:r>
            <a:r>
              <a:rPr lang="fr-FR" sz="1000" dirty="0" smtClean="0">
                <a:solidFill>
                  <a:srgbClr val="000000"/>
                </a:solidFill>
                <a:effectLst/>
                <a:latin typeface="Arial"/>
                <a:ea typeface="Times New Roman"/>
                <a:cs typeface="Times New Roman"/>
              </a:rPr>
              <a:t>, puis vérifiez les options de la carte vidéo</a:t>
            </a:r>
            <a:r>
              <a:rPr lang="fr-FR" sz="1000" dirty="0" smtClean="0">
                <a:solidFill>
                  <a:srgbClr val="000000"/>
                </a:solidFill>
                <a:latin typeface="Arial"/>
                <a:ea typeface="Times New Roman"/>
                <a:cs typeface="Times New Roman"/>
              </a:rPr>
              <a:t> </a:t>
            </a:r>
            <a:r>
              <a:rPr lang="fr-FR" sz="1000" dirty="0" smtClean="0">
                <a:solidFill>
                  <a:srgbClr val="000000"/>
                </a:solidFill>
                <a:effectLst/>
                <a:latin typeface="Arial"/>
                <a:ea typeface="Times New Roman"/>
                <a:cs typeface="Times New Roman"/>
              </a:rPr>
              <a:t>3D Microsoft </a:t>
            </a:r>
            <a:r>
              <a:rPr lang="fr-FR" sz="1000" dirty="0" err="1" smtClean="0">
                <a:solidFill>
                  <a:srgbClr val="000000"/>
                </a:solidFill>
                <a:effectLst/>
                <a:latin typeface="Arial"/>
                <a:ea typeface="Times New Roman"/>
                <a:cs typeface="Times New Roman"/>
              </a:rPr>
              <a:t>RemoteFX</a:t>
            </a:r>
            <a:r>
              <a:rPr lang="fr-FR" sz="1000" baseline="30000" dirty="0" smtClean="0">
                <a:solidFill>
                  <a:srgbClr val="000000"/>
                </a:solidFill>
                <a:effectLst/>
                <a:latin typeface="Arial"/>
                <a:ea typeface="Times New Roman"/>
                <a:cs typeface="Times New Roman"/>
              </a:rPr>
              <a:t>®</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smtClean="0">
                <a:solidFill>
                  <a:srgbClr val="000000"/>
                </a:solidFill>
                <a:latin typeface="Arial"/>
                <a:ea typeface="Times New Roman"/>
                <a:cs typeface="Times New Roman"/>
              </a:rPr>
              <a:t>Sous </a:t>
            </a:r>
            <a:r>
              <a:rPr lang="fr-FR" sz="1000" b="1" dirty="0" smtClean="0">
                <a:solidFill>
                  <a:prstClr val="black"/>
                </a:solidFill>
                <a:latin typeface="Arial"/>
                <a:ea typeface="Times New Roman"/>
                <a:cs typeface="Times New Roman"/>
              </a:rPr>
              <a:t>Cartes réseau</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Carte réseau 1</a:t>
            </a:r>
            <a:r>
              <a:rPr lang="fr-FR" sz="1000" dirty="0" smtClean="0">
                <a:solidFill>
                  <a:srgbClr val="000000"/>
                </a:solidFill>
                <a:latin typeface="Arial"/>
                <a:ea typeface="Times New Roman"/>
                <a:cs typeface="Times New Roman"/>
              </a:rPr>
              <a:t>, puis vérifiez les options</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13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
        <p:nvSpPr>
          <p:cNvPr id="7" name="TextBox 6"/>
          <p:cNvSpPr txBox="1"/>
          <p:nvPr/>
        </p:nvSpPr>
        <p:spPr>
          <a:xfrm>
            <a:off x="0" y="8890000"/>
            <a:ext cx="4191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25291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Sous </a:t>
            </a:r>
            <a:r>
              <a:rPr lang="fr-FR" sz="1000" b="1" smtClean="0">
                <a:latin typeface="Arial"/>
                <a:ea typeface="Times New Roman"/>
                <a:cs typeface="Times New Roman"/>
              </a:rPr>
              <a:t>Avancé</a:t>
            </a:r>
            <a:r>
              <a:rPr lang="fr-FR" sz="1000" smtClean="0">
                <a:solidFill>
                  <a:srgbClr val="000000"/>
                </a:solidFill>
                <a:latin typeface="Arial"/>
                <a:ea typeface="Times New Roman"/>
                <a:cs typeface="Times New Roman"/>
              </a:rPr>
              <a:t>,</a:t>
            </a:r>
            <a:r>
              <a:rPr lang="fr-FR" sz="1000" b="1" smtClean="0">
                <a:latin typeface="Arial"/>
                <a:ea typeface="Times New Roman"/>
                <a:cs typeface="Times New Roman"/>
              </a:rPr>
              <a:t> </a:t>
            </a:r>
            <a:r>
              <a:rPr lang="fr-FR" sz="1000" smtClean="0">
                <a:solidFill>
                  <a:srgbClr val="000000"/>
                </a:solidFill>
                <a:latin typeface="Arial"/>
                <a:ea typeface="Times New Roman"/>
                <a:cs typeface="Times New Roman"/>
              </a:rPr>
              <a:t>cliquez sur </a:t>
            </a:r>
            <a:r>
              <a:rPr lang="fr-FR" sz="1000" b="1" smtClean="0">
                <a:latin typeface="Arial"/>
                <a:ea typeface="Times New Roman"/>
                <a:cs typeface="Times New Roman"/>
              </a:rPr>
              <a:t>Disponibilité</a:t>
            </a:r>
            <a:r>
              <a:rPr lang="fr-FR" sz="1000" smtClean="0">
                <a:solidFill>
                  <a:srgbClr val="000000"/>
                </a:solidFill>
                <a:latin typeface="Arial"/>
                <a:ea typeface="Times New Roman"/>
                <a:cs typeface="Times New Roman"/>
              </a:rPr>
              <a:t>, sur </a:t>
            </a:r>
            <a:r>
              <a:rPr lang="fr-FR" sz="1000" b="1" smtClean="0">
                <a:latin typeface="Arial"/>
                <a:ea typeface="Times New Roman"/>
                <a:cs typeface="Times New Roman"/>
              </a:rPr>
              <a:t>Gérer des ensembles de disponibilité</a:t>
            </a:r>
            <a:r>
              <a:rPr lang="fr-FR" sz="1000" smtClean="0">
                <a:solidFill>
                  <a:srgbClr val="000000"/>
                </a:solidFill>
                <a:latin typeface="Arial"/>
                <a:ea typeface="Times New Roman"/>
                <a:cs typeface="Times New Roman"/>
              </a:rPr>
              <a:t>, sur </a:t>
            </a:r>
            <a:r>
              <a:rPr lang="fr-FR" sz="1000" b="1" smtClean="0">
                <a:latin typeface="Arial"/>
                <a:ea typeface="Times New Roman"/>
                <a:cs typeface="Times New Roman"/>
              </a:rPr>
              <a:t>Créer</a:t>
            </a:r>
            <a:r>
              <a:rPr lang="fr-FR" sz="1000" smtClean="0">
                <a:solidFill>
                  <a:srgbClr val="000000"/>
                </a:solidFill>
                <a:latin typeface="Arial"/>
                <a:ea typeface="Times New Roman"/>
                <a:cs typeface="Times New Roman"/>
              </a:rPr>
              <a:t>, puis dans le champ </a:t>
            </a:r>
            <a:r>
              <a:rPr lang="fr-FR" sz="1000" b="1" smtClean="0">
                <a:solidFill>
                  <a:prstClr val="black"/>
                </a:solidFill>
                <a:latin typeface="Arial"/>
                <a:ea typeface="Times New Roman"/>
                <a:cs typeface="Times New Roman"/>
              </a:rPr>
              <a:t>Nom</a:t>
            </a:r>
            <a:r>
              <a:rPr lang="fr-FR" sz="1000" smtClean="0">
                <a:solidFill>
                  <a:srgbClr val="000000"/>
                </a:solidFill>
                <a:latin typeface="Arial"/>
                <a:ea typeface="Times New Roman"/>
                <a:cs typeface="Times New Roman"/>
              </a:rPr>
              <a:t>, tapez </a:t>
            </a:r>
            <a:r>
              <a:rPr lang="fr-FR" sz="1000" b="1" smtClean="0">
                <a:solidFill>
                  <a:prstClr val="black"/>
                </a:solidFill>
                <a:latin typeface="Arial"/>
                <a:ea typeface="Times New Roman"/>
                <a:cs typeface="Times New Roman"/>
              </a:rPr>
              <a:t>Batterie de serveurs Web</a:t>
            </a:r>
            <a:r>
              <a:rPr lang="fr-FR" sz="1000" smtClean="0">
                <a:solidFill>
                  <a:srgbClr val="000000"/>
                </a:solidFill>
                <a:latin typeface="Arial"/>
                <a:ea typeface="Times New Roman"/>
                <a:cs typeface="Times New Roman"/>
              </a:rPr>
              <a:t> </a:t>
            </a:r>
            <a:r>
              <a:rPr lang="fr-FR" sz="1000" b="1" smtClean="0">
                <a:solidFill>
                  <a:prstClr val="black"/>
                </a:solidFill>
                <a:latin typeface="Arial"/>
                <a:ea typeface="Times New Roman"/>
                <a:cs typeface="Times New Roman"/>
              </a:rPr>
              <a:t>SharePoint</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 dans la page </a:t>
            </a:r>
            <a:r>
              <a:rPr lang="fr-FR" sz="1000" b="1" smtClean="0">
                <a:solidFill>
                  <a:prstClr val="black"/>
                </a:solidFill>
                <a:latin typeface="Arial"/>
                <a:ea typeface="Times New Roman"/>
                <a:cs typeface="Times New Roman"/>
              </a:rPr>
              <a:t>Gérer des ensembles de disponibilité</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puis</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vérifiez les options de disponibilité.</a:t>
            </a:r>
            <a:endParaRPr lang="fr-FR" sz="1000" smtClean="0">
              <a:latin typeface="Arial"/>
              <a:ea typeface="Calibri"/>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Sous </a:t>
            </a:r>
            <a:r>
              <a:rPr lang="fr-FR" sz="1000" b="1" smtClean="0">
                <a:solidFill>
                  <a:prstClr val="black"/>
                </a:solidFill>
                <a:latin typeface="Arial"/>
                <a:ea typeface="Times New Roman"/>
                <a:cs typeface="Times New Roman"/>
              </a:rPr>
              <a:t>Avancé</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Priorité du processeur</a:t>
            </a:r>
            <a:r>
              <a:rPr lang="fr-FR" sz="1000" smtClean="0">
                <a:solidFill>
                  <a:srgbClr val="000000"/>
                </a:solidFill>
                <a:latin typeface="Arial"/>
                <a:ea typeface="Times New Roman"/>
                <a:cs typeface="Times New Roman"/>
              </a:rPr>
              <a:t>, puis vérifiez les options. Répétez l'opération pour </a:t>
            </a:r>
            <a:r>
              <a:rPr lang="fr-FR" sz="1000" b="1" smtClean="0">
                <a:solidFill>
                  <a:prstClr val="black"/>
                </a:solidFill>
                <a:latin typeface="Arial"/>
                <a:ea typeface="Times New Roman"/>
                <a:cs typeface="Times New Roman"/>
              </a:rPr>
              <a:t>NUMA virtuelle</a:t>
            </a:r>
            <a:r>
              <a:rPr lang="fr-FR" sz="1000" smtClean="0">
                <a:solidFill>
                  <a:srgbClr val="000000"/>
                </a:solidFill>
                <a:latin typeface="Arial"/>
                <a:ea typeface="Times New Roman"/>
                <a:cs typeface="Times New Roman"/>
              </a:rPr>
              <a:t> et </a:t>
            </a:r>
            <a:r>
              <a:rPr lang="fr-FR" sz="1000" b="1" smtClean="0">
                <a:solidFill>
                  <a:prstClr val="black"/>
                </a:solidFill>
                <a:latin typeface="Arial"/>
                <a:ea typeface="Times New Roman"/>
                <a:cs typeface="Times New Roman"/>
              </a:rPr>
              <a:t>Poids de la mémoire</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Sous </a:t>
            </a:r>
            <a:r>
              <a:rPr lang="fr-FR" sz="1000" b="1" smtClean="0">
                <a:solidFill>
                  <a:prstClr val="black"/>
                </a:solidFill>
                <a:latin typeface="Arial"/>
                <a:ea typeface="Times New Roman"/>
                <a:cs typeface="Times New Roman"/>
              </a:rPr>
              <a:t>Profil matériel</a:t>
            </a:r>
            <a:r>
              <a:rPr lang="fr-FR" sz="1000" smtClean="0">
                <a:solidFill>
                  <a:srgbClr val="000000"/>
                </a:solidFill>
                <a:latin typeface="Arial"/>
                <a:ea typeface="Times New Roman"/>
                <a:cs typeface="Times New Roman"/>
              </a:rPr>
              <a:t>, cliquez sur</a:t>
            </a:r>
            <a:r>
              <a:rPr lang="fr-FR" sz="1000" b="1" smtClean="0">
                <a:solidFill>
                  <a:prstClr val="black"/>
                </a:solidFill>
                <a:latin typeface="Arial"/>
                <a:ea typeface="Times New Roman"/>
                <a:cs typeface="Times New Roman"/>
              </a:rPr>
              <a:t> Enregistrer sous</a:t>
            </a:r>
            <a:r>
              <a:rPr lang="fr-FR" sz="1000" smtClean="0">
                <a:solidFill>
                  <a:srgbClr val="000000"/>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tapez </a:t>
            </a:r>
            <a:r>
              <a:rPr lang="fr-FR" sz="1000" b="1" smtClean="0">
                <a:solidFill>
                  <a:prstClr val="black"/>
                </a:solidFill>
                <a:latin typeface="Arial"/>
                <a:ea typeface="Times New Roman"/>
                <a:cs typeface="Times New Roman"/>
              </a:rPr>
              <a:t>Batterie de serveurs Web SharePoint </a:t>
            </a:r>
            <a:r>
              <a:rPr lang="fr-FR" sz="1000" smtClean="0">
                <a:solidFill>
                  <a:prstClr val="black"/>
                </a:solidFill>
                <a:latin typeface="Arial"/>
                <a:ea typeface="Times New Roman"/>
                <a:cs typeface="Times New Roman"/>
              </a:rPr>
              <a:t>dans le champ Nom</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Configurer le matériel</a:t>
            </a:r>
            <a:r>
              <a:rPr lang="fr-FR" sz="1000" smtClean="0">
                <a:solidFill>
                  <a:srgbClr val="000000"/>
                </a:solidFill>
                <a:latin typeface="Arial"/>
                <a:ea typeface="Times New Roman"/>
                <a:cs typeface="Times New Roman"/>
              </a:rPr>
              <a:t>, cliquez sur la zone de liste déroulante </a:t>
            </a:r>
            <a:r>
              <a:rPr lang="fr-FR" sz="1000" b="1" smtClean="0">
                <a:solidFill>
                  <a:prstClr val="black"/>
                </a:solidFill>
                <a:latin typeface="Arial"/>
                <a:ea typeface="Times New Roman"/>
                <a:cs typeface="Times New Roman"/>
              </a:rPr>
              <a:t>Profil matériel</a:t>
            </a:r>
            <a:r>
              <a:rPr lang="fr-FR" sz="1000" smtClean="0">
                <a:solidFill>
                  <a:srgbClr val="000000"/>
                </a:solidFill>
                <a:latin typeface="Arial"/>
                <a:ea typeface="Times New Roman"/>
                <a:cs typeface="Times New Roman"/>
              </a:rPr>
              <a:t> pour vérifier que le profil a été enregistré,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Sélectionner la destination</a:t>
            </a:r>
            <a:r>
              <a:rPr lang="fr-FR" sz="1000" smtClean="0">
                <a:solidFill>
                  <a:srgbClr val="000000"/>
                </a:solidFill>
                <a:latin typeface="Arial"/>
                <a:ea typeface="Times New Roman"/>
                <a:cs typeface="Times New Roman"/>
              </a:rPr>
              <a:t>, vérifiez les options, cliquez sur </a:t>
            </a:r>
            <a:r>
              <a:rPr lang="fr-FR" sz="1000" b="1" smtClean="0">
                <a:solidFill>
                  <a:prstClr val="black"/>
                </a:solidFill>
                <a:latin typeface="Arial"/>
                <a:ea typeface="Times New Roman"/>
                <a:cs typeface="Times New Roman"/>
              </a:rPr>
              <a:t>Placer l'ordinateur virtuel sur un ordinateur hôte</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Sélectionner l'ordinateur hôte</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Utilisation prévue</a:t>
            </a:r>
            <a:r>
              <a:rPr lang="fr-FR" sz="1000" smtClean="0">
                <a:solidFill>
                  <a:srgbClr val="000000"/>
                </a:solidFill>
                <a:latin typeface="Arial"/>
                <a:ea typeface="Times New Roman"/>
                <a:cs typeface="Times New Roman"/>
              </a:rPr>
              <a:t>, puis dans le champ </a:t>
            </a:r>
            <a:r>
              <a:rPr lang="fr-FR" sz="1000" b="1" smtClean="0">
                <a:solidFill>
                  <a:prstClr val="black"/>
                </a:solidFill>
                <a:latin typeface="Arial"/>
                <a:ea typeface="Times New Roman"/>
                <a:cs typeface="Times New Roman"/>
              </a:rPr>
              <a:t>Processeur</a:t>
            </a:r>
            <a:r>
              <a:rPr lang="fr-FR" sz="1000" smtClean="0">
                <a:solidFill>
                  <a:srgbClr val="000000"/>
                </a:solidFill>
                <a:latin typeface="Arial"/>
                <a:ea typeface="Times New Roman"/>
                <a:cs typeface="Times New Roman"/>
              </a:rPr>
              <a:t>, tapez </a:t>
            </a:r>
            <a:r>
              <a:rPr lang="fr-FR" sz="1000" b="1" smtClean="0">
                <a:solidFill>
                  <a:prstClr val="black"/>
                </a:solidFill>
                <a:latin typeface="Arial"/>
                <a:ea typeface="Times New Roman"/>
                <a:cs typeface="Times New Roman"/>
              </a:rPr>
              <a:t>50</a:t>
            </a:r>
            <a:r>
              <a:rPr lang="fr-FR" sz="1000" smtClean="0">
                <a:solidFill>
                  <a:srgbClr val="000000"/>
                </a:solidFill>
                <a:latin typeface="Arial"/>
                <a:ea typeface="Times New Roman"/>
                <a:cs typeface="Times New Roman"/>
              </a:rPr>
              <a:t>. Dans le champ </a:t>
            </a:r>
            <a:r>
              <a:rPr lang="fr-FR" sz="1000" b="1" smtClean="0">
                <a:solidFill>
                  <a:prstClr val="black"/>
                </a:solidFill>
                <a:latin typeface="Arial"/>
                <a:ea typeface="Times New Roman"/>
                <a:cs typeface="Times New Roman"/>
              </a:rPr>
              <a:t>Espace disque physique requis</a:t>
            </a:r>
            <a:r>
              <a:rPr lang="fr-FR" sz="1000" smtClean="0">
                <a:solidFill>
                  <a:srgbClr val="000000"/>
                </a:solidFill>
                <a:latin typeface="Arial"/>
                <a:ea typeface="Times New Roman"/>
                <a:cs typeface="Times New Roman"/>
              </a:rPr>
              <a:t>, tapez </a:t>
            </a:r>
            <a:r>
              <a:rPr lang="fr-FR" sz="1000" b="1" smtClean="0">
                <a:solidFill>
                  <a:prstClr val="black"/>
                </a:solidFill>
                <a:latin typeface="Arial"/>
                <a:ea typeface="Times New Roman"/>
                <a:cs typeface="Times New Roman"/>
              </a:rPr>
              <a:t>40</a:t>
            </a:r>
            <a:r>
              <a:rPr lang="fr-FR" sz="1000" smtClean="0">
                <a:solidFill>
                  <a:srgbClr val="000000"/>
                </a:solidFill>
                <a:latin typeface="Arial"/>
                <a:ea typeface="Times New Roman"/>
                <a:cs typeface="Times New Roman"/>
              </a:rPr>
              <a:t>, vérifiez les autres options,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Éventuellement, vous pouvez modifier un paramètre qui déclenchera les évaluations pour empêcher le déploiement, tel que </a:t>
            </a:r>
            <a:r>
              <a:rPr lang="fr-FR" sz="1000" b="1" smtClean="0">
                <a:solidFill>
                  <a:prstClr val="black"/>
                </a:solidFill>
                <a:latin typeface="Arial"/>
                <a:ea typeface="Times New Roman"/>
                <a:cs typeface="Times New Roman"/>
              </a:rPr>
              <a:t>Options réseau</a:t>
            </a:r>
            <a:r>
              <a:rPr lang="fr-FR" sz="1000" smtClean="0">
                <a:solidFill>
                  <a:srgbClr val="000000"/>
                </a:solidFill>
                <a:latin typeface="Arial"/>
                <a:ea typeface="Times New Roman"/>
                <a:cs typeface="Times New Roman"/>
              </a:rPr>
              <a:t>, ou définir l'espace disque physique requis avec une valeur supérieure à l'espace disponible. Il indique les paramètres d'évaluation et de sélection élective.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Configurer les paramètres</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Emplacement de l'ordinateur virtuel</a:t>
            </a:r>
            <a:r>
              <a:rPr lang="fr-FR" sz="1000" smtClean="0">
                <a:solidFill>
                  <a:srgbClr val="000000"/>
                </a:solidFill>
                <a:latin typeface="Arial"/>
                <a:ea typeface="Times New Roman"/>
                <a:cs typeface="Times New Roman"/>
              </a:rPr>
              <a:t>, puis sur </a:t>
            </a:r>
            <a:r>
              <a:rPr lang="fr-FR" sz="1000" b="1" smtClean="0">
                <a:solidFill>
                  <a:prstClr val="black"/>
                </a:solidFill>
                <a:latin typeface="Arial"/>
                <a:ea typeface="Times New Roman"/>
                <a:cs typeface="Times New Roman"/>
              </a:rPr>
              <a:t>Disque dur virtuel</a:t>
            </a:r>
            <a:r>
              <a:rPr lang="fr-FR" sz="1000" smtClean="0">
                <a:solidFill>
                  <a:srgbClr val="000000"/>
                </a:solidFill>
                <a:latin typeface="Arial"/>
                <a:ea typeface="Times New Roman"/>
                <a:cs typeface="Times New Roman"/>
              </a:rPr>
              <a:t> pour afficher les options relatives à la sélection élective de ces fichiers.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Sélectionner des réseaux</a:t>
            </a:r>
            <a:r>
              <a:rPr lang="fr-FR" sz="1000" smtClean="0">
                <a:solidFill>
                  <a:srgbClr val="000000"/>
                </a:solidFill>
                <a:latin typeface="Arial"/>
                <a:ea typeface="Times New Roman"/>
                <a:cs typeface="Times New Roman"/>
              </a:rPr>
              <a:t>, vérifiez les options,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Ajouter des propriétés</a:t>
            </a:r>
            <a:r>
              <a:rPr lang="fr-FR" sz="1000" smtClean="0">
                <a:solidFill>
                  <a:srgbClr val="000000"/>
                </a:solidFill>
                <a:latin typeface="Arial"/>
                <a:ea typeface="Times New Roman"/>
                <a:cs typeface="Times New Roman"/>
              </a:rPr>
              <a:t>, vérifiez </a:t>
            </a:r>
            <a:r>
              <a:rPr lang="fr-FR" sz="1000" b="1" smtClean="0">
                <a:solidFill>
                  <a:prstClr val="black"/>
                </a:solidFill>
                <a:latin typeface="Arial"/>
                <a:ea typeface="Times New Roman"/>
                <a:cs typeface="Times New Roman"/>
              </a:rPr>
              <a:t>Actions automatiques</a:t>
            </a:r>
            <a:r>
              <a:rPr lang="fr-FR" sz="1000" smtClean="0">
                <a:solidFill>
                  <a:srgbClr val="000000"/>
                </a:solidFill>
                <a:latin typeface="Arial"/>
                <a:ea typeface="Times New Roman"/>
                <a:cs typeface="Times New Roman"/>
              </a:rPr>
              <a:t>, puis sous </a:t>
            </a:r>
            <a:r>
              <a:rPr lang="fr-FR" sz="1000" b="1" smtClean="0">
                <a:solidFill>
                  <a:prstClr val="black"/>
                </a:solidFill>
                <a:latin typeface="Arial"/>
                <a:ea typeface="Times New Roman"/>
                <a:cs typeface="Times New Roman"/>
              </a:rPr>
              <a:t>Système d'exploitation</a:t>
            </a:r>
            <a:r>
              <a:rPr lang="fr-FR" sz="1000" smtClean="0">
                <a:solidFill>
                  <a:srgbClr val="000000"/>
                </a:solidFill>
                <a:latin typeface="Arial"/>
                <a:ea typeface="Times New Roman"/>
                <a:cs typeface="Times New Roman"/>
              </a:rPr>
              <a:t>, spécifiez un système d'exploitation,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Times New Roman"/>
                <a:cs typeface="Times New Roman"/>
              </a:rPr>
              <a:t>Vérifiez la page </a:t>
            </a:r>
            <a:r>
              <a:rPr lang="fr-FR" sz="1000" b="1" smtClean="0">
                <a:solidFill>
                  <a:prstClr val="black"/>
                </a:solidFill>
                <a:latin typeface="Arial"/>
                <a:ea typeface="Times New Roman"/>
                <a:cs typeface="Times New Roman"/>
              </a:rPr>
              <a:t>Résumé</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Afficher le script</a:t>
            </a:r>
            <a:r>
              <a:rPr lang="fr-FR" sz="1000" smtClean="0">
                <a:solidFill>
                  <a:srgbClr val="000000"/>
                </a:solidFill>
                <a:latin typeface="Arial"/>
                <a:ea typeface="Times New Roman"/>
                <a:cs typeface="Times New Roman"/>
              </a:rPr>
              <a:t> pour afficher les commandes Windows PowerShell</a:t>
            </a:r>
            <a:r>
              <a:rPr lang="fr-FR" sz="1000" baseline="30000" smtClean="0">
                <a:solidFill>
                  <a:srgbClr val="000000"/>
                </a:solidFill>
                <a:latin typeface="Arial"/>
                <a:ea typeface="Times New Roman"/>
                <a:cs typeface="Times New Roman"/>
              </a:rPr>
              <a:t>®</a:t>
            </a:r>
            <a:r>
              <a:rPr lang="fr-FR" sz="1000" smtClean="0">
                <a:solidFill>
                  <a:srgbClr val="000000"/>
                </a:solidFill>
                <a:latin typeface="Arial"/>
                <a:ea typeface="Times New Roman"/>
                <a:cs typeface="Times New Roman"/>
              </a:rPr>
              <a:t> qui généreront l'ordinateur virtuel. Fermez l'éditeur, puis cliquez sur </a:t>
            </a:r>
            <a:r>
              <a:rPr lang="fr-FR" sz="1000" b="1" smtClean="0">
                <a:solidFill>
                  <a:prstClr val="black"/>
                </a:solidFill>
                <a:latin typeface="Arial"/>
                <a:ea typeface="Times New Roman"/>
                <a:cs typeface="Times New Roman"/>
              </a:rPr>
              <a:t>Créer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fr-FR" sz="1000" smtClean="0">
                <a:solidFill>
                  <a:srgbClr val="000000"/>
                </a:solidFill>
                <a:latin typeface="Arial"/>
                <a:ea typeface="Calibri"/>
                <a:cs typeface="Times New Roman"/>
              </a:rPr>
              <a:t>Laissez les ordinateurs virtuels en cours d'exécution pour les démonstrations du module suivant.</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14</a:t>
            </a:fld>
            <a:endParaRPr lang="fr-FR"/>
          </a:p>
        </p:txBody>
      </p:sp>
      <p:sp>
        <p:nvSpPr>
          <p:cNvPr id="8" name="Slide Image Placeholder 1"/>
          <p:cNvSpPr>
            <a:spLocks noGrp="1" noRot="1" noChangeAspect="1"/>
          </p:cNvSpPr>
          <p:nvPr>
            <p:ph type="sldImg" idx="2"/>
          </p:nvPr>
        </p:nvSpPr>
        <p:spPr>
          <a:xfrm>
            <a:off x="4325938" y="73025"/>
            <a:ext cx="2466975" cy="1851025"/>
          </a:xfrm>
        </p:spPr>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SimSun"/>
                <a:cs typeface="Arial"/>
              </a:rPr>
              <a:t>Donnez </a:t>
            </a:r>
            <a:r>
              <a:rPr lang="fr-FR" sz="1000" smtClean="0">
                <a:latin typeface="Arial"/>
                <a:ea typeface="Calibri"/>
                <a:cs typeface="Times New Roman"/>
              </a:rPr>
              <a:t>une vue d'ensemble des utilisations et avantages d'un profil de système d'exploitation invité. </a:t>
            </a:r>
          </a:p>
          <a:p>
            <a:pPr>
              <a:lnSpc>
                <a:spcPct val="115000"/>
              </a:lnSpc>
              <a:spcAft>
                <a:spcPts val="1000"/>
              </a:spcAft>
            </a:pPr>
            <a:r>
              <a:rPr lang="fr-FR" sz="1000" smtClean="0">
                <a:latin typeface="Arial"/>
                <a:ea typeface="Calibri"/>
                <a:cs typeface="Times New Roman"/>
              </a:rPr>
              <a:t>Vous souhaiterez peut-être présenter rapidement l'emplacement à partir duquel vous configurez le profil de système d'exploitation invité dans VMM. Par ailleurs, vous devriez envisager de montrer le processus de création et de configuration d'un profil de système d'exploitation invité.</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15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Tree>
    <p:extLst>
      <p:ext uri="{BB962C8B-B14F-4D97-AF65-F5344CB8AC3E}">
        <p14:creationId xmlns:p14="http://schemas.microsoft.com/office/powerpoint/2010/main" val="1911541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Donnez une vue d'ensemble des utilisations des profils matériels et des avantages que ces derniers procurent. </a:t>
            </a:r>
          </a:p>
          <a:p>
            <a:pPr>
              <a:lnSpc>
                <a:spcPct val="115000"/>
              </a:lnSpc>
              <a:spcAft>
                <a:spcPts val="1000"/>
              </a:spcAft>
            </a:pPr>
            <a:r>
              <a:rPr lang="en-US" sz="1000">
                <a:latin typeface="Arial"/>
                <a:ea typeface="Calibri"/>
                <a:cs typeface="Times New Roman"/>
              </a:rPr>
              <a:t>Vous pouvez montrer une démonstration rapide de l'emplacement où vous configurez le profil matériel dans VMM.</a:t>
            </a:r>
          </a:p>
        </p:txBody>
      </p:sp>
      <p:sp>
        <p:nvSpPr>
          <p:cNvPr id="4" name="Slide Number Placeholder 3"/>
          <p:cNvSpPr>
            <a:spLocks noGrp="1"/>
          </p:cNvSpPr>
          <p:nvPr>
            <p:ph type="sldNum" sz="quarter" idx="10"/>
          </p:nvPr>
        </p:nvSpPr>
        <p:spPr/>
        <p:txBody>
          <a:bodyPr/>
          <a:lstStyle/>
          <a:p>
            <a:fld id="{96370214-5923-440A-A732-ECC03C198D63}" type="slidenum">
              <a:rPr lang="en-US" smtClean="0"/>
              <a:pPr/>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313007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Décrivez la procédure de création d'un profil Microsoft SQL Server</a:t>
            </a:r>
            <a:r>
              <a:rPr lang="en-US" sz="1000" baseline="30000">
                <a:latin typeface="Arial"/>
                <a:ea typeface="Calibri"/>
                <a:cs typeface="Times New Roman"/>
              </a:rPr>
              <a:t>®</a:t>
            </a:r>
            <a:r>
              <a:rPr lang="en-US" sz="1000">
                <a:latin typeface="Arial"/>
                <a:ea typeface="Calibri"/>
                <a:cs typeface="Times New Roman"/>
              </a:rPr>
              <a:t>. Vous pouvez utiliser la diapositive </a:t>
            </a:r>
            <a:r>
              <a:rPr lang="en-US" sz="1000" smtClean="0">
                <a:latin typeface="Arial"/>
                <a:ea typeface="Calibri"/>
                <a:cs typeface="Times New Roman"/>
              </a:rPr>
              <a:t>ou effectuer </a:t>
            </a:r>
            <a:r>
              <a:rPr lang="en-US" sz="1000">
                <a:latin typeface="Arial"/>
                <a:ea typeface="Calibri"/>
                <a:cs typeface="Times New Roman"/>
              </a:rPr>
              <a:t>une démonstration dynamique des étapes.</a:t>
            </a:r>
          </a:p>
        </p:txBody>
      </p:sp>
      <p:sp>
        <p:nvSpPr>
          <p:cNvPr id="4" name="Slide Number Placeholder 3"/>
          <p:cNvSpPr>
            <a:spLocks noGrp="1"/>
          </p:cNvSpPr>
          <p:nvPr>
            <p:ph type="sldNum" sz="quarter" idx="10"/>
          </p:nvPr>
        </p:nvSpPr>
        <p:spPr/>
        <p:txBody>
          <a:bodyPr/>
          <a:lstStyle/>
          <a:p>
            <a:fld id="{96370214-5923-440A-A732-ECC03C198D63}" type="slidenum">
              <a:rPr lang="en-US" smtClean="0"/>
              <a:pPr/>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46059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Utilisez le début de cette rubrique pour décrire ce qu'est un profil d'application et quels types d'application </a:t>
            </a:r>
            <a:r>
              <a:rPr lang="en-US" sz="1000" smtClean="0">
                <a:latin typeface="Arial"/>
                <a:ea typeface="Calibri"/>
                <a:cs typeface="Times New Roman"/>
              </a:rPr>
              <a:t>il prend </a:t>
            </a:r>
            <a:r>
              <a:rPr lang="en-US" sz="1000">
                <a:latin typeface="Arial"/>
                <a:ea typeface="Calibri"/>
                <a:cs typeface="Times New Roman"/>
              </a:rPr>
              <a:t>en charge.</a:t>
            </a:r>
            <a:r>
              <a:rPr lang="en-US" sz="1000">
                <a:solidFill>
                  <a:srgbClr val="000000"/>
                </a:solidFill>
                <a:latin typeface="Arial"/>
                <a:ea typeface="Calibri"/>
                <a:cs typeface="Times New Roman"/>
              </a:rPr>
              <a:t> Vous pouvez également décrire la procédure visant à créer un profil d'application. </a:t>
            </a:r>
            <a:r>
              <a:rPr lang="en-US" sz="1000" smtClean="0">
                <a:solidFill>
                  <a:srgbClr val="000000"/>
                </a:solidFill>
                <a:latin typeface="Arial"/>
                <a:ea typeface="Calibri"/>
                <a:cs typeface="Times New Roman"/>
              </a:rPr>
              <a:t>Vous pouvez </a:t>
            </a:r>
            <a:r>
              <a:rPr lang="en-US" sz="1000">
                <a:solidFill>
                  <a:srgbClr val="000000"/>
                </a:solidFill>
                <a:latin typeface="Arial"/>
                <a:ea typeface="Calibri"/>
                <a:cs typeface="Times New Roman"/>
              </a:rPr>
              <a:t>soit utiliser les diapositives, soit effectuer une démonstration dynamique de cette procédure.</a:t>
            </a:r>
            <a:endParaRPr lang="en-US" sz="1000">
              <a:latin typeface="Arial"/>
              <a:ea typeface="Calibri"/>
              <a:cs typeface="Times New Roman"/>
            </a:endParaRPr>
          </a:p>
          <a:p>
            <a:pPr>
              <a:lnSpc>
                <a:spcPct val="115000"/>
              </a:lnSpc>
              <a:spcAft>
                <a:spcPts val="1000"/>
              </a:spcAft>
            </a:pPr>
            <a:r>
              <a:rPr lang="en-US" sz="1000">
                <a:solidFill>
                  <a:srgbClr val="000000"/>
                </a:solidFill>
                <a:latin typeface="Arial"/>
                <a:ea typeface="Calibri"/>
                <a:cs typeface="Times New Roman"/>
              </a:rPr>
              <a:t>Décrivez les options disponibles pour déployer un profil d'application. Expliquez que vous utiliserez généralement un modèle d'ordinateur virtuel, mais que les utilisateurs ont la possibilité de spécifier </a:t>
            </a:r>
            <a:r>
              <a:rPr lang="en-US" sz="1000" smtClean="0">
                <a:solidFill>
                  <a:srgbClr val="000000"/>
                </a:solidFill>
                <a:latin typeface="Arial"/>
                <a:ea typeface="Calibri"/>
                <a:cs typeface="Times New Roman"/>
              </a:rPr>
              <a:t>le profil d'application </a:t>
            </a:r>
            <a:r>
              <a:rPr lang="en-US" sz="1000">
                <a:solidFill>
                  <a:srgbClr val="000000"/>
                </a:solidFill>
                <a:latin typeface="Arial"/>
                <a:ea typeface="Calibri"/>
                <a:cs typeface="Times New Roman"/>
              </a:rPr>
              <a:t>manuellement en modifiant les propriétés d'une couche de service.</a:t>
            </a:r>
            <a:endParaRPr lang="en-US"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en-US" smtClean="0"/>
              <a:pPr/>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132565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Utilisez le début de cette rubrique pour décrire les avantages liés à l'utilisation d'un modèle d'ordinateur virtuel pour déployer de nouveaux ordinateurs virtuels et services. Ensuite, décrivez les différentes méthodes pour créer des modèles d'ordinateur virtuel.</a:t>
            </a:r>
          </a:p>
          <a:p>
            <a:pPr>
              <a:lnSpc>
                <a:spcPct val="115000"/>
              </a:lnSpc>
              <a:spcAft>
                <a:spcPts val="1000"/>
              </a:spcAft>
            </a:pPr>
            <a:r>
              <a:rPr lang="en-US" sz="1000">
                <a:latin typeface="Arial"/>
                <a:ea typeface="Calibri"/>
                <a:cs typeface="Times New Roman"/>
              </a:rPr>
              <a:t>Les stagiaires peuvent avoir des questions concernant la création des modèles d'ordinateur virtuel à partir d'un ordinateur virtuel existant qui est déjà déployé sur un hôte. Vous devez donc veiller à comprendre </a:t>
            </a:r>
            <a:r>
              <a:rPr lang="en-US" sz="1000" smtClean="0">
                <a:latin typeface="Arial"/>
                <a:ea typeface="Calibri"/>
                <a:cs typeface="Times New Roman"/>
              </a:rPr>
              <a:t>les implications </a:t>
            </a:r>
            <a:r>
              <a:rPr lang="en-US" sz="1000">
                <a:latin typeface="Arial"/>
                <a:ea typeface="Calibri"/>
                <a:cs typeface="Times New Roman"/>
              </a:rPr>
              <a:t>de cette méthode et être en mesure de les communiquer.</a:t>
            </a:r>
          </a:p>
        </p:txBody>
      </p:sp>
      <p:sp>
        <p:nvSpPr>
          <p:cNvPr id="4" name="Slide Number Placeholder 3"/>
          <p:cNvSpPr>
            <a:spLocks noGrp="1"/>
          </p:cNvSpPr>
          <p:nvPr>
            <p:ph type="sldNum" sz="quarter" idx="10"/>
          </p:nvPr>
        </p:nvSpPr>
        <p:spPr/>
        <p:txBody>
          <a:bodyPr/>
          <a:lstStyle/>
          <a:p>
            <a:fld id="{96370214-5923-440A-A732-ECC03C198D63}" type="slidenum">
              <a:rPr lang="en-US" smtClean="0"/>
              <a:pPr/>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170021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effectLst/>
                <a:latin typeface="Arial"/>
                <a:ea typeface="Times New Roman"/>
                <a:cs typeface="Times New Roman"/>
              </a:rPr>
              <a:t>Donnez une brève vue d'ensemble du contenu de la leçon.</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Tree>
    <p:extLst>
      <p:ext uri="{BB962C8B-B14F-4D97-AF65-F5344CB8AC3E}">
        <p14:creationId xmlns:p14="http://schemas.microsoft.com/office/powerpoint/2010/main" val="4054202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Calibri"/>
                <a:cs typeface="Times New Roman"/>
              </a:rPr>
              <a:t>Commencez par expliquer qu'un modèle de service est un composant logique qui définit et relie tous les composants nécessaires au déploiement et à la fonctionnalité du service. Assurez-vous que les stagiaires comprennent bien qu'il est impossible de déployer un service sans modèle de service.</a:t>
            </a:r>
          </a:p>
          <a:p>
            <a:pPr>
              <a:lnSpc>
                <a:spcPct val="115000"/>
              </a:lnSpc>
              <a:spcAft>
                <a:spcPts val="1000"/>
              </a:spcAft>
            </a:pPr>
            <a:r>
              <a:rPr lang="en-US" sz="1000">
                <a:latin typeface="Arial"/>
                <a:ea typeface="Calibri"/>
                <a:cs typeface="Times New Roman"/>
              </a:rPr>
              <a:t>Ensuite, présentez les paramètres de modèle de service. Portez une attention particulière aux paramètres Version et Accès. Si le temps le permet, ouvrez la console VMM et présentez-la tout en présentant cette rubrique.</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413015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Présentez quelques éléments à prendre en compte (détaillés dans la diapositive) pour planifier des profils et des modèles.</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3671836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Donnez une brève vue d'ensemble du contenu de la leçon.</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348006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Expliquez comment déployer un nouvel ordinateur virtuel dans VMM. Décrivez les scénarios pour lesquels chaque méthode est appropriée.</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94662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242304" cy="6604000"/>
          </a:xfrm>
        </p:spPr>
        <p:txBody>
          <a:bodyPr>
            <a:noAutofit/>
          </a:bodyPr>
          <a:lstStyle/>
          <a:p>
            <a:pPr>
              <a:lnSpc>
                <a:spcPct val="115000"/>
              </a:lnSpc>
              <a:spcAft>
                <a:spcPts val="1000"/>
              </a:spcAft>
            </a:pPr>
            <a:r>
              <a:rPr lang="en-US" sz="1000">
                <a:latin typeface="Arial"/>
                <a:ea typeface="Calibri"/>
                <a:cs typeface="Times New Roman"/>
              </a:rPr>
              <a:t>Expliquez comment les règles de sélection élective personnalisées fonctionnent, et faites une démonstration de ces règles lorsque vous les expliquez aux stagiaires.</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290124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706880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Passez en revue les points énumérés dans le manuel et présentez certains des éléments à prendre </a:t>
            </a:r>
            <a:r>
              <a:rPr lang="en-US" sz="1000" smtClean="0">
                <a:latin typeface="Arial"/>
                <a:ea typeface="Calibri"/>
                <a:cs typeface="Times New Roman"/>
              </a:rPr>
              <a:t>en compte </a:t>
            </a:r>
            <a:r>
              <a:rPr lang="en-US" sz="1000">
                <a:latin typeface="Arial"/>
                <a:ea typeface="Calibri"/>
                <a:cs typeface="Times New Roman"/>
              </a:rPr>
              <a:t>suggérés. Les aspects les plus importants des conversions P2V (physique-à-virtuel) sont </a:t>
            </a:r>
            <a:r>
              <a:rPr lang="en-US" sz="1000" smtClean="0">
                <a:latin typeface="Arial"/>
                <a:ea typeface="Calibri"/>
                <a:cs typeface="Times New Roman"/>
              </a:rPr>
              <a:t>la planification</a:t>
            </a:r>
            <a:r>
              <a:rPr lang="en-US" sz="1000">
                <a:latin typeface="Arial"/>
                <a:ea typeface="Calibri"/>
                <a:cs typeface="Times New Roman"/>
              </a:rPr>
              <a:t>, le contrôle des modifications et l'assurance que l'impact de la consolidation sur d'autres systèmes est acceptable.</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250914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Présentez les fonctionnalités intégrées de VMM et les outils Microsoft disponibles pour ce processus.</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3304789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Calibri"/>
                <a:cs typeface="Times New Roman"/>
              </a:rPr>
              <a:t>Bon nombre des éléments à prendre en compte pour les conversions V2V (virtuel-à-virtuel) sont </a:t>
            </a:r>
            <a:r>
              <a:rPr lang="en-US" sz="1000" smtClean="0">
                <a:latin typeface="Arial"/>
                <a:ea typeface="Calibri"/>
                <a:cs typeface="Times New Roman"/>
              </a:rPr>
              <a:t>les mêmes </a:t>
            </a:r>
            <a:r>
              <a:rPr lang="en-US" sz="1000">
                <a:latin typeface="Arial"/>
                <a:ea typeface="Calibri"/>
                <a:cs typeface="Times New Roman"/>
              </a:rPr>
              <a:t>que celles requises lors de la création d'ordinateurs virtuels ou pour des conversions P2V. Pour les ordinateurs VMware, les outils VMware devront être supprimés de l'ordinateur virtuel source avant </a:t>
            </a:r>
            <a:r>
              <a:rPr lang="en-US" sz="1000" smtClean="0">
                <a:latin typeface="Arial"/>
                <a:ea typeface="Calibri"/>
                <a:cs typeface="Times New Roman"/>
              </a:rPr>
              <a:t>que les </a:t>
            </a:r>
            <a:r>
              <a:rPr lang="en-US" sz="1000">
                <a:latin typeface="Arial"/>
                <a:ea typeface="Calibri"/>
                <a:cs typeface="Times New Roman"/>
              </a:rPr>
              <a:t>conversions fonctionnent. Vous devez effectuer cette suppression sur la source ou sur </a:t>
            </a:r>
            <a:r>
              <a:rPr lang="en-US" sz="1000" smtClean="0">
                <a:latin typeface="Arial"/>
                <a:ea typeface="Calibri"/>
                <a:cs typeface="Times New Roman"/>
              </a:rPr>
              <a:t>une copie de </a:t>
            </a:r>
            <a:r>
              <a:rPr lang="en-US" sz="1000">
                <a:latin typeface="Arial"/>
                <a:ea typeface="Calibri"/>
                <a:cs typeface="Times New Roman"/>
              </a:rPr>
              <a:t>la source. </a:t>
            </a:r>
          </a:p>
        </p:txBody>
      </p:sp>
      <p:sp>
        <p:nvSpPr>
          <p:cNvPr id="4" name="Slide Number Placeholder 3"/>
          <p:cNvSpPr>
            <a:spLocks noGrp="1"/>
          </p:cNvSpPr>
          <p:nvPr>
            <p:ph type="sldNum" sz="quarter" idx="10"/>
          </p:nvPr>
        </p:nvSpPr>
        <p:spPr/>
        <p:txBody>
          <a:bodyPr/>
          <a:lstStyle/>
          <a:p>
            <a:fld id="{96370214-5923-440A-A732-ECC03C198D63}" type="slidenum">
              <a:rPr lang="en-US" smtClean="0"/>
              <a:pPr/>
              <a:t>28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369934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dirty="0" smtClean="0">
                <a:latin typeface="Arial"/>
                <a:ea typeface="Calibri"/>
                <a:cs typeface="Times New Roman"/>
              </a:rPr>
              <a:t>Exercice 1 : Planification des conversions de serveurs P2V (</a:t>
            </a:r>
            <a:r>
              <a:rPr lang="fr-FR" sz="1000" b="1" dirty="0" err="1" smtClean="0">
                <a:latin typeface="Arial"/>
                <a:ea typeface="Calibri"/>
                <a:cs typeface="Times New Roman"/>
              </a:rPr>
              <a:t>physical</a:t>
            </a:r>
            <a:r>
              <a:rPr lang="fr-FR" sz="1000" b="1" dirty="0" smtClean="0">
                <a:latin typeface="Arial"/>
                <a:ea typeface="Calibri"/>
                <a:cs typeface="Times New Roman"/>
              </a:rPr>
              <a:t>-to-</a:t>
            </a:r>
            <a:r>
              <a:rPr lang="fr-FR" sz="1000" b="1" dirty="0" err="1" smtClean="0">
                <a:latin typeface="Arial"/>
                <a:ea typeface="Calibri"/>
                <a:cs typeface="Times New Roman"/>
              </a:rPr>
              <a:t>virtual</a:t>
            </a:r>
            <a:r>
              <a:rPr lang="fr-FR" sz="1000" b="1" dirty="0" smtClean="0">
                <a:latin typeface="Arial"/>
                <a:ea typeface="Calibri"/>
                <a:cs typeface="Times New Roman"/>
              </a:rPr>
              <a:t>)</a:t>
            </a:r>
          </a:p>
          <a:p>
            <a:pPr>
              <a:lnSpc>
                <a:spcPct val="115000"/>
              </a:lnSpc>
              <a:spcAft>
                <a:spcPts val="1000"/>
              </a:spcAft>
            </a:pPr>
            <a:r>
              <a:rPr lang="fr-FR" sz="1000" dirty="0" smtClean="0">
                <a:latin typeface="Arial"/>
                <a:ea typeface="Calibri"/>
                <a:cs typeface="Times New Roman"/>
              </a:rPr>
              <a:t>Une des exigences de projet chez A. </a:t>
            </a:r>
            <a:r>
              <a:rPr lang="fr-FR" sz="1000" dirty="0" err="1" smtClean="0">
                <a:latin typeface="Arial"/>
                <a:ea typeface="Calibri"/>
                <a:cs typeface="Times New Roman"/>
              </a:rPr>
              <a:t>Datum</a:t>
            </a:r>
            <a:r>
              <a:rPr lang="fr-FR" sz="1000" dirty="0" smtClean="0">
                <a:latin typeface="Arial"/>
                <a:ea typeface="Calibri"/>
                <a:cs typeface="Times New Roman"/>
              </a:rPr>
              <a:t> est de convertir autant de serveurs physiques que possible en ordinateurs virtuels. Vous devez créer une liste prioritaire qui détermine quels serveurs physiques doivent être convertis en ordinateurs virtuels. Vous devez également identifier les éléments à prendre en compte pour implémenter des conversions P2V.</a:t>
            </a:r>
          </a:p>
          <a:p>
            <a:pPr>
              <a:lnSpc>
                <a:spcPct val="115000"/>
              </a:lnSpc>
              <a:spcAft>
                <a:spcPts val="995"/>
              </a:spcAft>
            </a:pPr>
            <a:r>
              <a:rPr lang="fr-FR" sz="1000" dirty="0" smtClean="0">
                <a:highlight>
                  <a:srgbClr val="FFFF00"/>
                </a:highlight>
                <a:latin typeface="Arial"/>
                <a:ea typeface="Calibri"/>
                <a:cs typeface="Times New Roman"/>
              </a:rPr>
              <a:t> </a:t>
            </a:r>
            <a:endParaRPr lang="fr-FR" sz="1000" dirty="0" smtClean="0">
              <a:latin typeface="Arial"/>
              <a:ea typeface="Calibri"/>
              <a:cs typeface="Times New Roman"/>
            </a:endParaRPr>
          </a:p>
          <a:p>
            <a:pPr>
              <a:lnSpc>
                <a:spcPct val="115000"/>
              </a:lnSpc>
              <a:spcAft>
                <a:spcPts val="995"/>
              </a:spcAft>
            </a:pP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29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
        <p:nvSpPr>
          <p:cNvPr id="8" name="TextBox 7"/>
          <p:cNvSpPr txBox="1"/>
          <p:nvPr/>
        </p:nvSpPr>
        <p:spPr>
          <a:xfrm>
            <a:off x="0" y="8890000"/>
            <a:ext cx="34290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481806678"/>
              </p:ext>
            </p:extLst>
          </p:nvPr>
        </p:nvGraphicFramePr>
        <p:xfrm>
          <a:off x="381000" y="3200400"/>
          <a:ext cx="4648200" cy="5479734"/>
        </p:xfrm>
        <a:graphic>
          <a:graphicData uri="http://schemas.openxmlformats.org/drawingml/2006/table">
            <a:tbl>
              <a:tblPr firstRow="1" bandRow="1">
                <a:tableStyleId>{5C22544A-7EE6-4342-B048-85BDC9FD1C3A}</a:tableStyleId>
              </a:tblPr>
              <a:tblGrid>
                <a:gridCol w="2095502"/>
                <a:gridCol w="2552698"/>
              </a:tblGrid>
              <a:tr h="370840">
                <a:tc gridSpan="2">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Stratégie de virtualisation de serveur</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800" dirty="0">
                        <a:latin typeface="Arial" pitchFamily="34" charset="0"/>
                        <a:ea typeface="Times New Roman"/>
                        <a:cs typeface="Arial" pitchFamily="34" charset="0"/>
                      </a:endParaRPr>
                    </a:p>
                  </a:txBody>
                  <a:tcPr marL="68580" marR="68580" marT="0" marB="0"/>
                </a:tc>
              </a:tr>
              <a:tr h="370840">
                <a:tc gridSpan="2">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Numéro de référence du document : </a:t>
                      </a:r>
                      <a:r>
                        <a:rPr lang="fr-FR" sz="1000" noProof="0" smtClean="0">
                          <a:latin typeface="Arial" pitchFamily="34" charset="0"/>
                          <a:ea typeface="Times New Roman"/>
                          <a:cs typeface="Arial" pitchFamily="34" charset="0"/>
                        </a:rPr>
                        <a:t>BS0905/1</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r>
              <a:tr h="40132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Auteur du document</a:t>
                      </a:r>
                    </a:p>
                    <a:p>
                      <a:pPr marL="0" marR="0">
                        <a:lnSpc>
                          <a:spcPct val="115000"/>
                        </a:lnSpc>
                        <a:spcBef>
                          <a:spcPts val="0"/>
                        </a:spcBef>
                        <a:spcAft>
                          <a:spcPts val="0"/>
                        </a:spcAft>
                      </a:pPr>
                      <a:r>
                        <a:rPr lang="fr-FR" sz="1000" noProof="0" smtClean="0">
                          <a:latin typeface="Arial" pitchFamily="34" charset="0"/>
                          <a:ea typeface="Times New Roman"/>
                          <a:cs typeface="Arial" pitchFamily="34" charset="0"/>
                        </a:rPr>
                        <a:t>Date</a:t>
                      </a: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Brad Sutton</a:t>
                      </a:r>
                    </a:p>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12 septembre</a:t>
                      </a:r>
                    </a:p>
                  </a:txBody>
                  <a:tcPr marL="68580" marR="68580" marT="0" marB="0"/>
                </a:tc>
              </a:tr>
              <a:tr h="1295400">
                <a:tc gridSpan="2">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Présentation des exigences :</a:t>
                      </a:r>
                    </a:p>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Planifiez une stratégie de consolidation et de conversion de serveurs pour qu'elle réponde aux objectifs suivants :</a:t>
                      </a:r>
                    </a:p>
                    <a:p>
                      <a:pPr marL="171450" marR="0" indent="-171450">
                        <a:lnSpc>
                          <a:spcPct val="115000"/>
                        </a:lnSpc>
                        <a:spcBef>
                          <a:spcPts val="0"/>
                        </a:spcBef>
                        <a:spcAft>
                          <a:spcPts val="0"/>
                        </a:spcAft>
                        <a:buFont typeface="Arial" pitchFamily="34" charset="0"/>
                        <a:buChar char="•"/>
                      </a:pPr>
                      <a:r>
                        <a:rPr lang="fr-FR" sz="1000" noProof="0" smtClean="0">
                          <a:latin typeface="Arial" pitchFamily="34" charset="0"/>
                          <a:ea typeface="Times New Roman"/>
                          <a:cs typeface="Arial" pitchFamily="34" charset="0"/>
                        </a:rPr>
                        <a:t>Analysez les serveurs actuels et indiquez la procédure à suivre pour que l'équipe chargée du contrôle des modifications et des risques autorise la migration.</a:t>
                      </a:r>
                    </a:p>
                    <a:p>
                      <a:pPr marL="171450" marR="0" indent="-171450">
                        <a:lnSpc>
                          <a:spcPct val="115000"/>
                        </a:lnSpc>
                        <a:spcBef>
                          <a:spcPts val="0"/>
                        </a:spcBef>
                        <a:spcAft>
                          <a:spcPts val="0"/>
                        </a:spcAft>
                        <a:buFont typeface="Arial" pitchFamily="34" charset="0"/>
                        <a:buChar char="•"/>
                      </a:pPr>
                      <a:r>
                        <a:rPr lang="fr-FR" sz="1000" noProof="0" smtClean="0">
                          <a:latin typeface="Arial" pitchFamily="34" charset="0"/>
                          <a:ea typeface="Times New Roman"/>
                          <a:cs typeface="Arial" pitchFamily="34" charset="0"/>
                        </a:rPr>
                        <a:t>Migrez les serveurs physiques vers de nouveaux hôtes de virtualisation en utilisant les outils de conversion lorsque cela est possible.</a:t>
                      </a: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295400">
                <a:tc gridSpan="2">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Informations supplémentaires :</a:t>
                      </a:r>
                    </a:p>
                    <a:p>
                      <a:pPr marL="171450" marR="0" indent="-171450">
                        <a:lnSpc>
                          <a:spcPct val="115000"/>
                        </a:lnSpc>
                        <a:spcBef>
                          <a:spcPts val="0"/>
                        </a:spcBef>
                        <a:spcAft>
                          <a:spcPts val="0"/>
                        </a:spcAft>
                        <a:buFont typeface="Arial" pitchFamily="34" charset="0"/>
                        <a:buChar char="•"/>
                      </a:pPr>
                      <a:r>
                        <a:rPr lang="fr-FR" sz="1000" noProof="0" smtClean="0">
                          <a:latin typeface="Arial" pitchFamily="34" charset="0"/>
                          <a:ea typeface="Times New Roman"/>
                          <a:cs typeface="Arial" pitchFamily="34" charset="0"/>
                        </a:rPr>
                        <a:t>Vous possédez sept nouveaux hôtes Hyper-V Windows Server 2012, chacun disposant de 96 Go de RAM et de 2 processeurs à 6 cœurs. Un administrateur de stockage a fourni le stockage et examiné les E/S par seconde et vous a confirmé que vous n'avez aucun souci de stockage ou de capacité. Vous disposez d'un cluster à trois nœuds dans le réseau de périmètre et d'un cluster à quatre nœuds pour les serveurs internes. Vous ne possédez pas d'hôte de maintenance.</a:t>
                      </a: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447800">
                <a:tc gridSpan="2">
                  <a:txBody>
                    <a:bodyPr/>
                    <a:lstStyle/>
                    <a:p>
                      <a:pPr marL="0" marR="0">
                        <a:lnSpc>
                          <a:spcPct val="115000"/>
                        </a:lnSpc>
                        <a:spcBef>
                          <a:spcPts val="0"/>
                        </a:spcBef>
                        <a:spcAft>
                          <a:spcPts val="0"/>
                        </a:spcAft>
                      </a:pPr>
                      <a:r>
                        <a:rPr lang="fr-FR" sz="1000" b="1" noProof="0" dirty="0" smtClean="0">
                          <a:latin typeface="Arial" pitchFamily="34" charset="0"/>
                          <a:ea typeface="Times New Roman"/>
                          <a:cs typeface="Arial" pitchFamily="34" charset="0"/>
                        </a:rPr>
                        <a:t>Propositions :</a:t>
                      </a:r>
                    </a:p>
                    <a:p>
                      <a:pPr marL="228600" marR="0" indent="-228600">
                        <a:lnSpc>
                          <a:spcPct val="115000"/>
                        </a:lnSpc>
                        <a:spcBef>
                          <a:spcPts val="0"/>
                        </a:spcBef>
                        <a:spcAft>
                          <a:spcPts val="0"/>
                        </a:spcAft>
                        <a:buFont typeface="+mj-lt"/>
                        <a:buAutoNum type="arabicPeriod"/>
                      </a:pPr>
                      <a:r>
                        <a:rPr lang="fr-FR" sz="1000" noProof="0" dirty="0" smtClean="0">
                          <a:latin typeface="Arial" pitchFamily="34" charset="0"/>
                          <a:ea typeface="Times New Roman"/>
                          <a:cs typeface="Arial" pitchFamily="34" charset="0"/>
                        </a:rPr>
                        <a:t>Tous les serveurs peuvent-ils être convertis en utilisant le processus de conversion P2V intégré à VMM ?</a:t>
                      </a:r>
                    </a:p>
                    <a:p>
                      <a:pPr marL="228600" marR="0" indent="-228600">
                        <a:lnSpc>
                          <a:spcPct val="115000"/>
                        </a:lnSpc>
                        <a:spcBef>
                          <a:spcPts val="0"/>
                        </a:spcBef>
                        <a:spcAft>
                          <a:spcPts val="0"/>
                        </a:spcAft>
                        <a:buFont typeface="+mj-lt"/>
                        <a:buAutoNum type="arabicPeriod"/>
                      </a:pPr>
                      <a:r>
                        <a:rPr lang="fr-FR" sz="1000" noProof="0" dirty="0" smtClean="0">
                          <a:latin typeface="Arial" pitchFamily="34" charset="0"/>
                          <a:ea typeface="Times New Roman"/>
                          <a:cs typeface="Arial" pitchFamily="34" charset="0"/>
                        </a:rPr>
                        <a:t>Comment accélérer le processus de conversion ? Par exemple, existe-t-il des serveurs que vous pouvez convertir en exécutant des scripts ? Si oui, lesquels ?</a:t>
                      </a:r>
                    </a:p>
                    <a:p>
                      <a:pPr marL="228600" marR="0" indent="-228600">
                        <a:lnSpc>
                          <a:spcPct val="115000"/>
                        </a:lnSpc>
                        <a:spcBef>
                          <a:spcPts val="0"/>
                        </a:spcBef>
                        <a:spcAft>
                          <a:spcPts val="0"/>
                        </a:spcAft>
                        <a:buFont typeface="+mj-lt"/>
                        <a:buAutoNum type="arabicPeriod"/>
                      </a:pPr>
                      <a:r>
                        <a:rPr lang="fr-FR" sz="1000" noProof="0" dirty="0" smtClean="0">
                          <a:latin typeface="Arial" pitchFamily="34" charset="0"/>
                          <a:ea typeface="Times New Roman"/>
                          <a:cs typeface="Arial" pitchFamily="34" charset="0"/>
                        </a:rPr>
                        <a:t>Comment pouvez-vous distribuer les serveurs ?</a:t>
                      </a:r>
                    </a:p>
                    <a:p>
                      <a:pPr marL="228600" marR="0" indent="-228600">
                        <a:lnSpc>
                          <a:spcPct val="115000"/>
                        </a:lnSpc>
                        <a:spcBef>
                          <a:spcPts val="0"/>
                        </a:spcBef>
                        <a:spcAft>
                          <a:spcPts val="0"/>
                        </a:spcAft>
                        <a:buFont typeface="+mj-lt"/>
                        <a:buAutoNum type="arabicPeriod"/>
                      </a:pPr>
                      <a:r>
                        <a:rPr lang="fr-FR" sz="1000" noProof="0" dirty="0" smtClean="0">
                          <a:latin typeface="Arial" pitchFamily="34" charset="0"/>
                          <a:ea typeface="Times New Roman"/>
                          <a:cs typeface="Arial" pitchFamily="34" charset="0"/>
                        </a:rPr>
                        <a:t>Étant donné que vous ne disposez pas d'hôte de maintenance, quel plan </a:t>
                      </a:r>
                      <a:br>
                        <a:rPr lang="fr-FR" sz="1000" noProof="0" dirty="0" smtClean="0">
                          <a:latin typeface="Arial" pitchFamily="34" charset="0"/>
                          <a:ea typeface="Times New Roman"/>
                          <a:cs typeface="Arial" pitchFamily="34" charset="0"/>
                        </a:rPr>
                      </a:br>
                      <a:r>
                        <a:rPr lang="fr-FR" sz="1000" noProof="0" dirty="0" smtClean="0">
                          <a:latin typeface="Arial" pitchFamily="34" charset="0"/>
                          <a:ea typeface="Times New Roman"/>
                          <a:cs typeface="Arial" pitchFamily="34" charset="0"/>
                        </a:rPr>
                        <a:t>pouvez-vous utiliser pour importer les serveurs physiques ?</a:t>
                      </a: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44026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smtClean="0">
                <a:effectLst/>
                <a:latin typeface="Arial"/>
                <a:ea typeface="Times New Roman"/>
                <a:cs typeface="Times New Roman"/>
              </a:rPr>
              <a:t>Présentez les objectifs de la leçon.</a:t>
            </a:r>
            <a:r>
              <a:rPr lang="en-US" sz="1000" smtClean="0">
                <a:solidFill>
                  <a:srgbClr val="000000"/>
                </a:solidFill>
                <a:effectLst/>
                <a:latin typeface="Arial"/>
                <a:ea typeface="Arial Unicode MS"/>
                <a:cs typeface="Times New Roman"/>
              </a:rPr>
              <a:t> </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en-US" smtClean="0"/>
              <a:pPr/>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687104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995"/>
              </a:spcAft>
            </a:pPr>
            <a:r>
              <a:rPr lang="en-US" sz="1000" b="1" dirty="0">
                <a:solidFill>
                  <a:prstClr val="black"/>
                </a:solidFill>
                <a:latin typeface="Arial"/>
                <a:ea typeface="Times New Roman"/>
              </a:rPr>
              <a:t>Services et rôles :</a:t>
            </a:r>
          </a:p>
          <a:p>
            <a:pPr lvl="0">
              <a:lnSpc>
                <a:spcPct val="115000"/>
              </a:lnSpc>
              <a:spcAft>
                <a:spcPts val="995"/>
              </a:spcAft>
            </a:pPr>
            <a:endParaRPr lang="en-US" sz="1000" b="1" dirty="0" smtClean="0">
              <a:solidFill>
                <a:prstClr val="black"/>
              </a:solidFill>
              <a:latin typeface="Arial"/>
              <a:ea typeface="Times New Roman"/>
            </a:endParaRPr>
          </a:p>
          <a:p>
            <a:pPr lvl="0">
              <a:lnSpc>
                <a:spcPct val="115000"/>
              </a:lnSpc>
              <a:spcAft>
                <a:spcPts val="995"/>
              </a:spcAft>
            </a:pPr>
            <a:endParaRPr lang="en-US" sz="1000" dirty="0">
              <a:solidFill>
                <a:prstClr val="black"/>
              </a:solidFill>
              <a:latin typeface="Arial"/>
              <a:ea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en-US" smtClean="0"/>
              <a:pPr/>
              <a:t>30</a:t>
            </a:fld>
            <a:endParaRPr lang="en-US"/>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
        <p:nvSpPr>
          <p:cNvPr id="8" name="TextBox 7"/>
          <p:cNvSpPr txBox="1"/>
          <p:nvPr/>
        </p:nvSpPr>
        <p:spPr>
          <a:xfrm>
            <a:off x="0" y="8890000"/>
            <a:ext cx="35814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3808059846"/>
              </p:ext>
            </p:extLst>
          </p:nvPr>
        </p:nvGraphicFramePr>
        <p:xfrm>
          <a:off x="381000" y="2362200"/>
          <a:ext cx="6184900" cy="6364224"/>
        </p:xfrm>
        <a:graphic>
          <a:graphicData uri="http://schemas.openxmlformats.org/drawingml/2006/table">
            <a:tbl>
              <a:tblPr firstRow="1" bandRow="1">
                <a:tableStyleId>{5C22544A-7EE6-4342-B048-85BDC9FD1C3A}</a:tableStyleId>
              </a:tblPr>
              <a:tblGrid>
                <a:gridCol w="830283"/>
                <a:gridCol w="1379517"/>
                <a:gridCol w="914400"/>
                <a:gridCol w="1029096"/>
                <a:gridCol w="1235033"/>
                <a:gridCol w="796571"/>
              </a:tblGrid>
              <a:tr h="533400">
                <a:tc>
                  <a:txBody>
                    <a:bodyPr/>
                    <a:lstStyle/>
                    <a:p>
                      <a:pPr marL="0" marR="0" algn="ctr">
                        <a:lnSpc>
                          <a:spcPct val="105000"/>
                        </a:lnSpc>
                        <a:spcBef>
                          <a:spcPts val="0"/>
                        </a:spcBef>
                        <a:spcAft>
                          <a:spcPts val="0"/>
                        </a:spcAft>
                      </a:pPr>
                      <a:r>
                        <a:rPr lang="fr-FR" sz="900" noProof="0" smtClean="0">
                          <a:latin typeface="Arial" pitchFamily="34" charset="0"/>
                          <a:ea typeface="Times New Roman"/>
                          <a:cs typeface="Arial" pitchFamily="34" charset="0"/>
                        </a:rPr>
                        <a:t>Nom du serveur</a:t>
                      </a:r>
                      <a:endParaRPr lang="fr-FR" sz="900" noProof="0">
                        <a:latin typeface="Arial" pitchFamily="34" charset="0"/>
                        <a:ea typeface="Times New Roman"/>
                        <a:cs typeface="Arial" pitchFamily="34" charset="0"/>
                      </a:endParaRPr>
                    </a:p>
                  </a:txBody>
                  <a:tcPr marL="68580" marR="68580" marT="0" marB="0"/>
                </a:tc>
                <a:tc>
                  <a:txBody>
                    <a:bodyPr/>
                    <a:lstStyle/>
                    <a:p>
                      <a:pPr marL="0" marR="0" algn="ctr">
                        <a:lnSpc>
                          <a:spcPct val="105000"/>
                        </a:lnSpc>
                        <a:spcBef>
                          <a:spcPts val="0"/>
                        </a:spcBef>
                        <a:spcAft>
                          <a:spcPts val="0"/>
                        </a:spcAft>
                      </a:pPr>
                      <a:r>
                        <a:rPr lang="fr-FR" sz="900" noProof="0" smtClean="0">
                          <a:latin typeface="Arial" pitchFamily="34" charset="0"/>
                          <a:ea typeface="Times New Roman"/>
                          <a:cs typeface="Arial" pitchFamily="34" charset="0"/>
                        </a:rPr>
                        <a:t>Rôles installés</a:t>
                      </a:r>
                      <a:endParaRPr lang="fr-FR" sz="900" noProof="0">
                        <a:latin typeface="Arial" pitchFamily="34" charset="0"/>
                        <a:ea typeface="Times New Roman"/>
                        <a:cs typeface="Arial" pitchFamily="34" charset="0"/>
                      </a:endParaRPr>
                    </a:p>
                  </a:txBody>
                  <a:tcPr marL="68580" marR="68580" marT="0" marB="0"/>
                </a:tc>
                <a:tc>
                  <a:txBody>
                    <a:bodyPr/>
                    <a:lstStyle/>
                    <a:p>
                      <a:pPr marL="0" marR="0" algn="ctr">
                        <a:lnSpc>
                          <a:spcPct val="105000"/>
                        </a:lnSpc>
                        <a:spcBef>
                          <a:spcPts val="0"/>
                        </a:spcBef>
                        <a:spcAft>
                          <a:spcPts val="0"/>
                        </a:spcAft>
                      </a:pPr>
                      <a:r>
                        <a:rPr lang="fr-FR" sz="900" noProof="0" smtClean="0">
                          <a:latin typeface="Arial" pitchFamily="34" charset="0"/>
                          <a:ea typeface="Times New Roman"/>
                          <a:cs typeface="Arial" pitchFamily="34" charset="0"/>
                        </a:rPr>
                        <a:t>Utilisation du processeur</a:t>
                      </a:r>
                      <a:endParaRPr lang="fr-FR" sz="900" noProof="0">
                        <a:latin typeface="Arial" pitchFamily="34" charset="0"/>
                        <a:ea typeface="Times New Roman"/>
                        <a:cs typeface="Arial" pitchFamily="34" charset="0"/>
                      </a:endParaRPr>
                    </a:p>
                  </a:txBody>
                  <a:tcPr marL="68580" marR="68580" marT="0" marB="0"/>
                </a:tc>
                <a:tc>
                  <a:txBody>
                    <a:bodyPr/>
                    <a:lstStyle/>
                    <a:p>
                      <a:pPr marL="0" marR="0" algn="ctr">
                        <a:lnSpc>
                          <a:spcPct val="105000"/>
                        </a:lnSpc>
                        <a:spcBef>
                          <a:spcPts val="0"/>
                        </a:spcBef>
                        <a:spcAft>
                          <a:spcPts val="0"/>
                        </a:spcAft>
                      </a:pPr>
                      <a:r>
                        <a:rPr lang="fr-FR" sz="900" noProof="0" smtClean="0">
                          <a:latin typeface="Arial" pitchFamily="34" charset="0"/>
                          <a:ea typeface="Times New Roman"/>
                          <a:cs typeface="Arial" pitchFamily="34" charset="0"/>
                        </a:rPr>
                        <a:t>Processeurs et cœurs</a:t>
                      </a:r>
                    </a:p>
                  </a:txBody>
                  <a:tcPr marL="68580" marR="68580" marT="0" marB="0"/>
                </a:tc>
                <a:tc>
                  <a:txBody>
                    <a:bodyPr/>
                    <a:lstStyle/>
                    <a:p>
                      <a:pPr marL="0" marR="0" algn="ctr">
                        <a:lnSpc>
                          <a:spcPct val="105000"/>
                        </a:lnSpc>
                        <a:spcBef>
                          <a:spcPts val="0"/>
                        </a:spcBef>
                        <a:spcAft>
                          <a:spcPts val="0"/>
                        </a:spcAft>
                      </a:pPr>
                      <a:r>
                        <a:rPr lang="fr-FR" sz="900" b="1" kern="1200" noProof="0" smtClean="0">
                          <a:solidFill>
                            <a:schemeClr val="lt1"/>
                          </a:solidFill>
                          <a:latin typeface="Arial" pitchFamily="34" charset="0"/>
                          <a:ea typeface="Times New Roman"/>
                          <a:cs typeface="Arial" pitchFamily="34" charset="0"/>
                        </a:rPr>
                        <a:t>Version du système d'exploitation Windows</a:t>
                      </a:r>
                    </a:p>
                  </a:txBody>
                  <a:tcPr marL="68580" marR="68580" marT="0" marB="0"/>
                </a:tc>
                <a:tc>
                  <a:txBody>
                    <a:bodyPr/>
                    <a:lstStyle/>
                    <a:p>
                      <a:pPr marL="0" marR="0" indent="0" algn="ctr" defTabSz="914400" rtl="0" eaLnBrk="1" fontAlgn="auto" latinLnBrk="0" hangingPunct="1">
                        <a:lnSpc>
                          <a:spcPct val="105000"/>
                        </a:lnSpc>
                        <a:spcBef>
                          <a:spcPts val="0"/>
                        </a:spcBef>
                        <a:spcAft>
                          <a:spcPts val="0"/>
                        </a:spcAft>
                        <a:buClrTx/>
                        <a:buSzTx/>
                        <a:buFontTx/>
                        <a:buNone/>
                        <a:tabLst/>
                        <a:defRPr/>
                      </a:pPr>
                      <a:r>
                        <a:rPr lang="fr-FR" sz="900" b="1" kern="1200" noProof="0" smtClean="0">
                          <a:solidFill>
                            <a:schemeClr val="lt1"/>
                          </a:solidFill>
                          <a:latin typeface="Arial" pitchFamily="34" charset="0"/>
                          <a:ea typeface="Times New Roman"/>
                          <a:cs typeface="Arial" pitchFamily="34" charset="0"/>
                        </a:rPr>
                        <a:t>Mémoire/</a:t>
                      </a:r>
                      <a:br>
                        <a:rPr lang="fr-FR" sz="900" b="1" kern="1200" noProof="0" smtClean="0">
                          <a:solidFill>
                            <a:schemeClr val="lt1"/>
                          </a:solidFill>
                          <a:latin typeface="Arial" pitchFamily="34" charset="0"/>
                          <a:ea typeface="Times New Roman"/>
                          <a:cs typeface="Arial" pitchFamily="34" charset="0"/>
                        </a:rPr>
                      </a:br>
                      <a:r>
                        <a:rPr lang="fr-FR" sz="900" b="1" kern="1200" noProof="0" smtClean="0">
                          <a:solidFill>
                            <a:schemeClr val="lt1"/>
                          </a:solidFill>
                          <a:latin typeface="Arial" pitchFamily="34" charset="0"/>
                          <a:ea typeface="Times New Roman"/>
                          <a:cs typeface="Arial" pitchFamily="34" charset="0"/>
                        </a:rPr>
                        <a:t>utilisation</a:t>
                      </a:r>
                      <a:endParaRPr lang="fr-FR" sz="900" noProof="0">
                        <a:latin typeface="Arial" pitchFamily="34" charset="0"/>
                        <a:ea typeface="Times New Roman"/>
                        <a:cs typeface="Arial" pitchFamily="34" charset="0"/>
                      </a:endParaRPr>
                    </a:p>
                  </a:txBody>
                  <a:tcPr marL="68580" marR="68580" marT="0" marB="0"/>
                </a:tc>
              </a:tr>
              <a:tr h="211480">
                <a:tc gridSpan="6">
                  <a:txBody>
                    <a:bodyPr/>
                    <a:lstStyle/>
                    <a:p>
                      <a:pPr marL="0" marR="0" algn="ctr">
                        <a:lnSpc>
                          <a:spcPct val="105000"/>
                        </a:lnSpc>
                        <a:spcBef>
                          <a:spcPts val="0"/>
                        </a:spcBef>
                        <a:spcAft>
                          <a:spcPts val="0"/>
                        </a:spcAft>
                      </a:pPr>
                      <a:r>
                        <a:rPr lang="fr-FR" sz="900" b="1" noProof="0" smtClean="0">
                          <a:latin typeface="Arial" pitchFamily="34" charset="0"/>
                          <a:ea typeface="Times New Roman"/>
                          <a:cs typeface="Arial" pitchFamily="34" charset="0"/>
                        </a:rPr>
                        <a:t>Siège social</a:t>
                      </a:r>
                      <a:endParaRPr lang="fr-FR" sz="900" b="1" noProof="0">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ru-RU"/>
                    </a:p>
                  </a:txBody>
                  <a:tcPr/>
                </a:tc>
                <a:tc hMerge="1">
                  <a:txBody>
                    <a:bodyPr/>
                    <a:lstStyle/>
                    <a:p>
                      <a:endParaRPr lang="ru-RU"/>
                    </a:p>
                  </a:txBody>
                  <a:tcPr/>
                </a:tc>
                <a:tc hMerge="1">
                  <a:txBody>
                    <a:bodyPr/>
                    <a:lstStyle/>
                    <a:p>
                      <a:endParaRPr lang="en-US"/>
                    </a:p>
                  </a:txBody>
                  <a:tcPr/>
                </a:tc>
                <a:tc hMerge="1">
                  <a:txBody>
                    <a:bodyPr/>
                    <a:lstStyle/>
                    <a:p>
                      <a:endParaRPr lang="en-US"/>
                    </a:p>
                  </a:txBody>
                  <a:tcPr/>
                </a:tc>
              </a:tr>
              <a:tr h="398120">
                <a:tc>
                  <a:txBody>
                    <a:bodyPr/>
                    <a:lstStyle/>
                    <a:p>
                      <a:pPr marL="0" marR="0">
                        <a:lnSpc>
                          <a:spcPct val="105000"/>
                        </a:lnSpc>
                        <a:spcBef>
                          <a:spcPts val="0"/>
                        </a:spcBef>
                        <a:spcAft>
                          <a:spcPts val="0"/>
                        </a:spcAft>
                      </a:pPr>
                      <a:r>
                        <a:rPr lang="fr-FR" sz="900" noProof="0" smtClean="0">
                          <a:latin typeface="Arial" pitchFamily="34" charset="0"/>
                          <a:ea typeface="Times New Roman"/>
                          <a:cs typeface="Arial" pitchFamily="34" charset="0"/>
                        </a:rPr>
                        <a:t>LON-EX1</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Exchange Server 2010 : Accès au client et transport Hub</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75%</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noProof="0" smtClean="0">
                          <a:latin typeface="Arial" pitchFamily="34" charset="0"/>
                          <a:ea typeface="Times New Roman"/>
                          <a:cs typeface="Arial" pitchFamily="34" charset="0"/>
                        </a:rPr>
                        <a:t>Deux processeurs</a:t>
                      </a:r>
                      <a:r>
                        <a:rPr lang="fr-FR" sz="900" baseline="0" noProof="0" smtClean="0">
                          <a:latin typeface="Arial" pitchFamily="34" charset="0"/>
                          <a:ea typeface="Times New Roman"/>
                          <a:cs typeface="Arial" pitchFamily="34" charset="0"/>
                        </a:rPr>
                        <a:t> double cœur</a:t>
                      </a: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Entreprise Service Pack 2 (SP2)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Go/4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LON-EX2</a:t>
                      </a: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Exchange Server 2010 : Boîte de réception</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75%</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Entreprise SP2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Go/6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LON-EX3</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Exchange Server 2010 : Boîte de réception</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75%</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Entreprise SP2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Go/6 Go</a:t>
                      </a: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LON-SQL1a </a:t>
                      </a:r>
                    </a:p>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LON-SQL1b</a:t>
                      </a: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SQL Server (en cluster)</a:t>
                      </a: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80%</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2003/Entreprise/SP 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16 Go/</a:t>
                      </a:r>
                      <a:br>
                        <a:rPr lang="fr-FR" sz="900" kern="1200" noProof="0" smtClean="0">
                          <a:solidFill>
                            <a:schemeClr val="dk1"/>
                          </a:solidFill>
                          <a:latin typeface="Arial" pitchFamily="34" charset="0"/>
                          <a:ea typeface="Times New Roman"/>
                          <a:cs typeface="Arial" pitchFamily="34" charset="0"/>
                        </a:rPr>
                      </a:br>
                      <a:r>
                        <a:rPr lang="fr-FR" sz="900" kern="1200" noProof="0" smtClean="0">
                          <a:solidFill>
                            <a:schemeClr val="dk1"/>
                          </a:solidFill>
                          <a:latin typeface="Arial" pitchFamily="34" charset="0"/>
                          <a:ea typeface="Times New Roman"/>
                          <a:cs typeface="Arial" pitchFamily="34" charset="0"/>
                        </a:rPr>
                        <a:t>10 Go</a:t>
                      </a: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LON-SQLD1</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SQL Server (développement)</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quatre cœurs</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R2 Standard (SP1)</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Go/6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LON-WEBD1</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IIS, Développement</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15%</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R2 Standard SP1</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4 Go/2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711429">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LON-CA</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Services de certificats Active Directory (AD CS) : Autorité de certification racine d'entreprise (CA)</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25%</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Standard SP2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Go/2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LON-DC1</a:t>
                      </a: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AD DS</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60%</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Standard SP2</a:t>
                      </a: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8 Go/3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LON-DC2</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AD DS</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60%</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Standard SP2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Go/3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LON-DC3</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AD DS</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60%</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Standard SP2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Go/3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892429">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LON-INF1</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Protocole DHCP (Dynamic Host Configuration Protocol), DNS (Domain Name System)</a:t>
                      </a: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50%</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Standard SP2</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4 Go/2 Go</a:t>
                      </a:r>
                    </a:p>
                    <a:p>
                      <a:pPr marL="0" marR="0">
                        <a:lnSpc>
                          <a:spcPct val="10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LON-INF2</a:t>
                      </a:r>
                    </a:p>
                  </a:txBody>
                  <a:tcPr marL="68580" marR="68580" marT="0" marB="0"/>
                </a:tc>
                <a:tc>
                  <a:txBody>
                    <a:bodyPr/>
                    <a:lstStyle/>
                    <a:p>
                      <a:pPr marL="0" marR="0">
                        <a:lnSpc>
                          <a:spcPct val="10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DHCP, DNS</a:t>
                      </a: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50%</a:t>
                      </a:r>
                    </a:p>
                    <a:p>
                      <a:pPr marL="0" marR="0" indent="0" algn="l" defTabSz="914400" rtl="0" eaLnBrk="1" fontAlgn="auto" latinLnBrk="0" hangingPunct="1">
                        <a:lnSpc>
                          <a:spcPct val="105000"/>
                        </a:lnSpc>
                        <a:spcBef>
                          <a:spcPts val="0"/>
                        </a:spcBef>
                        <a:spcAft>
                          <a:spcPts val="0"/>
                        </a:spcAft>
                        <a:buClrTx/>
                        <a:buSzTx/>
                        <a:buFontTx/>
                        <a:buNone/>
                        <a:tabLst/>
                        <a:defRPr/>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Standard SP2</a:t>
                      </a: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fr-FR" sz="900" kern="1200" noProof="0" dirty="0" smtClean="0">
                          <a:solidFill>
                            <a:schemeClr val="dk1"/>
                          </a:solidFill>
                          <a:latin typeface="Arial" pitchFamily="34" charset="0"/>
                          <a:ea typeface="Times New Roman"/>
                          <a:cs typeface="Arial" pitchFamily="34" charset="0"/>
                        </a:rPr>
                        <a:t>4 Go/2 Go</a:t>
                      </a:r>
                    </a:p>
                    <a:p>
                      <a:pPr marL="0" marR="0">
                        <a:lnSpc>
                          <a:spcPct val="105000"/>
                        </a:lnSpc>
                        <a:spcBef>
                          <a:spcPts val="0"/>
                        </a:spcBef>
                        <a:spcAft>
                          <a:spcPts val="0"/>
                        </a:spcAft>
                      </a:pPr>
                      <a:endParaRPr lang="fr-FR" sz="900" noProof="0" dirty="0">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030548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96370214-5923-440A-A732-ECC03C198D63}" type="slidenum">
              <a:rPr lang="en-US" smtClean="0"/>
              <a:pPr/>
              <a:t>31</a:t>
            </a:fld>
            <a:endParaRPr lang="en-US"/>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
        <p:nvSpPr>
          <p:cNvPr id="8" name="TextBox 7"/>
          <p:cNvSpPr txBox="1"/>
          <p:nvPr/>
        </p:nvSpPr>
        <p:spPr>
          <a:xfrm>
            <a:off x="0" y="8890000"/>
            <a:ext cx="3581400" cy="254000"/>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510488223"/>
              </p:ext>
            </p:extLst>
          </p:nvPr>
        </p:nvGraphicFramePr>
        <p:xfrm>
          <a:off x="381600" y="2361600"/>
          <a:ext cx="6184801" cy="4425477"/>
        </p:xfrm>
        <a:graphic>
          <a:graphicData uri="http://schemas.openxmlformats.org/drawingml/2006/table">
            <a:tbl>
              <a:tblPr firstRow="1" bandRow="1">
                <a:tableStyleId>{5C22544A-7EE6-4342-B048-85BDC9FD1C3A}</a:tableStyleId>
              </a:tblPr>
              <a:tblGrid>
                <a:gridCol w="977572"/>
                <a:gridCol w="1493924"/>
                <a:gridCol w="875431"/>
                <a:gridCol w="859189"/>
                <a:gridCol w="1261541"/>
                <a:gridCol w="717144"/>
              </a:tblGrid>
              <a:tr h="532800">
                <a:tc>
                  <a:txBody>
                    <a:bodyPr/>
                    <a:lstStyle/>
                    <a:p>
                      <a:pPr marL="0" marR="0" algn="ctr">
                        <a:lnSpc>
                          <a:spcPct val="115000"/>
                        </a:lnSpc>
                        <a:spcBef>
                          <a:spcPts val="0"/>
                        </a:spcBef>
                        <a:spcAft>
                          <a:spcPts val="0"/>
                        </a:spcAft>
                      </a:pPr>
                      <a:r>
                        <a:rPr lang="fr-FR" sz="900" noProof="0" smtClean="0">
                          <a:latin typeface="Arial" pitchFamily="34" charset="0"/>
                          <a:ea typeface="Times New Roman"/>
                          <a:cs typeface="Arial" pitchFamily="34" charset="0"/>
                        </a:rPr>
                        <a:t>Nom du </a:t>
                      </a:r>
                      <a:br>
                        <a:rPr lang="fr-FR" sz="900" noProof="0" smtClean="0">
                          <a:latin typeface="Arial" pitchFamily="34" charset="0"/>
                          <a:ea typeface="Times New Roman"/>
                          <a:cs typeface="Arial" pitchFamily="34" charset="0"/>
                        </a:rPr>
                      </a:br>
                      <a:r>
                        <a:rPr lang="fr-FR" sz="900" noProof="0" smtClean="0">
                          <a:latin typeface="Arial" pitchFamily="34" charset="0"/>
                          <a:ea typeface="Times New Roman"/>
                          <a:cs typeface="Arial" pitchFamily="34" charset="0"/>
                        </a:rPr>
                        <a:t>serveur</a:t>
                      </a:r>
                      <a:endParaRPr lang="fr-FR" sz="900" noProof="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900" noProof="0" smtClean="0">
                          <a:latin typeface="Arial" pitchFamily="34" charset="0"/>
                          <a:ea typeface="Times New Roman"/>
                          <a:cs typeface="Arial" pitchFamily="34" charset="0"/>
                        </a:rPr>
                        <a:t>Rôles installés</a:t>
                      </a:r>
                      <a:endParaRPr lang="fr-FR" sz="900" noProof="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900" noProof="0" smtClean="0">
                          <a:latin typeface="Arial" pitchFamily="34" charset="0"/>
                          <a:ea typeface="Times New Roman"/>
                          <a:cs typeface="Arial" pitchFamily="34" charset="0"/>
                        </a:rPr>
                        <a:t>Utilisation du processeur</a:t>
                      </a:r>
                      <a:endParaRPr lang="fr-FR" sz="900" noProof="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900" noProof="0" smtClean="0">
                          <a:latin typeface="Arial" pitchFamily="34" charset="0"/>
                          <a:ea typeface="Times New Roman"/>
                          <a:cs typeface="Arial" pitchFamily="34" charset="0"/>
                        </a:rPr>
                        <a:t>Processeurs et cœurs</a:t>
                      </a:r>
                    </a:p>
                  </a:txBody>
                  <a:tcPr marL="68580" marR="68580" marT="0" marB="0"/>
                </a:tc>
                <a:tc>
                  <a:txBody>
                    <a:bodyPr/>
                    <a:lstStyle/>
                    <a:p>
                      <a:pPr marL="0" marR="0" algn="ctr">
                        <a:lnSpc>
                          <a:spcPct val="115000"/>
                        </a:lnSpc>
                        <a:spcBef>
                          <a:spcPts val="0"/>
                        </a:spcBef>
                        <a:spcAft>
                          <a:spcPts val="0"/>
                        </a:spcAft>
                      </a:pPr>
                      <a:r>
                        <a:rPr lang="fr-FR" sz="900" b="1" kern="1200" noProof="0" smtClean="0">
                          <a:solidFill>
                            <a:schemeClr val="lt1"/>
                          </a:solidFill>
                          <a:latin typeface="Arial" pitchFamily="34" charset="0"/>
                          <a:ea typeface="Times New Roman"/>
                          <a:cs typeface="Arial" pitchFamily="34" charset="0"/>
                        </a:rPr>
                        <a:t>Version du système d'exploitation Windows</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900" b="1" kern="1200" noProof="0" smtClean="0">
                          <a:solidFill>
                            <a:schemeClr val="lt1"/>
                          </a:solidFill>
                          <a:latin typeface="Arial" pitchFamily="34" charset="0"/>
                          <a:ea typeface="Times New Roman"/>
                          <a:cs typeface="Arial" pitchFamily="34" charset="0"/>
                        </a:rPr>
                        <a:t>Mémoire/</a:t>
                      </a:r>
                      <a:br>
                        <a:rPr lang="fr-FR" sz="900" b="1" kern="1200" noProof="0" smtClean="0">
                          <a:solidFill>
                            <a:schemeClr val="lt1"/>
                          </a:solidFill>
                          <a:latin typeface="Arial" pitchFamily="34" charset="0"/>
                          <a:ea typeface="Times New Roman"/>
                          <a:cs typeface="Arial" pitchFamily="34" charset="0"/>
                        </a:rPr>
                      </a:br>
                      <a:r>
                        <a:rPr lang="fr-FR" sz="900" b="1" kern="1200" noProof="0" smtClean="0">
                          <a:solidFill>
                            <a:schemeClr val="lt1"/>
                          </a:solidFill>
                          <a:latin typeface="Arial" pitchFamily="34" charset="0"/>
                          <a:ea typeface="Times New Roman"/>
                          <a:cs typeface="Arial" pitchFamily="34" charset="0"/>
                        </a:rPr>
                        <a:t>utilisation</a:t>
                      </a:r>
                      <a:endParaRPr lang="fr-FR" sz="900" noProof="0">
                        <a:latin typeface="Arial" pitchFamily="34" charset="0"/>
                        <a:ea typeface="Times New Roman"/>
                        <a:cs typeface="Arial" pitchFamily="34" charset="0"/>
                      </a:endParaRPr>
                    </a:p>
                  </a:txBody>
                  <a:tcPr marL="68580" marR="68580" marT="0" marB="0"/>
                </a:tc>
              </a:tr>
              <a:tr h="345567">
                <a:tc gridSpan="6">
                  <a:txBody>
                    <a:bodyPr/>
                    <a:lstStyle/>
                    <a:p>
                      <a:pPr marL="0" marR="0" algn="ctr">
                        <a:lnSpc>
                          <a:spcPct val="115000"/>
                        </a:lnSpc>
                        <a:spcBef>
                          <a:spcPts val="0"/>
                        </a:spcBef>
                        <a:spcAft>
                          <a:spcPts val="0"/>
                        </a:spcAft>
                      </a:pPr>
                      <a:r>
                        <a:rPr lang="fr-FR" sz="900" b="1" noProof="0" smtClean="0">
                          <a:latin typeface="Arial" pitchFamily="34" charset="0"/>
                          <a:ea typeface="Times New Roman"/>
                          <a:cs typeface="Arial" pitchFamily="34" charset="0"/>
                        </a:rPr>
                        <a:t>Réseau de périmètre</a:t>
                      </a:r>
                      <a:endParaRPr lang="fr-FR" sz="900" b="1" noProof="0">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ru-RU"/>
                    </a:p>
                  </a:txBody>
                  <a:tcPr/>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LON-PER-NS1</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DNS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2003 R2 SP3</a:t>
                      </a:r>
                      <a:endParaRPr lang="fr-FR" sz="9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4 Go/1 Go</a:t>
                      </a: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LON-PER-NS2</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DNS</a:t>
                      </a:r>
                    </a:p>
                    <a:p>
                      <a:pPr marL="0" marR="0">
                        <a:lnSpc>
                          <a:spcPct val="115000"/>
                        </a:lnSpc>
                        <a:spcBef>
                          <a:spcPts val="0"/>
                        </a:spcBef>
                        <a:spcAft>
                          <a:spcPts val="0"/>
                        </a:spcAft>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2003 R2 SP3</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4 Go/1 Go</a:t>
                      </a:r>
                    </a:p>
                    <a:p>
                      <a:pPr marL="0" marR="0">
                        <a:lnSpc>
                          <a:spcPct val="11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LON-RADIUS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Serveur NPS (Network Policy Server)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35%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R2 SP1</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4 Go/2 Go</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LON-WEB1</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LON-WEB2 </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LON-WEB3 </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LON-WEB4 </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LON-WEB5 </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LON-WEB6 </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LON-WEB7 </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LON-WEB8</a:t>
                      </a:r>
                    </a:p>
                  </a:txBody>
                  <a:tcPr marL="68580" marR="68580" marT="0" marB="0"/>
                </a:tc>
                <a:tc>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IIS</a:t>
                      </a: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75%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R2 Standard SP1</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 Go/5 Go</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LON-VPN1</a:t>
                      </a:r>
                    </a:p>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LON-VPN2</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Service de routage et d'accès à distance</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a:t>
                      </a:r>
                      <a:r>
                        <a:rPr lang="fr-FR" sz="900" kern="1200" baseline="0" noProof="0" smtClean="0">
                          <a:solidFill>
                            <a:schemeClr val="dk1"/>
                          </a:solidFill>
                          <a:latin typeface="Arial" pitchFamily="34" charset="0"/>
                          <a:ea typeface="Times New Roman"/>
                          <a:cs typeface="Arial" pitchFamily="34" charset="0"/>
                        </a:rPr>
                        <a:t> double cœur</a:t>
                      </a: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2000 Server Service Pack 4 (SP4)</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4 Go/2 Go</a:t>
                      </a:r>
                    </a:p>
                    <a:p>
                      <a:pPr marL="0" marR="0">
                        <a:lnSpc>
                          <a:spcPct val="11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28636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LON-EX-EDGE1</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Serveur de transport Edge Exchange Server 2010</a:t>
                      </a:r>
                      <a:endParaRPr lang="fr-FR" sz="900" kern="1200" noProof="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40%</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Deux processeurs quatre cœurs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Entreprise SP2</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dirty="0" smtClean="0">
                          <a:solidFill>
                            <a:schemeClr val="dk1"/>
                          </a:solidFill>
                          <a:latin typeface="Arial" pitchFamily="34" charset="0"/>
                          <a:ea typeface="Times New Roman"/>
                          <a:cs typeface="Arial" pitchFamily="34" charset="0"/>
                        </a:rPr>
                        <a:t>8 Go/4 Go</a:t>
                      </a:r>
                    </a:p>
                  </a:txBody>
                  <a:tcPr marL="68580" marR="68580" marT="0" marB="0"/>
                </a:tc>
              </a:tr>
            </a:tbl>
          </a:graphicData>
        </a:graphic>
      </p:graphicFrame>
    </p:spTree>
    <p:extLst>
      <p:ext uri="{BB962C8B-B14F-4D97-AF65-F5344CB8AC3E}">
        <p14:creationId xmlns:p14="http://schemas.microsoft.com/office/powerpoint/2010/main" val="1479598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96370214-5923-440A-A732-ECC03C198D63}" type="slidenum">
              <a:rPr lang="en-US" smtClean="0"/>
              <a:pPr/>
              <a:t>32</a:t>
            </a:fld>
            <a:endParaRPr lang="en-US"/>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
        <p:nvSpPr>
          <p:cNvPr id="8" name="TextBox 7"/>
          <p:cNvSpPr txBox="1"/>
          <p:nvPr/>
        </p:nvSpPr>
        <p:spPr>
          <a:xfrm>
            <a:off x="0" y="8890000"/>
            <a:ext cx="36576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3060074231"/>
              </p:ext>
            </p:extLst>
          </p:nvPr>
        </p:nvGraphicFramePr>
        <p:xfrm>
          <a:off x="1459180" y="2133600"/>
          <a:ext cx="3863439" cy="3238246"/>
        </p:xfrm>
        <a:graphic>
          <a:graphicData uri="http://schemas.openxmlformats.org/drawingml/2006/table">
            <a:tbl>
              <a:tblPr firstRow="1" bandRow="1">
                <a:tableStyleId>{5C22544A-7EE6-4342-B048-85BDC9FD1C3A}</a:tableStyleId>
              </a:tblPr>
              <a:tblGrid>
                <a:gridCol w="2095502"/>
                <a:gridCol w="1767937"/>
              </a:tblGrid>
              <a:tr h="228600">
                <a:tc gridSpan="2">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Document de référence des modèles de services de développement</a:t>
                      </a:r>
                      <a:endParaRPr lang="fr-FR" sz="9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800" dirty="0">
                        <a:latin typeface="Arial" pitchFamily="34" charset="0"/>
                        <a:ea typeface="Times New Roman"/>
                        <a:cs typeface="Arial" pitchFamily="34" charset="0"/>
                      </a:endParaRPr>
                    </a:p>
                  </a:txBody>
                  <a:tcPr marL="68580" marR="68580" marT="0" marB="0"/>
                </a:tc>
              </a:tr>
              <a:tr h="238760">
                <a:tc gridSpan="2">
                  <a:txBody>
                    <a:bodyPr/>
                    <a:lstStyle/>
                    <a:p>
                      <a:pPr marL="0" marR="0">
                        <a:lnSpc>
                          <a:spcPct val="115000"/>
                        </a:lnSpc>
                        <a:spcBef>
                          <a:spcPts val="0"/>
                        </a:spcBef>
                        <a:spcAft>
                          <a:spcPts val="0"/>
                        </a:spcAft>
                      </a:pPr>
                      <a:r>
                        <a:rPr lang="fr-FR" sz="900" b="1" noProof="0" smtClean="0">
                          <a:latin typeface="Arial" pitchFamily="34" charset="0"/>
                          <a:ea typeface="Times New Roman"/>
                          <a:cs typeface="Arial" pitchFamily="34" charset="0"/>
                        </a:rPr>
                        <a:t>Numéro de référence du document : </a:t>
                      </a:r>
                      <a:r>
                        <a:rPr lang="fr-FR" sz="900" noProof="0" smtClean="0">
                          <a:latin typeface="Arial" pitchFamily="34" charset="0"/>
                          <a:ea typeface="Times New Roman"/>
                          <a:cs typeface="Arial" pitchFamily="34" charset="0"/>
                        </a:rPr>
                        <a:t>BS0906/1</a:t>
                      </a:r>
                      <a:endParaRPr lang="fr-FR" sz="9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r>
              <a:tr h="401320">
                <a:tc>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Auteur du document</a:t>
                      </a:r>
                    </a:p>
                    <a:p>
                      <a:pPr marL="0" marR="0">
                        <a:lnSpc>
                          <a:spcPct val="115000"/>
                        </a:lnSpc>
                        <a:spcBef>
                          <a:spcPts val="0"/>
                        </a:spcBef>
                        <a:spcAft>
                          <a:spcPts val="0"/>
                        </a:spcAft>
                      </a:pPr>
                      <a:r>
                        <a:rPr lang="fr-FR" sz="900" noProof="0" smtClean="0">
                          <a:latin typeface="Arial" pitchFamily="34" charset="0"/>
                          <a:ea typeface="Times New Roman"/>
                          <a:cs typeface="Arial" pitchFamily="34" charset="0"/>
                        </a:rPr>
                        <a:t>Date</a:t>
                      </a:r>
                    </a:p>
                  </a:txBody>
                  <a:tcPr marL="68580" marR="68580" marT="0" marB="0"/>
                </a:tc>
                <a:tc>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Brad Sutton</a:t>
                      </a:r>
                    </a:p>
                    <a:p>
                      <a:pPr marL="0" marR="0">
                        <a:lnSpc>
                          <a:spcPct val="115000"/>
                        </a:lnSpc>
                        <a:spcBef>
                          <a:spcPts val="0"/>
                        </a:spcBef>
                        <a:spcAft>
                          <a:spcPts val="0"/>
                        </a:spcAft>
                      </a:pPr>
                      <a:r>
                        <a:rPr lang="fr-FR" sz="900" noProof="0" smtClean="0">
                          <a:latin typeface="Arial" pitchFamily="34" charset="0"/>
                          <a:ea typeface="Times New Roman"/>
                          <a:cs typeface="Arial" pitchFamily="34" charset="0"/>
                        </a:rPr>
                        <a:t>14 septembre</a:t>
                      </a:r>
                    </a:p>
                  </a:txBody>
                  <a:tcPr marL="68580" marR="68580" marT="0" marB="0"/>
                </a:tc>
              </a:tr>
              <a:tr h="1080770">
                <a:tc gridSpan="2">
                  <a:txBody>
                    <a:bodyPr/>
                    <a:lstStyle/>
                    <a:p>
                      <a:pPr marL="0" marR="0">
                        <a:lnSpc>
                          <a:spcPct val="115000"/>
                        </a:lnSpc>
                        <a:spcBef>
                          <a:spcPts val="0"/>
                        </a:spcBef>
                        <a:spcAft>
                          <a:spcPts val="0"/>
                        </a:spcAft>
                      </a:pPr>
                      <a:r>
                        <a:rPr lang="fr-FR" sz="900" b="1" noProof="0" smtClean="0">
                          <a:latin typeface="Arial" pitchFamily="34" charset="0"/>
                          <a:ea typeface="Times New Roman"/>
                          <a:cs typeface="Arial" pitchFamily="34" charset="0"/>
                        </a:rPr>
                        <a:t>Présentation des exigences</a:t>
                      </a:r>
                    </a:p>
                    <a:p>
                      <a:pPr marL="0" marR="0">
                        <a:lnSpc>
                          <a:spcPct val="115000"/>
                        </a:lnSpc>
                        <a:spcBef>
                          <a:spcPts val="0"/>
                        </a:spcBef>
                        <a:spcAft>
                          <a:spcPts val="0"/>
                        </a:spcAft>
                      </a:pPr>
                      <a:r>
                        <a:rPr lang="fr-FR" sz="900" noProof="0" smtClean="0">
                          <a:latin typeface="Arial" pitchFamily="34" charset="0"/>
                          <a:ea typeface="Times New Roman"/>
                          <a:cs typeface="Arial" pitchFamily="34" charset="0"/>
                        </a:rPr>
                        <a:t>Planifier des modèles et des profils pour les objectifs de virtualisation des équipes de développement :</a:t>
                      </a:r>
                    </a:p>
                    <a:p>
                      <a:pPr marL="171450" marR="0" indent="-171450">
                        <a:lnSpc>
                          <a:spcPct val="115000"/>
                        </a:lnSpc>
                        <a:spcBef>
                          <a:spcPts val="0"/>
                        </a:spcBef>
                        <a:spcAft>
                          <a:spcPts val="0"/>
                        </a:spcAft>
                        <a:buFont typeface="Arial" pitchFamily="34" charset="0"/>
                        <a:buChar char="•"/>
                      </a:pPr>
                      <a:r>
                        <a:rPr lang="fr-FR" sz="900" noProof="0" smtClean="0">
                          <a:latin typeface="Arial" pitchFamily="34" charset="0"/>
                          <a:ea typeface="Times New Roman"/>
                          <a:cs typeface="Arial" pitchFamily="34" charset="0"/>
                        </a:rPr>
                        <a:t>Planifier les détails d'un service de déploiement rapide pour les développeurs qui redéploient fréquemment des ordinateurs virtuels pour les systèmes d'exploitation serveur et clients.</a:t>
                      </a: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98120">
                <a:tc gridSpan="2">
                  <a:txBody>
                    <a:bodyPr/>
                    <a:lstStyle/>
                    <a:p>
                      <a:pPr marL="0" marR="0">
                        <a:lnSpc>
                          <a:spcPct val="115000"/>
                        </a:lnSpc>
                        <a:spcBef>
                          <a:spcPts val="0"/>
                        </a:spcBef>
                        <a:spcAft>
                          <a:spcPts val="0"/>
                        </a:spcAft>
                      </a:pPr>
                      <a:endParaRPr lang="fr-FR" sz="900" noProof="0" smtClean="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066800">
                <a:tc gridSpan="2">
                  <a:txBody>
                    <a:bodyPr/>
                    <a:lstStyle/>
                    <a:p>
                      <a:pPr marL="0" marR="0">
                        <a:lnSpc>
                          <a:spcPct val="115000"/>
                        </a:lnSpc>
                        <a:spcBef>
                          <a:spcPts val="0"/>
                        </a:spcBef>
                        <a:spcAft>
                          <a:spcPts val="0"/>
                        </a:spcAft>
                      </a:pPr>
                      <a:r>
                        <a:rPr lang="fr-FR" sz="900" b="1" kern="1200" noProof="0" dirty="0" smtClean="0">
                          <a:solidFill>
                            <a:schemeClr val="dk1"/>
                          </a:solidFill>
                          <a:latin typeface="Arial" pitchFamily="34" charset="0"/>
                          <a:ea typeface="Times New Roman"/>
                          <a:cs typeface="Arial" pitchFamily="34" charset="0"/>
                        </a:rPr>
                        <a:t>Tâche et questions</a:t>
                      </a:r>
                    </a:p>
                    <a:p>
                      <a:pPr marL="228600" marR="0" indent="-228600">
                        <a:lnSpc>
                          <a:spcPct val="115000"/>
                        </a:lnSpc>
                        <a:spcBef>
                          <a:spcPts val="0"/>
                        </a:spcBef>
                        <a:spcAft>
                          <a:spcPts val="0"/>
                        </a:spcAft>
                        <a:buFont typeface="+mj-lt"/>
                        <a:buAutoNum type="arabicPeriod"/>
                      </a:pPr>
                      <a:r>
                        <a:rPr lang="fr-FR" sz="900" kern="1200" noProof="0" dirty="0" smtClean="0">
                          <a:solidFill>
                            <a:schemeClr val="dk1"/>
                          </a:solidFill>
                          <a:latin typeface="Arial" pitchFamily="34" charset="0"/>
                          <a:ea typeface="Times New Roman"/>
                          <a:cs typeface="Arial" pitchFamily="34" charset="0"/>
                        </a:rPr>
                        <a:t>Renseignez certains des éléments de profil ci-après pour aider à créer le modèle de service de développement.</a:t>
                      </a:r>
                    </a:p>
                    <a:p>
                      <a:pPr marL="228600" marR="0" indent="-228600">
                        <a:lnSpc>
                          <a:spcPct val="115000"/>
                        </a:lnSpc>
                        <a:spcBef>
                          <a:spcPts val="0"/>
                        </a:spcBef>
                        <a:spcAft>
                          <a:spcPts val="0"/>
                        </a:spcAft>
                        <a:buFont typeface="+mj-lt"/>
                        <a:buAutoNum type="arabicPeriod"/>
                      </a:pPr>
                      <a:r>
                        <a:rPr lang="fr-FR" sz="900" kern="1200" noProof="0" dirty="0" smtClean="0">
                          <a:solidFill>
                            <a:schemeClr val="dk1"/>
                          </a:solidFill>
                          <a:latin typeface="Arial" pitchFamily="34" charset="0"/>
                          <a:ea typeface="Times New Roman"/>
                          <a:cs typeface="Arial" pitchFamily="34" charset="0"/>
                        </a:rPr>
                        <a:t>De combien de profils matériels, de profils de système d'exploitation invité et de profils SQL Server avez-vous besoin ?</a:t>
                      </a:r>
                    </a:p>
                    <a:p>
                      <a:pPr marL="228600" marR="0" indent="-228600">
                        <a:lnSpc>
                          <a:spcPct val="115000"/>
                        </a:lnSpc>
                        <a:spcBef>
                          <a:spcPts val="0"/>
                        </a:spcBef>
                        <a:spcAft>
                          <a:spcPts val="0"/>
                        </a:spcAft>
                        <a:buFont typeface="+mj-lt"/>
                        <a:buAutoNum type="arabicPeriod"/>
                      </a:pPr>
                      <a:r>
                        <a:rPr lang="fr-FR" sz="900" kern="1200" noProof="0" dirty="0" smtClean="0">
                          <a:solidFill>
                            <a:schemeClr val="dk1"/>
                          </a:solidFill>
                          <a:latin typeface="Arial" pitchFamily="34" charset="0"/>
                          <a:ea typeface="Times New Roman"/>
                          <a:cs typeface="Arial" pitchFamily="34" charset="0"/>
                        </a:rPr>
                        <a:t>Devez-vous utiliser des modèles de services ou d'ordinateurs virtuels existants ?</a:t>
                      </a:r>
                      <a:endParaRPr lang="fr-FR" sz="900" noProof="0" dirty="0" smtClean="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9787860"/>
              </p:ext>
            </p:extLst>
          </p:nvPr>
        </p:nvGraphicFramePr>
        <p:xfrm>
          <a:off x="381000" y="5705094"/>
          <a:ext cx="6054844" cy="2712466"/>
        </p:xfrm>
        <a:graphic>
          <a:graphicData uri="http://schemas.openxmlformats.org/drawingml/2006/table">
            <a:tbl>
              <a:tblPr firstRow="1" bandRow="1">
                <a:tableStyleId>{5C22544A-7EE6-4342-B048-85BDC9FD1C3A}</a:tableStyleId>
              </a:tblPr>
              <a:tblGrid>
                <a:gridCol w="838200"/>
                <a:gridCol w="1219200"/>
                <a:gridCol w="990600"/>
                <a:gridCol w="990600"/>
                <a:gridCol w="1314169"/>
                <a:gridCol w="702075"/>
              </a:tblGrid>
              <a:tr h="345567">
                <a:tc gridSpan="6">
                  <a:txBody>
                    <a:bodyPr/>
                    <a:lstStyle/>
                    <a:p>
                      <a:pPr marL="0" marR="0" algn="ctr">
                        <a:lnSpc>
                          <a:spcPct val="115000"/>
                        </a:lnSpc>
                        <a:spcBef>
                          <a:spcPts val="0"/>
                        </a:spcBef>
                        <a:spcAft>
                          <a:spcPts val="0"/>
                        </a:spcAft>
                      </a:pPr>
                      <a:r>
                        <a:rPr lang="fr-FR" sz="900" b="1" noProof="0" smtClean="0">
                          <a:solidFill>
                            <a:schemeClr val="bg1"/>
                          </a:solidFill>
                          <a:latin typeface="Arial" pitchFamily="34" charset="0"/>
                          <a:ea typeface="Times New Roman"/>
                          <a:cs typeface="Arial" pitchFamily="34" charset="0"/>
                        </a:rPr>
                        <a:t>Bureau de Toronto</a:t>
                      </a:r>
                      <a:endParaRPr lang="fr-FR" sz="900" b="1" noProof="0">
                        <a:solidFill>
                          <a:schemeClr val="bg1"/>
                        </a:solidFill>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2633">
                <a:tc>
                  <a:txBody>
                    <a:bodyPr/>
                    <a:lstStyle/>
                    <a:p>
                      <a:pPr marL="0" marR="0" algn="ctr">
                        <a:lnSpc>
                          <a:spcPct val="115000"/>
                        </a:lnSpc>
                        <a:spcBef>
                          <a:spcPts val="0"/>
                        </a:spcBef>
                        <a:spcAft>
                          <a:spcPts val="0"/>
                        </a:spcAft>
                      </a:pPr>
                      <a:r>
                        <a:rPr lang="fr-FR" sz="900" b="1" noProof="0" smtClean="0">
                          <a:latin typeface="Arial" pitchFamily="34" charset="0"/>
                          <a:ea typeface="Times New Roman"/>
                          <a:cs typeface="Arial" pitchFamily="34" charset="0"/>
                        </a:rPr>
                        <a:t>Nom du serveur</a:t>
                      </a:r>
                      <a:endParaRPr lang="fr-FR" sz="900" b="1" noProof="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900" b="1" noProof="0" smtClean="0">
                          <a:latin typeface="Arial" pitchFamily="34" charset="0"/>
                          <a:ea typeface="Times New Roman"/>
                          <a:cs typeface="Arial" pitchFamily="34" charset="0"/>
                        </a:rPr>
                        <a:t>Rôles installés</a:t>
                      </a:r>
                      <a:endParaRPr lang="fr-FR" sz="900" b="1" noProof="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900" b="1" noProof="0" smtClean="0">
                          <a:latin typeface="Arial" pitchFamily="34" charset="0"/>
                          <a:ea typeface="Times New Roman"/>
                          <a:cs typeface="Arial" pitchFamily="34" charset="0"/>
                        </a:rPr>
                        <a:t>Utilisation du processeur</a:t>
                      </a:r>
                      <a:endParaRPr lang="fr-FR" sz="900" b="1" noProof="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900" b="1" noProof="0" smtClean="0">
                          <a:latin typeface="Arial" pitchFamily="34" charset="0"/>
                          <a:ea typeface="Times New Roman"/>
                          <a:cs typeface="Arial" pitchFamily="34" charset="0"/>
                        </a:rPr>
                        <a:t>Processeurs et cœurs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fr-FR" sz="900" b="1" kern="1200" noProof="0" smtClean="0">
                          <a:solidFill>
                            <a:schemeClr val="dk1"/>
                          </a:solidFill>
                          <a:latin typeface="Arial" pitchFamily="34" charset="0"/>
                          <a:ea typeface="Times New Roman"/>
                          <a:cs typeface="Arial" pitchFamily="34" charset="0"/>
                        </a:rPr>
                        <a:t>Version du système d'exploitation Windows</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900" b="1" kern="1200" noProof="0" smtClean="0">
                          <a:solidFill>
                            <a:schemeClr val="dk1"/>
                          </a:solidFill>
                          <a:latin typeface="Arial" pitchFamily="34" charset="0"/>
                          <a:ea typeface="Times New Roman"/>
                          <a:cs typeface="Arial" pitchFamily="34" charset="0"/>
                        </a:rPr>
                        <a:t>Mémoire/utilisation</a:t>
                      </a:r>
                      <a:endParaRPr lang="fr-FR" sz="900" b="1" kern="1200" noProof="0">
                        <a:solidFill>
                          <a:schemeClr val="dk1"/>
                        </a:solidFill>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TOR-DDC1</a:t>
                      </a:r>
                    </a:p>
                  </a:txBody>
                  <a:tcPr marL="68580" marR="68580" marT="0" marB="0"/>
                </a:tc>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AD DS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15%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R2 Standard SP1</a:t>
                      </a:r>
                    </a:p>
                  </a:txBody>
                  <a:tcPr marL="68580" marR="68580" marT="0" marB="0"/>
                </a:tc>
                <a:tc>
                  <a:txBody>
                    <a:bodyPr/>
                    <a:lstStyle/>
                    <a:p>
                      <a:pPr marL="0" marR="0">
                        <a:lnSpc>
                          <a:spcPct val="115000"/>
                        </a:lnSpc>
                        <a:spcBef>
                          <a:spcPts val="0"/>
                        </a:spcBef>
                        <a:spcAft>
                          <a:spcPts val="0"/>
                        </a:spcAft>
                      </a:pPr>
                      <a:r>
                        <a:rPr lang="fr-FR" sz="900" noProof="0" smtClean="0">
                          <a:latin typeface="Arial" pitchFamily="34" charset="0"/>
                          <a:ea typeface="Times New Roman"/>
                          <a:cs typeface="Arial" pitchFamily="34" charset="0"/>
                        </a:rPr>
                        <a:t>2 Go/1 Go</a:t>
                      </a:r>
                      <a:endParaRPr lang="fr-FR" sz="9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TOR-SQLD1</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SQL Server 2008 R2</a:t>
                      </a:r>
                    </a:p>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Reporting Services</a:t>
                      </a:r>
                    </a:p>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Analysis Services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quatre cœurs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R2 Standard SP1</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6 Go/5 Go</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TOR-WEBD1</a:t>
                      </a:r>
                    </a:p>
                    <a:p>
                      <a:pPr marL="0" marR="0">
                        <a:lnSpc>
                          <a:spcPct val="115000"/>
                        </a:lnSpc>
                        <a:spcBef>
                          <a:spcPts val="0"/>
                        </a:spcBef>
                        <a:spcAft>
                          <a:spcPts val="0"/>
                        </a:spcAft>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IIS</a:t>
                      </a:r>
                    </a:p>
                    <a:p>
                      <a:pPr marL="0" marR="0">
                        <a:lnSpc>
                          <a:spcPct val="11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15%</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2008 Entreprise SP2</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4 Go/2 Go</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TOR-CLD1</a:t>
                      </a:r>
                    </a:p>
                    <a:p>
                      <a:pPr marL="0" marR="0">
                        <a:lnSpc>
                          <a:spcPct val="115000"/>
                        </a:lnSpc>
                        <a:spcBef>
                          <a:spcPts val="0"/>
                        </a:spcBef>
                        <a:spcAft>
                          <a:spcPts val="0"/>
                        </a:spcAft>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N/A</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80%</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double cœur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Windows XP SP3</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9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 Go/1 Go</a:t>
                      </a:r>
                    </a:p>
                    <a:p>
                      <a:pPr marL="0" marR="0">
                        <a:lnSpc>
                          <a:spcPct val="115000"/>
                        </a:lnSpc>
                        <a:spcBef>
                          <a:spcPts val="0"/>
                        </a:spcBef>
                        <a:spcAft>
                          <a:spcPts val="0"/>
                        </a:spcAft>
                      </a:pPr>
                      <a:endParaRPr lang="fr-FR" sz="900" noProof="0">
                        <a:latin typeface="Arial" pitchFamily="34" charset="0"/>
                        <a:ea typeface="Times New Roman"/>
                        <a:cs typeface="Arial" pitchFamily="34" charset="0"/>
                      </a:endParaRPr>
                    </a:p>
                  </a:txBody>
                  <a:tcPr marL="68580" marR="68580" marT="0" marB="0"/>
                </a:tc>
              </a:tr>
              <a:tr h="286360">
                <a:tc>
                  <a:txBody>
                    <a:bodyPr/>
                    <a:lstStyle/>
                    <a:p>
                      <a:pPr marL="0" marR="0">
                        <a:lnSpc>
                          <a:spcPct val="115000"/>
                        </a:lnSpc>
                        <a:spcBef>
                          <a:spcPts val="0"/>
                        </a:spcBef>
                        <a:spcAft>
                          <a:spcPts val="0"/>
                        </a:spcAft>
                      </a:pPr>
                      <a:r>
                        <a:rPr lang="fr-FR" sz="900" kern="1200" noProof="0" smtClean="0">
                          <a:solidFill>
                            <a:schemeClr val="dk1"/>
                          </a:solidFill>
                          <a:latin typeface="Arial" pitchFamily="34" charset="0"/>
                          <a:ea typeface="Times New Roman"/>
                          <a:cs typeface="Arial" pitchFamily="34" charset="0"/>
                        </a:rPr>
                        <a:t>TOR-CLD2</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N/A</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20%</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Un processeur quatre cœurs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smtClean="0">
                          <a:solidFill>
                            <a:schemeClr val="dk1"/>
                          </a:solidFill>
                          <a:latin typeface="Arial" pitchFamily="34" charset="0"/>
                          <a:ea typeface="Times New Roman"/>
                          <a:cs typeface="Arial" pitchFamily="34" charset="0"/>
                        </a:rPr>
                        <a:t>Windows 7 SP1</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900" kern="1200" noProof="0" dirty="0" smtClean="0">
                          <a:solidFill>
                            <a:schemeClr val="dk1"/>
                          </a:solidFill>
                          <a:latin typeface="Arial" pitchFamily="34" charset="0"/>
                          <a:ea typeface="Times New Roman"/>
                          <a:cs typeface="Arial" pitchFamily="34" charset="0"/>
                        </a:rPr>
                        <a:t>4 Go/2 Go</a:t>
                      </a:r>
                    </a:p>
                  </a:txBody>
                  <a:tcPr marL="68580" marR="68580" marT="0" marB="0"/>
                </a:tc>
              </a:tr>
            </a:tbl>
          </a:graphicData>
        </a:graphic>
      </p:graphicFrame>
    </p:spTree>
    <p:extLst>
      <p:ext uri="{BB962C8B-B14F-4D97-AF65-F5344CB8AC3E}">
        <p14:creationId xmlns:p14="http://schemas.microsoft.com/office/powerpoint/2010/main" val="2462123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fr-FR" sz="1000" smtClean="0">
                <a:solidFill>
                  <a:prstClr val="black"/>
                </a:solidFill>
                <a:latin typeface="Arial"/>
                <a:ea typeface="Times New Roman"/>
              </a:rPr>
              <a:t>Exemple :</a:t>
            </a:r>
          </a:p>
          <a:p>
            <a:pPr lvl="0">
              <a:lnSpc>
                <a:spcPct val="115000"/>
              </a:lnSpc>
              <a:spcAft>
                <a:spcPts val="1000"/>
              </a:spcAft>
            </a:pPr>
            <a:endParaRPr lang="fr-FR" sz="1000" smtClean="0">
              <a:solidFill>
                <a:prstClr val="black"/>
              </a:solidFill>
              <a:latin typeface="Arial"/>
              <a:ea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33</a:t>
            </a:fld>
            <a:endParaRPr lang="fr-F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
        <p:nvSpPr>
          <p:cNvPr id="9" name="TextBox 8"/>
          <p:cNvSpPr txBox="1"/>
          <p:nvPr/>
        </p:nvSpPr>
        <p:spPr>
          <a:xfrm>
            <a:off x="0" y="8890000"/>
            <a:ext cx="37338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718156277"/>
              </p:ext>
            </p:extLst>
          </p:nvPr>
        </p:nvGraphicFramePr>
        <p:xfrm>
          <a:off x="398974" y="2438400"/>
          <a:ext cx="6081570" cy="2582548"/>
        </p:xfrm>
        <a:graphic>
          <a:graphicData uri="http://schemas.openxmlformats.org/drawingml/2006/table">
            <a:tbl>
              <a:tblPr firstRow="1" bandRow="1">
                <a:tableStyleId>{5C22544A-7EE6-4342-B048-85BDC9FD1C3A}</a:tableStyleId>
              </a:tblPr>
              <a:tblGrid>
                <a:gridCol w="1966770"/>
                <a:gridCol w="2282456"/>
                <a:gridCol w="1832344"/>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matériel</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2286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SQL Server</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04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Description</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Exemple de serveur de développement</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92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Capacité</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Hyper-V</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XenServer</a:t>
                      </a:r>
                    </a:p>
                  </a:txBody>
                  <a:tcPr marL="68580" marR="68580" marT="0" marB="0"/>
                </a:tc>
              </a:tr>
              <a:tr h="2946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Processeur virtuel</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2</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Mémoire</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2,048</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Statique</a:t>
                      </a:r>
                    </a:p>
                  </a:txBody>
                  <a:tcPr marL="68580" marR="68580" marT="0" marB="0"/>
                </a:tc>
              </a:tr>
              <a:tr h="264160">
                <a:tc>
                  <a:txBody>
                    <a:bodyPr/>
                    <a:lstStyle/>
                    <a:p>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58258700"/>
              </p:ext>
            </p:extLst>
          </p:nvPr>
        </p:nvGraphicFramePr>
        <p:xfrm>
          <a:off x="381000" y="5486400"/>
          <a:ext cx="6081570" cy="2582548"/>
        </p:xfrm>
        <a:graphic>
          <a:graphicData uri="http://schemas.openxmlformats.org/drawingml/2006/table">
            <a:tbl>
              <a:tblPr firstRow="1" bandRow="1">
                <a:tableStyleId>{5C22544A-7EE6-4342-B048-85BDC9FD1C3A}</a:tableStyleId>
              </a:tblPr>
              <a:tblGrid>
                <a:gridCol w="1966770"/>
                <a:gridCol w="2300430"/>
                <a:gridCol w="1814370"/>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matériel</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2286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04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Description</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92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Capacité</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946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Processeur virtuel</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Mémoire</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100627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96370214-5923-440A-A732-ECC03C198D63}" type="slidenum">
              <a:rPr lang="en-US" smtClean="0"/>
              <a:pPr/>
              <a:t>34</a:t>
            </a:fld>
            <a:endParaRPr lang="en-US"/>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
        <p:nvSpPr>
          <p:cNvPr id="8" name="TextBox 7"/>
          <p:cNvSpPr txBox="1"/>
          <p:nvPr/>
        </p:nvSpPr>
        <p:spPr>
          <a:xfrm>
            <a:off x="0" y="8890000"/>
            <a:ext cx="40386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2365858760"/>
              </p:ext>
            </p:extLst>
          </p:nvPr>
        </p:nvGraphicFramePr>
        <p:xfrm>
          <a:off x="398974" y="2438400"/>
          <a:ext cx="6081570" cy="2582548"/>
        </p:xfrm>
        <a:graphic>
          <a:graphicData uri="http://schemas.openxmlformats.org/drawingml/2006/table">
            <a:tbl>
              <a:tblPr firstRow="1" bandRow="1">
                <a:tableStyleId>{5C22544A-7EE6-4342-B048-85BDC9FD1C3A}</a:tableStyleId>
              </a:tblPr>
              <a:tblGrid>
                <a:gridCol w="1966770"/>
                <a:gridCol w="2282456"/>
                <a:gridCol w="1832344"/>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matériel</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2286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04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Description</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92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Capacité</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946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Processeur virtuel</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Mémoire</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87423828"/>
              </p:ext>
            </p:extLst>
          </p:nvPr>
        </p:nvGraphicFramePr>
        <p:xfrm>
          <a:off x="381000" y="5486400"/>
          <a:ext cx="6081570" cy="2650558"/>
        </p:xfrm>
        <a:graphic>
          <a:graphicData uri="http://schemas.openxmlformats.org/drawingml/2006/table">
            <a:tbl>
              <a:tblPr firstRow="1" bandRow="1">
                <a:tableStyleId>{5C22544A-7EE6-4342-B048-85BDC9FD1C3A}</a:tableStyleId>
              </a:tblPr>
              <a:tblGrid>
                <a:gridCol w="1966770"/>
                <a:gridCol w="2300430"/>
                <a:gridCol w="1814370"/>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matériel</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349200">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208683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en-US" smtClean="0"/>
              <a:pPr/>
              <a:t>35</a:t>
            </a:fld>
            <a:endParaRPr lang="en-US"/>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
        <p:nvSpPr>
          <p:cNvPr id="9" name="TextBox 8"/>
          <p:cNvSpPr txBox="1"/>
          <p:nvPr/>
        </p:nvSpPr>
        <p:spPr>
          <a:xfrm>
            <a:off x="0" y="8890000"/>
            <a:ext cx="36576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3587960140"/>
              </p:ext>
            </p:extLst>
          </p:nvPr>
        </p:nvGraphicFramePr>
        <p:xfrm>
          <a:off x="381001" y="2084251"/>
          <a:ext cx="6142212" cy="1737678"/>
        </p:xfrm>
        <a:graphic>
          <a:graphicData uri="http://schemas.openxmlformats.org/drawingml/2006/table">
            <a:tbl>
              <a:tblPr firstRow="1" bandRow="1">
                <a:tableStyleId>{5C22544A-7EE6-4342-B048-85BDC9FD1C3A}</a:tableStyleId>
              </a:tblPr>
              <a:tblGrid>
                <a:gridCol w="2002212"/>
                <a:gridCol w="2070000"/>
                <a:gridCol w="2070000"/>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matériel</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228600">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04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92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946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57648977"/>
              </p:ext>
            </p:extLst>
          </p:nvPr>
        </p:nvGraphicFramePr>
        <p:xfrm>
          <a:off x="381000" y="3982845"/>
          <a:ext cx="6141600" cy="4660718"/>
        </p:xfrm>
        <a:graphic>
          <a:graphicData uri="http://schemas.openxmlformats.org/drawingml/2006/table">
            <a:tbl>
              <a:tblPr firstRow="1" bandRow="1">
                <a:tableStyleId>{5C22544A-7EE6-4342-B048-85BDC9FD1C3A}</a:tableStyleId>
              </a:tblPr>
              <a:tblGrid>
                <a:gridCol w="2001600"/>
                <a:gridCol w="2070000"/>
                <a:gridCol w="2070000"/>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de système d'exploitation invité </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Serveurs SQL de développement (WS2008R2SP1)</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Description</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MSDN Windows 2008 R2</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 de l'ordinateur</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TOR-SQLD#</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Mot de passe administrateur</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Pa$$w0rd</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Clé du produit</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XXXX-XXXX-XXXX-XXXX-XXXX</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Système d'exploitation</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Édition 64 bits de Windows Server 2008 R2 Standard</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Rôles</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Fonctionnalités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Microsoft .NET Framework 3.5.1</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Domaine/groupe de travail</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Adatum.com</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r>
                        <a:rPr lang="fr-FR" sz="1000" kern="1200" noProof="0" smtClean="0">
                          <a:solidFill>
                            <a:schemeClr val="dk1"/>
                          </a:solidFill>
                          <a:latin typeface="Arial" pitchFamily="34" charset="0"/>
                          <a:ea typeface="Times New Roman"/>
                          <a:cs typeface="Arial" pitchFamily="34" charset="0"/>
                        </a:rPr>
                        <a:t>Utilisateur du domaine/</a:t>
                      </a:r>
                      <a:br>
                        <a:rPr lang="fr-FR" sz="1000" kern="1200" noProof="0" smtClean="0">
                          <a:solidFill>
                            <a:schemeClr val="dk1"/>
                          </a:solidFill>
                          <a:latin typeface="Arial" pitchFamily="34" charset="0"/>
                          <a:ea typeface="Times New Roman"/>
                          <a:cs typeface="Arial" pitchFamily="34" charset="0"/>
                        </a:rPr>
                      </a:br>
                      <a:r>
                        <a:rPr lang="fr-FR" sz="1000" kern="1200" noProof="0" smtClean="0">
                          <a:solidFill>
                            <a:schemeClr val="dk1"/>
                          </a:solidFill>
                          <a:latin typeface="Arial" pitchFamily="34" charset="0"/>
                          <a:ea typeface="Times New Roman"/>
                          <a:cs typeface="Arial" pitchFamily="34" charset="0"/>
                        </a:rPr>
                        <a:t>mot de passe</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ADATUM\Administrateur</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Pa$$w0rd</a:t>
                      </a:r>
                    </a:p>
                  </a:txBody>
                  <a:tcPr marL="68580" marR="68580" marT="0" marB="0"/>
                </a:tc>
              </a:tr>
              <a:tr h="264160">
                <a:tc>
                  <a:txBody>
                    <a:bodyPr/>
                    <a:lstStyle/>
                    <a:p>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3420649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spcAft>
                <a:spcPts val="1000"/>
              </a:spcAft>
            </a:pPr>
            <a:r>
              <a:rPr lang="en-US" sz="1000" dirty="0">
                <a:solidFill>
                  <a:prstClr val="black"/>
                </a:solidFill>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96370214-5923-440A-A732-ECC03C198D63}" type="slidenum">
              <a:rPr lang="en-US" smtClean="0"/>
              <a:pPr/>
              <a:t>36</a:t>
            </a:fld>
            <a:endParaRPr lang="en-US"/>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
        <p:nvSpPr>
          <p:cNvPr id="8" name="TextBox 7"/>
          <p:cNvSpPr txBox="1"/>
          <p:nvPr/>
        </p:nvSpPr>
        <p:spPr>
          <a:xfrm>
            <a:off x="0" y="8890000"/>
            <a:ext cx="3657600" cy="254000"/>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2430905698"/>
              </p:ext>
            </p:extLst>
          </p:nvPr>
        </p:nvGraphicFramePr>
        <p:xfrm>
          <a:off x="381000" y="2084400"/>
          <a:ext cx="6141600" cy="4132398"/>
        </p:xfrm>
        <a:graphic>
          <a:graphicData uri="http://schemas.openxmlformats.org/drawingml/2006/table">
            <a:tbl>
              <a:tblPr firstRow="1" bandRow="1">
                <a:tableStyleId>{5C22544A-7EE6-4342-B048-85BDC9FD1C3A}</a:tableStyleId>
              </a:tblPr>
              <a:tblGrid>
                <a:gridCol w="2001600"/>
                <a:gridCol w="2070000"/>
                <a:gridCol w="2070000"/>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de système d'exploitation invité </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Description</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 de l'ordinateur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Mot de passe administrateur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Clé du produit</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Système d'exploitation</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Rôles</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Fonctionnalités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Domaine/groupe de travail</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r>
                        <a:rPr lang="fr-FR" sz="1000" kern="1200" noProof="0" smtClean="0">
                          <a:solidFill>
                            <a:schemeClr val="dk1"/>
                          </a:solidFill>
                          <a:latin typeface="Arial" pitchFamily="34" charset="0"/>
                          <a:ea typeface="Times New Roman"/>
                          <a:cs typeface="Arial" pitchFamily="34" charset="0"/>
                        </a:rPr>
                        <a:t>Utilisateur du domaine/</a:t>
                      </a:r>
                      <a:br>
                        <a:rPr lang="fr-FR" sz="1000" kern="1200" noProof="0" smtClean="0">
                          <a:solidFill>
                            <a:schemeClr val="dk1"/>
                          </a:solidFill>
                          <a:latin typeface="Arial" pitchFamily="34" charset="0"/>
                          <a:ea typeface="Times New Roman"/>
                          <a:cs typeface="Arial" pitchFamily="34" charset="0"/>
                        </a:rPr>
                      </a:br>
                      <a:r>
                        <a:rPr lang="fr-FR" sz="1000" kern="1200" noProof="0" smtClean="0">
                          <a:solidFill>
                            <a:schemeClr val="dk1"/>
                          </a:solidFill>
                          <a:latin typeface="Arial" pitchFamily="34" charset="0"/>
                          <a:ea typeface="Times New Roman"/>
                          <a:cs typeface="Arial" pitchFamily="34" charset="0"/>
                        </a:rPr>
                        <a:t>mot de passe</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47754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5000"/>
              </a:lnSpc>
              <a:spcAft>
                <a:spcPts val="1000"/>
              </a:spcAft>
            </a:pPr>
            <a:r>
              <a:rPr lang="fr-FR" sz="1000" smtClean="0">
                <a:solidFill>
                  <a:prstClr val="black"/>
                </a:solidFill>
                <a:latin typeface="Arial"/>
                <a:ea typeface="Calibri"/>
                <a:cs typeface="Times New Roman"/>
              </a:rPr>
              <a:t> </a:t>
            </a:r>
            <a:endParaRPr lang="fr-FR" sz="100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37</a:t>
            </a:fld>
            <a:endParaRPr lang="fr-F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
        <p:nvSpPr>
          <p:cNvPr id="8" name="TextBox 7"/>
          <p:cNvSpPr txBox="1"/>
          <p:nvPr/>
        </p:nvSpPr>
        <p:spPr>
          <a:xfrm>
            <a:off x="0" y="8890000"/>
            <a:ext cx="38862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390849116"/>
              </p:ext>
            </p:extLst>
          </p:nvPr>
        </p:nvGraphicFramePr>
        <p:xfrm>
          <a:off x="381000" y="2084400"/>
          <a:ext cx="6148800" cy="4132398"/>
        </p:xfrm>
        <a:graphic>
          <a:graphicData uri="http://schemas.openxmlformats.org/drawingml/2006/table">
            <a:tbl>
              <a:tblPr firstRow="1" bandRow="1">
                <a:tableStyleId>{5C22544A-7EE6-4342-B048-85BDC9FD1C3A}</a:tableStyleId>
              </a:tblPr>
              <a:tblGrid>
                <a:gridCol w="2001600"/>
                <a:gridCol w="2073600"/>
                <a:gridCol w="2073600"/>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de système d'exploitation invité </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a:t>
                      </a:r>
                    </a:p>
                  </a:txBody>
                  <a:tcPr marL="68580" marR="68580" marT="0" marB="0"/>
                </a:tc>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Valeur supplémentaire</a:t>
                      </a: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Description</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 de l'ordinateur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Mot de passe administrateur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Clé du produit</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Système d'exploitation</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Rôles</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Fonctionnalités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Domaine/groupe de travail</a:t>
                      </a: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49200">
                <a:tc>
                  <a:txBody>
                    <a:bodyPr/>
                    <a:lstStyle/>
                    <a:p>
                      <a:r>
                        <a:rPr lang="fr-FR" sz="1000" kern="1200" noProof="0" smtClean="0">
                          <a:solidFill>
                            <a:schemeClr val="dk1"/>
                          </a:solidFill>
                          <a:latin typeface="Arial" pitchFamily="34" charset="0"/>
                          <a:ea typeface="Times New Roman"/>
                          <a:cs typeface="Arial" pitchFamily="34" charset="0"/>
                        </a:rPr>
                        <a:t>Utilisateur du domaine/</a:t>
                      </a:r>
                      <a:br>
                        <a:rPr lang="fr-FR" sz="1000" kern="1200" noProof="0" smtClean="0">
                          <a:solidFill>
                            <a:schemeClr val="dk1"/>
                          </a:solidFill>
                          <a:latin typeface="Arial" pitchFamily="34" charset="0"/>
                          <a:ea typeface="Times New Roman"/>
                          <a:cs typeface="Arial" pitchFamily="34" charset="0"/>
                        </a:rPr>
                      </a:br>
                      <a:r>
                        <a:rPr lang="fr-FR" sz="1000" kern="1200" noProof="0" smtClean="0">
                          <a:solidFill>
                            <a:schemeClr val="dk1"/>
                          </a:solidFill>
                          <a:latin typeface="Arial" pitchFamily="34" charset="0"/>
                          <a:ea typeface="Times New Roman"/>
                          <a:cs typeface="Arial" pitchFamily="34" charset="0"/>
                        </a:rPr>
                        <a:t>mot de passe</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930497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pPr>
            <a:r>
              <a:rPr lang="en-US" sz="1000" dirty="0">
                <a:solidFill>
                  <a:prstClr val="black"/>
                </a:solidFill>
                <a:latin typeface="Arial"/>
                <a:ea typeface="Times New Roman"/>
                <a:cs typeface="Times New Roman"/>
              </a:rPr>
              <a:t> </a:t>
            </a:r>
            <a:endParaRPr lang="en-US" sz="1000" dirty="0">
              <a:solidFill>
                <a:prstClr val="black"/>
              </a:solidFill>
              <a:latin typeface="Arial"/>
              <a:ea typeface="Calibri"/>
              <a:cs typeface="Times New Roman"/>
            </a:endParaRPr>
          </a:p>
          <a:p>
            <a:pPr lvl="0">
              <a:lnSpc>
                <a:spcPct val="115000"/>
              </a:lnSpc>
              <a:spcAft>
                <a:spcPts val="1000"/>
              </a:spcAft>
            </a:pPr>
            <a:r>
              <a:rPr lang="en-US" sz="1000" dirty="0">
                <a:solidFill>
                  <a:prstClr val="black"/>
                </a:solidFill>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96370214-5923-440A-A732-ECC03C198D63}" type="slidenum">
              <a:rPr lang="en-US" smtClean="0"/>
              <a:pPr/>
              <a:t>38</a:t>
            </a:fld>
            <a:endParaRPr lang="en-US"/>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
        <p:nvSpPr>
          <p:cNvPr id="8" name="TextBox 7"/>
          <p:cNvSpPr txBox="1"/>
          <p:nvPr/>
        </p:nvSpPr>
        <p:spPr>
          <a:xfrm>
            <a:off x="0" y="8890000"/>
            <a:ext cx="3886200" cy="254000"/>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404171133"/>
              </p:ext>
            </p:extLst>
          </p:nvPr>
        </p:nvGraphicFramePr>
        <p:xfrm>
          <a:off x="381600" y="2084400"/>
          <a:ext cx="6148800" cy="5635314"/>
        </p:xfrm>
        <a:graphic>
          <a:graphicData uri="http://schemas.openxmlformats.org/drawingml/2006/table">
            <a:tbl>
              <a:tblPr firstRow="1" bandRow="1">
                <a:tableStyleId>{5C22544A-7EE6-4342-B048-85BDC9FD1C3A}</a:tableStyleId>
              </a:tblPr>
              <a:tblGrid>
                <a:gridCol w="1988512"/>
                <a:gridCol w="2080144"/>
                <a:gridCol w="2080144"/>
              </a:tblGrid>
              <a:tr h="304800">
                <a:tc gridSpan="3">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Profil SQL Server </a:t>
                      </a:r>
                      <a:endParaRPr lang="fr-FR" sz="10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b="1" noProof="0" smtClean="0">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b="1" kern="1200" noProof="0" smtClean="0">
                          <a:solidFill>
                            <a:schemeClr val="dk1"/>
                          </a:solidFill>
                          <a:latin typeface="Arial" pitchFamily="34" charset="0"/>
                          <a:ea typeface="Times New Roman"/>
                          <a:cs typeface="Arial" pitchFamily="34" charset="0"/>
                        </a:rPr>
                        <a:t>Option/paramètre</a:t>
                      </a:r>
                    </a:p>
                    <a:p>
                      <a:pPr marL="0" marR="0">
                        <a:lnSpc>
                          <a:spcPct val="115000"/>
                        </a:lnSpc>
                        <a:spcBef>
                          <a:spcPts val="0"/>
                        </a:spcBef>
                        <a:spcAft>
                          <a:spcPts val="0"/>
                        </a:spcAft>
                      </a:pPr>
                      <a:endParaRPr lang="fr-FR" sz="1000" b="1" noProof="0" smtClean="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b="1" kern="1200" noProof="0" smtClean="0">
                          <a:solidFill>
                            <a:schemeClr val="dk1"/>
                          </a:solidFill>
                          <a:latin typeface="Arial" pitchFamily="34" charset="0"/>
                          <a:ea typeface="Times New Roman"/>
                          <a:cs typeface="Arial" pitchFamily="34" charset="0"/>
                        </a:rPr>
                        <a:t>Option/paramètre</a:t>
                      </a:r>
                    </a:p>
                  </a:txBody>
                  <a:tcPr marL="68580" marR="68580" marT="0" marB="0"/>
                </a:tc>
              </a:tr>
              <a:tr h="2286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3048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Description</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924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Nom de déploiement SQL Server</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946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Nom de l'instance</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ID d'instance</a:t>
                      </a:r>
                    </a:p>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ID de produit</a:t>
                      </a:r>
                    </a:p>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Exécuter en tant que</a:t>
                      </a:r>
                    </a:p>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Source du média</a:t>
                      </a:r>
                    </a:p>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Administrateurs</a:t>
                      </a:r>
                    </a:p>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Mode de sécurité</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Administrateur système</a:t>
                      </a:r>
                    </a:p>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TCP/IP / Canaux nommés</a:t>
                      </a:r>
                    </a:p>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Comptes de service</a:t>
                      </a:r>
                      <a:endParaRPr lang="fr-FR" sz="1000" noProof="0" smtClean="0">
                        <a:latin typeface="Arial" pitchFamily="34" charset="0"/>
                        <a:cs typeface="Arial" pitchFamily="34" charset="0"/>
                      </a:endParaRPr>
                    </a:p>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r>
              <a:tr h="264160">
                <a:tc>
                  <a:txBody>
                    <a:bodyPr/>
                    <a:lstStyle/>
                    <a:p>
                      <a:pPr marL="0" marR="0">
                        <a:lnSpc>
                          <a:spcPct val="115000"/>
                        </a:lnSpc>
                        <a:spcBef>
                          <a:spcPts val="0"/>
                        </a:spcBef>
                        <a:spcAft>
                          <a:spcPts val="0"/>
                        </a:spcAft>
                      </a:pPr>
                      <a:endParaRPr lang="fr-FR" sz="1000" noProof="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fr-FR" sz="1000" kern="1200" noProof="0" smtClean="0">
                        <a:solidFill>
                          <a:schemeClr val="dk1"/>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kern="1200" noProof="0" dirty="0" smtClean="0">
                        <a:solidFill>
                          <a:schemeClr val="dk1"/>
                        </a:solidFill>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3270657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300"/>
              </a:spcAft>
            </a:pPr>
            <a:r>
              <a:rPr lang="fr-FR" sz="1000" b="1" smtClean="0">
                <a:solidFill>
                  <a:prstClr val="black"/>
                </a:solidFill>
                <a:latin typeface="Arial"/>
                <a:ea typeface="Calibri"/>
                <a:cs typeface="Times New Roman"/>
              </a:rPr>
              <a:t>Exercice 3 : Configuration des profils et des modèles VMM</a:t>
            </a:r>
          </a:p>
          <a:p>
            <a:pPr lvl="0">
              <a:lnSpc>
                <a:spcPct val="115000"/>
              </a:lnSpc>
              <a:spcAft>
                <a:spcPts val="1000"/>
              </a:spcAft>
            </a:pPr>
            <a:r>
              <a:rPr lang="fr-FR" sz="1000" smtClean="0">
                <a:solidFill>
                  <a:prstClr val="black"/>
                </a:solidFill>
                <a:latin typeface="Arial"/>
                <a:ea typeface="Calibri"/>
                <a:cs typeface="Times New Roman"/>
              </a:rPr>
              <a:t>Maintenant que vous avez terminé la conception des profils et des modèles VMM, vous allez implémenter une partie de la solution. Selon la conception de ces modèles et de ces profils, vous allez créer un profil de système d'exploitation invité, un profil matériel et un profil SQL Server. Ensuite, vous allez créer un ordinateur virtuel et un modèle de service.</a:t>
            </a:r>
          </a:p>
          <a:p>
            <a:pPr lvl="0">
              <a:lnSpc>
                <a:spcPct val="115000"/>
              </a:lnSpc>
              <a:spcAft>
                <a:spcPts val="300"/>
              </a:spcAft>
            </a:pPr>
            <a:r>
              <a:rPr lang="fr-FR" sz="1000" b="1" smtClean="0">
                <a:solidFill>
                  <a:prstClr val="black"/>
                </a:solidFill>
                <a:latin typeface="Arial"/>
                <a:ea typeface="Calibri"/>
                <a:cs typeface="Times New Roman"/>
              </a:rPr>
              <a:t>Exercice 4 : Déploiement d'ordinateurs virtuels à l'aide de modèles VMM</a:t>
            </a:r>
          </a:p>
          <a:p>
            <a:pPr lvl="0">
              <a:lnSpc>
                <a:spcPct val="115000"/>
              </a:lnSpc>
              <a:spcAft>
                <a:spcPts val="1000"/>
              </a:spcAft>
            </a:pPr>
            <a:r>
              <a:rPr lang="fr-FR" sz="1000" smtClean="0">
                <a:solidFill>
                  <a:srgbClr val="000000"/>
                </a:solidFill>
                <a:latin typeface="Arial"/>
                <a:ea typeface="Calibri"/>
                <a:cs typeface="Times New Roman"/>
              </a:rPr>
              <a:t>Dans cet exercice, vous allez déployer un service en utilisant un modèle d'ordinateur virtuel.</a:t>
            </a:r>
            <a:endParaRPr lang="fr-FR"/>
          </a:p>
        </p:txBody>
      </p:sp>
      <p:sp>
        <p:nvSpPr>
          <p:cNvPr id="4" name="Slide Number Placeholder 3"/>
          <p:cNvSpPr>
            <a:spLocks noGrp="1"/>
          </p:cNvSpPr>
          <p:nvPr>
            <p:ph type="sldNum" sz="quarter" idx="10"/>
          </p:nvPr>
        </p:nvSpPr>
        <p:spPr/>
        <p:txBody>
          <a:bodyPr/>
          <a:lstStyle/>
          <a:p>
            <a:fld id="{96370214-5923-440A-A732-ECC03C198D63}" type="slidenum">
              <a:rPr lang="fr-FR" smtClean="0"/>
              <a:pPr/>
              <a:t>39</a:t>
            </a:fld>
            <a:endParaRPr lang="fr-F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Tree>
    <p:extLst>
      <p:ext uri="{BB962C8B-B14F-4D97-AF65-F5344CB8AC3E}">
        <p14:creationId xmlns:p14="http://schemas.microsoft.com/office/powerpoint/2010/main" val="192823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facteurs à prendre en compte lors du choix des rôles serveur physique à virtualiser. Dans la plupart des cas, la configuration matérielle requise est le facteur le plus important, puisque la plupart des environnements d'ordinateur virtuel prennent en charge la plupart des rôles serveur. </a:t>
            </a:r>
          </a:p>
          <a:p>
            <a:pPr>
              <a:lnSpc>
                <a:spcPct val="115000"/>
              </a:lnSpc>
              <a:spcAft>
                <a:spcPts val="1000"/>
              </a:spcAft>
            </a:pPr>
            <a:r>
              <a:rPr lang="fr-FR" sz="1000" smtClean="0">
                <a:latin typeface="Arial"/>
                <a:ea typeface="Calibri"/>
                <a:cs typeface="Times New Roman"/>
              </a:rPr>
              <a:t>Soulignez que l'objectif est de s'assurer que vous utilisez tous les serveurs de façon appropriée. Cela signifie que la virtualisation est souvent la meilleure option. Toutefois, dans certains scénarios, vous pouvez utiliser d'autres options pour accroître la charge de travail sur les serveurs, jusqu'à ce que ces scénarios utilisent toutes les ressources matérielles qui leur sont dédiées.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fr-FR" smtClean="0"/>
              <a:pPr/>
              <a:t>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4 : Planification et déploiement d'ordinateurs virtuels</a:t>
            </a:r>
            <a:endParaRPr lang="fr-FR" sz="1200" b="1">
              <a:solidFill>
                <a:srgbClr val="336699"/>
              </a:solidFill>
              <a:latin typeface="Arial"/>
            </a:endParaRPr>
          </a:p>
        </p:txBody>
      </p:sp>
    </p:spTree>
    <p:extLst>
      <p:ext uri="{BB962C8B-B14F-4D97-AF65-F5344CB8AC3E}">
        <p14:creationId xmlns:p14="http://schemas.microsoft.com/office/powerpoint/2010/main" val="2678981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96370214-5923-440A-A732-ECC03C198D63}" type="slidenum">
              <a:rPr lang="en-US" smtClean="0"/>
              <a:pPr/>
              <a:t>40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925472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dirty="0" smtClean="0">
                <a:latin typeface="Arial"/>
                <a:ea typeface="Calibri"/>
                <a:cs typeface="Times New Roman"/>
              </a:rPr>
              <a:t>Outils</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Times New Roman"/>
                <a:cs typeface="Arial"/>
              </a:rPr>
              <a:t>Pour plus d'informations sur Virtual Machine </a:t>
            </a:r>
            <a:r>
              <a:rPr lang="fr-FR" sz="1000" dirty="0" err="1" smtClean="0">
                <a:latin typeface="Arial"/>
                <a:ea typeface="Times New Roman"/>
                <a:cs typeface="Arial"/>
              </a:rPr>
              <a:t>Servicing</a:t>
            </a:r>
            <a:r>
              <a:rPr lang="fr-FR" sz="1000" dirty="0" smtClean="0">
                <a:latin typeface="Arial"/>
                <a:ea typeface="Times New Roman"/>
                <a:cs typeface="Arial"/>
              </a:rPr>
              <a:t> </a:t>
            </a:r>
            <a:r>
              <a:rPr lang="fr-FR" sz="1000" dirty="0" err="1" smtClean="0">
                <a:latin typeface="Arial"/>
                <a:ea typeface="Times New Roman"/>
                <a:cs typeface="Arial"/>
              </a:rPr>
              <a:t>Tool</a:t>
            </a:r>
            <a:r>
              <a:rPr lang="fr-FR" sz="1000" dirty="0" smtClean="0">
                <a:latin typeface="Arial"/>
                <a:ea typeface="Times New Roman"/>
                <a:cs typeface="Arial"/>
              </a:rPr>
              <a:t> 2012 et pour télécharger cet outil, accédez à </a:t>
            </a:r>
            <a:endParaRPr lang="fr-FR" sz="1000" dirty="0" smtClean="0">
              <a:latin typeface="Arial"/>
              <a:ea typeface="Calibri"/>
              <a:cs typeface="Times New Roman"/>
            </a:endParaRPr>
          </a:p>
          <a:p>
            <a:pPr>
              <a:lnSpc>
                <a:spcPct val="115000"/>
              </a:lnSpc>
              <a:spcAft>
                <a:spcPts val="1000"/>
              </a:spcAft>
            </a:pPr>
            <a:r>
              <a:rPr lang="fr-FR" sz="1000" u="sng" dirty="0" smtClean="0">
                <a:latin typeface="Arial"/>
                <a:ea typeface="Calibri"/>
                <a:cs typeface="Segoe UI"/>
                <a:hlinkClick r:id="rId3"/>
              </a:rPr>
              <a:t>http://go.microsoft.com/fwlink/?LinkID=285295</a:t>
            </a:r>
            <a:r>
              <a:rPr lang="fr-FR" sz="1000" u="sng" dirty="0" smtClean="0">
                <a:latin typeface="Arial"/>
                <a:ea typeface="Calibri"/>
                <a:cs typeface="Segoe UI"/>
              </a:rPr>
              <a:t>.</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Méthode conseillée : </a:t>
            </a:r>
            <a:r>
              <a:rPr lang="fr-FR" sz="1000" dirty="0" smtClean="0">
                <a:latin typeface="Arial"/>
                <a:ea typeface="Calibri"/>
                <a:cs typeface="Times New Roman"/>
              </a:rPr>
              <a:t>Comme pour la plupart des projets informatiques, un contrôle approprié de la planification et des modifications contribuera au succès global pendant la virtualisation. L'analyse des performances et des ressources est une partie essentielle de la gestion de l'infrastructure de virtualisation. Par conséquent, une partie de votre stratégie d'implémentation et de conversion doit inclure ces tâches pour que vous puissiez maintenir les niveaux de performances et éviter des scénarios où les performances baissent.</a:t>
            </a:r>
          </a:p>
          <a:p>
            <a:pPr>
              <a:lnSpc>
                <a:spcPct val="115000"/>
              </a:lnSpc>
              <a:spcAft>
                <a:spcPts val="300"/>
              </a:spcAft>
            </a:pPr>
            <a:r>
              <a:rPr lang="fr-FR" sz="1000" b="1" dirty="0" smtClean="0">
                <a:latin typeface="Arial"/>
                <a:ea typeface="Calibri"/>
                <a:cs typeface="Times New Roman"/>
              </a:rPr>
              <a:t>Problèmes courants et conseils de résolution des problèmes</a:t>
            </a:r>
          </a:p>
          <a:p>
            <a:pPr lvl="0">
              <a:lnSpc>
                <a:spcPct val="115000"/>
              </a:lnSpc>
              <a:spcAft>
                <a:spcPts val="1000"/>
              </a:spcAft>
            </a:pPr>
            <a:r>
              <a:rPr lang="fr-FR" sz="1000" dirty="0" smtClean="0">
                <a:latin typeface="Arial"/>
              </a:rPr>
              <a:t>Assurez-vous d'avoir traité les problèmes courants et les conseils de résolution de problèmes correspondants répertoriés dans cette section. Encouragez les stagiaires à partager des conseils émanant de leurs propres environnements de travail.</a:t>
            </a:r>
            <a:endParaRPr lang="fr-FR" sz="1000" dirty="0" smtClean="0">
              <a:solidFill>
                <a:prstClr val="black"/>
              </a:solidFill>
              <a:latin typeface="Arial"/>
              <a:ea typeface="Calibri"/>
              <a:cs typeface="Times New Roman"/>
            </a:endParaRPr>
          </a:p>
          <a:p>
            <a:pPr>
              <a:lnSpc>
                <a:spcPct val="115000"/>
              </a:lnSpc>
              <a:spcAft>
                <a:spcPts val="1000"/>
              </a:spcAft>
            </a:pPr>
            <a:endParaRPr lang="fr-FR" sz="1000" b="1" dirty="0" smtClean="0">
              <a:latin typeface="Arial"/>
              <a:ea typeface="Calibri"/>
              <a:cs typeface="Times New Roman"/>
            </a:endParaRPr>
          </a:p>
          <a:p>
            <a:pPr>
              <a:lnSpc>
                <a:spcPct val="115000"/>
              </a:lnSpc>
              <a:spcAft>
                <a:spcPts val="1000"/>
              </a:spcAft>
            </a:pPr>
            <a:endParaRPr lang="fr-FR" sz="1000" b="1" dirty="0" smtClean="0">
              <a:latin typeface="Arial"/>
              <a:ea typeface="Calibri"/>
              <a:cs typeface="Times New Roman"/>
            </a:endParaRPr>
          </a:p>
          <a:p>
            <a:pPr>
              <a:lnSpc>
                <a:spcPct val="115000"/>
              </a:lnSpc>
              <a:spcAft>
                <a:spcPts val="1000"/>
              </a:spcAft>
            </a:pP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96370214-5923-440A-A732-ECC03C198D63}" type="slidenum">
              <a:rPr lang="en-US" smtClean="0"/>
              <a:pPr/>
              <a:t>41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690338345"/>
              </p:ext>
            </p:extLst>
          </p:nvPr>
        </p:nvGraphicFramePr>
        <p:xfrm>
          <a:off x="381000" y="5029200"/>
          <a:ext cx="5791200" cy="1376680"/>
        </p:xfrm>
        <a:graphic>
          <a:graphicData uri="http://schemas.openxmlformats.org/drawingml/2006/table">
            <a:tbl>
              <a:tblPr firstRow="1" bandRow="1">
                <a:tableStyleId>{5C22544A-7EE6-4342-B048-85BDC9FD1C3A}</a:tableStyleId>
              </a:tblPr>
              <a:tblGrid>
                <a:gridCol w="2895600"/>
                <a:gridCol w="2895600"/>
              </a:tblGrid>
              <a:tr h="370840">
                <a:tc>
                  <a:txBody>
                    <a:bodyPr/>
                    <a:lstStyle/>
                    <a:p>
                      <a:r>
                        <a:rPr lang="fr-FR" sz="1000" b="1" noProof="0" smtClean="0">
                          <a:latin typeface="Arial"/>
                          <a:ea typeface="Calibri"/>
                          <a:cs typeface="Times New Roman"/>
                        </a:rPr>
                        <a:t>Problème courant : </a:t>
                      </a:r>
                      <a:endParaRPr lang="fr-FR" sz="1000" noProof="0"/>
                    </a:p>
                  </a:txBody>
                  <a:tcPr/>
                </a:tc>
                <a:tc>
                  <a:txBody>
                    <a:bodyPr/>
                    <a:lstStyle/>
                    <a:p>
                      <a:r>
                        <a:rPr lang="fr-FR" sz="1000" b="1" noProof="0" smtClean="0">
                          <a:effectLst/>
                          <a:latin typeface="Arial"/>
                          <a:ea typeface="Times New Roman"/>
                          <a:cs typeface="Times New Roman"/>
                        </a:rPr>
                        <a:t>Conseil de résolution des problèmes : </a:t>
                      </a:r>
                      <a:endParaRPr lang="fr-FR" sz="1000"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smtClean="0">
                          <a:latin typeface="Arial"/>
                          <a:ea typeface="Calibri"/>
                          <a:cs typeface="Times New Roman"/>
                        </a:rPr>
                        <a:t>Impossibilité d'effectuer une conversion P2V à CSV sur VMM si l'espace disque est insuffisant sur le lecteur local</a:t>
                      </a:r>
                    </a:p>
                    <a:p>
                      <a:endParaRPr lang="fr-FR" sz="10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noProof="0" dirty="0" smtClean="0">
                          <a:solidFill>
                            <a:srgbClr val="000000"/>
                          </a:solidFill>
                          <a:effectLst/>
                          <a:latin typeface="Arial"/>
                          <a:ea typeface="Times New Roman"/>
                          <a:cs typeface="Times New Roman"/>
                        </a:rPr>
                        <a:t>Utilisez un script Windows </a:t>
                      </a:r>
                      <a:r>
                        <a:rPr lang="fr-FR" sz="1000" noProof="0" dirty="0" err="1" smtClean="0">
                          <a:solidFill>
                            <a:srgbClr val="000000"/>
                          </a:solidFill>
                          <a:effectLst/>
                          <a:latin typeface="Arial"/>
                          <a:ea typeface="Times New Roman"/>
                          <a:cs typeface="Times New Roman"/>
                        </a:rPr>
                        <a:t>PowerShell</a:t>
                      </a:r>
                      <a:r>
                        <a:rPr lang="fr-FR" sz="1000" noProof="0" dirty="0" smtClean="0">
                          <a:solidFill>
                            <a:srgbClr val="000000"/>
                          </a:solidFill>
                          <a:effectLst/>
                          <a:latin typeface="Arial"/>
                          <a:ea typeface="Times New Roman"/>
                          <a:cs typeface="Times New Roman"/>
                        </a:rPr>
                        <a:t> pour effectuer la conversion, ou choisissez une solution alternative à l'adresse </a:t>
                      </a:r>
                      <a:r>
                        <a:rPr lang="fr-FR" sz="1000" u="sng" noProof="0" dirty="0" smtClean="0">
                          <a:latin typeface="Arial"/>
                          <a:ea typeface="Calibri"/>
                          <a:cs typeface="Segoe UI"/>
                          <a:hlinkClick r:id="rId4"/>
                        </a:rPr>
                        <a:t>http://go.microsoft.com/fwlink/?LinkID=285285</a:t>
                      </a:r>
                      <a:r>
                        <a:rPr lang="fr-FR" sz="1000" u="sng" noProof="0" dirty="0" smtClean="0">
                          <a:latin typeface="Arial"/>
                          <a:ea typeface="Calibri"/>
                          <a:cs typeface="Segoe UI"/>
                        </a:rPr>
                        <a:t>.</a:t>
                      </a:r>
                      <a:endParaRPr lang="fr-FR" sz="1000" noProof="0" dirty="0" smtClean="0">
                        <a:latin typeface="Arial"/>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000" noProof="0" dirty="0" smtClean="0">
                        <a:effectLst/>
                        <a:latin typeface="Arial"/>
                        <a:ea typeface="Times New Roman"/>
                        <a:cs typeface="Times New Roman"/>
                      </a:endParaRPr>
                    </a:p>
                    <a:p>
                      <a:endParaRPr lang="fr-FR" sz="1000" noProof="0" dirty="0"/>
                    </a:p>
                  </a:txBody>
                  <a:tcPr/>
                </a:tc>
              </a:tr>
            </a:tbl>
          </a:graphicData>
        </a:graphic>
      </p:graphicFrame>
    </p:spTree>
    <p:extLst>
      <p:ext uri="{BB962C8B-B14F-4D97-AF65-F5344CB8AC3E}">
        <p14:creationId xmlns:p14="http://schemas.microsoft.com/office/powerpoint/2010/main" val="357340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Demandez aux stagiaires s'ils ont déjà utilisé des accélérateurs de solutions. Insistez sur le fait qu'ils peuvent être très utiles lors de la phase de planification d'un projet. </a:t>
            </a:r>
          </a:p>
          <a:p>
            <a:pPr>
              <a:lnSpc>
                <a:spcPct val="115000"/>
              </a:lnSpc>
              <a:spcAft>
                <a:spcPts val="1000"/>
              </a:spcAft>
            </a:pPr>
            <a:r>
              <a:rPr lang="en-US" sz="1000">
                <a:latin typeface="Arial"/>
                <a:ea typeface="Calibri"/>
                <a:cs typeface="Times New Roman"/>
              </a:rPr>
              <a:t>Envisagez de télécharger l'un des accélérateurs de solutions pour montrer aux stagiaires à quoi ressemblent les outils. Les stagiaires seront sûrement intéressés par le manuel Windows Server Virtualization, l'un des manuels Infrastructure Planning and Design. Montrez aux stagiaires l'approche systématique décrite dans le manuel, ainsi que l'annexe qui inclut de nombreux modèles accessibles </a:t>
            </a:r>
            <a:r>
              <a:rPr lang="en-US" sz="1000" smtClean="0">
                <a:latin typeface="Arial"/>
                <a:ea typeface="Calibri"/>
                <a:cs typeface="Times New Roman"/>
              </a:rPr>
              <a:t>aux stagiaires </a:t>
            </a:r>
            <a:r>
              <a:rPr lang="en-US" sz="1000">
                <a:latin typeface="Arial"/>
                <a:ea typeface="Calibri"/>
                <a:cs typeface="Times New Roman"/>
              </a:rPr>
              <a:t>lors d'un projet de virtualisation.</a:t>
            </a:r>
          </a:p>
        </p:txBody>
      </p:sp>
      <p:sp>
        <p:nvSpPr>
          <p:cNvPr id="4" name="Slide Number Placeholder 3"/>
          <p:cNvSpPr>
            <a:spLocks noGrp="1"/>
          </p:cNvSpPr>
          <p:nvPr>
            <p:ph type="sldNum" sz="quarter" idx="10"/>
          </p:nvPr>
        </p:nvSpPr>
        <p:spPr/>
        <p:txBody>
          <a:bodyPr/>
          <a:lstStyle/>
          <a:p>
            <a:fld id="{96370214-5923-440A-A732-ECC03C198D63}" type="slidenum">
              <a:rPr lang="en-US" smtClean="0"/>
              <a:pPr/>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74864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Examinez les composants avec la classe et envisagez d'en faire la démonstration.</a:t>
            </a:r>
          </a:p>
        </p:txBody>
      </p:sp>
      <p:sp>
        <p:nvSpPr>
          <p:cNvPr id="4" name="Slide Number Placeholder 3"/>
          <p:cNvSpPr>
            <a:spLocks noGrp="1"/>
          </p:cNvSpPr>
          <p:nvPr>
            <p:ph type="sldNum" sz="quarter" idx="10"/>
          </p:nvPr>
        </p:nvSpPr>
        <p:spPr/>
        <p:txBody>
          <a:bodyPr/>
          <a:lstStyle/>
          <a:p>
            <a:fld id="{96370214-5923-440A-A732-ECC03C198D63}" type="slidenum">
              <a:rPr lang="en-US" smtClean="0"/>
              <a:pPr/>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51668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Présentez ces consignes à vos stagiaires. </a:t>
            </a:r>
          </a:p>
        </p:txBody>
      </p:sp>
      <p:sp>
        <p:nvSpPr>
          <p:cNvPr id="4" name="Slide Number Placeholder 3"/>
          <p:cNvSpPr>
            <a:spLocks noGrp="1"/>
          </p:cNvSpPr>
          <p:nvPr>
            <p:ph type="sldNum" sz="quarter" idx="10"/>
          </p:nvPr>
        </p:nvSpPr>
        <p:spPr/>
        <p:txBody>
          <a:bodyPr/>
          <a:lstStyle/>
          <a:p>
            <a:fld id="{96370214-5923-440A-A732-ECC03C198D63}" type="slidenum">
              <a:rPr lang="en-US" smtClean="0"/>
              <a:pPr/>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143274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Présentez ces consignes à vos stagiaires.</a:t>
            </a:r>
          </a:p>
        </p:txBody>
      </p:sp>
      <p:sp>
        <p:nvSpPr>
          <p:cNvPr id="4" name="Slide Number Placeholder 3"/>
          <p:cNvSpPr>
            <a:spLocks noGrp="1"/>
          </p:cNvSpPr>
          <p:nvPr>
            <p:ph type="sldNum" sz="quarter" idx="10"/>
          </p:nvPr>
        </p:nvSpPr>
        <p:spPr/>
        <p:txBody>
          <a:bodyPr/>
          <a:lstStyle/>
          <a:p>
            <a:fld id="{96370214-5923-440A-A732-ECC03C198D63}" type="slidenum">
              <a:rPr lang="en-US" smtClean="0"/>
              <a:pPr/>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401419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Présentez ces consignes à vos stagiaires.</a:t>
            </a:r>
          </a:p>
        </p:txBody>
      </p:sp>
      <p:sp>
        <p:nvSpPr>
          <p:cNvPr id="4" name="Slide Number Placeholder 3"/>
          <p:cNvSpPr>
            <a:spLocks noGrp="1"/>
          </p:cNvSpPr>
          <p:nvPr>
            <p:ph type="sldNum" sz="quarter" idx="10"/>
          </p:nvPr>
        </p:nvSpPr>
        <p:spPr/>
        <p:txBody>
          <a:bodyPr/>
          <a:lstStyle/>
          <a:p>
            <a:fld id="{96370214-5923-440A-A732-ECC03C198D63}" type="slidenum">
              <a:rPr lang="en-US" smtClean="0"/>
              <a:pPr/>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4 : Planification et déploiement d'ordinateurs virtuels</a:t>
            </a:r>
            <a:endParaRPr lang="en-US" sz="1200" b="1">
              <a:solidFill>
                <a:srgbClr val="336699"/>
              </a:solidFill>
              <a:latin typeface="Arial"/>
            </a:endParaRPr>
          </a:p>
        </p:txBody>
      </p:sp>
    </p:spTree>
    <p:extLst>
      <p:ext uri="{BB962C8B-B14F-4D97-AF65-F5344CB8AC3E}">
        <p14:creationId xmlns:p14="http://schemas.microsoft.com/office/powerpoint/2010/main" val="29633714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362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1297" y="3169492"/>
            <a:ext cx="5710473" cy="340093"/>
          </a:xfrm>
        </p:spPr>
        <p:txBody>
          <a:bodyPr lIns="90000" rIns="90000"/>
          <a:lstStyle/>
          <a:p>
            <a:r>
              <a:rPr lang="fr-FR" sz="2600" smtClean="0"/>
              <a:t>Module 4</a:t>
            </a:r>
            <a:endParaRPr lang="fr-FR" sz="2600"/>
          </a:p>
        </p:txBody>
      </p:sp>
      <p:sp>
        <p:nvSpPr>
          <p:cNvPr id="3" name="Subtitle 2"/>
          <p:cNvSpPr>
            <a:spLocks noGrp="1"/>
          </p:cNvSpPr>
          <p:nvPr>
            <p:ph type="subTitle" sz="quarter" idx="1"/>
          </p:nvPr>
        </p:nvSpPr>
        <p:spPr>
          <a:xfrm>
            <a:off x="3121297" y="3925328"/>
            <a:ext cx="5775960" cy="1103872"/>
          </a:xfrm>
        </p:spPr>
        <p:txBody>
          <a:bodyPr lIns="90000" rIns="90000"/>
          <a:lstStyle/>
          <a:p>
            <a:r>
              <a:rPr lang="fr-FR" smtClean="0"/>
              <a:t>Planification et déploiement d'ordinateurs virtuels</a:t>
            </a:r>
            <a:endParaRPr lang="fr-FR"/>
          </a:p>
        </p:txBody>
      </p:sp>
    </p:spTree>
    <p:extLst>
      <p:ext uri="{BB962C8B-B14F-4D97-AF65-F5344CB8AC3E}">
        <p14:creationId xmlns:p14="http://schemas.microsoft.com/office/powerpoint/2010/main" val="841678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97fbb7a4-c427-4c0a-b9ef-50590a97f4f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Planification d'ordinateurs virtuels pour SharePoint Server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conception d'ordinateurs virtuels pour SharePoint Server</a:t>
            </a:r>
          </a:p>
          <a:p>
            <a:r>
              <a:rPr lang="fr-FR" sz="2400" smtClean="0"/>
              <a:t>Configurez le matériel d'ordinateur virtuel comme le matériel de serveur physique</a:t>
            </a:r>
          </a:p>
          <a:p>
            <a:r>
              <a:rPr lang="fr-FR" sz="2400" smtClean="0"/>
              <a:t>Ne prenez pas d'instantanés des serveurs virtuels </a:t>
            </a:r>
          </a:p>
          <a:p>
            <a:r>
              <a:rPr lang="fr-FR" sz="2400" smtClean="0"/>
              <a:t>Évitez de trop solliciter les unités centrales virtuelles</a:t>
            </a:r>
          </a:p>
          <a:p>
            <a:r>
              <a:rPr lang="fr-FR" sz="2400" smtClean="0"/>
              <a:t>Allouez la mémoire adéquate </a:t>
            </a:r>
          </a:p>
          <a:p>
            <a:endParaRPr lang="fr-FR" sz="2400"/>
          </a:p>
        </p:txBody>
      </p:sp>
    </p:spTree>
    <p:extLst>
      <p:ext uri="{BB962C8B-B14F-4D97-AF65-F5344CB8AC3E}">
        <p14:creationId xmlns:p14="http://schemas.microsoft.com/office/powerpoint/2010/main" val="3631503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14ed259-ad49-403a-9aaa-29eed7165c4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d'ordinateurs virtuels pour AD DS</a:t>
            </a:r>
            <a:endParaRPr lang="fr-FR"/>
          </a:p>
        </p:txBody>
      </p:sp>
      <p:sp>
        <p:nvSpPr>
          <p:cNvPr id="4" name="Content Placeholder 2"/>
          <p:cNvSpPr>
            <a:spLocks noGrp="1"/>
          </p:cNvSpPr>
          <p:nvPr/>
        </p:nvSpPr>
        <p:spPr bwMode="auto">
          <a:xfrm>
            <a:off x="458788" y="1021215"/>
            <a:ext cx="83804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fr-FR" smtClean="0">
                <a:solidFill>
                  <a:srgbClr val="000000"/>
                </a:solidFill>
              </a:rPr>
              <a:t>Windows Server 2012 introduit une nouvelle virtualisation plus sûre des contrôleurs de domaine y compris le clonage</a:t>
            </a:r>
            <a:endParaRPr lang="fr-FR"/>
          </a:p>
        </p:txBody>
      </p:sp>
    </p:spTree>
    <p:extLst>
      <p:ext uri="{BB962C8B-B14F-4D97-AF65-F5344CB8AC3E}">
        <p14:creationId xmlns:p14="http://schemas.microsoft.com/office/powerpoint/2010/main" val="3312634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5" cy="740664"/>
          </a:xfrm>
        </p:spPr>
        <p:txBody>
          <a:bodyPr/>
          <a:lstStyle/>
          <a:p>
            <a:r>
              <a:rPr lang="fr-FR" sz="2600" smtClean="0"/>
              <a:t>Leçon 2 : Préparation aux déploiements d'ordinateurs virtuels avec VMM</a:t>
            </a:r>
            <a:endParaRPr lang="fr-FR" sz="2600"/>
          </a:p>
        </p:txBody>
      </p:sp>
      <p:sp>
        <p:nvSpPr>
          <p:cNvPr id="3" name="Text Placeholder 2"/>
          <p:cNvSpPr>
            <a:spLocks noGrp="1"/>
          </p:cNvSpPr>
          <p:nvPr>
            <p:ph type="body" idx="1"/>
          </p:nvPr>
        </p:nvSpPr>
        <p:spPr/>
        <p:txBody>
          <a:bodyPr/>
          <a:lstStyle/>
          <a:p>
            <a:r>
              <a:rPr lang="fr-FR" smtClean="0"/>
              <a:t>Démonstration : Configuration d'un ordinateur virtuel dans VMM</a:t>
            </a:r>
          </a:p>
          <a:p>
            <a:r>
              <a:rPr lang="fr-FR" smtClean="0"/>
              <a:t>Configuration de profils de système d'exploitation invité</a:t>
            </a:r>
          </a:p>
          <a:p>
            <a:r>
              <a:rPr lang="fr-FR" smtClean="0"/>
              <a:t>Configuration des profils matériels</a:t>
            </a:r>
          </a:p>
          <a:p>
            <a:r>
              <a:rPr lang="fr-FR" smtClean="0"/>
              <a:t>Configuration de SQL Server à l'aide de profils SQL Server</a:t>
            </a:r>
          </a:p>
          <a:p>
            <a:r>
              <a:rPr lang="fr-FR" smtClean="0"/>
              <a:t>Configuration de profils d'application</a:t>
            </a:r>
          </a:p>
          <a:p>
            <a:r>
              <a:rPr lang="fr-FR" smtClean="0"/>
              <a:t>Configuration de modèles d'ordinateur virtuel</a:t>
            </a:r>
          </a:p>
          <a:p>
            <a:r>
              <a:rPr lang="fr-FR" smtClean="0"/>
              <a:t>Configuration de modèles de service</a:t>
            </a:r>
          </a:p>
          <a:p>
            <a:r>
              <a:rPr lang="fr-FR" smtClean="0"/>
              <a:t>Planification de profils et de modèles VMM</a:t>
            </a:r>
            <a:endParaRPr lang="fr-FR"/>
          </a:p>
        </p:txBody>
      </p:sp>
    </p:spTree>
    <p:extLst>
      <p:ext uri="{BB962C8B-B14F-4D97-AF65-F5344CB8AC3E}">
        <p14:creationId xmlns:p14="http://schemas.microsoft.com/office/powerpoint/2010/main" val="67628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5020e920-d217-4d22-9ab7-dbe37d6f5890">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97826" cy="740664"/>
          </a:xfrm>
        </p:spPr>
        <p:txBody>
          <a:bodyPr/>
          <a:lstStyle/>
          <a:p>
            <a:r>
              <a:rPr lang="fr-FR" sz="2600" smtClean="0"/>
              <a:t>Démonstration : Configuration d'un ordinateur virtuel dans VMM</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Au cours de cette démonstration, vous allez apprendre à configurer des ordinateurs virtuels à l'aide de VMM</a:t>
            </a:r>
            <a:endParaRPr lang="fr-FR"/>
          </a:p>
        </p:txBody>
      </p:sp>
    </p:spTree>
    <p:extLst>
      <p:ext uri="{BB962C8B-B14F-4D97-AF65-F5344CB8AC3E}">
        <p14:creationId xmlns:p14="http://schemas.microsoft.com/office/powerpoint/2010/main" val="126163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0950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5f16f33d-ab83-47d4-a24c-b680a7536796">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z="2600" smtClean="0"/>
              <a:t>Configuration de profils de système d'exploitation invité</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endParaRPr lang="fr-FR"/>
          </a:p>
        </p:txBody>
      </p:sp>
      <p:cxnSp>
        <p:nvCxnSpPr>
          <p:cNvPr id="5" name="Straight Arrow Connector 4"/>
          <p:cNvCxnSpPr/>
          <p:nvPr/>
        </p:nvCxnSpPr>
        <p:spPr bwMode="auto">
          <a:xfrm flipV="1">
            <a:off x="1676778" y="2988860"/>
            <a:ext cx="2130947" cy="1871"/>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6" name="Picture 5" descr="C:\Utilisateurs\v-krgood\Documents\Bibliothèque PowerPoint\Graphiques\Profile_Blue.png"/>
          <p:cNvPicPr>
            <a:picLocks noChangeAspect="1" noChangeArrowheads="1"/>
          </p:cNvPicPr>
          <p:nvPr/>
        </p:nvPicPr>
        <p:blipFill>
          <a:blip r:embed="rId3" cstate="print"/>
          <a:srcRect/>
          <a:stretch>
            <a:fillRect/>
          </a:stretch>
        </p:blipFill>
        <p:spPr bwMode="auto">
          <a:xfrm>
            <a:off x="672576" y="2505409"/>
            <a:ext cx="1167093" cy="848795"/>
          </a:xfrm>
          <a:prstGeom prst="rect">
            <a:avLst/>
          </a:prstGeom>
          <a:noFill/>
        </p:spPr>
      </p:pic>
      <p:pic>
        <p:nvPicPr>
          <p:cNvPr id="7" name="Picture 6" descr="E:\PPT Library\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825" y="2459124"/>
            <a:ext cx="1587841" cy="140606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flipV="1">
            <a:off x="5336275" y="2292824"/>
            <a:ext cx="1542197" cy="72333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bwMode="auto">
          <a:xfrm>
            <a:off x="5373666" y="3162158"/>
            <a:ext cx="1564445" cy="21934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bwMode="auto">
          <a:xfrm>
            <a:off x="5337993" y="3422443"/>
            <a:ext cx="1663308" cy="1040375"/>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 name="AutoShape 45"/>
          <p:cNvSpPr>
            <a:spLocks noChangeArrowheads="1"/>
          </p:cNvSpPr>
          <p:nvPr/>
        </p:nvSpPr>
        <p:spPr bwMode="auto">
          <a:xfrm>
            <a:off x="304800" y="3380587"/>
            <a:ext cx="2119086" cy="503657"/>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lnSpc>
                <a:spcPct val="85000"/>
              </a:lnSpc>
              <a:defRPr/>
            </a:pPr>
            <a:r>
              <a:rPr lang="fr-FR" sz="1600" b="0" smtClean="0">
                <a:latin typeface="Segoe UI" pitchFamily="34" charset="0"/>
                <a:ea typeface="Segoe UI" pitchFamily="34" charset="0"/>
                <a:cs typeface="Segoe UI" pitchFamily="34" charset="0"/>
              </a:rPr>
              <a:t>Profil de système d'exploitation invité</a:t>
            </a:r>
            <a:endParaRPr lang="fr-FR" sz="1600" b="0">
              <a:latin typeface="Segoe UI" pitchFamily="34" charset="0"/>
              <a:ea typeface="Segoe UI" pitchFamily="34" charset="0"/>
              <a:cs typeface="Segoe UI" pitchFamily="34" charset="0"/>
            </a:endParaRPr>
          </a:p>
        </p:txBody>
      </p:sp>
      <p:sp>
        <p:nvSpPr>
          <p:cNvPr id="12" name="AutoShape 45"/>
          <p:cNvSpPr>
            <a:spLocks noChangeArrowheads="1"/>
          </p:cNvSpPr>
          <p:nvPr/>
        </p:nvSpPr>
        <p:spPr bwMode="auto">
          <a:xfrm>
            <a:off x="3221251" y="3946984"/>
            <a:ext cx="2716988" cy="307455"/>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lnSpc>
                <a:spcPct val="85000"/>
              </a:lnSpc>
              <a:defRPr/>
            </a:pPr>
            <a:r>
              <a:rPr lang="fr-FR" sz="1600" b="0" smtClean="0">
                <a:latin typeface="Segoe UI" pitchFamily="34" charset="0"/>
                <a:ea typeface="Segoe UI" pitchFamily="34" charset="0"/>
                <a:cs typeface="Segoe UI" pitchFamily="34" charset="0"/>
              </a:rPr>
              <a:t>Modèle d'ordinateur virtuel</a:t>
            </a:r>
            <a:endParaRPr lang="fr-FR" sz="1600" b="0">
              <a:latin typeface="Segoe UI" pitchFamily="34" charset="0"/>
              <a:ea typeface="Segoe UI" pitchFamily="34" charset="0"/>
              <a:cs typeface="Segoe UI" pitchFamily="34" charset="0"/>
            </a:endParaRPr>
          </a:p>
        </p:txBody>
      </p:sp>
      <p:pic>
        <p:nvPicPr>
          <p:cNvPr id="13" name="Picture 12" descr="C:\Users\Sally\Desktop\ID Resources\MSL_PNG_Object_ Library\VirtualMach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3737" y="1044946"/>
            <a:ext cx="1241940" cy="1460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Sally\Desktop\ID Resources\MSL_PNG_Object_ Library\VirtualMachi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8493" y="2616868"/>
            <a:ext cx="1232427" cy="14492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Sally\Desktop\ID Resources\MSL_PNG_Object_ Library\VirtualMachi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301" y="4326208"/>
            <a:ext cx="1232427" cy="144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85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profils matériels</a:t>
            </a:r>
            <a:endParaRPr lang="fr-FR"/>
          </a:p>
        </p:txBody>
      </p:sp>
      <p:pic>
        <p:nvPicPr>
          <p:cNvPr id="4" name="Picture 3" descr="C:\Utilisateurs\v-krgood\Documents\Bibliothèque PowerPoint\Graphiques\Profile_Blue.png"/>
          <p:cNvPicPr>
            <a:picLocks noChangeAspect="1" noChangeArrowheads="1"/>
          </p:cNvPicPr>
          <p:nvPr/>
        </p:nvPicPr>
        <p:blipFill>
          <a:blip r:embed="rId3" cstate="print"/>
          <a:srcRect/>
          <a:stretch>
            <a:fillRect/>
          </a:stretch>
        </p:blipFill>
        <p:spPr bwMode="auto">
          <a:xfrm>
            <a:off x="788688" y="3437344"/>
            <a:ext cx="1167093" cy="848795"/>
          </a:xfrm>
          <a:prstGeom prst="rect">
            <a:avLst/>
          </a:prstGeom>
          <a:noFill/>
        </p:spPr>
      </p:pic>
      <p:cxnSp>
        <p:nvCxnSpPr>
          <p:cNvPr id="5" name="Straight Arrow Connector 4"/>
          <p:cNvCxnSpPr/>
          <p:nvPr/>
        </p:nvCxnSpPr>
        <p:spPr bwMode="auto">
          <a:xfrm flipV="1">
            <a:off x="1814286" y="3301058"/>
            <a:ext cx="1956429" cy="371056"/>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6" name="Straight Arrow Connector 5"/>
          <p:cNvCxnSpPr/>
          <p:nvPr/>
        </p:nvCxnSpPr>
        <p:spPr bwMode="auto">
          <a:xfrm>
            <a:off x="1770743" y="2249714"/>
            <a:ext cx="2036982" cy="739147"/>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 name="Picture 6" descr="C:\Utilisateurs\v-krgood\Documents\Bibliothèque PowerPoint\Graphiques\Profile_Blue.png"/>
          <p:cNvPicPr>
            <a:picLocks noChangeAspect="1" noChangeArrowheads="1"/>
          </p:cNvPicPr>
          <p:nvPr/>
        </p:nvPicPr>
        <p:blipFill>
          <a:blip r:embed="rId3" cstate="print"/>
          <a:srcRect/>
          <a:stretch>
            <a:fillRect/>
          </a:stretch>
        </p:blipFill>
        <p:spPr bwMode="auto">
          <a:xfrm>
            <a:off x="745147" y="1678095"/>
            <a:ext cx="1167093" cy="848795"/>
          </a:xfrm>
          <a:prstGeom prst="rect">
            <a:avLst/>
          </a:prstGeom>
          <a:noFill/>
        </p:spPr>
      </p:pic>
      <p:pic>
        <p:nvPicPr>
          <p:cNvPr id="8" name="Picture 7" descr="E:\PPT Library\Templ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825" y="2459124"/>
            <a:ext cx="1587841" cy="140606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bwMode="auto">
          <a:xfrm flipV="1">
            <a:off x="5336275" y="2292824"/>
            <a:ext cx="1542197" cy="72333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bwMode="auto">
          <a:xfrm>
            <a:off x="5373666" y="3162158"/>
            <a:ext cx="1564445" cy="21934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a:off x="5337993" y="3422443"/>
            <a:ext cx="1663308" cy="1040375"/>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2" name="AutoShape 45"/>
          <p:cNvSpPr>
            <a:spLocks noChangeArrowheads="1"/>
          </p:cNvSpPr>
          <p:nvPr/>
        </p:nvSpPr>
        <p:spPr bwMode="auto">
          <a:xfrm>
            <a:off x="304800" y="2725341"/>
            <a:ext cx="2218357" cy="520791"/>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lnSpc>
                <a:spcPct val="85000"/>
              </a:lnSpc>
              <a:defRPr/>
            </a:pPr>
            <a:r>
              <a:rPr lang="fr-FR" sz="1600" smtClean="0">
                <a:latin typeface="Segoe UI" pitchFamily="34" charset="0"/>
                <a:ea typeface="Segoe UI" pitchFamily="34" charset="0"/>
                <a:cs typeface="Segoe UI" pitchFamily="34" charset="0"/>
              </a:rPr>
              <a:t>Profil de système d'exploitation invité</a:t>
            </a:r>
            <a:endParaRPr lang="fr-FR" sz="1600">
              <a:latin typeface="Segoe UI" pitchFamily="34" charset="0"/>
              <a:ea typeface="Segoe UI" pitchFamily="34" charset="0"/>
              <a:cs typeface="Segoe UI" pitchFamily="34" charset="0"/>
            </a:endParaRPr>
          </a:p>
        </p:txBody>
      </p:sp>
      <p:sp>
        <p:nvSpPr>
          <p:cNvPr id="13" name="AutoShape 45"/>
          <p:cNvSpPr>
            <a:spLocks noChangeArrowheads="1"/>
          </p:cNvSpPr>
          <p:nvPr/>
        </p:nvSpPr>
        <p:spPr bwMode="auto">
          <a:xfrm>
            <a:off x="3233155" y="3929515"/>
            <a:ext cx="2362200" cy="520791"/>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lnSpc>
                <a:spcPct val="85000"/>
              </a:lnSpc>
              <a:defRPr/>
            </a:pPr>
            <a:r>
              <a:rPr lang="fr-FR" sz="1600" smtClean="0">
                <a:latin typeface="Segoe UI" pitchFamily="34" charset="0"/>
                <a:ea typeface="Segoe UI" pitchFamily="34" charset="0"/>
                <a:cs typeface="Segoe UI" pitchFamily="34" charset="0"/>
              </a:rPr>
              <a:t>Modèle </a:t>
            </a:r>
            <a:br>
              <a:rPr lang="fr-FR" sz="1600" smtClean="0">
                <a:latin typeface="Segoe UI" pitchFamily="34" charset="0"/>
                <a:ea typeface="Segoe UI" pitchFamily="34" charset="0"/>
                <a:cs typeface="Segoe UI" pitchFamily="34" charset="0"/>
              </a:rPr>
            </a:br>
            <a:r>
              <a:rPr lang="fr-FR" sz="1600" smtClean="0">
                <a:latin typeface="Segoe UI" pitchFamily="34" charset="0"/>
                <a:ea typeface="Segoe UI" pitchFamily="34" charset="0"/>
                <a:cs typeface="Segoe UI" pitchFamily="34" charset="0"/>
              </a:rPr>
              <a:t>d'ordinateur virtuel</a:t>
            </a:r>
            <a:endParaRPr lang="fr-FR" sz="1600">
              <a:latin typeface="Segoe UI" pitchFamily="34" charset="0"/>
              <a:ea typeface="Segoe UI" pitchFamily="34" charset="0"/>
              <a:cs typeface="Segoe UI" pitchFamily="34" charset="0"/>
            </a:endParaRPr>
          </a:p>
        </p:txBody>
      </p:sp>
      <p:sp>
        <p:nvSpPr>
          <p:cNvPr id="14" name="AutoShape 45"/>
          <p:cNvSpPr>
            <a:spLocks noChangeArrowheads="1"/>
          </p:cNvSpPr>
          <p:nvPr/>
        </p:nvSpPr>
        <p:spPr bwMode="auto">
          <a:xfrm>
            <a:off x="457199" y="4340745"/>
            <a:ext cx="1676401" cy="307455"/>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lnSpc>
                <a:spcPct val="85000"/>
              </a:lnSpc>
              <a:defRPr/>
            </a:pPr>
            <a:r>
              <a:rPr lang="fr-FR" sz="1600" smtClean="0">
                <a:latin typeface="Segoe UI" pitchFamily="34" charset="0"/>
                <a:ea typeface="Segoe UI" pitchFamily="34" charset="0"/>
                <a:cs typeface="Segoe UI" pitchFamily="34" charset="0"/>
              </a:rPr>
              <a:t>Profil matériel</a:t>
            </a:r>
            <a:endParaRPr lang="fr-FR" sz="1600">
              <a:latin typeface="Segoe UI" pitchFamily="34" charset="0"/>
              <a:ea typeface="Segoe UI" pitchFamily="34" charset="0"/>
              <a:cs typeface="Segoe UI" pitchFamily="34" charset="0"/>
            </a:endParaRPr>
          </a:p>
        </p:txBody>
      </p:sp>
      <p:pic>
        <p:nvPicPr>
          <p:cNvPr id="15" name="Picture 14" descr="C:\Users\Sally\Desktop\ID Resources\MSL_PNG_Object_ Library\VirtualMach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301" y="1139196"/>
            <a:ext cx="1185862" cy="13945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Sally\Desktop\ID Resources\MSL_PNG_Object_ Library\VirtualMach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301" y="2745780"/>
            <a:ext cx="1185862" cy="13945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Sally\Desktop\ID Resources\MSL_PNG_Object_ Library\VirtualMach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301" y="4189911"/>
            <a:ext cx="1185862" cy="139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204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607426" cy="740664"/>
          </a:xfrm>
        </p:spPr>
        <p:txBody>
          <a:bodyPr/>
          <a:lstStyle/>
          <a:p>
            <a:r>
              <a:rPr lang="fr-FR" sz="2600" smtClean="0"/>
              <a:t>Configuration de SQL Server à l'aide de profils SQL Server</a:t>
            </a:r>
            <a:endParaRPr lang="fr-FR" sz="26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14404"/>
            <a:ext cx="6818730" cy="510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33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49ac29c6-c51e-4181-9898-9dc6732d338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profils d'application</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profils d'application fournissent les instructions pour installer des applications afin d'assurer la prise en charge d'un service géré par VMM. Ces profils prennent en charge les types d'application suivants</a:t>
            </a:r>
          </a:p>
          <a:p>
            <a:r>
              <a:rPr lang="fr-FR" sz="2400" smtClean="0"/>
              <a:t>Applications de la couche Données de SQL Server</a:t>
            </a:r>
          </a:p>
          <a:p>
            <a:r>
              <a:rPr lang="fr-FR" sz="2400" smtClean="0"/>
              <a:t>Applications de serveur App-V</a:t>
            </a:r>
          </a:p>
          <a:p>
            <a:r>
              <a:rPr lang="fr-FR" sz="2400" smtClean="0"/>
              <a:t>Applications Web</a:t>
            </a:r>
          </a:p>
          <a:p>
            <a:r>
              <a:rPr lang="fr-FR" sz="2400" smtClean="0"/>
              <a:t>Scripts</a:t>
            </a:r>
          </a:p>
          <a:p>
            <a:endParaRPr lang="fr-FR"/>
          </a:p>
        </p:txBody>
      </p:sp>
    </p:spTree>
    <p:extLst>
      <p:ext uri="{BB962C8B-B14F-4D97-AF65-F5344CB8AC3E}">
        <p14:creationId xmlns:p14="http://schemas.microsoft.com/office/powerpoint/2010/main" val="39856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a0b4b649-031a-47b1-a8b4-f61af3d1a45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modèles d'ordinateur virtuel</a:t>
            </a:r>
            <a:endParaRPr lang="fr-FR"/>
          </a:p>
        </p:txBody>
      </p:sp>
      <p:sp>
        <p:nvSpPr>
          <p:cNvPr id="4" name="Content Placeholder 2"/>
          <p:cNvSpPr>
            <a:spLocks noGrp="1"/>
          </p:cNvSpPr>
          <p:nvPr/>
        </p:nvSpPr>
        <p:spPr bwMode="auto">
          <a:xfrm>
            <a:off x="458788" y="1021215"/>
            <a:ext cx="83804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modèles d'ordinateur virtuel fournissent un moyen efficace pour déployer de nouveaux ordinateurs virtuels et services. Ces modèles vous permettent de</a:t>
            </a:r>
          </a:p>
          <a:p>
            <a:r>
              <a:rPr lang="fr-FR" sz="2400" smtClean="0"/>
              <a:t>Configurer le matériel, les systèmes d'exploitation, les applications et les spécifications de SQL Server</a:t>
            </a:r>
          </a:p>
          <a:p>
            <a:r>
              <a:rPr lang="fr-FR" sz="2400" smtClean="0"/>
              <a:t>Fournir une méthode cohérente aux utilisateurs </a:t>
            </a:r>
            <a:br>
              <a:rPr lang="fr-FR" sz="2400" smtClean="0"/>
            </a:br>
            <a:r>
              <a:rPr lang="fr-FR" sz="2400" smtClean="0"/>
              <a:t>libre-service pour qu'ils déploient de nouveaux ordinateurs virtuels et services</a:t>
            </a:r>
            <a:endParaRPr lang="fr-FR"/>
          </a:p>
        </p:txBody>
      </p:sp>
    </p:spTree>
    <p:extLst>
      <p:ext uri="{BB962C8B-B14F-4D97-AF65-F5344CB8AC3E}">
        <p14:creationId xmlns:p14="http://schemas.microsoft.com/office/powerpoint/2010/main" val="4060994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p:txBody>
          <a:bodyPr/>
          <a:lstStyle/>
          <a:p>
            <a:r>
              <a:rPr lang="fr-FR" smtClean="0"/>
              <a:t>Planification de la configuration des ordinateurs virtuels
Préparation aux déploiements d'ordinateurs virtuels avec VMM
Déploiement d'ordinateurs virtuels</a:t>
            </a:r>
            <a:endParaRPr lang="fr-FR"/>
          </a:p>
        </p:txBody>
      </p:sp>
    </p:spTree>
    <p:extLst>
      <p:ext uri="{BB962C8B-B14F-4D97-AF65-F5344CB8AC3E}">
        <p14:creationId xmlns:p14="http://schemas.microsoft.com/office/powerpoint/2010/main" val="411153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3f7d8f46-9fc7-4850-9646-7dcaff95633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modèles de service</a:t>
            </a:r>
            <a:endParaRPr lang="fr-FR"/>
          </a:p>
        </p:txBody>
      </p:sp>
      <p:sp>
        <p:nvSpPr>
          <p:cNvPr id="4" name="Content Placeholder 2"/>
          <p:cNvSpPr>
            <a:spLocks noGrp="1"/>
          </p:cNvSpPr>
          <p:nvPr/>
        </p:nvSpPr>
        <p:spPr bwMode="auto">
          <a:xfrm>
            <a:off x="458788" y="1021215"/>
            <a:ext cx="8151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Un modèle de service encapsule tous les composants nécessaires pour déployer et exécuter une nouvelle instance d'une application. Lorsque vous utilisez des modèles de service, gardez à l'esprit les points suivants</a:t>
            </a:r>
          </a:p>
          <a:p>
            <a:r>
              <a:rPr lang="fr-FR" sz="2400" smtClean="0"/>
              <a:t>Les administrateurs créent des modèles de service dans VMM</a:t>
            </a:r>
          </a:p>
          <a:p>
            <a:r>
              <a:rPr lang="fr-FR" sz="2400" smtClean="0"/>
              <a:t>Les propriétaires d'application déploient les services selon le modèle de service</a:t>
            </a:r>
          </a:p>
          <a:p>
            <a:r>
              <a:rPr lang="fr-FR" sz="2400" smtClean="0"/>
              <a:t>Les utilisateurs utilisent App Controller ou la console VMM pour déployer le service selon le modèle</a:t>
            </a:r>
          </a:p>
          <a:p>
            <a:endParaRPr lang="fr-FR"/>
          </a:p>
        </p:txBody>
      </p:sp>
    </p:spTree>
    <p:extLst>
      <p:ext uri="{BB962C8B-B14F-4D97-AF65-F5344CB8AC3E}">
        <p14:creationId xmlns:p14="http://schemas.microsoft.com/office/powerpoint/2010/main" val="1321233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90c748a8-8ef8-472d-952d-360e353a88d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de profils et de modèles VMM</a:t>
            </a:r>
            <a:endParaRPr lang="fr-FR"/>
          </a:p>
        </p:txBody>
      </p:sp>
      <p:sp>
        <p:nvSpPr>
          <p:cNvPr id="4" name="Content Placeholder 2"/>
          <p:cNvSpPr>
            <a:spLocks noGrp="1"/>
          </p:cNvSpPr>
          <p:nvPr/>
        </p:nvSpPr>
        <p:spPr bwMode="auto">
          <a:xfrm>
            <a:off x="458788" y="1021214"/>
            <a:ext cx="8304212" cy="5379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planifiez des profils et des modèles VMM, veillez à</a:t>
            </a:r>
          </a:p>
          <a:p>
            <a:r>
              <a:rPr lang="fr-FR" sz="2400" smtClean="0"/>
              <a:t>Planifier le nombre, les types, la taille des modèles et des profils</a:t>
            </a:r>
          </a:p>
          <a:p>
            <a:r>
              <a:rPr lang="fr-FR" sz="2400" smtClean="0"/>
              <a:t>Ne pas créer de profils qui attribuent des ressources en trop grand nombre</a:t>
            </a:r>
          </a:p>
          <a:p>
            <a:r>
              <a:rPr lang="fr-FR" sz="2400" smtClean="0"/>
              <a:t>Laisser les ordinateurs virtuels hors connexion et les disques durs virtuels mis à jour</a:t>
            </a:r>
          </a:p>
          <a:p>
            <a:r>
              <a:rPr lang="fr-FR" sz="2400" smtClean="0"/>
              <a:t>Sauvegarder le contenu de la bibliothèque</a:t>
            </a:r>
          </a:p>
          <a:p>
            <a:r>
              <a:rPr lang="fr-FR" sz="2400" smtClean="0"/>
              <a:t>Garder à esprit la gestion des licences lorsque vous créez des images</a:t>
            </a:r>
          </a:p>
          <a:p>
            <a:r>
              <a:rPr lang="fr-FR" sz="2400" smtClean="0"/>
              <a:t>Utiliser des révisions lorsque vous mettez à jour les modèles</a:t>
            </a:r>
            <a:endParaRPr lang="fr-FR"/>
          </a:p>
        </p:txBody>
      </p:sp>
    </p:spTree>
    <p:extLst>
      <p:ext uri="{BB962C8B-B14F-4D97-AF65-F5344CB8AC3E}">
        <p14:creationId xmlns:p14="http://schemas.microsoft.com/office/powerpoint/2010/main" val="1728452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 Déploiement d'ordinateurs virtuels</a:t>
            </a:r>
            <a:endParaRPr lang="fr-FR"/>
          </a:p>
        </p:txBody>
      </p:sp>
      <p:sp>
        <p:nvSpPr>
          <p:cNvPr id="3" name="Text Placeholder 2"/>
          <p:cNvSpPr>
            <a:spLocks noGrp="1"/>
          </p:cNvSpPr>
          <p:nvPr>
            <p:ph type="body" idx="1"/>
          </p:nvPr>
        </p:nvSpPr>
        <p:spPr>
          <a:xfrm>
            <a:off x="458788" y="1021215"/>
            <a:ext cx="8304212" cy="5147356"/>
          </a:xfrm>
        </p:spPr>
        <p:txBody>
          <a:bodyPr/>
          <a:lstStyle/>
          <a:p>
            <a:r>
              <a:rPr lang="fr-FR" smtClean="0"/>
              <a:t>Déploiement d'ordinateurs virtuels dans VMM
Configuration de la sélection élective d'ordinateur virtuel dans VMM
Conversion d'ordinateur P2V
Implémentation de conversions P2V
Conversions d'ordinateur V2V
Éléments à prendre en compte pour les conversions V2V</a:t>
            </a:r>
            <a:endParaRPr lang="fr-FR"/>
          </a:p>
        </p:txBody>
      </p:sp>
    </p:spTree>
    <p:extLst>
      <p:ext uri="{BB962C8B-B14F-4D97-AF65-F5344CB8AC3E}">
        <p14:creationId xmlns:p14="http://schemas.microsoft.com/office/powerpoint/2010/main" val="108666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a5c8b7e6-30f6-462f-9bf0-69d42963094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d'ordinateurs virtuels dans VMM</a:t>
            </a:r>
            <a:endParaRPr lang="fr-FR"/>
          </a:p>
        </p:txBody>
      </p:sp>
      <p:grpSp>
        <p:nvGrpSpPr>
          <p:cNvPr id="4" name="Group 3"/>
          <p:cNvGrpSpPr>
            <a:grpSpLocks/>
          </p:cNvGrpSpPr>
          <p:nvPr/>
        </p:nvGrpSpPr>
        <p:grpSpPr bwMode="auto">
          <a:xfrm>
            <a:off x="430940" y="1584564"/>
            <a:ext cx="8258177" cy="4703765"/>
            <a:chOff x="255" y="861"/>
            <a:chExt cx="5202" cy="2963"/>
          </a:xfrm>
        </p:grpSpPr>
        <p:grpSp>
          <p:nvGrpSpPr>
            <p:cNvPr id="6" name="Group 5"/>
            <p:cNvGrpSpPr>
              <a:grpSpLocks/>
            </p:cNvGrpSpPr>
            <p:nvPr/>
          </p:nvGrpSpPr>
          <p:grpSpPr bwMode="auto">
            <a:xfrm>
              <a:off x="255" y="1702"/>
              <a:ext cx="754" cy="449"/>
              <a:chOff x="387" y="1540"/>
              <a:chExt cx="754" cy="449"/>
            </a:xfrm>
          </p:grpSpPr>
          <p:pic>
            <p:nvPicPr>
              <p:cNvPr id="56" name="Picture 55" descr="2_Object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 y="1540"/>
                <a:ext cx="754"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3"/>
              <p:cNvSpPr txBox="1">
                <a:spLocks noChangeArrowheads="1"/>
              </p:cNvSpPr>
              <p:nvPr/>
            </p:nvSpPr>
            <p:spPr bwMode="auto">
              <a:xfrm>
                <a:off x="388" y="1566"/>
                <a:ext cx="75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.VHD</a:t>
                </a:r>
              </a:p>
              <a:p>
                <a:pPr algn="ctr" eaLnBrk="1" hangingPunct="1"/>
                <a:r>
                  <a:rPr lang="fr-FR" sz="1200" smtClean="0">
                    <a:latin typeface="Segoe UI" pitchFamily="34" charset="0"/>
                    <a:ea typeface="Segoe UI" pitchFamily="34" charset="0"/>
                    <a:cs typeface="Segoe UI" pitchFamily="34" charset="0"/>
                  </a:rPr>
                  <a:t>ou .VHDX vide</a:t>
                </a:r>
              </a:p>
            </p:txBody>
          </p:sp>
        </p:grpSp>
        <p:grpSp>
          <p:nvGrpSpPr>
            <p:cNvPr id="7" name="Group 6"/>
            <p:cNvGrpSpPr>
              <a:grpSpLocks/>
            </p:cNvGrpSpPr>
            <p:nvPr/>
          </p:nvGrpSpPr>
          <p:grpSpPr bwMode="auto">
            <a:xfrm>
              <a:off x="256" y="2237"/>
              <a:ext cx="754" cy="448"/>
              <a:chOff x="388" y="2081"/>
              <a:chExt cx="754" cy="448"/>
            </a:xfrm>
          </p:grpSpPr>
          <p:pic>
            <p:nvPicPr>
              <p:cNvPr id="54" name="Picture 53" descr="2_Object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 y="2081"/>
                <a:ext cx="754"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6"/>
              <p:cNvSpPr txBox="1">
                <a:spLocks noChangeArrowheads="1"/>
              </p:cNvSpPr>
              <p:nvPr/>
            </p:nvSpPr>
            <p:spPr bwMode="auto">
              <a:xfrm>
                <a:off x="388" y="2099"/>
                <a:ext cx="74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.VHD</a:t>
                </a:r>
              </a:p>
              <a:p>
                <a:pPr algn="ctr" eaLnBrk="1" hangingPunct="1"/>
                <a:r>
                  <a:rPr lang="fr-FR" sz="1200" smtClean="0">
                    <a:latin typeface="Segoe UI" pitchFamily="34" charset="0"/>
                    <a:ea typeface="Segoe UI" pitchFamily="34" charset="0"/>
                    <a:cs typeface="Segoe UI" pitchFamily="34" charset="0"/>
                  </a:rPr>
                  <a:t>ou .VHDX </a:t>
                </a:r>
              </a:p>
              <a:p>
                <a:pPr algn="ctr" eaLnBrk="1" hangingPunct="1"/>
                <a:r>
                  <a:rPr lang="fr-FR" sz="1200" smtClean="0">
                    <a:latin typeface="Segoe UI" pitchFamily="34" charset="0"/>
                    <a:ea typeface="Segoe UI" pitchFamily="34" charset="0"/>
                    <a:cs typeface="Segoe UI" pitchFamily="34" charset="0"/>
                  </a:rPr>
                  <a:t>existant</a:t>
                </a:r>
                <a:endParaRPr lang="fr-FR" sz="1200">
                  <a:latin typeface="Segoe UI" pitchFamily="34" charset="0"/>
                  <a:ea typeface="Segoe UI" pitchFamily="34" charset="0"/>
                  <a:cs typeface="Segoe UI" pitchFamily="34" charset="0"/>
                </a:endParaRPr>
              </a:p>
            </p:txBody>
          </p:sp>
        </p:grpSp>
        <p:grpSp>
          <p:nvGrpSpPr>
            <p:cNvPr id="8" name="Group 7"/>
            <p:cNvGrpSpPr>
              <a:grpSpLocks/>
            </p:cNvGrpSpPr>
            <p:nvPr/>
          </p:nvGrpSpPr>
          <p:grpSpPr bwMode="auto">
            <a:xfrm>
              <a:off x="2069" y="873"/>
              <a:ext cx="1004" cy="595"/>
              <a:chOff x="2069" y="873"/>
              <a:chExt cx="1004" cy="595"/>
            </a:xfrm>
          </p:grpSpPr>
          <p:pic>
            <p:nvPicPr>
              <p:cNvPr id="52" name="Picture 51" descr="2_Object_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 y="873"/>
                <a:ext cx="1004"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19"/>
              <p:cNvSpPr txBox="1">
                <a:spLocks noChangeArrowheads="1"/>
              </p:cNvSpPr>
              <p:nvPr/>
            </p:nvSpPr>
            <p:spPr bwMode="auto">
              <a:xfrm>
                <a:off x="2069" y="1013"/>
                <a:ext cx="10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Ordinateur</a:t>
                </a:r>
              </a:p>
              <a:p>
                <a:pPr algn="ctr" eaLnBrk="1" hangingPunct="1"/>
                <a:r>
                  <a:rPr lang="fr-FR" sz="1200" smtClean="0">
                    <a:latin typeface="Segoe UI" pitchFamily="34" charset="0"/>
                    <a:ea typeface="Segoe UI" pitchFamily="34" charset="0"/>
                    <a:cs typeface="Segoe UI" pitchFamily="34" charset="0"/>
                  </a:rPr>
                  <a:t>physique </a:t>
                </a:r>
                <a:endParaRPr lang="fr-FR" sz="1200">
                  <a:latin typeface="Segoe UI" pitchFamily="34" charset="0"/>
                  <a:ea typeface="Segoe UI" pitchFamily="34" charset="0"/>
                  <a:cs typeface="Segoe UI" pitchFamily="34" charset="0"/>
                </a:endParaRPr>
              </a:p>
            </p:txBody>
          </p:sp>
        </p:grpSp>
        <p:grpSp>
          <p:nvGrpSpPr>
            <p:cNvPr id="9" name="Group 8"/>
            <p:cNvGrpSpPr>
              <a:grpSpLocks/>
            </p:cNvGrpSpPr>
            <p:nvPr/>
          </p:nvGrpSpPr>
          <p:grpSpPr bwMode="auto">
            <a:xfrm>
              <a:off x="2013" y="1874"/>
              <a:ext cx="1117" cy="662"/>
              <a:chOff x="2025" y="1655"/>
              <a:chExt cx="1117" cy="662"/>
            </a:xfrm>
          </p:grpSpPr>
          <p:pic>
            <p:nvPicPr>
              <p:cNvPr id="50" name="Picture 49" descr="2_Object_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5" y="1655"/>
                <a:ext cx="1117"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22"/>
              <p:cNvSpPr txBox="1">
                <a:spLocks noChangeArrowheads="1"/>
              </p:cNvSpPr>
              <p:nvPr/>
            </p:nvSpPr>
            <p:spPr bwMode="auto">
              <a:xfrm>
                <a:off x="2093" y="1851"/>
                <a:ext cx="9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Nouvel ordinateur </a:t>
                </a:r>
                <a:r>
                  <a:rPr lang="fr-FR" sz="1200" smtClean="0">
                    <a:latin typeface="Segoe UI"/>
                    <a:ea typeface="Segoe UI"/>
                    <a:cs typeface="Segoe UI"/>
                  </a:rPr>
                  <a:t/>
                </a:r>
                <a:br>
                  <a:rPr lang="fr-FR" sz="1200" smtClean="0">
                    <a:latin typeface="Segoe UI"/>
                    <a:ea typeface="Segoe UI"/>
                    <a:cs typeface="Segoe UI"/>
                  </a:rPr>
                </a:br>
                <a:r>
                  <a:rPr lang="fr-FR" sz="1200" smtClean="0">
                    <a:latin typeface="Segoe UI" pitchFamily="34" charset="0"/>
                    <a:ea typeface="Segoe UI" pitchFamily="34" charset="0"/>
                    <a:cs typeface="Segoe UI" pitchFamily="34" charset="0"/>
                  </a:rPr>
                  <a:t>virtuel</a:t>
                </a:r>
                <a:endParaRPr lang="fr-FR" sz="1200">
                  <a:latin typeface="Segoe UI" pitchFamily="34" charset="0"/>
                  <a:ea typeface="Segoe UI" pitchFamily="34" charset="0"/>
                  <a:cs typeface="Segoe UI" pitchFamily="34" charset="0"/>
                </a:endParaRPr>
              </a:p>
            </p:txBody>
          </p:sp>
        </p:grpSp>
        <p:grpSp>
          <p:nvGrpSpPr>
            <p:cNvPr id="10" name="Group 9"/>
            <p:cNvGrpSpPr>
              <a:grpSpLocks/>
            </p:cNvGrpSpPr>
            <p:nvPr/>
          </p:nvGrpSpPr>
          <p:grpSpPr bwMode="auto">
            <a:xfrm>
              <a:off x="4240" y="861"/>
              <a:ext cx="1117" cy="662"/>
              <a:chOff x="4240" y="861"/>
              <a:chExt cx="1117" cy="662"/>
            </a:xfrm>
          </p:grpSpPr>
          <p:pic>
            <p:nvPicPr>
              <p:cNvPr id="48" name="Picture 47" descr="2_Object_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0" y="861"/>
                <a:ext cx="1117"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25"/>
              <p:cNvSpPr txBox="1">
                <a:spLocks noChangeArrowheads="1"/>
              </p:cNvSpPr>
              <p:nvPr/>
            </p:nvSpPr>
            <p:spPr bwMode="auto">
              <a:xfrm>
                <a:off x="4240" y="993"/>
                <a:ext cx="111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Ordinateur </a:t>
                </a:r>
              </a:p>
              <a:p>
                <a:pPr algn="ctr" eaLnBrk="1" hangingPunct="1"/>
                <a:r>
                  <a:rPr lang="fr-FR" sz="1200" smtClean="0">
                    <a:latin typeface="Segoe UI" pitchFamily="34" charset="0"/>
                    <a:ea typeface="Segoe UI" pitchFamily="34" charset="0"/>
                    <a:cs typeface="Segoe UI" pitchFamily="34" charset="0"/>
                  </a:rPr>
                  <a:t>virtuel </a:t>
                </a:r>
              </a:p>
              <a:p>
                <a:pPr algn="ctr" eaLnBrk="1" hangingPunct="1"/>
                <a:r>
                  <a:rPr lang="fr-FR" sz="1200" smtClean="0">
                    <a:latin typeface="Segoe UI" pitchFamily="34" charset="0"/>
                    <a:ea typeface="Segoe UI" pitchFamily="34" charset="0"/>
                    <a:cs typeface="Segoe UI" pitchFamily="34" charset="0"/>
                  </a:rPr>
                  <a:t>Hyper-V</a:t>
                </a:r>
                <a:endParaRPr lang="fr-FR" sz="1200">
                  <a:latin typeface="Segoe UI" pitchFamily="34" charset="0"/>
                  <a:ea typeface="Segoe UI" pitchFamily="34" charset="0"/>
                  <a:cs typeface="Segoe UI" pitchFamily="34" charset="0"/>
                </a:endParaRPr>
              </a:p>
            </p:txBody>
          </p:sp>
        </p:grpSp>
        <p:grpSp>
          <p:nvGrpSpPr>
            <p:cNvPr id="12" name="Group 11"/>
            <p:cNvGrpSpPr>
              <a:grpSpLocks/>
            </p:cNvGrpSpPr>
            <p:nvPr/>
          </p:nvGrpSpPr>
          <p:grpSpPr bwMode="auto">
            <a:xfrm>
              <a:off x="4240" y="2464"/>
              <a:ext cx="1117" cy="662"/>
              <a:chOff x="4240" y="2464"/>
              <a:chExt cx="1117" cy="662"/>
            </a:xfrm>
          </p:grpSpPr>
          <p:pic>
            <p:nvPicPr>
              <p:cNvPr id="46" name="Picture 45" descr="2_Object_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0" y="2464"/>
                <a:ext cx="1117"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29"/>
              <p:cNvSpPr txBox="1">
                <a:spLocks noChangeArrowheads="1"/>
              </p:cNvSpPr>
              <p:nvPr/>
            </p:nvSpPr>
            <p:spPr bwMode="auto">
              <a:xfrm>
                <a:off x="4240" y="2592"/>
                <a:ext cx="111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Ordinateur </a:t>
                </a:r>
                <a:r>
                  <a:rPr lang="fr-FR" sz="1200" smtClean="0">
                    <a:latin typeface="Segoe UI"/>
                    <a:ea typeface="Segoe UI"/>
                    <a:cs typeface="Segoe UI"/>
                  </a:rPr>
                  <a:t/>
                </a:r>
                <a:br>
                  <a:rPr lang="fr-FR" sz="1200" smtClean="0">
                    <a:latin typeface="Segoe UI"/>
                    <a:ea typeface="Segoe UI"/>
                    <a:cs typeface="Segoe UI"/>
                  </a:rPr>
                </a:br>
                <a:r>
                  <a:rPr lang="fr-FR" sz="1200" smtClean="0">
                    <a:latin typeface="Segoe UI" pitchFamily="34" charset="0"/>
                    <a:ea typeface="Segoe UI" pitchFamily="34" charset="0"/>
                    <a:cs typeface="Segoe UI" pitchFamily="34" charset="0"/>
                  </a:rPr>
                  <a:t>virtuel </a:t>
                </a:r>
                <a:r>
                  <a:rPr lang="fr-FR" sz="1200" smtClean="0">
                    <a:latin typeface="Segoe UI"/>
                    <a:ea typeface="Segoe UI"/>
                    <a:cs typeface="Segoe UI"/>
                  </a:rPr>
                  <a:t/>
                </a:r>
                <a:br>
                  <a:rPr lang="fr-FR" sz="1200" smtClean="0">
                    <a:latin typeface="Segoe UI"/>
                    <a:ea typeface="Segoe UI"/>
                    <a:cs typeface="Segoe UI"/>
                  </a:rPr>
                </a:br>
                <a:r>
                  <a:rPr lang="fr-FR" sz="1200" smtClean="0">
                    <a:latin typeface="Segoe UI" pitchFamily="34" charset="0"/>
                    <a:ea typeface="Segoe UI" pitchFamily="34" charset="0"/>
                    <a:cs typeface="Segoe UI" pitchFamily="34" charset="0"/>
                  </a:rPr>
                  <a:t>VMware</a:t>
                </a:r>
                <a:endParaRPr lang="fr-FR" sz="1200">
                  <a:latin typeface="Segoe UI" pitchFamily="34" charset="0"/>
                  <a:ea typeface="Segoe UI" pitchFamily="34" charset="0"/>
                  <a:cs typeface="Segoe UI" pitchFamily="34" charset="0"/>
                </a:endParaRPr>
              </a:p>
            </p:txBody>
          </p:sp>
        </p:grpSp>
        <p:grpSp>
          <p:nvGrpSpPr>
            <p:cNvPr id="13" name="Group 12"/>
            <p:cNvGrpSpPr>
              <a:grpSpLocks/>
            </p:cNvGrpSpPr>
            <p:nvPr/>
          </p:nvGrpSpPr>
          <p:grpSpPr bwMode="auto">
            <a:xfrm>
              <a:off x="3113" y="1182"/>
              <a:ext cx="2344" cy="2327"/>
              <a:chOff x="3113" y="1182"/>
              <a:chExt cx="2344" cy="2327"/>
            </a:xfrm>
          </p:grpSpPr>
          <p:sp>
            <p:nvSpPr>
              <p:cNvPr id="40" name="Line 31"/>
              <p:cNvSpPr>
                <a:spLocks noChangeShapeType="1"/>
              </p:cNvSpPr>
              <p:nvPr/>
            </p:nvSpPr>
            <p:spPr bwMode="auto">
              <a:xfrm>
                <a:off x="5356" y="1188"/>
                <a:ext cx="1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41" name="Line 32"/>
              <p:cNvSpPr>
                <a:spLocks noChangeShapeType="1"/>
              </p:cNvSpPr>
              <p:nvPr/>
            </p:nvSpPr>
            <p:spPr bwMode="auto">
              <a:xfrm>
                <a:off x="5351" y="1985"/>
                <a:ext cx="1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42" name="Line 33"/>
              <p:cNvSpPr>
                <a:spLocks noChangeShapeType="1"/>
              </p:cNvSpPr>
              <p:nvPr/>
            </p:nvSpPr>
            <p:spPr bwMode="auto">
              <a:xfrm>
                <a:off x="5352" y="2794"/>
                <a:ext cx="1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43" name="Line 34"/>
              <p:cNvSpPr>
                <a:spLocks noChangeShapeType="1"/>
              </p:cNvSpPr>
              <p:nvPr/>
            </p:nvSpPr>
            <p:spPr bwMode="auto">
              <a:xfrm>
                <a:off x="5457" y="1182"/>
                <a:ext cx="0" cy="23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44" name="Line 35"/>
              <p:cNvSpPr>
                <a:spLocks noChangeShapeType="1"/>
              </p:cNvSpPr>
              <p:nvPr/>
            </p:nvSpPr>
            <p:spPr bwMode="auto">
              <a:xfrm flipH="1">
                <a:off x="4496" y="3504"/>
                <a:ext cx="96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45" name="Line 36"/>
              <p:cNvSpPr>
                <a:spLocks noChangeShapeType="1"/>
              </p:cNvSpPr>
              <p:nvPr/>
            </p:nvSpPr>
            <p:spPr bwMode="auto">
              <a:xfrm flipH="1" flipV="1">
                <a:off x="3113" y="3505"/>
                <a:ext cx="785" cy="0"/>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grpSp>
        <p:grpSp>
          <p:nvGrpSpPr>
            <p:cNvPr id="14" name="Group 13"/>
            <p:cNvGrpSpPr>
              <a:grpSpLocks/>
            </p:cNvGrpSpPr>
            <p:nvPr/>
          </p:nvGrpSpPr>
          <p:grpSpPr bwMode="auto">
            <a:xfrm>
              <a:off x="2007" y="3170"/>
              <a:ext cx="1109" cy="654"/>
              <a:chOff x="2026" y="2725"/>
              <a:chExt cx="1109" cy="654"/>
            </a:xfrm>
          </p:grpSpPr>
          <p:pic>
            <p:nvPicPr>
              <p:cNvPr id="38" name="Picture 37" descr="2_Object_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2" y="2725"/>
                <a:ext cx="1103"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9"/>
              <p:cNvSpPr txBox="1">
                <a:spLocks noChangeArrowheads="1"/>
              </p:cNvSpPr>
              <p:nvPr/>
            </p:nvSpPr>
            <p:spPr bwMode="auto">
              <a:xfrm>
                <a:off x="2026" y="2971"/>
                <a:ext cx="11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Modèle</a:t>
                </a:r>
                <a:endParaRPr lang="fr-FR" sz="1200">
                  <a:latin typeface="Segoe UI" pitchFamily="34" charset="0"/>
                  <a:ea typeface="Segoe UI" pitchFamily="34" charset="0"/>
                  <a:cs typeface="Segoe UI" pitchFamily="34" charset="0"/>
                </a:endParaRPr>
              </a:p>
            </p:txBody>
          </p:sp>
        </p:grpSp>
        <p:sp>
          <p:nvSpPr>
            <p:cNvPr id="15" name="Text Box 40"/>
            <p:cNvSpPr txBox="1">
              <a:spLocks noChangeArrowheads="1"/>
            </p:cNvSpPr>
            <p:nvPr/>
          </p:nvSpPr>
          <p:spPr bwMode="auto">
            <a:xfrm>
              <a:off x="3898" y="3353"/>
              <a:ext cx="5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Nouveau modèle</a:t>
              </a:r>
              <a:endParaRPr lang="fr-FR" sz="1200">
                <a:latin typeface="Segoe UI" pitchFamily="34" charset="0"/>
                <a:ea typeface="Segoe UI" pitchFamily="34" charset="0"/>
                <a:cs typeface="Segoe UI" pitchFamily="34" charset="0"/>
              </a:endParaRPr>
            </a:p>
          </p:txBody>
        </p:sp>
        <p:grpSp>
          <p:nvGrpSpPr>
            <p:cNvPr id="16" name="Group 15"/>
            <p:cNvGrpSpPr>
              <a:grpSpLocks/>
            </p:cNvGrpSpPr>
            <p:nvPr/>
          </p:nvGrpSpPr>
          <p:grpSpPr bwMode="auto">
            <a:xfrm>
              <a:off x="3123" y="1182"/>
              <a:ext cx="1110" cy="813"/>
              <a:chOff x="3123" y="1182"/>
              <a:chExt cx="1110" cy="813"/>
            </a:xfrm>
          </p:grpSpPr>
          <p:sp>
            <p:nvSpPr>
              <p:cNvPr id="35" name="Line 42"/>
              <p:cNvSpPr>
                <a:spLocks noChangeShapeType="1"/>
              </p:cNvSpPr>
              <p:nvPr/>
            </p:nvSpPr>
            <p:spPr bwMode="auto">
              <a:xfrm flipH="1">
                <a:off x="3710" y="1182"/>
                <a:ext cx="523"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36" name="Line 43"/>
              <p:cNvSpPr>
                <a:spLocks noChangeShapeType="1"/>
              </p:cNvSpPr>
              <p:nvPr/>
            </p:nvSpPr>
            <p:spPr bwMode="auto">
              <a:xfrm>
                <a:off x="3704" y="1182"/>
                <a:ext cx="0" cy="813"/>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37" name="Line 44"/>
              <p:cNvSpPr>
                <a:spLocks noChangeShapeType="1"/>
              </p:cNvSpPr>
              <p:nvPr/>
            </p:nvSpPr>
            <p:spPr bwMode="auto">
              <a:xfrm flipH="1">
                <a:off x="3123" y="1990"/>
                <a:ext cx="577" cy="0"/>
              </a:xfrm>
              <a:prstGeom prst="line">
                <a:avLst/>
              </a:prstGeom>
              <a:noFill/>
              <a:ln w="19050">
                <a:solidFill>
                  <a:schemeClr val="folHlink"/>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grpSp>
        <p:sp>
          <p:nvSpPr>
            <p:cNvPr id="17" name="Text Box 45"/>
            <p:cNvSpPr txBox="1">
              <a:spLocks noChangeArrowheads="1"/>
            </p:cNvSpPr>
            <p:nvPr/>
          </p:nvSpPr>
          <p:spPr bwMode="auto">
            <a:xfrm>
              <a:off x="3477" y="1468"/>
              <a:ext cx="375" cy="1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Clone</a:t>
              </a:r>
              <a:endParaRPr lang="fr-FR" sz="1200">
                <a:latin typeface="Segoe UI" pitchFamily="34" charset="0"/>
                <a:ea typeface="Segoe UI" pitchFamily="34" charset="0"/>
                <a:cs typeface="Segoe UI" pitchFamily="34" charset="0"/>
              </a:endParaRPr>
            </a:p>
          </p:txBody>
        </p:sp>
        <p:sp>
          <p:nvSpPr>
            <p:cNvPr id="18" name="Line 46"/>
            <p:cNvSpPr>
              <a:spLocks noChangeShapeType="1"/>
            </p:cNvSpPr>
            <p:nvPr/>
          </p:nvSpPr>
          <p:spPr bwMode="auto">
            <a:xfrm flipH="1">
              <a:off x="3123" y="2120"/>
              <a:ext cx="1105" cy="0"/>
            </a:xfrm>
            <a:prstGeom prst="line">
              <a:avLst/>
            </a:prstGeom>
            <a:noFill/>
            <a:ln w="19050">
              <a:solidFill>
                <a:schemeClr val="folHlink"/>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19" name="Text Box 47"/>
            <p:cNvSpPr txBox="1">
              <a:spLocks noChangeArrowheads="1"/>
            </p:cNvSpPr>
            <p:nvPr/>
          </p:nvSpPr>
          <p:spPr bwMode="auto">
            <a:xfrm>
              <a:off x="3547" y="2039"/>
              <a:ext cx="296" cy="1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P2V</a:t>
              </a:r>
              <a:endParaRPr lang="fr-FR" sz="1200">
                <a:latin typeface="Segoe UI" pitchFamily="34" charset="0"/>
                <a:ea typeface="Segoe UI" pitchFamily="34" charset="0"/>
                <a:cs typeface="Segoe UI" pitchFamily="34" charset="0"/>
              </a:endParaRPr>
            </a:p>
          </p:txBody>
        </p:sp>
        <p:grpSp>
          <p:nvGrpSpPr>
            <p:cNvPr id="20" name="Group 19"/>
            <p:cNvGrpSpPr>
              <a:grpSpLocks/>
            </p:cNvGrpSpPr>
            <p:nvPr/>
          </p:nvGrpSpPr>
          <p:grpSpPr bwMode="auto">
            <a:xfrm>
              <a:off x="3717" y="2322"/>
              <a:ext cx="523" cy="510"/>
              <a:chOff x="3717" y="2322"/>
              <a:chExt cx="523" cy="510"/>
            </a:xfrm>
          </p:grpSpPr>
          <p:sp>
            <p:nvSpPr>
              <p:cNvPr id="33" name="Line 49"/>
              <p:cNvSpPr>
                <a:spLocks noChangeShapeType="1"/>
              </p:cNvSpPr>
              <p:nvPr/>
            </p:nvSpPr>
            <p:spPr bwMode="auto">
              <a:xfrm flipH="1" flipV="1">
                <a:off x="3717" y="2827"/>
                <a:ext cx="523"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34" name="Line 50"/>
              <p:cNvSpPr>
                <a:spLocks noChangeShapeType="1"/>
              </p:cNvSpPr>
              <p:nvPr/>
            </p:nvSpPr>
            <p:spPr bwMode="auto">
              <a:xfrm flipV="1">
                <a:off x="3717" y="2322"/>
                <a:ext cx="0" cy="51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grpSp>
        <p:sp>
          <p:nvSpPr>
            <p:cNvPr id="21" name="Text Box 51"/>
            <p:cNvSpPr txBox="1">
              <a:spLocks noChangeArrowheads="1"/>
            </p:cNvSpPr>
            <p:nvPr/>
          </p:nvSpPr>
          <p:spPr bwMode="auto">
            <a:xfrm>
              <a:off x="3463" y="2450"/>
              <a:ext cx="446" cy="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V2V ou</a:t>
              </a:r>
            </a:p>
            <a:p>
              <a:pPr algn="ctr" eaLnBrk="1" hangingPunct="1"/>
              <a:r>
                <a:rPr lang="fr-FR" sz="1200" smtClean="0">
                  <a:latin typeface="Segoe UI" pitchFamily="34" charset="0"/>
                  <a:ea typeface="Segoe UI" pitchFamily="34" charset="0"/>
                  <a:cs typeface="Segoe UI" pitchFamily="34" charset="0"/>
                </a:rPr>
                <a:t>clone</a:t>
              </a:r>
              <a:endParaRPr lang="fr-FR" sz="1200">
                <a:latin typeface="Segoe UI" pitchFamily="34" charset="0"/>
                <a:ea typeface="Segoe UI" pitchFamily="34" charset="0"/>
                <a:cs typeface="Segoe UI" pitchFamily="34" charset="0"/>
              </a:endParaRPr>
            </a:p>
          </p:txBody>
        </p:sp>
        <p:sp>
          <p:nvSpPr>
            <p:cNvPr id="22" name="Line 52"/>
            <p:cNvSpPr>
              <a:spLocks noChangeShapeType="1"/>
            </p:cNvSpPr>
            <p:nvPr/>
          </p:nvSpPr>
          <p:spPr bwMode="auto">
            <a:xfrm flipV="1">
              <a:off x="2565" y="1467"/>
              <a:ext cx="0" cy="409"/>
            </a:xfrm>
            <a:prstGeom prst="line">
              <a:avLst/>
            </a:prstGeom>
            <a:noFill/>
            <a:ln w="19050">
              <a:solidFill>
                <a:srgbClr val="CC00FF"/>
              </a:solidFill>
              <a:round/>
              <a:headEnd type="arrow" w="med" len="me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23" name="Text Box 53"/>
            <p:cNvSpPr txBox="1">
              <a:spLocks noChangeArrowheads="1"/>
            </p:cNvSpPr>
            <p:nvPr/>
          </p:nvSpPr>
          <p:spPr bwMode="auto">
            <a:xfrm>
              <a:off x="2389" y="1594"/>
              <a:ext cx="296" cy="1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P2V</a:t>
              </a:r>
              <a:endParaRPr lang="fr-FR" sz="1200">
                <a:latin typeface="Segoe UI" pitchFamily="34" charset="0"/>
                <a:ea typeface="Segoe UI" pitchFamily="34" charset="0"/>
                <a:cs typeface="Segoe UI" pitchFamily="34" charset="0"/>
              </a:endParaRPr>
            </a:p>
          </p:txBody>
        </p:sp>
        <p:sp>
          <p:nvSpPr>
            <p:cNvPr id="24" name="Line 54"/>
            <p:cNvSpPr>
              <a:spLocks noChangeShapeType="1"/>
            </p:cNvSpPr>
            <p:nvPr/>
          </p:nvSpPr>
          <p:spPr bwMode="auto">
            <a:xfrm flipV="1">
              <a:off x="2565" y="2547"/>
              <a:ext cx="0" cy="618"/>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25" name="Text Box 55"/>
            <p:cNvSpPr txBox="1">
              <a:spLocks noChangeArrowheads="1"/>
            </p:cNvSpPr>
            <p:nvPr/>
          </p:nvSpPr>
          <p:spPr bwMode="auto">
            <a:xfrm>
              <a:off x="2089" y="2764"/>
              <a:ext cx="951" cy="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Nouvel ordinateur</a:t>
              </a:r>
            </a:p>
            <a:p>
              <a:pPr algn="ctr" eaLnBrk="1" hangingPunct="1"/>
              <a:r>
                <a:rPr lang="fr-FR" sz="1200" smtClean="0">
                  <a:latin typeface="Segoe UI" pitchFamily="34" charset="0"/>
                  <a:ea typeface="Segoe UI" pitchFamily="34" charset="0"/>
                  <a:cs typeface="Segoe UI" pitchFamily="34" charset="0"/>
                </a:rPr>
                <a:t>virtuel </a:t>
              </a:r>
              <a:endParaRPr lang="fr-FR" sz="1200">
                <a:latin typeface="Segoe UI" pitchFamily="34" charset="0"/>
                <a:ea typeface="Segoe UI" pitchFamily="34" charset="0"/>
                <a:cs typeface="Segoe UI" pitchFamily="34" charset="0"/>
              </a:endParaRPr>
            </a:p>
          </p:txBody>
        </p:sp>
        <p:sp>
          <p:nvSpPr>
            <p:cNvPr id="26" name="Line 56"/>
            <p:cNvSpPr>
              <a:spLocks noChangeShapeType="1"/>
            </p:cNvSpPr>
            <p:nvPr/>
          </p:nvSpPr>
          <p:spPr bwMode="auto">
            <a:xfrm>
              <a:off x="998" y="2448"/>
              <a:ext cx="1027" cy="6"/>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27" name="Line 57"/>
            <p:cNvSpPr>
              <a:spLocks noChangeShapeType="1"/>
            </p:cNvSpPr>
            <p:nvPr/>
          </p:nvSpPr>
          <p:spPr bwMode="auto">
            <a:xfrm>
              <a:off x="1017" y="1936"/>
              <a:ext cx="1009" cy="6"/>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28" name="Text Box 58"/>
            <p:cNvSpPr txBox="1">
              <a:spLocks noChangeArrowheads="1"/>
            </p:cNvSpPr>
            <p:nvPr/>
          </p:nvSpPr>
          <p:spPr bwMode="auto">
            <a:xfrm>
              <a:off x="1199" y="1764"/>
              <a:ext cx="598" cy="4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Nouvel </a:t>
              </a:r>
              <a:br>
                <a:rPr lang="fr-FR" sz="1200" smtClean="0">
                  <a:latin typeface="Segoe UI" pitchFamily="34" charset="0"/>
                  <a:ea typeface="Segoe UI" pitchFamily="34" charset="0"/>
                  <a:cs typeface="Segoe UI" pitchFamily="34" charset="0"/>
                </a:rPr>
              </a:br>
              <a:r>
                <a:rPr lang="fr-FR" sz="1200" smtClean="0">
                  <a:latin typeface="Segoe UI" pitchFamily="34" charset="0"/>
                  <a:ea typeface="Segoe UI" pitchFamily="34" charset="0"/>
                  <a:cs typeface="Segoe UI" pitchFamily="34" charset="0"/>
                </a:rPr>
                <a:t>ordinateur</a:t>
              </a:r>
            </a:p>
            <a:p>
              <a:pPr algn="ctr" eaLnBrk="1" hangingPunct="1"/>
              <a:r>
                <a:rPr lang="fr-FR" sz="1200" smtClean="0">
                  <a:latin typeface="Segoe UI" pitchFamily="34" charset="0"/>
                  <a:ea typeface="Segoe UI" pitchFamily="34" charset="0"/>
                  <a:cs typeface="Segoe UI" pitchFamily="34" charset="0"/>
                </a:rPr>
                <a:t>virtuel </a:t>
              </a:r>
              <a:endParaRPr lang="fr-FR" sz="1200">
                <a:latin typeface="Segoe UI" pitchFamily="34" charset="0"/>
                <a:ea typeface="Segoe UI" pitchFamily="34" charset="0"/>
                <a:cs typeface="Segoe UI" pitchFamily="34" charset="0"/>
              </a:endParaRPr>
            </a:p>
          </p:txBody>
        </p:sp>
        <p:sp>
          <p:nvSpPr>
            <p:cNvPr id="29" name="Text Box 59"/>
            <p:cNvSpPr txBox="1">
              <a:spLocks noChangeArrowheads="1"/>
            </p:cNvSpPr>
            <p:nvPr/>
          </p:nvSpPr>
          <p:spPr bwMode="auto">
            <a:xfrm>
              <a:off x="1199" y="2248"/>
              <a:ext cx="598" cy="4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Nouvel </a:t>
              </a:r>
              <a:br>
                <a:rPr lang="fr-FR" sz="1200" smtClean="0">
                  <a:latin typeface="Segoe UI" pitchFamily="34" charset="0"/>
                  <a:ea typeface="Segoe UI" pitchFamily="34" charset="0"/>
                  <a:cs typeface="Segoe UI" pitchFamily="34" charset="0"/>
                </a:rPr>
              </a:br>
              <a:r>
                <a:rPr lang="fr-FR" sz="1200" smtClean="0">
                  <a:latin typeface="Segoe UI" pitchFamily="34" charset="0"/>
                  <a:ea typeface="Segoe UI" pitchFamily="34" charset="0"/>
                  <a:cs typeface="Segoe UI" pitchFamily="34" charset="0"/>
                </a:rPr>
                <a:t>ordinateur</a:t>
              </a:r>
            </a:p>
            <a:p>
              <a:pPr algn="ctr" eaLnBrk="1" hangingPunct="1"/>
              <a:r>
                <a:rPr lang="fr-FR" sz="1200" smtClean="0">
                  <a:latin typeface="Segoe UI" pitchFamily="34" charset="0"/>
                  <a:ea typeface="Segoe UI" pitchFamily="34" charset="0"/>
                  <a:cs typeface="Segoe UI" pitchFamily="34" charset="0"/>
                </a:rPr>
                <a:t>virtuel </a:t>
              </a:r>
              <a:endParaRPr lang="fr-FR" sz="1200">
                <a:latin typeface="Segoe UI" pitchFamily="34" charset="0"/>
                <a:ea typeface="Segoe UI" pitchFamily="34" charset="0"/>
                <a:cs typeface="Segoe UI" pitchFamily="34" charset="0"/>
              </a:endParaRPr>
            </a:p>
          </p:txBody>
        </p:sp>
        <p:sp>
          <p:nvSpPr>
            <p:cNvPr id="30" name="Line 60"/>
            <p:cNvSpPr>
              <a:spLocks noChangeShapeType="1"/>
            </p:cNvSpPr>
            <p:nvPr/>
          </p:nvSpPr>
          <p:spPr bwMode="auto">
            <a:xfrm>
              <a:off x="624" y="2684"/>
              <a:ext cx="0" cy="8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31" name="Line 61"/>
            <p:cNvSpPr>
              <a:spLocks noChangeShapeType="1"/>
            </p:cNvSpPr>
            <p:nvPr/>
          </p:nvSpPr>
          <p:spPr bwMode="auto">
            <a:xfrm>
              <a:off x="618" y="3527"/>
              <a:ext cx="1389" cy="0"/>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32" name="Line 62"/>
            <p:cNvSpPr>
              <a:spLocks noChangeShapeType="1"/>
            </p:cNvSpPr>
            <p:nvPr/>
          </p:nvSpPr>
          <p:spPr bwMode="auto">
            <a:xfrm flipH="1">
              <a:off x="3123" y="2322"/>
              <a:ext cx="600" cy="0"/>
            </a:xfrm>
            <a:prstGeom prst="line">
              <a:avLst/>
            </a:prstGeom>
            <a:noFill/>
            <a:ln w="19050">
              <a:solidFill>
                <a:schemeClr val="folHlink"/>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pic>
          <p:nvPicPr>
            <p:cNvPr id="5" name="Picture 4" descr="2_Object_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0" y="1646"/>
              <a:ext cx="1117"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6"/>
            <p:cNvSpPr txBox="1">
              <a:spLocks noChangeArrowheads="1"/>
            </p:cNvSpPr>
            <p:nvPr/>
          </p:nvSpPr>
          <p:spPr bwMode="auto">
            <a:xfrm>
              <a:off x="4240" y="1836"/>
              <a:ext cx="111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z="1200" smtClean="0">
                  <a:latin typeface="Segoe UI" pitchFamily="34" charset="0"/>
                  <a:ea typeface="Segoe UI" pitchFamily="34" charset="0"/>
                  <a:cs typeface="Segoe UI" pitchFamily="34" charset="0"/>
                </a:rPr>
                <a:t>Ordinateur virtuel</a:t>
              </a:r>
            </a:p>
            <a:p>
              <a:pPr algn="ctr" eaLnBrk="1" hangingPunct="1"/>
              <a:r>
                <a:rPr lang="fr-FR" sz="1200" smtClean="0">
                  <a:latin typeface="Segoe UI" pitchFamily="34" charset="0"/>
                  <a:ea typeface="Segoe UI" pitchFamily="34" charset="0"/>
                  <a:cs typeface="Segoe UI" pitchFamily="34" charset="0"/>
                </a:rPr>
                <a:t>XenServer</a:t>
              </a:r>
              <a:endParaRPr lang="fr-FR" sz="1200">
                <a:latin typeface="Segoe UI" pitchFamily="34" charset="0"/>
                <a:ea typeface="Segoe UI" pitchFamily="34" charset="0"/>
                <a:cs typeface="Segoe UI" pitchFamily="34" charset="0"/>
              </a:endParaRPr>
            </a:p>
          </p:txBody>
        </p:sp>
      </p:grpSp>
      <p:sp>
        <p:nvSpPr>
          <p:cNvPr id="58" name="Rounded Rectangle 57"/>
          <p:cNvSpPr>
            <a:spLocks noChangeArrowheads="1"/>
          </p:cNvSpPr>
          <p:nvPr/>
        </p:nvSpPr>
        <p:spPr bwMode="auto">
          <a:xfrm>
            <a:off x="1676400" y="890017"/>
            <a:ext cx="5791200" cy="390143"/>
          </a:xfrm>
          <a:prstGeom prst="roundRect">
            <a:avLst>
              <a:gd name="adj" fmla="val 4167"/>
            </a:avLst>
          </a:prstGeom>
          <a:solidFill>
            <a:schemeClr val="bg1"/>
          </a:solidFill>
          <a:ln w="9525" algn="ctr">
            <a:solidFill>
              <a:srgbClr val="808080"/>
            </a:solidFill>
            <a:round/>
            <a:headEnd/>
            <a:tailEnd/>
          </a:ln>
          <a:effectLst>
            <a:outerShdw dist="35921" dir="2700000" algn="ctr" rotWithShape="0">
              <a:srgbClr val="C0C0C0"/>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fr-FR" smtClean="0">
                <a:latin typeface="Segoe UI" pitchFamily="34" charset="0"/>
                <a:ea typeface="Segoe UI" pitchFamily="34" charset="0"/>
                <a:cs typeface="Segoe UI" pitchFamily="34" charset="0"/>
              </a:rPr>
              <a:t>Sources pour la création d'ordinateurs virtuels</a:t>
            </a:r>
            <a:endParaRPr lang="fr-FR">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10301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Configuration de la sélection élective d'ordinateur virtuel dans VMM</a:t>
            </a:r>
            <a:endParaRPr lang="fr-FR" sz="2600"/>
          </a:p>
        </p:txBody>
      </p:sp>
      <p:sp>
        <p:nvSpPr>
          <p:cNvPr id="4" name="Content Placeholder 2"/>
          <p:cNvSpPr>
            <a:spLocks noGrp="1"/>
          </p:cNvSpPr>
          <p:nvPr/>
        </p:nvSpPr>
        <p:spPr bwMode="auto">
          <a:xfrm>
            <a:off x="458788" y="1021215"/>
            <a:ext cx="84566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procédez à une sélection élective d'ordinateur virtuel, vous devez</a:t>
            </a:r>
          </a:p>
          <a:p>
            <a:r>
              <a:rPr lang="fr-FR" sz="2400" smtClean="0">
                <a:solidFill>
                  <a:srgbClr val="000000"/>
                </a:solidFill>
              </a:rPr>
              <a:t>Recommander l'ordinateur hôte le plus approprié pour la sélection élective d'ordinateur virtuel </a:t>
            </a:r>
          </a:p>
          <a:p>
            <a:pPr lvl="0"/>
            <a:r>
              <a:rPr lang="fr-FR" sz="2400" smtClean="0">
                <a:solidFill>
                  <a:srgbClr val="000000"/>
                </a:solidFill>
              </a:rPr>
              <a:t>Créer des règles de sélection élective personnalisées</a:t>
            </a:r>
          </a:p>
          <a:p>
            <a:pPr lvl="0"/>
            <a:r>
              <a:rPr lang="fr-FR" sz="2400" smtClean="0">
                <a:solidFill>
                  <a:srgbClr val="000000"/>
                </a:solidFill>
              </a:rPr>
              <a:t>Gardez à l'esprit que les règles de sélection élective personnalisées sont basées sur des propriétés personnalisées d'ordinateurs virtuels et d'hôtes</a:t>
            </a:r>
          </a:p>
          <a:p>
            <a:endParaRPr lang="fr-FR"/>
          </a:p>
        </p:txBody>
      </p:sp>
    </p:spTree>
    <p:extLst>
      <p:ext uri="{BB962C8B-B14F-4D97-AF65-F5344CB8AC3E}">
        <p14:creationId xmlns:p14="http://schemas.microsoft.com/office/powerpoint/2010/main" val="2899921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Conversion d'ordinateur P2V</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Pour exécuter des conversions d'ordinateur P2V, vous pouvez utiliser les outils suivants</a:t>
            </a:r>
          </a:p>
          <a:p>
            <a:pPr marL="173736" lvl="1"/>
            <a:r>
              <a:rPr lang="fr-FR" smtClean="0"/>
              <a:t>Fonction VMM intégrée</a:t>
            </a:r>
          </a:p>
          <a:p>
            <a:pPr marL="173736" lvl="1"/>
            <a:r>
              <a:rPr lang="fr-FR" smtClean="0"/>
              <a:t>Windows PowerShell</a:t>
            </a:r>
          </a:p>
          <a:p>
            <a:pPr marL="173736" lvl="1"/>
            <a:r>
              <a:rPr lang="fr-FR" smtClean="0"/>
              <a:t>Outil Disk2vhd</a:t>
            </a:r>
          </a:p>
          <a:p>
            <a:pPr marL="173736" lvl="1"/>
            <a:r>
              <a:rPr lang="fr-FR" smtClean="0"/>
              <a:t>Outils non-Microsoft spécifiques des conversions</a:t>
            </a:r>
          </a:p>
          <a:p>
            <a:endParaRPr lang="fr-FR"/>
          </a:p>
        </p:txBody>
      </p:sp>
    </p:spTree>
    <p:extLst>
      <p:ext uri="{BB962C8B-B14F-4D97-AF65-F5344CB8AC3E}">
        <p14:creationId xmlns:p14="http://schemas.microsoft.com/office/powerpoint/2010/main" val="4049939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Implémentation de conversions P2V</a:t>
            </a:r>
            <a:endParaRPr lang="fr-FR"/>
          </a:p>
        </p:txBody>
      </p:sp>
      <p:sp>
        <p:nvSpPr>
          <p:cNvPr id="4" name="Content Placeholder 2"/>
          <p:cNvSpPr>
            <a:spLocks noGrp="1"/>
          </p:cNvSpPr>
          <p:nvPr/>
        </p:nvSpPr>
        <p:spPr bwMode="auto">
          <a:xfrm>
            <a:off x="458788" y="1021214"/>
            <a:ext cx="8304212" cy="5684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Éléments à prendre en compte pour effectuer des conversions d'ordinateur P2V</a:t>
            </a:r>
          </a:p>
          <a:p>
            <a:r>
              <a:rPr lang="fr-FR" sz="2400" smtClean="0"/>
              <a:t>Analyse et planification des ressources</a:t>
            </a:r>
          </a:p>
          <a:p>
            <a:pPr lvl="1"/>
            <a:r>
              <a:rPr lang="fr-FR" smtClean="0"/>
              <a:t>Augmentation ou diminution de l'espace disque, de la quantité de RAM ou du nombre d'UC</a:t>
            </a:r>
          </a:p>
          <a:p>
            <a:r>
              <a:rPr lang="fr-FR" sz="2400" smtClean="0"/>
              <a:t>Plan de migration</a:t>
            </a:r>
          </a:p>
          <a:p>
            <a:pPr lvl="1"/>
            <a:r>
              <a:rPr lang="fr-FR" smtClean="0"/>
              <a:t>Sauvegarde, sélection élective, contrôle des modifications, restauration</a:t>
            </a:r>
          </a:p>
          <a:p>
            <a:r>
              <a:rPr lang="fr-FR" sz="2400" smtClean="0"/>
              <a:t>Impact sur l'hôte</a:t>
            </a:r>
          </a:p>
          <a:p>
            <a:pPr lvl="1"/>
            <a:r>
              <a:rPr lang="fr-FR" smtClean="0"/>
              <a:t>Autres systèmes</a:t>
            </a:r>
          </a:p>
          <a:p>
            <a:r>
              <a:rPr lang="fr-FR" sz="2400" smtClean="0"/>
              <a:t>Matériel	</a:t>
            </a:r>
          </a:p>
          <a:p>
            <a:pPr lvl="1"/>
            <a:r>
              <a:rPr lang="fr-FR" smtClean="0"/>
              <a:t>Matériel non standard</a:t>
            </a:r>
          </a:p>
          <a:p>
            <a:r>
              <a:rPr lang="fr-FR" sz="2400" smtClean="0"/>
              <a:t>Prise en charge du fournisseur</a:t>
            </a:r>
          </a:p>
        </p:txBody>
      </p:sp>
    </p:spTree>
    <p:extLst>
      <p:ext uri="{BB962C8B-B14F-4D97-AF65-F5344CB8AC3E}">
        <p14:creationId xmlns:p14="http://schemas.microsoft.com/office/powerpoint/2010/main" val="1448798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7ed9e936-c74d-48f6-91de-cdb700184ab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Conversions d'ordinateur V2V</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options de conversion d'ordinateur V2V sont les suivantes</a:t>
            </a:r>
          </a:p>
          <a:p>
            <a:r>
              <a:rPr lang="fr-FR" sz="2400" smtClean="0"/>
              <a:t>Fonctionnalité intégrée à VMM</a:t>
            </a:r>
          </a:p>
          <a:p>
            <a:r>
              <a:rPr lang="fr-FR" sz="2400" smtClean="0"/>
              <a:t>Microsoft Virtual Machine Converter</a:t>
            </a:r>
          </a:p>
          <a:p>
            <a:r>
              <a:rPr lang="fr-FR" sz="2400" smtClean="0"/>
              <a:t>Plug-in Microsoft Virtual Machine Converter pour le client VMware vSphere</a:t>
            </a:r>
          </a:p>
          <a:p>
            <a:r>
              <a:rPr lang="fr-FR" sz="2400" smtClean="0"/>
              <a:t>Disk2vhd</a:t>
            </a:r>
          </a:p>
          <a:p>
            <a:r>
              <a:rPr lang="fr-FR" sz="2400" smtClean="0"/>
              <a:t>Windows PowerShell</a:t>
            </a:r>
          </a:p>
          <a:p>
            <a:r>
              <a:rPr lang="fr-FR" sz="2400" smtClean="0"/>
              <a:t>Autres outils non-Microsoft</a:t>
            </a:r>
          </a:p>
          <a:p>
            <a:r>
              <a:rPr lang="fr-FR" sz="2400" smtClean="0"/>
              <a:t>Sauvegarde et restauration</a:t>
            </a:r>
          </a:p>
        </p:txBody>
      </p:sp>
    </p:spTree>
    <p:extLst>
      <p:ext uri="{BB962C8B-B14F-4D97-AF65-F5344CB8AC3E}">
        <p14:creationId xmlns:p14="http://schemas.microsoft.com/office/powerpoint/2010/main" val="1683771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0c95b0f6-ceae-4a03-9da3-e2fb04a32673">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55026" cy="740664"/>
          </a:xfrm>
        </p:spPr>
        <p:txBody>
          <a:bodyPr/>
          <a:lstStyle/>
          <a:p>
            <a:r>
              <a:rPr lang="fr-FR" sz="2600" smtClean="0"/>
              <a:t>Éléments à prendre en compte pour les conversions V2V</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Éléments à prendre en compte pour les conversions d'ordinateur V2V</a:t>
            </a:r>
          </a:p>
          <a:p>
            <a:r>
              <a:rPr lang="fr-FR" sz="2400" smtClean="0"/>
              <a:t>Analyse et planification des ressources</a:t>
            </a:r>
          </a:p>
          <a:p>
            <a:r>
              <a:rPr lang="fr-FR" sz="2400" smtClean="0"/>
              <a:t>Augmentation ou diminution de l'espace disque, de la quantité de RAM ou du nombre d'UC</a:t>
            </a:r>
          </a:p>
          <a:p>
            <a:r>
              <a:rPr lang="fr-FR" sz="2400" smtClean="0"/>
              <a:t>Plan de migration</a:t>
            </a:r>
          </a:p>
          <a:p>
            <a:r>
              <a:rPr lang="fr-FR" sz="2400" smtClean="0"/>
              <a:t>Sauvegarde, sélection élective, contrôle des modifications, restauration</a:t>
            </a:r>
          </a:p>
          <a:p>
            <a:r>
              <a:rPr lang="fr-FR" sz="2400" smtClean="0"/>
              <a:t>Impact sur l'hôte</a:t>
            </a:r>
          </a:p>
          <a:p>
            <a:r>
              <a:rPr lang="fr-FR" sz="2400" smtClean="0"/>
              <a:t>Système d'exploitation pris en charge ?</a:t>
            </a:r>
          </a:p>
          <a:p>
            <a:endParaRPr lang="fr-FR"/>
          </a:p>
        </p:txBody>
      </p:sp>
    </p:spTree>
    <p:extLst>
      <p:ext uri="{BB962C8B-B14F-4D97-AF65-F5344CB8AC3E}">
        <p14:creationId xmlns:p14="http://schemas.microsoft.com/office/powerpoint/2010/main" val="1603651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91459" cy="740664"/>
          </a:xfrm>
        </p:spPr>
        <p:txBody>
          <a:bodyPr/>
          <a:lstStyle/>
          <a:p>
            <a:r>
              <a:rPr lang="fr-FR" sz="2400" smtClean="0"/>
              <a:t>Atelier pratique : Planification et implémentation d'une stratégie de déploiement et de gestion d'ordinateurs virtuels</a:t>
            </a:r>
            <a:endParaRPr lang="fr-FR" sz="2400"/>
          </a:p>
        </p:txBody>
      </p:sp>
      <p:sp>
        <p:nvSpPr>
          <p:cNvPr id="3" name="Text Placeholder 2"/>
          <p:cNvSpPr>
            <a:spLocks noGrp="1"/>
          </p:cNvSpPr>
          <p:nvPr>
            <p:ph type="body" idx="1"/>
          </p:nvPr>
        </p:nvSpPr>
        <p:spPr>
          <a:xfrm>
            <a:off x="457200" y="1021215"/>
            <a:ext cx="8119156" cy="5147356"/>
          </a:xfrm>
        </p:spPr>
        <p:txBody>
          <a:bodyPr/>
          <a:lstStyle/>
          <a:p>
            <a:r>
              <a:rPr lang="fr-FR" sz="2400" smtClean="0"/>
              <a:t>Exercice 1 : Planification des conversions de serveurs P2V (physical-to-virtual)</a:t>
            </a:r>
          </a:p>
          <a:p>
            <a:pPr lvl="0"/>
            <a:r>
              <a:rPr lang="fr-FR" sz="2400" smtClean="0">
                <a:solidFill>
                  <a:prstClr val="black"/>
                </a:solidFill>
              </a:rPr>
              <a:t>Exercice 2 : Planification des modèles d'ordinateurs virtuels et de services</a:t>
            </a:r>
          </a:p>
          <a:p>
            <a:r>
              <a:rPr lang="fr-FR" sz="2400" smtClean="0">
                <a:solidFill>
                  <a:prstClr val="black"/>
                </a:solidFill>
              </a:rPr>
              <a:t>Exercice 3 : Configuration des profils et des modèles VMM</a:t>
            </a:r>
          </a:p>
          <a:p>
            <a:pPr lvl="0"/>
            <a:r>
              <a:rPr lang="fr-FR" sz="2400" smtClean="0">
                <a:solidFill>
                  <a:prstClr val="black"/>
                </a:solidFill>
              </a:rPr>
              <a:t>Exercice 4 : Déploiement d'ordinateurs virtuels à l'aide de modèles VMM</a:t>
            </a:r>
          </a:p>
          <a:p>
            <a:endParaRPr lang="fr-FR" smtClean="0">
              <a:solidFill>
                <a:prstClr val="black"/>
              </a:solidFill>
              <a:latin typeface="Arial"/>
              <a:ea typeface="Calibri"/>
              <a:cs typeface="Times New Roman"/>
            </a:endParaRPr>
          </a:p>
          <a:p>
            <a:pPr lvl="0"/>
            <a:endParaRPr lang="fr-FR" smtClean="0">
              <a:solidFill>
                <a:prstClr val="black"/>
              </a:solidFill>
              <a:latin typeface="Arial"/>
              <a:ea typeface="Calibri"/>
              <a:cs typeface="Times New Roman"/>
            </a:endParaRPr>
          </a:p>
          <a:p>
            <a:endParaRPr lang="fr-FR" smtClean="0">
              <a:latin typeface="Arial"/>
              <a:ea typeface="Calibri"/>
              <a:cs typeface="Times New Roman"/>
            </a:endParaRPr>
          </a:p>
          <a:p>
            <a:endParaRPr lang="fr-FR" smtClean="0">
              <a:latin typeface="Arial"/>
              <a:ea typeface="Calibri"/>
              <a:cs typeface="Times New Roman"/>
            </a:endParaRPr>
          </a:p>
          <a:p>
            <a:endParaRPr lang="fr-FR"/>
          </a:p>
        </p:txBody>
      </p:sp>
      <p:sp>
        <p:nvSpPr>
          <p:cNvPr id="4" name="TextBox 3"/>
          <p:cNvSpPr txBox="1"/>
          <p:nvPr/>
        </p:nvSpPr>
        <p:spPr>
          <a:xfrm>
            <a:off x="457200" y="3997557"/>
            <a:ext cx="5867400" cy="461665"/>
          </a:xfrm>
          <a:prstGeom prst="rect">
            <a:avLst/>
          </a:prstGeom>
          <a:noFill/>
        </p:spPr>
        <p:txBody>
          <a:bodyPr vert="horz" wrap="square" rtlCol="0">
            <a:spAutoFit/>
          </a:bodyPr>
          <a:lstStyle/>
          <a:p>
            <a:r>
              <a:rPr lang="fr-FR" sz="2400" smtClean="0">
                <a:latin typeface="Segoe UI"/>
              </a:rPr>
              <a:t>Informations d'ouverture de session</a:t>
            </a:r>
            <a:endParaRPr lang="fr-FR" sz="2400">
              <a:latin typeface="Segoe UI"/>
            </a:endParaRPr>
          </a:p>
        </p:txBody>
      </p:sp>
      <p:sp>
        <p:nvSpPr>
          <p:cNvPr id="5" name="TextBox 4"/>
          <p:cNvSpPr txBox="1"/>
          <p:nvPr/>
        </p:nvSpPr>
        <p:spPr>
          <a:xfrm>
            <a:off x="457200" y="4495800"/>
            <a:ext cx="8494633" cy="1569660"/>
          </a:xfrm>
          <a:prstGeom prst="rect">
            <a:avLst/>
          </a:prstGeom>
          <a:noFill/>
        </p:spPr>
        <p:txBody>
          <a:bodyPr vert="horz" wrap="none" rtlCol="0">
            <a:spAutoFit/>
          </a:bodyPr>
          <a:lstStyle/>
          <a:p>
            <a:pPr>
              <a:tabLst>
                <a:tab pos="3946525" algn="l"/>
              </a:tabLst>
            </a:pPr>
            <a:r>
              <a:rPr lang="fr-FR" sz="2400" b="0" i="0" u="none" strike="noStrike" baseline="0" smtClean="0">
                <a:latin typeface="Segoe UI"/>
              </a:rPr>
              <a:t>Ordinateurs virtuels	22414B-LON-DC1</a:t>
            </a:r>
          </a:p>
          <a:p>
            <a:pPr>
              <a:tabLst>
                <a:tab pos="3946525" algn="l"/>
              </a:tabLst>
            </a:pPr>
            <a:r>
              <a:rPr lang="fr-FR" sz="2400" smtClean="0">
                <a:latin typeface="Segoe UI"/>
              </a:rPr>
              <a:t>	</a:t>
            </a:r>
            <a:r>
              <a:rPr lang="fr-FR" sz="2400" b="0" i="0" u="none" strike="noStrike" baseline="0" smtClean="0">
                <a:latin typeface="Segoe UI"/>
              </a:rPr>
              <a:t>22414B-LON-VMM1</a:t>
            </a:r>
          </a:p>
          <a:p>
            <a:pPr>
              <a:tabLst>
                <a:tab pos="3946525" algn="l"/>
              </a:tabLst>
            </a:pPr>
            <a:r>
              <a:rPr lang="fr-FR" sz="2400" smtClean="0">
                <a:latin typeface="Segoe UI"/>
              </a:rPr>
              <a:t>N</a:t>
            </a:r>
            <a:r>
              <a:rPr lang="fr-FR" sz="2400" b="0" i="0" u="none" strike="noStrike" baseline="0" smtClean="0">
                <a:latin typeface="Segoe UI"/>
              </a:rPr>
              <a:t>om d'utilisateur	</a:t>
            </a:r>
            <a:r>
              <a:rPr lang="fr-FR" sz="2400" b="1" i="0" u="none" strike="noStrike" baseline="0" smtClean="0">
                <a:latin typeface="Segoe UI"/>
              </a:rPr>
              <a:t>ADATUM\Administrateur</a:t>
            </a:r>
            <a:r>
              <a:rPr lang="fr-FR" sz="2400" b="0" i="0" u="none" strike="noStrike" baseline="0" smtClean="0">
                <a:latin typeface="Segoe UI"/>
              </a:rPr>
              <a:t>	</a:t>
            </a:r>
          </a:p>
          <a:p>
            <a:pPr>
              <a:tabLst>
                <a:tab pos="3946525" algn="l"/>
              </a:tabLst>
            </a:pPr>
            <a:r>
              <a:rPr lang="fr-FR" sz="2400" b="0" i="0" u="none" strike="noStrike" baseline="0" smtClean="0">
                <a:latin typeface="Segoe UI"/>
              </a:rPr>
              <a:t>Mot de passe	</a:t>
            </a:r>
            <a:r>
              <a:rPr lang="fr-FR" sz="2400" b="1" i="0" u="none" strike="noStrike" baseline="0" smtClean="0">
                <a:latin typeface="Segoe UI"/>
              </a:rPr>
              <a:t>Pa$$w0rd</a:t>
            </a:r>
          </a:p>
        </p:txBody>
      </p:sp>
      <p:sp>
        <p:nvSpPr>
          <p:cNvPr id="6" name="TextBox 5"/>
          <p:cNvSpPr txBox="1"/>
          <p:nvPr/>
        </p:nvSpPr>
        <p:spPr>
          <a:xfrm>
            <a:off x="457200" y="6274713"/>
            <a:ext cx="4361771" cy="430887"/>
          </a:xfrm>
          <a:prstGeom prst="rect">
            <a:avLst/>
          </a:prstGeom>
          <a:noFill/>
        </p:spPr>
        <p:txBody>
          <a:bodyPr vert="horz" wrap="none" rtlCol="0">
            <a:spAutoFit/>
          </a:bodyPr>
          <a:lstStyle/>
          <a:p>
            <a:r>
              <a:rPr lang="fr-FR" sz="2200" smtClean="0">
                <a:latin typeface="Segoe UI"/>
              </a:rPr>
              <a:t>Durée approximative : 60 minutes</a:t>
            </a:r>
            <a:endParaRPr lang="fr-FR" sz="2200">
              <a:latin typeface="Segoe UI"/>
            </a:endParaRPr>
          </a:p>
        </p:txBody>
      </p:sp>
    </p:spTree>
    <p:extLst>
      <p:ext uri="{BB962C8B-B14F-4D97-AF65-F5344CB8AC3E}">
        <p14:creationId xmlns:p14="http://schemas.microsoft.com/office/powerpoint/2010/main" val="272805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226426" cy="740664"/>
          </a:xfrm>
        </p:spPr>
        <p:txBody>
          <a:bodyPr/>
          <a:lstStyle/>
          <a:p>
            <a:r>
              <a:rPr lang="fr-FR" sz="2600" smtClean="0"/>
              <a:t>Leçon 1 : Planification de la configuration des ordinateurs virtuels</a:t>
            </a:r>
            <a:endParaRPr lang="fr-FR" sz="2600"/>
          </a:p>
        </p:txBody>
      </p:sp>
      <p:sp>
        <p:nvSpPr>
          <p:cNvPr id="3" name="Text Placeholder 2"/>
          <p:cNvSpPr>
            <a:spLocks noGrp="1"/>
          </p:cNvSpPr>
          <p:nvPr>
            <p:ph type="body" idx="1"/>
          </p:nvPr>
        </p:nvSpPr>
        <p:spPr>
          <a:xfrm>
            <a:off x="458788" y="1021215"/>
            <a:ext cx="8304212" cy="5147356"/>
          </a:xfrm>
        </p:spPr>
        <p:txBody>
          <a:bodyPr/>
          <a:lstStyle/>
          <a:p>
            <a:pPr>
              <a:lnSpc>
                <a:spcPct val="95000"/>
              </a:lnSpc>
              <a:spcBef>
                <a:spcPts val="400"/>
              </a:spcBef>
            </a:pPr>
            <a:r>
              <a:rPr lang="fr-FR" smtClean="0"/>
              <a:t>Éléments à prendre en compte pour la virtualisation des rôles serveur
Utilisation des accélérateurs de solutions Microsoft
Composants d'ordinateur virtuel
Planification de la configuration des ordinateurs virtuels
Planification d'ordinateurs virtuels pour SQL Server
Planification d'ordinateurs virtuels pour Exchange Server
Planification d'ordinateurs virtuels pour SharePoint Server
Planification d'ordinateurs virtuels pour AD DS</a:t>
            </a:r>
            <a:endParaRPr lang="fr-FR"/>
          </a:p>
        </p:txBody>
      </p:sp>
    </p:spTree>
    <p:extLst>
      <p:ext uri="{BB962C8B-B14F-4D97-AF65-F5344CB8AC3E}">
        <p14:creationId xmlns:p14="http://schemas.microsoft.com/office/powerpoint/2010/main" val="2740019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bwMode="auto">
          <a:xfrm>
            <a:off x="533400" y="6248400"/>
            <a:ext cx="0" cy="0"/>
          </a:xfrm>
          <a:prstGeom prst="line">
            <a:avLst/>
          </a:prstGeom>
          <a:gradFill rotWithShape="1">
            <a:gsLst>
              <a:gs pos="0">
                <a:srgbClr val="E4CD9A"/>
              </a:gs>
              <a:gs pos="100000">
                <a:srgbClr val="EEEFD7"/>
              </a:gs>
            </a:gsLst>
            <a:lin ang="2700000" scaled="1"/>
          </a:gradFill>
          <a:ln w="9525" cap="flat" cmpd="sng" algn="ctr">
            <a:solidFill>
              <a:srgbClr val="FF0000"/>
            </a:solidFill>
            <a:prstDash val="solid"/>
            <a:round/>
            <a:headEnd type="none" w="med" len="med"/>
            <a:tailEnd type="none" w="med" len="med"/>
          </a:ln>
          <a:effectLst>
            <a:outerShdw dist="35921" dir="2700000" algn="ctr" rotWithShape="0">
              <a:srgbClr val="AFAFAF"/>
            </a:outerShdw>
          </a:effectLst>
        </p:spPr>
      </p:cxnSp>
    </p:spTree>
    <p:extLst>
      <p:ext uri="{BB962C8B-B14F-4D97-AF65-F5344CB8AC3E}">
        <p14:creationId xmlns:p14="http://schemas.microsoft.com/office/powerpoint/2010/main" val="4110407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76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7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0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6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0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5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31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27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82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Éléments à prendre en compte pour la virtualisation des rôles serveur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l'identification des charges de travail de serveur à virtualiser, tenez compte de ce qui suit </a:t>
            </a:r>
          </a:p>
          <a:p>
            <a:r>
              <a:rPr lang="fr-FR" sz="2400" smtClean="0"/>
              <a:t>Configuration matérielle requise</a:t>
            </a:r>
          </a:p>
          <a:p>
            <a:r>
              <a:rPr lang="fr-FR" sz="2400" smtClean="0"/>
              <a:t>Compatibilité</a:t>
            </a:r>
          </a:p>
          <a:p>
            <a:r>
              <a:rPr lang="fr-FR" sz="2400" smtClean="0"/>
              <a:t>Applications et services</a:t>
            </a:r>
          </a:p>
          <a:p>
            <a:r>
              <a:rPr lang="fr-FR" sz="2400" smtClean="0"/>
              <a:t>Prise en charge</a:t>
            </a:r>
          </a:p>
          <a:p>
            <a:r>
              <a:rPr lang="fr-FR" sz="2400" smtClean="0"/>
              <a:t>Gestion des licences</a:t>
            </a:r>
          </a:p>
          <a:p>
            <a:r>
              <a:rPr lang="fr-FR" sz="2400" smtClean="0"/>
              <a:t>Exigences de disponibilité</a:t>
            </a:r>
            <a:endParaRPr lang="fr-FR" sz="2400"/>
          </a:p>
        </p:txBody>
      </p:sp>
    </p:spTree>
    <p:extLst>
      <p:ext uri="{BB962C8B-B14F-4D97-AF65-F5344CB8AC3E}">
        <p14:creationId xmlns:p14="http://schemas.microsoft.com/office/powerpoint/2010/main" val="32606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Lab Scenario28653873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458788" y="1021215"/>
            <a:ext cx="8380412" cy="5470152"/>
          </a:xfrm>
          <a:prstGeom prst="rect">
            <a:avLst/>
          </a:prstGeom>
          <a:noFill/>
        </p:spPr>
        <p:txBody>
          <a:bodyPr vert="horz" wrap="square" rtlCol="0">
            <a:spAutoFit/>
          </a:bodyPr>
          <a:lstStyle/>
          <a:p>
            <a:pPr>
              <a:lnSpc>
                <a:spcPct val="110000"/>
              </a:lnSpc>
              <a:spcAft>
                <a:spcPts val="1000"/>
              </a:spcAft>
            </a:pPr>
            <a:r>
              <a:rPr lang="fr-FR" sz="2400" smtClean="0">
                <a:effectLst/>
                <a:latin typeface="Segoe UI"/>
                <a:ea typeface="Times New Roman"/>
                <a:cs typeface="Arial"/>
              </a:rPr>
              <a:t>Maintenant que la société A. Datum Corporation a implémenté les composants d'hôte, de stockage et réseau de l'infrastructure de virtualisation, l'étape suivante consiste à planifier et implémenter le déploiement d'ordinateurs virtuels </a:t>
            </a:r>
          </a:p>
          <a:p>
            <a:pPr>
              <a:lnSpc>
                <a:spcPct val="110000"/>
              </a:lnSpc>
              <a:spcAft>
                <a:spcPts val="1000"/>
              </a:spcAft>
            </a:pPr>
            <a:r>
              <a:rPr lang="fr-FR" sz="2400" smtClean="0">
                <a:effectLst/>
                <a:latin typeface="Segoe UI"/>
                <a:ea typeface="Times New Roman"/>
                <a:cs typeface="Arial"/>
              </a:rPr>
              <a:t>L'un des principaux objectifs du projet de déploiement est de virtualiser autant de serveurs que possible. Dans le cadre de la planification de la virtualisation, vous devez déterminer quels serveurs sont candidats à la virtualisation, notamment les serveurs physiques que vous pouvez convertir en ordinateurs virtuels. Vous devez également planifier la stratégie de déploiement et de gestion des ordinateurs virtuels pour simplifier et standardiser le déploiement</a:t>
            </a:r>
            <a:endParaRPr lang="fr-FR" sz="2400">
              <a:effectLst/>
              <a:latin typeface="Segoe UI"/>
              <a:ea typeface="Times New Roman"/>
              <a:cs typeface="Arial"/>
            </a:endParaRPr>
          </a:p>
        </p:txBody>
      </p:sp>
    </p:spTree>
    <p:extLst>
      <p:ext uri="{BB962C8B-B14F-4D97-AF65-F5344CB8AC3E}">
        <p14:creationId xmlns:p14="http://schemas.microsoft.com/office/powerpoint/2010/main" val="1851094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Outils
Méthode conseillée
Problèmes courants et conseils de résolution des problèmes</a:t>
            </a:r>
            <a:endParaRPr lang="fr-FR"/>
          </a:p>
        </p:txBody>
      </p:sp>
    </p:spTree>
    <p:extLst>
      <p:ext uri="{BB962C8B-B14F-4D97-AF65-F5344CB8AC3E}">
        <p14:creationId xmlns:p14="http://schemas.microsoft.com/office/powerpoint/2010/main" val="2344791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r>
              <a:rPr lang="fr-FR" smtClean="0"/>
              <a:t>Utilisation des accélérateurs de solutions Microsoft</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accélérateurs de solutions de la virtualisation Microsoft offrent des orientations et des outils pour vous aider à concevoir et implémenter la virtualisation. Ils incluent</a:t>
            </a:r>
          </a:p>
          <a:p>
            <a:r>
              <a:rPr lang="fr-FR" sz="2400" smtClean="0"/>
              <a:t>MAP</a:t>
            </a:r>
          </a:p>
          <a:p>
            <a:r>
              <a:rPr lang="fr-FR" sz="2400" smtClean="0"/>
              <a:t>Guides de planification d'infrastructure et de conception </a:t>
            </a:r>
          </a:p>
          <a:p>
            <a:r>
              <a:rPr lang="fr-FR" sz="2400" smtClean="0"/>
              <a:t>Virtual Machine Servicing Tool 2012</a:t>
            </a:r>
          </a:p>
          <a:p>
            <a:endParaRPr lang="fr-FR"/>
          </a:p>
        </p:txBody>
      </p:sp>
    </p:spTree>
    <p:extLst>
      <p:ext uri="{BB962C8B-B14F-4D97-AF65-F5344CB8AC3E}">
        <p14:creationId xmlns:p14="http://schemas.microsoft.com/office/powerpoint/2010/main" val="301454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d'ordinateur virtuel</a:t>
            </a:r>
            <a:endParaRPr lang="fr-FR"/>
          </a:p>
        </p:txBody>
      </p:sp>
      <p:sp>
        <p:nvSpPr>
          <p:cNvPr id="4" name="Content Placeholder 2"/>
          <p:cNvSpPr>
            <a:spLocks noGrp="1"/>
          </p:cNvSpPr>
          <p:nvPr/>
        </p:nvSpPr>
        <p:spPr bwMode="auto">
          <a:xfrm>
            <a:off x="458788" y="1021215"/>
            <a:ext cx="8532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95000"/>
              </a:lnSpc>
              <a:spcBef>
                <a:spcPts val="400"/>
              </a:spcBef>
              <a:buNone/>
            </a:pPr>
            <a:r>
              <a:rPr lang="fr-FR" smtClean="0"/>
              <a:t>Les composants de l'ordinateur virtuel sont les suivants</a:t>
            </a:r>
          </a:p>
          <a:p>
            <a:pPr>
              <a:lnSpc>
                <a:spcPct val="95000"/>
              </a:lnSpc>
              <a:spcBef>
                <a:spcPts val="400"/>
              </a:spcBef>
            </a:pPr>
            <a:r>
              <a:rPr lang="fr-FR" smtClean="0"/>
              <a:t>Mémoire</a:t>
            </a:r>
          </a:p>
          <a:p>
            <a:pPr>
              <a:lnSpc>
                <a:spcPct val="95000"/>
              </a:lnSpc>
              <a:spcBef>
                <a:spcPts val="400"/>
              </a:spcBef>
            </a:pPr>
            <a:r>
              <a:rPr lang="fr-FR" smtClean="0"/>
              <a:t>Processeur</a:t>
            </a:r>
          </a:p>
          <a:p>
            <a:pPr>
              <a:lnSpc>
                <a:spcPct val="95000"/>
              </a:lnSpc>
              <a:spcBef>
                <a:spcPts val="400"/>
              </a:spcBef>
            </a:pPr>
            <a:r>
              <a:rPr lang="fr-FR" smtClean="0"/>
              <a:t>Cartes réseau (héritées et par défaut)</a:t>
            </a:r>
          </a:p>
          <a:p>
            <a:pPr>
              <a:lnSpc>
                <a:spcPct val="95000"/>
              </a:lnSpc>
              <a:spcBef>
                <a:spcPts val="400"/>
              </a:spcBef>
            </a:pPr>
            <a:r>
              <a:rPr lang="fr-FR" smtClean="0"/>
              <a:t>Cartes SCSI et Fibre Channel</a:t>
            </a:r>
          </a:p>
          <a:p>
            <a:pPr>
              <a:lnSpc>
                <a:spcPct val="95000"/>
              </a:lnSpc>
              <a:spcBef>
                <a:spcPts val="400"/>
              </a:spcBef>
            </a:pPr>
            <a:r>
              <a:rPr lang="fr-FR" smtClean="0"/>
              <a:t>Périphériques IDE</a:t>
            </a:r>
          </a:p>
          <a:p>
            <a:pPr>
              <a:lnSpc>
                <a:spcPct val="95000"/>
              </a:lnSpc>
              <a:spcBef>
                <a:spcPts val="400"/>
              </a:spcBef>
            </a:pPr>
            <a:r>
              <a:rPr lang="fr-FR" smtClean="0"/>
              <a:t>Lecteurs de disquettes</a:t>
            </a:r>
          </a:p>
          <a:p>
            <a:pPr>
              <a:lnSpc>
                <a:spcPct val="95000"/>
              </a:lnSpc>
              <a:spcBef>
                <a:spcPts val="400"/>
              </a:spcBef>
            </a:pPr>
            <a:r>
              <a:rPr lang="fr-FR" smtClean="0"/>
              <a:t>Ports COM série</a:t>
            </a:r>
          </a:p>
          <a:p>
            <a:pPr>
              <a:lnSpc>
                <a:spcPct val="95000"/>
              </a:lnSpc>
              <a:spcBef>
                <a:spcPts val="400"/>
              </a:spcBef>
            </a:pPr>
            <a:r>
              <a:rPr lang="fr-FR" smtClean="0"/>
              <a:t>Disques virtuels, y compris les disques de taille fixe, de taille dynamique et de différenciation, et les instantanés</a:t>
            </a:r>
            <a:endParaRPr lang="fr-FR"/>
          </a:p>
        </p:txBody>
      </p:sp>
    </p:spTree>
    <p:extLst>
      <p:ext uri="{BB962C8B-B14F-4D97-AF65-F5344CB8AC3E}">
        <p14:creationId xmlns:p14="http://schemas.microsoft.com/office/powerpoint/2010/main" val="12546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a955b1d7-5999-413e-b37c-930351988c24">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55026" cy="740664"/>
          </a:xfrm>
        </p:spPr>
        <p:txBody>
          <a:bodyPr/>
          <a:lstStyle/>
          <a:p>
            <a:r>
              <a:rPr lang="fr-FR" sz="2600" smtClean="0"/>
              <a:t>Planification de la configuration des ordinateurs virtuels</a:t>
            </a:r>
            <a:endParaRPr lang="fr-FR" sz="2600"/>
          </a:p>
        </p:txBody>
      </p:sp>
      <p:sp>
        <p:nvSpPr>
          <p:cNvPr id="4" name="Content Placeholder 2"/>
          <p:cNvSpPr>
            <a:spLocks noGrp="1"/>
          </p:cNvSpPr>
          <p:nvPr/>
        </p:nvSpPr>
        <p:spPr bwMode="auto">
          <a:xfrm>
            <a:off x="458788" y="1021214"/>
            <a:ext cx="8228012" cy="5303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500"/>
              </a:spcBef>
              <a:buNone/>
            </a:pPr>
            <a:r>
              <a:rPr lang="fr-FR" sz="2600" smtClean="0"/>
              <a:t>Pour standardiser la configuration des ordinateurs virtuels</a:t>
            </a:r>
          </a:p>
          <a:p>
            <a:pPr>
              <a:spcBef>
                <a:spcPts val="500"/>
              </a:spcBef>
            </a:pPr>
            <a:r>
              <a:rPr lang="fr-FR" sz="2200" smtClean="0"/>
              <a:t>Développez un petit nombre de versions standard d'ordinateurs virtuels</a:t>
            </a:r>
          </a:p>
          <a:p>
            <a:pPr>
              <a:spcBef>
                <a:spcPts val="500"/>
              </a:spcBef>
            </a:pPr>
            <a:r>
              <a:rPr lang="fr-FR" sz="2200" smtClean="0"/>
              <a:t>Planifiez les ordinateurs virtuels pour les rôles serveur spécifiques en effectuant ce qui suit</a:t>
            </a:r>
          </a:p>
          <a:p>
            <a:pPr lvl="1">
              <a:spcBef>
                <a:spcPts val="500"/>
              </a:spcBef>
            </a:pPr>
            <a:r>
              <a:rPr lang="fr-FR" sz="2200" smtClean="0"/>
              <a:t>Surveillance des serveurs avant la virtualisation </a:t>
            </a:r>
          </a:p>
          <a:p>
            <a:pPr lvl="1">
              <a:spcBef>
                <a:spcPts val="500"/>
              </a:spcBef>
            </a:pPr>
            <a:r>
              <a:rPr lang="fr-FR" sz="2200" smtClean="0"/>
              <a:t>Configuration de chaque ordinateur virtuel avec une configuration matérielle semblable au matériel requis surun serveur physique</a:t>
            </a:r>
          </a:p>
          <a:p>
            <a:pPr>
              <a:spcBef>
                <a:spcPts val="500"/>
              </a:spcBef>
            </a:pPr>
            <a:r>
              <a:rPr lang="fr-FR" sz="2200" smtClean="0"/>
              <a:t>Déployez des ordinateurs virtuels Windows Server 2012 dès que possible</a:t>
            </a:r>
          </a:p>
          <a:p>
            <a:pPr>
              <a:spcBef>
                <a:spcPts val="500"/>
              </a:spcBef>
            </a:pPr>
            <a:r>
              <a:rPr lang="fr-FR" sz="2200" smtClean="0"/>
              <a:t>Envisagez d'autres options pour garantir l'utilisation des serveurs physiques</a:t>
            </a:r>
          </a:p>
          <a:p>
            <a:endParaRPr lang="fr-FR"/>
          </a:p>
        </p:txBody>
      </p:sp>
    </p:spTree>
    <p:extLst>
      <p:ext uri="{BB962C8B-B14F-4D97-AF65-F5344CB8AC3E}">
        <p14:creationId xmlns:p14="http://schemas.microsoft.com/office/powerpoint/2010/main" val="2667746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888cf442-47a0-454b-b76b-28fd87b3aa6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Planification d'ordinateurs virtuels pour SQL Server</a:t>
            </a:r>
            <a:endParaRPr lang="fr-FR" sz="2600"/>
          </a:p>
        </p:txBody>
      </p:sp>
      <p:sp>
        <p:nvSpPr>
          <p:cNvPr id="4" name="Content Placeholder 2"/>
          <p:cNvSpPr>
            <a:spLocks noGrp="1"/>
          </p:cNvSpPr>
          <p:nvPr/>
        </p:nvSpPr>
        <p:spPr bwMode="auto">
          <a:xfrm>
            <a:off x="458788" y="1021214"/>
            <a:ext cx="8119156" cy="5608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Tenez compte des recommandations suivantes lors de la configuration d'ordinateurs virtuels qui exécutent SQL Server </a:t>
            </a:r>
          </a:p>
          <a:p>
            <a:r>
              <a:rPr lang="fr-FR" sz="2200" smtClean="0"/>
              <a:t>Vérifiez que les composants d'intégration Hyper-V sont installés </a:t>
            </a:r>
          </a:p>
          <a:p>
            <a:r>
              <a:rPr lang="fr-FR" sz="2200" smtClean="0"/>
              <a:t>Planifiez les paramètres matériels d'ordinateur virtuel pour qu'ils correspondent au matériel serveur physique</a:t>
            </a:r>
          </a:p>
          <a:p>
            <a:r>
              <a:rPr lang="fr-FR" sz="2200" smtClean="0"/>
              <a:t>Utilisez des disques de taille fixe et des contrôleurs SCSI pour les lecteurs de base de données et de fichiers journaux</a:t>
            </a:r>
          </a:p>
          <a:p>
            <a:r>
              <a:rPr lang="fr-FR" sz="2200" smtClean="0"/>
              <a:t>Pour garantir une capacité de processeur adéquate</a:t>
            </a:r>
          </a:p>
          <a:p>
            <a:pPr lvl="1"/>
            <a:r>
              <a:rPr lang="fr-FR" sz="2200" smtClean="0"/>
              <a:t>Souvenez-vous que les ordinateurs virtuels sont limités à quatre processeurs</a:t>
            </a:r>
          </a:p>
          <a:p>
            <a:pPr lvl="1"/>
            <a:r>
              <a:rPr lang="fr-FR" sz="2200" smtClean="0"/>
              <a:t>N'engagez pas trop de ressources processeur</a:t>
            </a:r>
          </a:p>
          <a:p>
            <a:pPr lvl="1"/>
            <a:r>
              <a:rPr lang="fr-FR" sz="2200" smtClean="0"/>
              <a:t>Souvenez-vous que les charges de travail de mise en réseau intensives requièrent plus de capacité de processeur</a:t>
            </a:r>
            <a:endParaRPr lang="fr-FR" sz="2400"/>
          </a:p>
        </p:txBody>
      </p:sp>
    </p:spTree>
    <p:extLst>
      <p:ext uri="{BB962C8B-B14F-4D97-AF65-F5344CB8AC3E}">
        <p14:creationId xmlns:p14="http://schemas.microsoft.com/office/powerpoint/2010/main" val="534084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31fd45b1-7b3c-48ec-82fe-a6608e9faba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55026" cy="740664"/>
          </a:xfrm>
        </p:spPr>
        <p:txBody>
          <a:bodyPr/>
          <a:lstStyle/>
          <a:p>
            <a:r>
              <a:rPr lang="fr-FR" sz="2600" smtClean="0"/>
              <a:t>Planification d'ordinateurs virtuels pour Exchange Server</a:t>
            </a:r>
            <a:endParaRPr lang="fr-FR" sz="2600"/>
          </a:p>
        </p:txBody>
      </p:sp>
      <p:sp>
        <p:nvSpPr>
          <p:cNvPr id="4" name="Content Placeholder 2"/>
          <p:cNvSpPr>
            <a:spLocks noGrp="1"/>
          </p:cNvSpPr>
          <p:nvPr/>
        </p:nvSpPr>
        <p:spPr bwMode="auto">
          <a:xfrm>
            <a:off x="458788" y="1021215"/>
            <a:ext cx="82280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conception d'ordinateurs virtuels pour Exchange Server</a:t>
            </a:r>
          </a:p>
          <a:p>
            <a:r>
              <a:rPr lang="fr-FR" smtClean="0"/>
              <a:t>Utilisez des règles de calibrage de serveur standard</a:t>
            </a:r>
          </a:p>
          <a:p>
            <a:r>
              <a:rPr lang="fr-FR" smtClean="0"/>
              <a:t>Configurez le stockage approprié</a:t>
            </a:r>
          </a:p>
          <a:p>
            <a:r>
              <a:rPr lang="fr-FR" smtClean="0"/>
              <a:t>N'utilisez pas d'instantanés d'ordinateurs virtuels</a:t>
            </a:r>
          </a:p>
          <a:p>
            <a:r>
              <a:rPr lang="fr-FR" smtClean="0"/>
              <a:t>Configurez des ressources processeur adéquates</a:t>
            </a:r>
          </a:p>
          <a:p>
            <a:r>
              <a:rPr lang="fr-FR" smtClean="0"/>
              <a:t>Réfléchissez à la façon d'utiliser Hyper-V et la haute disponibilité native d'Exchange Server </a:t>
            </a:r>
          </a:p>
          <a:p>
            <a:r>
              <a:rPr lang="fr-FR" smtClean="0"/>
              <a:t>Tenez compte des besoins d'E/S</a:t>
            </a:r>
          </a:p>
          <a:p>
            <a:endParaRPr lang="fr-FR"/>
          </a:p>
        </p:txBody>
      </p:sp>
    </p:spTree>
    <p:extLst>
      <p:ext uri="{BB962C8B-B14F-4D97-AF65-F5344CB8AC3E}">
        <p14:creationId xmlns:p14="http://schemas.microsoft.com/office/powerpoint/2010/main" val="3012751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668</TotalTime>
  <Words>2480</Words>
  <Application>Microsoft Office PowerPoint</Application>
  <PresentationFormat>On-screen Show (4:3)</PresentationFormat>
  <Paragraphs>763</Paragraphs>
  <Slides>41</Slides>
  <Notes>41</Notes>
  <HiddenSlides>11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Arial Unicode MS</vt:lpstr>
      <vt:lpstr>Verdana</vt:lpstr>
      <vt:lpstr>Segoe Light</vt:lpstr>
      <vt:lpstr>Segoe UI Light</vt:lpstr>
      <vt:lpstr>Segoe UI</vt:lpstr>
      <vt:lpstr>SimSun</vt:lpstr>
      <vt:lpstr>Wingdings</vt:lpstr>
      <vt:lpstr>Calibri</vt:lpstr>
      <vt:lpstr>Times New Roman</vt:lpstr>
      <vt:lpstr>Presentation1</vt:lpstr>
      <vt:lpstr>Module 4</vt:lpstr>
      <vt:lpstr>Vue d'ensemble du module</vt:lpstr>
      <vt:lpstr>Leçon 1 : Planification de la configuration des ordinateurs virtuels</vt:lpstr>
      <vt:lpstr>Éléments à prendre en compte pour la virtualisation des rôles serveur</vt:lpstr>
      <vt:lpstr>Utilisation des accélérateurs de solutions Microsoft</vt:lpstr>
      <vt:lpstr>Composants d'ordinateur virtuel</vt:lpstr>
      <vt:lpstr>Planification de la configuration des ordinateurs virtuels</vt:lpstr>
      <vt:lpstr>Planification d'ordinateurs virtuels pour SQL Server</vt:lpstr>
      <vt:lpstr>Planification d'ordinateurs virtuels pour Exchange Server</vt:lpstr>
      <vt:lpstr>Planification d'ordinateurs virtuels pour SharePoint Server</vt:lpstr>
      <vt:lpstr>Planification d'ordinateurs virtuels pour AD DS</vt:lpstr>
      <vt:lpstr>Leçon 2 : Préparation aux déploiements d'ordinateurs virtuels avec VMM</vt:lpstr>
      <vt:lpstr>Démonstration : Configuration d'un ordinateur virtuel dans VMM</vt:lpstr>
      <vt:lpstr>PowerPoint Presentation</vt:lpstr>
      <vt:lpstr>Configuration de profils de système d'exploitation invité</vt:lpstr>
      <vt:lpstr>Configuration des profils matériels</vt:lpstr>
      <vt:lpstr>Configuration de SQL Server à l'aide de profils SQL Server</vt:lpstr>
      <vt:lpstr>Configuration de profils d'application</vt:lpstr>
      <vt:lpstr>Configuration de modèles d'ordinateur virtuel</vt:lpstr>
      <vt:lpstr>Configuration de modèles de service</vt:lpstr>
      <vt:lpstr>Planification de profils et de modèles VMM</vt:lpstr>
      <vt:lpstr>Leçon 3 : Déploiement d'ordinateurs virtuels</vt:lpstr>
      <vt:lpstr>Déploiement d'ordinateurs virtuels dans VMM</vt:lpstr>
      <vt:lpstr>Configuration de la sélection élective d'ordinateur virtuel dans VMM</vt:lpstr>
      <vt:lpstr>Conversion d'ordinateur P2V</vt:lpstr>
      <vt:lpstr>Implémentation de conversions P2V</vt:lpstr>
      <vt:lpstr>Conversions d'ordinateur V2V</vt:lpstr>
      <vt:lpstr>Éléments à prendre en compte pour les conversions V2V</vt:lpstr>
      <vt:lpstr>Atelier pratique : Planification et implémentation d'une stratégie de déploiement et de gestion d'ordinateurs virtuels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Scénario d'atelier pratique</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Module4</dc:title>
  <dc:creator>Sally</dc:creator>
  <cp:lastModifiedBy>Ruiz, Pilar</cp:lastModifiedBy>
  <cp:revision>55</cp:revision>
  <dcterms:created xsi:type="dcterms:W3CDTF">2013-03-30T16:32:21Z</dcterms:created>
  <dcterms:modified xsi:type="dcterms:W3CDTF">2013-08-14T20:14:12Z</dcterms:modified>
</cp:coreProperties>
</file>