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1"/>
  </p:notesMasterIdLst>
  <p:sldIdLst>
    <p:sldId id="256" r:id="rId2"/>
    <p:sldId id="257" r:id="rId3"/>
    <p:sldId id="258" r:id="rId4"/>
    <p:sldId id="259" r:id="rId5"/>
    <p:sldId id="260" r:id="rId6"/>
    <p:sldId id="261" r:id="rId7"/>
    <p:sldId id="287" r:id="rId8"/>
    <p:sldId id="288" r:id="rId9"/>
    <p:sldId id="262" r:id="rId10"/>
    <p:sldId id="289" r:id="rId11"/>
    <p:sldId id="290" r:id="rId12"/>
    <p:sldId id="263" r:id="rId13"/>
    <p:sldId id="264" r:id="rId14"/>
    <p:sldId id="265" r:id="rId15"/>
    <p:sldId id="266" r:id="rId16"/>
    <p:sldId id="267" r:id="rId17"/>
    <p:sldId id="268" r:id="rId18"/>
    <p:sldId id="269" r:id="rId19"/>
    <p:sldId id="270" r:id="rId20"/>
    <p:sldId id="271" r:id="rId21"/>
    <p:sldId id="272" r:id="rId22"/>
    <p:sldId id="293" r:id="rId23"/>
    <p:sldId id="294" r:id="rId24"/>
    <p:sldId id="273" r:id="rId25"/>
    <p:sldId id="274" r:id="rId26"/>
    <p:sldId id="275" r:id="rId27"/>
    <p:sldId id="276" r:id="rId28"/>
    <p:sldId id="277" r:id="rId29"/>
    <p:sldId id="278" r:id="rId30"/>
  </p:sldIdLst>
  <p:sldSz cx="9144000" cy="6858000" type="screen4x3"/>
  <p:notesSz cx="6858000" cy="9144000"/>
  <p:embeddedFontLst>
    <p:embeddedFont>
      <p:font typeface="Arial Unicode MS" pitchFamily="34" charset="-128"/>
      <p:regular r:id="rId32"/>
    </p:embeddedFont>
    <p:embeddedFont>
      <p:font typeface="Verdana" pitchFamily="34" charset="0"/>
      <p:regular r:id="rId33"/>
      <p:bold r:id="rId34"/>
      <p:italic r:id="rId35"/>
      <p:boldItalic r:id="rId36"/>
    </p:embeddedFont>
    <p:embeddedFont>
      <p:font typeface="Segoe UI" pitchFamily="34" charset="0"/>
      <p:regular r:id="rId37"/>
      <p:bold r:id="rId38"/>
      <p:italic r:id="rId39"/>
      <p:boldItalic r:id="rId40"/>
    </p:embeddedFont>
    <p:embeddedFont>
      <p:font typeface="Segoe UI Light" pitchFamily="34" charset="0"/>
      <p:regular r:id="rId41"/>
    </p:embeddedFont>
    <p:embeddedFont>
      <p:font typeface="Segoe Light" pitchFamily="34" charset="0"/>
      <p:regular r:id="rId42"/>
      <p:italic r:id="rId43"/>
    </p:embeddedFont>
    <p:embeddedFont>
      <p:font typeface="SimSun" pitchFamily="2" charset="-122"/>
      <p:regular r:id="rId44"/>
    </p:embeddedFont>
    <p:embeddedFont>
      <p:font typeface="Calibri" pitchFamily="34"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4368" autoAdjust="0"/>
    <p:restoredTop sz="59543" autoAdjust="0"/>
  </p:normalViewPr>
  <p:slideViewPr>
    <p:cSldViewPr>
      <p:cViewPr>
        <p:scale>
          <a:sx n="109" d="100"/>
          <a:sy n="109" d="100"/>
        </p:scale>
        <p:origin x="-2460" y="-174"/>
      </p:cViewPr>
      <p:guideLst>
        <p:guide orient="horz" pos="2160"/>
        <p:guide pos="2880"/>
      </p:guideLst>
    </p:cSldViewPr>
  </p:slideViewPr>
  <p:notesTextViewPr>
    <p:cViewPr>
      <p:scale>
        <a:sx n="1" d="1"/>
        <a:sy n="1" d="1"/>
      </p:scale>
      <p:origin x="0" y="342"/>
    </p:cViewPr>
  </p:notesTextViewPr>
  <p:sorterViewPr>
    <p:cViewPr>
      <p:scale>
        <a:sx n="100" d="100"/>
        <a:sy n="100" d="100"/>
      </p:scale>
      <p:origin x="0" y="0"/>
    </p:cViewPr>
  </p:sorterViewPr>
  <p:notesViewPr>
    <p:cSldViewPr>
      <p:cViewPr varScale="1">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AF95BD-D93E-451F-99A9-AD5D2B49FAF4}" type="doc">
      <dgm:prSet loTypeId="urn:microsoft.com/office/officeart/2005/8/layout/bProcess4" loCatId="process" qsTypeId="urn:microsoft.com/office/officeart/2005/8/quickstyle/simple1" qsCatId="simple" csTypeId="urn:microsoft.com/office/officeart/2005/8/colors/accent2_3" csCatId="accent2" phldr="1"/>
      <dgm:spPr/>
      <dgm:t>
        <a:bodyPr/>
        <a:lstStyle/>
        <a:p>
          <a:endParaRPr lang="en-GB"/>
        </a:p>
      </dgm:t>
    </dgm:pt>
    <dgm:pt modelId="{6CAD80DB-C70D-4F3A-A32B-E1F0403E301D}">
      <dgm:prSet phldrT="[Text]"/>
      <dgm:spPr/>
      <dgm:t>
        <a:bodyPr/>
        <a:lstStyle/>
        <a:p>
          <a:r>
            <a:rPr lang="fr-FR" noProof="0" dirty="0" smtClean="0">
              <a:solidFill>
                <a:schemeClr val="tx1"/>
              </a:solidFill>
              <a:latin typeface="Segoe UI" pitchFamily="34" charset="0"/>
              <a:ea typeface="Segoe UI" pitchFamily="34" charset="0"/>
              <a:cs typeface="Segoe UI" pitchFamily="34" charset="0"/>
            </a:rPr>
            <a:t>Orchestrator surveille Operations Manager pour donner l'alerte au sujet de l'espace disque</a:t>
          </a:r>
          <a:endParaRPr lang="fr-FR" noProof="0" dirty="0">
            <a:solidFill>
              <a:schemeClr val="tx1"/>
            </a:solidFill>
            <a:latin typeface="Segoe UI" pitchFamily="34" charset="0"/>
            <a:ea typeface="Segoe UI" pitchFamily="34" charset="0"/>
            <a:cs typeface="Segoe UI" pitchFamily="34" charset="0"/>
          </a:endParaRPr>
        </a:p>
      </dgm:t>
    </dgm:pt>
    <dgm:pt modelId="{FF00F379-3A35-4ED2-91EF-FED49BB4E748}" type="parTrans" cxnId="{0E0BC8DB-B2ED-483D-9A63-88121BEC050B}">
      <dgm:prSet/>
      <dgm:spPr/>
      <dgm:t>
        <a:bodyPr/>
        <a:lstStyle/>
        <a:p>
          <a:endParaRPr lang="en-GB"/>
        </a:p>
      </dgm:t>
    </dgm:pt>
    <dgm:pt modelId="{254F7A6E-70E4-485C-A638-F7180861FA48}" type="sibTrans" cxnId="{0E0BC8DB-B2ED-483D-9A63-88121BEC050B}">
      <dgm:prSet/>
      <dgm:spPr>
        <a:solidFill>
          <a:srgbClr val="FF0000"/>
        </a:solidFill>
      </dgm:spPr>
      <dgm:t>
        <a:bodyPr/>
        <a:lstStyle/>
        <a:p>
          <a:endParaRPr lang="fr-FR" baseline="0" noProof="0">
            <a:solidFill>
              <a:srgbClr val="FF0000"/>
            </a:solidFill>
          </a:endParaRPr>
        </a:p>
      </dgm:t>
    </dgm:pt>
    <dgm:pt modelId="{91EEBFD0-803A-4D7D-8E11-AB3417BA97F2}">
      <dgm:prSet phldrT="[Text]"/>
      <dgm:spPr/>
      <dgm:t>
        <a:bodyPr/>
        <a:lstStyle/>
        <a:p>
          <a:r>
            <a:rPr lang="fr-FR" noProof="0" dirty="0" smtClean="0">
              <a:solidFill>
                <a:schemeClr val="tx1"/>
              </a:solidFill>
              <a:latin typeface="Segoe UI" pitchFamily="34" charset="0"/>
              <a:ea typeface="Segoe UI" pitchFamily="34" charset="0"/>
              <a:cs typeface="Segoe UI" pitchFamily="34" charset="0"/>
            </a:rPr>
            <a:t>Orchestrator reçoit l'alerte, puis génère un incident dans Service Manager</a:t>
          </a:r>
          <a:endParaRPr lang="fr-FR" noProof="0" dirty="0">
            <a:solidFill>
              <a:schemeClr val="tx1"/>
            </a:solidFill>
            <a:latin typeface="Segoe UI" pitchFamily="34" charset="0"/>
            <a:ea typeface="Segoe UI" pitchFamily="34" charset="0"/>
            <a:cs typeface="Segoe UI" pitchFamily="34" charset="0"/>
          </a:endParaRPr>
        </a:p>
      </dgm:t>
    </dgm:pt>
    <dgm:pt modelId="{95F1507C-72C7-4349-A17A-F3843B5570BD}" type="parTrans" cxnId="{A85B4445-3803-4B3C-838F-29470C65F8E1}">
      <dgm:prSet/>
      <dgm:spPr/>
      <dgm:t>
        <a:bodyPr/>
        <a:lstStyle/>
        <a:p>
          <a:endParaRPr lang="en-GB"/>
        </a:p>
      </dgm:t>
    </dgm:pt>
    <dgm:pt modelId="{06E34CD1-C8D5-4946-ADD6-ADA9655F4EE9}" type="sibTrans" cxnId="{A85B4445-3803-4B3C-838F-29470C65F8E1}">
      <dgm:prSet/>
      <dgm:spPr>
        <a:solidFill>
          <a:srgbClr val="FF0000"/>
        </a:solidFill>
      </dgm:spPr>
      <dgm:t>
        <a:bodyPr/>
        <a:lstStyle/>
        <a:p>
          <a:endParaRPr lang="fr-FR" noProof="0"/>
        </a:p>
      </dgm:t>
    </dgm:pt>
    <dgm:pt modelId="{5463324A-0317-4D7E-8D22-E9E653177B25}">
      <dgm:prSet phldrT="[Text]"/>
      <dgm:spPr/>
      <dgm:t>
        <a:bodyPr/>
        <a:lstStyle/>
        <a:p>
          <a:r>
            <a:rPr lang="fr-FR" noProof="0" dirty="0" smtClean="0">
              <a:solidFill>
                <a:schemeClr val="tx1"/>
              </a:solidFill>
              <a:latin typeface="Segoe UI" pitchFamily="34" charset="0"/>
              <a:ea typeface="Segoe UI" pitchFamily="34" charset="0"/>
              <a:cs typeface="Segoe UI" pitchFamily="34" charset="0"/>
            </a:rPr>
            <a:t>Orchestrator démarre l'ordinateur virtuel et augmente le volume du disque</a:t>
          </a:r>
          <a:endParaRPr lang="fr-FR" noProof="0" dirty="0">
            <a:solidFill>
              <a:schemeClr val="tx1"/>
            </a:solidFill>
            <a:latin typeface="Segoe UI" pitchFamily="34" charset="0"/>
            <a:ea typeface="Segoe UI" pitchFamily="34" charset="0"/>
            <a:cs typeface="Segoe UI" pitchFamily="34" charset="0"/>
          </a:endParaRPr>
        </a:p>
      </dgm:t>
    </dgm:pt>
    <dgm:pt modelId="{385E7E1B-F133-4AF6-8AA2-3B0FE20A7D6D}" type="parTrans" cxnId="{6748A8CE-3D6F-4213-BAB8-BD300CE94A41}">
      <dgm:prSet/>
      <dgm:spPr/>
      <dgm:t>
        <a:bodyPr/>
        <a:lstStyle/>
        <a:p>
          <a:endParaRPr lang="en-GB"/>
        </a:p>
      </dgm:t>
    </dgm:pt>
    <dgm:pt modelId="{AC18F252-05A9-4C19-97E2-C4743EB76A8A}" type="sibTrans" cxnId="{6748A8CE-3D6F-4213-BAB8-BD300CE94A41}">
      <dgm:prSet/>
      <dgm:spPr>
        <a:solidFill>
          <a:srgbClr val="FF0000"/>
        </a:solidFill>
      </dgm:spPr>
      <dgm:t>
        <a:bodyPr/>
        <a:lstStyle/>
        <a:p>
          <a:endParaRPr lang="fr-FR" noProof="0"/>
        </a:p>
      </dgm:t>
    </dgm:pt>
    <dgm:pt modelId="{38EE2E7B-F579-42E9-8C5C-2314CF5B3649}">
      <dgm:prSet phldrT="[Text]"/>
      <dgm:spPr/>
      <dgm:t>
        <a:bodyPr/>
        <a:lstStyle/>
        <a:p>
          <a:r>
            <a:rPr lang="fr-FR" noProof="0" dirty="0" smtClean="0">
              <a:solidFill>
                <a:schemeClr val="tx1"/>
              </a:solidFill>
              <a:latin typeface="Segoe UI" pitchFamily="34" charset="0"/>
              <a:ea typeface="Segoe UI" pitchFamily="34" charset="0"/>
              <a:cs typeface="Segoe UI" pitchFamily="34" charset="0"/>
            </a:rPr>
            <a:t>Orchestrator met à jour Operations Manager, puis sort le serveur de son mode de maintenance</a:t>
          </a:r>
        </a:p>
      </dgm:t>
    </dgm:pt>
    <dgm:pt modelId="{34787794-397C-4718-A0C6-632D84399AFB}" type="parTrans" cxnId="{97E42BC6-B6D2-4CEA-8850-3B714348E539}">
      <dgm:prSet/>
      <dgm:spPr/>
      <dgm:t>
        <a:bodyPr/>
        <a:lstStyle/>
        <a:p>
          <a:endParaRPr lang="en-GB"/>
        </a:p>
      </dgm:t>
    </dgm:pt>
    <dgm:pt modelId="{A251A676-DB4C-4987-9CA9-204B66DBEA82}" type="sibTrans" cxnId="{97E42BC6-B6D2-4CEA-8850-3B714348E539}">
      <dgm:prSet/>
      <dgm:spPr/>
      <dgm:t>
        <a:bodyPr/>
        <a:lstStyle/>
        <a:p>
          <a:endParaRPr lang="fr-FR" noProof="0"/>
        </a:p>
      </dgm:t>
    </dgm:pt>
    <dgm:pt modelId="{F4894408-3A66-4F27-883C-94981CCB07FE}">
      <dgm:prSet phldrT="[Text]"/>
      <dgm:spPr/>
      <dgm:t>
        <a:bodyPr/>
        <a:lstStyle/>
        <a:p>
          <a:r>
            <a:rPr lang="fr-FR" noProof="0" dirty="0" smtClean="0">
              <a:solidFill>
                <a:schemeClr val="tx1"/>
              </a:solidFill>
              <a:latin typeface="Segoe UI" pitchFamily="34" charset="0"/>
              <a:ea typeface="Segoe UI" pitchFamily="34" charset="0"/>
              <a:cs typeface="Segoe UI" pitchFamily="34" charset="0"/>
            </a:rPr>
            <a:t>Orchestrator vérifie VMM pour voir si l'hôte dispose d'espace disque disponible</a:t>
          </a:r>
          <a:endParaRPr lang="fr-FR" noProof="0" dirty="0">
            <a:solidFill>
              <a:schemeClr val="tx1"/>
            </a:solidFill>
            <a:latin typeface="Segoe UI" pitchFamily="34" charset="0"/>
            <a:ea typeface="Segoe UI" pitchFamily="34" charset="0"/>
            <a:cs typeface="Segoe UI" pitchFamily="34" charset="0"/>
          </a:endParaRPr>
        </a:p>
      </dgm:t>
    </dgm:pt>
    <dgm:pt modelId="{024847DC-37FD-4A66-814E-35825E8D9D78}" type="parTrans" cxnId="{23FDC24C-4849-4897-AB95-D5DEC20277F6}">
      <dgm:prSet/>
      <dgm:spPr/>
      <dgm:t>
        <a:bodyPr/>
        <a:lstStyle/>
        <a:p>
          <a:endParaRPr lang="en-GB"/>
        </a:p>
      </dgm:t>
    </dgm:pt>
    <dgm:pt modelId="{A5BFFCB8-3F32-4167-916E-6F6FB53540B9}" type="sibTrans" cxnId="{23FDC24C-4849-4897-AB95-D5DEC20277F6}">
      <dgm:prSet/>
      <dgm:spPr>
        <a:solidFill>
          <a:srgbClr val="FF0000"/>
        </a:solidFill>
      </dgm:spPr>
      <dgm:t>
        <a:bodyPr/>
        <a:lstStyle/>
        <a:p>
          <a:endParaRPr lang="fr-FR" noProof="0"/>
        </a:p>
      </dgm:t>
    </dgm:pt>
    <dgm:pt modelId="{05375E31-D828-4AF2-9C8A-6CA5F449C1E3}">
      <dgm:prSet phldrT="[Text]"/>
      <dgm:spPr/>
      <dgm:t>
        <a:bodyPr/>
        <a:lstStyle/>
        <a:p>
          <a:r>
            <a:rPr lang="fr-FR" noProof="0" dirty="0" smtClean="0">
              <a:solidFill>
                <a:schemeClr val="tx1"/>
              </a:solidFill>
              <a:latin typeface="Segoe UI" pitchFamily="34" charset="0"/>
              <a:ea typeface="Segoe UI" pitchFamily="34" charset="0"/>
              <a:cs typeface="Segoe UI" pitchFamily="34" charset="0"/>
            </a:rPr>
            <a:t>Orchestrator met à jour Operations Manager, puis met le serveur en mode de maintenance</a:t>
          </a:r>
          <a:endParaRPr lang="fr-FR" noProof="0" dirty="0">
            <a:solidFill>
              <a:schemeClr val="tx1"/>
            </a:solidFill>
            <a:latin typeface="Segoe UI" pitchFamily="34" charset="0"/>
            <a:ea typeface="Segoe UI" pitchFamily="34" charset="0"/>
            <a:cs typeface="Segoe UI" pitchFamily="34" charset="0"/>
          </a:endParaRPr>
        </a:p>
      </dgm:t>
    </dgm:pt>
    <dgm:pt modelId="{C95A271E-5BDC-4E1B-BDAF-B6DD146B46F7}" type="parTrans" cxnId="{8BD91CDD-C2E9-4E75-B5DA-25CAF2642564}">
      <dgm:prSet/>
      <dgm:spPr/>
      <dgm:t>
        <a:bodyPr/>
        <a:lstStyle/>
        <a:p>
          <a:endParaRPr lang="en-GB"/>
        </a:p>
      </dgm:t>
    </dgm:pt>
    <dgm:pt modelId="{47318FE5-4867-4450-91EE-5117724ED822}" type="sibTrans" cxnId="{8BD91CDD-C2E9-4E75-B5DA-25CAF2642564}">
      <dgm:prSet/>
      <dgm:spPr>
        <a:solidFill>
          <a:srgbClr val="FF0000"/>
        </a:solidFill>
      </dgm:spPr>
      <dgm:t>
        <a:bodyPr/>
        <a:lstStyle/>
        <a:p>
          <a:endParaRPr lang="fr-FR" noProof="0"/>
        </a:p>
      </dgm:t>
    </dgm:pt>
    <dgm:pt modelId="{5146DF72-931C-4B40-98AE-CE587FFC03AB}">
      <dgm:prSet phldrT="[Text]"/>
      <dgm:spPr/>
      <dgm:t>
        <a:bodyPr/>
        <a:lstStyle/>
        <a:p>
          <a:r>
            <a:rPr lang="fr-FR" noProof="0" dirty="0" smtClean="0">
              <a:solidFill>
                <a:schemeClr val="tx1"/>
              </a:solidFill>
              <a:latin typeface="Segoe UI" pitchFamily="34" charset="0"/>
              <a:ea typeface="Segoe UI" pitchFamily="34" charset="0"/>
              <a:cs typeface="Segoe UI" pitchFamily="34" charset="0"/>
            </a:rPr>
            <a:t>Orchestrator arrête l'ordinateur virtuel, puis étend le disque virtuel</a:t>
          </a:r>
          <a:endParaRPr lang="fr-FR" noProof="0" dirty="0">
            <a:solidFill>
              <a:schemeClr val="tx1"/>
            </a:solidFill>
            <a:latin typeface="Segoe UI" pitchFamily="34" charset="0"/>
            <a:ea typeface="Segoe UI" pitchFamily="34" charset="0"/>
            <a:cs typeface="Segoe UI" pitchFamily="34" charset="0"/>
          </a:endParaRPr>
        </a:p>
      </dgm:t>
    </dgm:pt>
    <dgm:pt modelId="{8059A19F-1E3E-4C78-ADA9-1736ADA1817A}" type="parTrans" cxnId="{70F7384D-2A75-4399-9C24-69C6E58964AB}">
      <dgm:prSet/>
      <dgm:spPr/>
      <dgm:t>
        <a:bodyPr/>
        <a:lstStyle/>
        <a:p>
          <a:endParaRPr lang="en-GB"/>
        </a:p>
      </dgm:t>
    </dgm:pt>
    <dgm:pt modelId="{39B8C2F2-8A3B-44A6-94A0-ED8BB57052C9}" type="sibTrans" cxnId="{70F7384D-2A75-4399-9C24-69C6E58964AB}">
      <dgm:prSet/>
      <dgm:spPr>
        <a:solidFill>
          <a:srgbClr val="FF0000"/>
        </a:solidFill>
      </dgm:spPr>
      <dgm:t>
        <a:bodyPr/>
        <a:lstStyle/>
        <a:p>
          <a:endParaRPr lang="fr-FR" noProof="0"/>
        </a:p>
      </dgm:t>
    </dgm:pt>
    <dgm:pt modelId="{7990E2C0-AFCD-4F36-8DEA-58C94C5CA7A2}">
      <dgm:prSet/>
      <dgm:spPr/>
      <dgm:t>
        <a:bodyPr/>
        <a:lstStyle/>
        <a:p>
          <a:r>
            <a:rPr lang="fr-FR" noProof="0" dirty="0" smtClean="0">
              <a:solidFill>
                <a:schemeClr val="tx1"/>
              </a:solidFill>
              <a:latin typeface="Segoe UI" pitchFamily="34" charset="0"/>
              <a:ea typeface="Segoe UI" pitchFamily="34" charset="0"/>
              <a:cs typeface="Segoe UI" pitchFamily="34" charset="0"/>
            </a:rPr>
            <a:t>Orchestrator met à jour l'incident de Service Manager</a:t>
          </a:r>
          <a:endParaRPr lang="fr-FR" noProof="0" dirty="0">
            <a:solidFill>
              <a:schemeClr val="tx1"/>
            </a:solidFill>
            <a:latin typeface="Segoe UI" pitchFamily="34" charset="0"/>
            <a:ea typeface="Segoe UI" pitchFamily="34" charset="0"/>
            <a:cs typeface="Segoe UI" pitchFamily="34" charset="0"/>
          </a:endParaRPr>
        </a:p>
      </dgm:t>
    </dgm:pt>
    <dgm:pt modelId="{04844DAD-F1E0-4445-B8C5-590946A8C241}" type="parTrans" cxnId="{1A5BE7D2-EE79-4689-AC2C-B4F7E8F6FAB9}">
      <dgm:prSet/>
      <dgm:spPr/>
      <dgm:t>
        <a:bodyPr/>
        <a:lstStyle/>
        <a:p>
          <a:endParaRPr lang="en-GB"/>
        </a:p>
      </dgm:t>
    </dgm:pt>
    <dgm:pt modelId="{2841F8C1-BC65-4699-9F15-02124DA1A27A}" type="sibTrans" cxnId="{1A5BE7D2-EE79-4689-AC2C-B4F7E8F6FAB9}">
      <dgm:prSet/>
      <dgm:spPr/>
      <dgm:t>
        <a:bodyPr/>
        <a:lstStyle/>
        <a:p>
          <a:endParaRPr lang="en-GB"/>
        </a:p>
      </dgm:t>
    </dgm:pt>
    <dgm:pt modelId="{362D6482-4267-4FE8-BCA2-70FD48BA6806}" type="pres">
      <dgm:prSet presAssocID="{C6AF95BD-D93E-451F-99A9-AD5D2B49FAF4}" presName="Name0" presStyleCnt="0">
        <dgm:presLayoutVars>
          <dgm:dir/>
          <dgm:resizeHandles/>
        </dgm:presLayoutVars>
      </dgm:prSet>
      <dgm:spPr/>
      <dgm:t>
        <a:bodyPr/>
        <a:lstStyle/>
        <a:p>
          <a:endParaRPr lang="en-US"/>
        </a:p>
      </dgm:t>
    </dgm:pt>
    <dgm:pt modelId="{823A178E-2747-4C81-A919-088A718BDF36}" type="pres">
      <dgm:prSet presAssocID="{6CAD80DB-C70D-4F3A-A32B-E1F0403E301D}" presName="compNode" presStyleCnt="0"/>
      <dgm:spPr/>
    </dgm:pt>
    <dgm:pt modelId="{44738E70-D3DC-434E-A5C0-4388C0F00A35}" type="pres">
      <dgm:prSet presAssocID="{6CAD80DB-C70D-4F3A-A32B-E1F0403E301D}" presName="dummyConnPt" presStyleCnt="0"/>
      <dgm:spPr/>
    </dgm:pt>
    <dgm:pt modelId="{DFDF20A5-13BD-4934-B845-B50B26AC1996}" type="pres">
      <dgm:prSet presAssocID="{6CAD80DB-C70D-4F3A-A32B-E1F0403E301D}" presName="node" presStyleLbl="node1" presStyleIdx="0" presStyleCnt="8" custLinFactNeighborY="-3683">
        <dgm:presLayoutVars>
          <dgm:bulletEnabled val="1"/>
        </dgm:presLayoutVars>
      </dgm:prSet>
      <dgm:spPr/>
      <dgm:t>
        <a:bodyPr/>
        <a:lstStyle/>
        <a:p>
          <a:endParaRPr lang="en-GB"/>
        </a:p>
      </dgm:t>
    </dgm:pt>
    <dgm:pt modelId="{360CEE8F-325A-4590-A530-5A27FB8D87ED}" type="pres">
      <dgm:prSet presAssocID="{254F7A6E-70E4-485C-A638-F7180861FA48}" presName="sibTrans" presStyleLbl="bgSibTrans2D1" presStyleIdx="0" presStyleCnt="7"/>
      <dgm:spPr/>
      <dgm:t>
        <a:bodyPr/>
        <a:lstStyle/>
        <a:p>
          <a:endParaRPr lang="en-US"/>
        </a:p>
      </dgm:t>
    </dgm:pt>
    <dgm:pt modelId="{55AB69AF-9E11-4B41-9315-05E3A6E7AF9D}" type="pres">
      <dgm:prSet presAssocID="{91EEBFD0-803A-4D7D-8E11-AB3417BA97F2}" presName="compNode" presStyleCnt="0"/>
      <dgm:spPr/>
    </dgm:pt>
    <dgm:pt modelId="{7253A8BA-878E-400B-A247-8630367E118D}" type="pres">
      <dgm:prSet presAssocID="{91EEBFD0-803A-4D7D-8E11-AB3417BA97F2}" presName="dummyConnPt" presStyleCnt="0"/>
      <dgm:spPr/>
    </dgm:pt>
    <dgm:pt modelId="{44A6D21E-0F9B-48C9-9BBE-B789CD82A0ED}" type="pres">
      <dgm:prSet presAssocID="{91EEBFD0-803A-4D7D-8E11-AB3417BA97F2}" presName="node" presStyleLbl="node1" presStyleIdx="1" presStyleCnt="8">
        <dgm:presLayoutVars>
          <dgm:bulletEnabled val="1"/>
        </dgm:presLayoutVars>
      </dgm:prSet>
      <dgm:spPr/>
      <dgm:t>
        <a:bodyPr/>
        <a:lstStyle/>
        <a:p>
          <a:endParaRPr lang="en-GB"/>
        </a:p>
      </dgm:t>
    </dgm:pt>
    <dgm:pt modelId="{D8A140D9-DCF3-4872-BE7E-160481EF9580}" type="pres">
      <dgm:prSet presAssocID="{06E34CD1-C8D5-4946-ADD6-ADA9655F4EE9}" presName="sibTrans" presStyleLbl="bgSibTrans2D1" presStyleIdx="1" presStyleCnt="7"/>
      <dgm:spPr/>
      <dgm:t>
        <a:bodyPr/>
        <a:lstStyle/>
        <a:p>
          <a:endParaRPr lang="en-US"/>
        </a:p>
      </dgm:t>
    </dgm:pt>
    <dgm:pt modelId="{D380EAAF-334B-4553-ACEA-A61F1E22C20C}" type="pres">
      <dgm:prSet presAssocID="{F4894408-3A66-4F27-883C-94981CCB07FE}" presName="compNode" presStyleCnt="0"/>
      <dgm:spPr/>
    </dgm:pt>
    <dgm:pt modelId="{DAB46BE6-8322-4805-88B0-0BF49A191F06}" type="pres">
      <dgm:prSet presAssocID="{F4894408-3A66-4F27-883C-94981CCB07FE}" presName="dummyConnPt" presStyleCnt="0"/>
      <dgm:spPr/>
    </dgm:pt>
    <dgm:pt modelId="{C57DD30F-3C17-430C-86C6-F3DF544263E1}" type="pres">
      <dgm:prSet presAssocID="{F4894408-3A66-4F27-883C-94981CCB07FE}" presName="node" presStyleLbl="node1" presStyleIdx="2" presStyleCnt="8" custLinFactNeighborX="168" custLinFactNeighborY="-384">
        <dgm:presLayoutVars>
          <dgm:bulletEnabled val="1"/>
        </dgm:presLayoutVars>
      </dgm:prSet>
      <dgm:spPr/>
      <dgm:t>
        <a:bodyPr/>
        <a:lstStyle/>
        <a:p>
          <a:endParaRPr lang="en-US"/>
        </a:p>
      </dgm:t>
    </dgm:pt>
    <dgm:pt modelId="{F1D37528-A94B-49D3-9BAE-96D80236C612}" type="pres">
      <dgm:prSet presAssocID="{A5BFFCB8-3F32-4167-916E-6F6FB53540B9}" presName="sibTrans" presStyleLbl="bgSibTrans2D1" presStyleIdx="2" presStyleCnt="7"/>
      <dgm:spPr/>
      <dgm:t>
        <a:bodyPr/>
        <a:lstStyle/>
        <a:p>
          <a:endParaRPr lang="en-US"/>
        </a:p>
      </dgm:t>
    </dgm:pt>
    <dgm:pt modelId="{4361C9BD-63FB-40DA-BF2C-EC41757FA0CC}" type="pres">
      <dgm:prSet presAssocID="{05375E31-D828-4AF2-9C8A-6CA5F449C1E3}" presName="compNode" presStyleCnt="0"/>
      <dgm:spPr/>
    </dgm:pt>
    <dgm:pt modelId="{35CC7703-9E65-4BDD-93D2-320E1C7AB8AE}" type="pres">
      <dgm:prSet presAssocID="{05375E31-D828-4AF2-9C8A-6CA5F449C1E3}" presName="dummyConnPt" presStyleCnt="0"/>
      <dgm:spPr/>
    </dgm:pt>
    <dgm:pt modelId="{F4581B81-D226-4D9E-B4CB-005E0408317A}" type="pres">
      <dgm:prSet presAssocID="{05375E31-D828-4AF2-9C8A-6CA5F449C1E3}" presName="node" presStyleLbl="node1" presStyleIdx="3" presStyleCnt="8">
        <dgm:presLayoutVars>
          <dgm:bulletEnabled val="1"/>
        </dgm:presLayoutVars>
      </dgm:prSet>
      <dgm:spPr/>
      <dgm:t>
        <a:bodyPr/>
        <a:lstStyle/>
        <a:p>
          <a:endParaRPr lang="en-GB"/>
        </a:p>
      </dgm:t>
    </dgm:pt>
    <dgm:pt modelId="{02D20A3D-7AB3-425F-87BC-E8F238B5D6E4}" type="pres">
      <dgm:prSet presAssocID="{47318FE5-4867-4450-91EE-5117724ED822}" presName="sibTrans" presStyleLbl="bgSibTrans2D1" presStyleIdx="3" presStyleCnt="7"/>
      <dgm:spPr/>
      <dgm:t>
        <a:bodyPr/>
        <a:lstStyle/>
        <a:p>
          <a:endParaRPr lang="en-US"/>
        </a:p>
      </dgm:t>
    </dgm:pt>
    <dgm:pt modelId="{4D1B0E13-EF6C-4F7F-9664-B565F4A5EF02}" type="pres">
      <dgm:prSet presAssocID="{5146DF72-931C-4B40-98AE-CE587FFC03AB}" presName="compNode" presStyleCnt="0"/>
      <dgm:spPr/>
    </dgm:pt>
    <dgm:pt modelId="{7BC8C613-1CFB-4E40-B738-38CFDF060EF9}" type="pres">
      <dgm:prSet presAssocID="{5146DF72-931C-4B40-98AE-CE587FFC03AB}" presName="dummyConnPt" presStyleCnt="0"/>
      <dgm:spPr/>
    </dgm:pt>
    <dgm:pt modelId="{CCCCBE03-E758-4C3C-83B0-8621F166A9AF}" type="pres">
      <dgm:prSet presAssocID="{5146DF72-931C-4B40-98AE-CE587FFC03AB}" presName="node" presStyleLbl="node1" presStyleIdx="4" presStyleCnt="8">
        <dgm:presLayoutVars>
          <dgm:bulletEnabled val="1"/>
        </dgm:presLayoutVars>
      </dgm:prSet>
      <dgm:spPr/>
      <dgm:t>
        <a:bodyPr/>
        <a:lstStyle/>
        <a:p>
          <a:endParaRPr lang="en-GB"/>
        </a:p>
      </dgm:t>
    </dgm:pt>
    <dgm:pt modelId="{37A424F8-11D1-49DD-9FCC-5A188BFE2605}" type="pres">
      <dgm:prSet presAssocID="{39B8C2F2-8A3B-44A6-94A0-ED8BB57052C9}" presName="sibTrans" presStyleLbl="bgSibTrans2D1" presStyleIdx="4" presStyleCnt="7"/>
      <dgm:spPr/>
      <dgm:t>
        <a:bodyPr/>
        <a:lstStyle/>
        <a:p>
          <a:endParaRPr lang="en-US"/>
        </a:p>
      </dgm:t>
    </dgm:pt>
    <dgm:pt modelId="{B2F3899B-285C-4A81-80F1-3729D632A565}" type="pres">
      <dgm:prSet presAssocID="{5463324A-0317-4D7E-8D22-E9E653177B25}" presName="compNode" presStyleCnt="0"/>
      <dgm:spPr/>
    </dgm:pt>
    <dgm:pt modelId="{4F69C2E1-0B51-4E01-BB25-C9EE395E8A66}" type="pres">
      <dgm:prSet presAssocID="{5463324A-0317-4D7E-8D22-E9E653177B25}" presName="dummyConnPt" presStyleCnt="0"/>
      <dgm:spPr/>
    </dgm:pt>
    <dgm:pt modelId="{7C8C0D51-9957-4003-8C21-82E776437E6C}" type="pres">
      <dgm:prSet presAssocID="{5463324A-0317-4D7E-8D22-E9E653177B25}" presName="node" presStyleLbl="node1" presStyleIdx="5" presStyleCnt="8" custLinFactNeighborX="-1756" custLinFactNeighborY="-521">
        <dgm:presLayoutVars>
          <dgm:bulletEnabled val="1"/>
        </dgm:presLayoutVars>
      </dgm:prSet>
      <dgm:spPr/>
      <dgm:t>
        <a:bodyPr/>
        <a:lstStyle/>
        <a:p>
          <a:endParaRPr lang="en-GB"/>
        </a:p>
      </dgm:t>
    </dgm:pt>
    <dgm:pt modelId="{D536DF81-59F5-49E5-823A-FB375EACD89C}" type="pres">
      <dgm:prSet presAssocID="{AC18F252-05A9-4C19-97E2-C4743EB76A8A}" presName="sibTrans" presStyleLbl="bgSibTrans2D1" presStyleIdx="5" presStyleCnt="7"/>
      <dgm:spPr/>
      <dgm:t>
        <a:bodyPr/>
        <a:lstStyle/>
        <a:p>
          <a:endParaRPr lang="en-US"/>
        </a:p>
      </dgm:t>
    </dgm:pt>
    <dgm:pt modelId="{2191C643-154C-4D75-B2AF-E7A0537E9C78}" type="pres">
      <dgm:prSet presAssocID="{38EE2E7B-F579-42E9-8C5C-2314CF5B3649}" presName="compNode" presStyleCnt="0"/>
      <dgm:spPr/>
    </dgm:pt>
    <dgm:pt modelId="{12B05F69-5DEF-41A0-8BF7-31BE30E12AB4}" type="pres">
      <dgm:prSet presAssocID="{38EE2E7B-F579-42E9-8C5C-2314CF5B3649}" presName="dummyConnPt" presStyleCnt="0"/>
      <dgm:spPr/>
    </dgm:pt>
    <dgm:pt modelId="{1F0E70DA-EA07-4F69-BD6C-ADA736D3BEEB}" type="pres">
      <dgm:prSet presAssocID="{38EE2E7B-F579-42E9-8C5C-2314CF5B3649}" presName="node" presStyleLbl="node1" presStyleIdx="6" presStyleCnt="8" custLinFactNeighborY="-521">
        <dgm:presLayoutVars>
          <dgm:bulletEnabled val="1"/>
        </dgm:presLayoutVars>
      </dgm:prSet>
      <dgm:spPr/>
      <dgm:t>
        <a:bodyPr/>
        <a:lstStyle/>
        <a:p>
          <a:endParaRPr lang="en-GB"/>
        </a:p>
      </dgm:t>
    </dgm:pt>
    <dgm:pt modelId="{1EE4F175-0414-4E49-AF75-6224391E3779}" type="pres">
      <dgm:prSet presAssocID="{A251A676-DB4C-4987-9CA9-204B66DBEA82}" presName="sibTrans" presStyleLbl="bgSibTrans2D1" presStyleIdx="6" presStyleCnt="7"/>
      <dgm:spPr/>
      <dgm:t>
        <a:bodyPr/>
        <a:lstStyle/>
        <a:p>
          <a:endParaRPr lang="en-GB"/>
        </a:p>
      </dgm:t>
    </dgm:pt>
    <dgm:pt modelId="{3B31B452-C3F7-442F-9285-A5654AE022E4}" type="pres">
      <dgm:prSet presAssocID="{7990E2C0-AFCD-4F36-8DEA-58C94C5CA7A2}" presName="compNode" presStyleCnt="0"/>
      <dgm:spPr/>
    </dgm:pt>
    <dgm:pt modelId="{CECD2FF0-3112-482B-BE39-A135A3EC03C8}" type="pres">
      <dgm:prSet presAssocID="{7990E2C0-AFCD-4F36-8DEA-58C94C5CA7A2}" presName="dummyConnPt" presStyleCnt="0"/>
      <dgm:spPr/>
    </dgm:pt>
    <dgm:pt modelId="{96CC02AF-FF63-44CB-BFD0-1EB818A4413A}" type="pres">
      <dgm:prSet presAssocID="{7990E2C0-AFCD-4F36-8DEA-58C94C5CA7A2}" presName="node" presStyleLbl="node1" presStyleIdx="7" presStyleCnt="8">
        <dgm:presLayoutVars>
          <dgm:bulletEnabled val="1"/>
        </dgm:presLayoutVars>
      </dgm:prSet>
      <dgm:spPr/>
      <dgm:t>
        <a:bodyPr/>
        <a:lstStyle/>
        <a:p>
          <a:endParaRPr lang="en-GB"/>
        </a:p>
      </dgm:t>
    </dgm:pt>
  </dgm:ptLst>
  <dgm:cxnLst>
    <dgm:cxn modelId="{2DD45085-3ACC-41CA-AFAD-A0AF67894AA7}" type="presOf" srcId="{A251A676-DB4C-4987-9CA9-204B66DBEA82}" destId="{1EE4F175-0414-4E49-AF75-6224391E3779}" srcOrd="0" destOrd="0" presId="urn:microsoft.com/office/officeart/2005/8/layout/bProcess4"/>
    <dgm:cxn modelId="{0E0BC8DB-B2ED-483D-9A63-88121BEC050B}" srcId="{C6AF95BD-D93E-451F-99A9-AD5D2B49FAF4}" destId="{6CAD80DB-C70D-4F3A-A32B-E1F0403E301D}" srcOrd="0" destOrd="0" parTransId="{FF00F379-3A35-4ED2-91EF-FED49BB4E748}" sibTransId="{254F7A6E-70E4-485C-A638-F7180861FA48}"/>
    <dgm:cxn modelId="{597E06B3-6886-4380-9376-1ABF043139A1}" type="presOf" srcId="{38EE2E7B-F579-42E9-8C5C-2314CF5B3649}" destId="{1F0E70DA-EA07-4F69-BD6C-ADA736D3BEEB}" srcOrd="0" destOrd="0" presId="urn:microsoft.com/office/officeart/2005/8/layout/bProcess4"/>
    <dgm:cxn modelId="{A85B4445-3803-4B3C-838F-29470C65F8E1}" srcId="{C6AF95BD-D93E-451F-99A9-AD5D2B49FAF4}" destId="{91EEBFD0-803A-4D7D-8E11-AB3417BA97F2}" srcOrd="1" destOrd="0" parTransId="{95F1507C-72C7-4349-A17A-F3843B5570BD}" sibTransId="{06E34CD1-C8D5-4946-ADD6-ADA9655F4EE9}"/>
    <dgm:cxn modelId="{DA4EEA9E-053A-4D70-8563-319742BE1415}" type="presOf" srcId="{254F7A6E-70E4-485C-A638-F7180861FA48}" destId="{360CEE8F-325A-4590-A530-5A27FB8D87ED}" srcOrd="0" destOrd="0" presId="urn:microsoft.com/office/officeart/2005/8/layout/bProcess4"/>
    <dgm:cxn modelId="{2F346412-F0FD-4A5F-BEEB-D89AB5D6C257}" type="presOf" srcId="{C6AF95BD-D93E-451F-99A9-AD5D2B49FAF4}" destId="{362D6482-4267-4FE8-BCA2-70FD48BA6806}" srcOrd="0" destOrd="0" presId="urn:microsoft.com/office/officeart/2005/8/layout/bProcess4"/>
    <dgm:cxn modelId="{A30D7805-9359-4845-9D0B-1B7570D083D4}" type="presOf" srcId="{AC18F252-05A9-4C19-97E2-C4743EB76A8A}" destId="{D536DF81-59F5-49E5-823A-FB375EACD89C}" srcOrd="0" destOrd="0" presId="urn:microsoft.com/office/officeart/2005/8/layout/bProcess4"/>
    <dgm:cxn modelId="{E95F0A07-3917-4574-81F0-E356747EEA02}" type="presOf" srcId="{06E34CD1-C8D5-4946-ADD6-ADA9655F4EE9}" destId="{D8A140D9-DCF3-4872-BE7E-160481EF9580}" srcOrd="0" destOrd="0" presId="urn:microsoft.com/office/officeart/2005/8/layout/bProcess4"/>
    <dgm:cxn modelId="{745B41B6-BA5B-46FC-A397-10D445FAE98F}" type="presOf" srcId="{5463324A-0317-4D7E-8D22-E9E653177B25}" destId="{7C8C0D51-9957-4003-8C21-82E776437E6C}" srcOrd="0" destOrd="0" presId="urn:microsoft.com/office/officeart/2005/8/layout/bProcess4"/>
    <dgm:cxn modelId="{B0831335-F782-4162-A08C-FDE140ABABE5}" type="presOf" srcId="{05375E31-D828-4AF2-9C8A-6CA5F449C1E3}" destId="{F4581B81-D226-4D9E-B4CB-005E0408317A}" srcOrd="0" destOrd="0" presId="urn:microsoft.com/office/officeart/2005/8/layout/bProcess4"/>
    <dgm:cxn modelId="{74DCC749-56DD-4310-ABE8-FAC1317EE98A}" type="presOf" srcId="{91EEBFD0-803A-4D7D-8E11-AB3417BA97F2}" destId="{44A6D21E-0F9B-48C9-9BBE-B789CD82A0ED}" srcOrd="0" destOrd="0" presId="urn:microsoft.com/office/officeart/2005/8/layout/bProcess4"/>
    <dgm:cxn modelId="{3FD7BAF3-44C2-4C8C-B461-D571DC91AF82}" type="presOf" srcId="{5146DF72-931C-4B40-98AE-CE587FFC03AB}" destId="{CCCCBE03-E758-4C3C-83B0-8621F166A9AF}" srcOrd="0" destOrd="0" presId="urn:microsoft.com/office/officeart/2005/8/layout/bProcess4"/>
    <dgm:cxn modelId="{9402866C-3EAD-4CE1-AFFB-D165168F7D8C}" type="presOf" srcId="{A5BFFCB8-3F32-4167-916E-6F6FB53540B9}" destId="{F1D37528-A94B-49D3-9BAE-96D80236C612}" srcOrd="0" destOrd="0" presId="urn:microsoft.com/office/officeart/2005/8/layout/bProcess4"/>
    <dgm:cxn modelId="{3814934D-F1F9-4B86-89DC-3F2818169AFB}" type="presOf" srcId="{7990E2C0-AFCD-4F36-8DEA-58C94C5CA7A2}" destId="{96CC02AF-FF63-44CB-BFD0-1EB818A4413A}" srcOrd="0" destOrd="0" presId="urn:microsoft.com/office/officeart/2005/8/layout/bProcess4"/>
    <dgm:cxn modelId="{7C9ADF3F-A9E5-4F7D-AAA5-503425E8F679}" type="presOf" srcId="{F4894408-3A66-4F27-883C-94981CCB07FE}" destId="{C57DD30F-3C17-430C-86C6-F3DF544263E1}" srcOrd="0" destOrd="0" presId="urn:microsoft.com/office/officeart/2005/8/layout/bProcess4"/>
    <dgm:cxn modelId="{8BD91CDD-C2E9-4E75-B5DA-25CAF2642564}" srcId="{C6AF95BD-D93E-451F-99A9-AD5D2B49FAF4}" destId="{05375E31-D828-4AF2-9C8A-6CA5F449C1E3}" srcOrd="3" destOrd="0" parTransId="{C95A271E-5BDC-4E1B-BDAF-B6DD146B46F7}" sibTransId="{47318FE5-4867-4450-91EE-5117724ED822}"/>
    <dgm:cxn modelId="{F3A281EB-4E75-48E2-82FF-A2098CFFFAC6}" type="presOf" srcId="{6CAD80DB-C70D-4F3A-A32B-E1F0403E301D}" destId="{DFDF20A5-13BD-4934-B845-B50B26AC1996}" srcOrd="0" destOrd="0" presId="urn:microsoft.com/office/officeart/2005/8/layout/bProcess4"/>
    <dgm:cxn modelId="{97E42BC6-B6D2-4CEA-8850-3B714348E539}" srcId="{C6AF95BD-D93E-451F-99A9-AD5D2B49FAF4}" destId="{38EE2E7B-F579-42E9-8C5C-2314CF5B3649}" srcOrd="6" destOrd="0" parTransId="{34787794-397C-4718-A0C6-632D84399AFB}" sibTransId="{A251A676-DB4C-4987-9CA9-204B66DBEA82}"/>
    <dgm:cxn modelId="{7294AA6A-974B-46ED-8E3E-B991334535C9}" type="presOf" srcId="{39B8C2F2-8A3B-44A6-94A0-ED8BB57052C9}" destId="{37A424F8-11D1-49DD-9FCC-5A188BFE2605}" srcOrd="0" destOrd="0" presId="urn:microsoft.com/office/officeart/2005/8/layout/bProcess4"/>
    <dgm:cxn modelId="{6748A8CE-3D6F-4213-BAB8-BD300CE94A41}" srcId="{C6AF95BD-D93E-451F-99A9-AD5D2B49FAF4}" destId="{5463324A-0317-4D7E-8D22-E9E653177B25}" srcOrd="5" destOrd="0" parTransId="{385E7E1B-F133-4AF6-8AA2-3B0FE20A7D6D}" sibTransId="{AC18F252-05A9-4C19-97E2-C4743EB76A8A}"/>
    <dgm:cxn modelId="{23FDC24C-4849-4897-AB95-D5DEC20277F6}" srcId="{C6AF95BD-D93E-451F-99A9-AD5D2B49FAF4}" destId="{F4894408-3A66-4F27-883C-94981CCB07FE}" srcOrd="2" destOrd="0" parTransId="{024847DC-37FD-4A66-814E-35825E8D9D78}" sibTransId="{A5BFFCB8-3F32-4167-916E-6F6FB53540B9}"/>
    <dgm:cxn modelId="{70F7384D-2A75-4399-9C24-69C6E58964AB}" srcId="{C6AF95BD-D93E-451F-99A9-AD5D2B49FAF4}" destId="{5146DF72-931C-4B40-98AE-CE587FFC03AB}" srcOrd="4" destOrd="0" parTransId="{8059A19F-1E3E-4C78-ADA9-1736ADA1817A}" sibTransId="{39B8C2F2-8A3B-44A6-94A0-ED8BB57052C9}"/>
    <dgm:cxn modelId="{D07FF132-569A-4A9D-83B9-F98399FBE980}" type="presOf" srcId="{47318FE5-4867-4450-91EE-5117724ED822}" destId="{02D20A3D-7AB3-425F-87BC-E8F238B5D6E4}" srcOrd="0" destOrd="0" presId="urn:microsoft.com/office/officeart/2005/8/layout/bProcess4"/>
    <dgm:cxn modelId="{1A5BE7D2-EE79-4689-AC2C-B4F7E8F6FAB9}" srcId="{C6AF95BD-D93E-451F-99A9-AD5D2B49FAF4}" destId="{7990E2C0-AFCD-4F36-8DEA-58C94C5CA7A2}" srcOrd="7" destOrd="0" parTransId="{04844DAD-F1E0-4445-B8C5-590946A8C241}" sibTransId="{2841F8C1-BC65-4699-9F15-02124DA1A27A}"/>
    <dgm:cxn modelId="{14C08BFF-88C1-4ACE-9756-72F256BD6371}" type="presParOf" srcId="{362D6482-4267-4FE8-BCA2-70FD48BA6806}" destId="{823A178E-2747-4C81-A919-088A718BDF36}" srcOrd="0" destOrd="0" presId="urn:microsoft.com/office/officeart/2005/8/layout/bProcess4"/>
    <dgm:cxn modelId="{F87FDC99-1EB5-4150-ABB1-3BE3EF8CA450}" type="presParOf" srcId="{823A178E-2747-4C81-A919-088A718BDF36}" destId="{44738E70-D3DC-434E-A5C0-4388C0F00A35}" srcOrd="0" destOrd="0" presId="urn:microsoft.com/office/officeart/2005/8/layout/bProcess4"/>
    <dgm:cxn modelId="{6BC09A2D-21CE-4222-B03B-ABB4188682DE}" type="presParOf" srcId="{823A178E-2747-4C81-A919-088A718BDF36}" destId="{DFDF20A5-13BD-4934-B845-B50B26AC1996}" srcOrd="1" destOrd="0" presId="urn:microsoft.com/office/officeart/2005/8/layout/bProcess4"/>
    <dgm:cxn modelId="{539CB5D5-5A6A-4ECE-A851-A2A6C7A0DBCA}" type="presParOf" srcId="{362D6482-4267-4FE8-BCA2-70FD48BA6806}" destId="{360CEE8F-325A-4590-A530-5A27FB8D87ED}" srcOrd="1" destOrd="0" presId="urn:microsoft.com/office/officeart/2005/8/layout/bProcess4"/>
    <dgm:cxn modelId="{4AA58F0D-B2CA-4164-BDA4-D2954FEE4209}" type="presParOf" srcId="{362D6482-4267-4FE8-BCA2-70FD48BA6806}" destId="{55AB69AF-9E11-4B41-9315-05E3A6E7AF9D}" srcOrd="2" destOrd="0" presId="urn:microsoft.com/office/officeart/2005/8/layout/bProcess4"/>
    <dgm:cxn modelId="{A16231C7-9E3F-4E19-9ADF-3DC46C151800}" type="presParOf" srcId="{55AB69AF-9E11-4B41-9315-05E3A6E7AF9D}" destId="{7253A8BA-878E-400B-A247-8630367E118D}" srcOrd="0" destOrd="0" presId="urn:microsoft.com/office/officeart/2005/8/layout/bProcess4"/>
    <dgm:cxn modelId="{F67B56F0-2D1F-4942-917E-2D46BBA122C5}" type="presParOf" srcId="{55AB69AF-9E11-4B41-9315-05E3A6E7AF9D}" destId="{44A6D21E-0F9B-48C9-9BBE-B789CD82A0ED}" srcOrd="1" destOrd="0" presId="urn:microsoft.com/office/officeart/2005/8/layout/bProcess4"/>
    <dgm:cxn modelId="{C9891897-FFC7-4192-B8DB-75CCDD6F1912}" type="presParOf" srcId="{362D6482-4267-4FE8-BCA2-70FD48BA6806}" destId="{D8A140D9-DCF3-4872-BE7E-160481EF9580}" srcOrd="3" destOrd="0" presId="urn:microsoft.com/office/officeart/2005/8/layout/bProcess4"/>
    <dgm:cxn modelId="{523BD178-A94F-496E-A0E6-2209A2D31364}" type="presParOf" srcId="{362D6482-4267-4FE8-BCA2-70FD48BA6806}" destId="{D380EAAF-334B-4553-ACEA-A61F1E22C20C}" srcOrd="4" destOrd="0" presId="urn:microsoft.com/office/officeart/2005/8/layout/bProcess4"/>
    <dgm:cxn modelId="{97C1D027-E202-48B0-83AF-B65BF1E6D836}" type="presParOf" srcId="{D380EAAF-334B-4553-ACEA-A61F1E22C20C}" destId="{DAB46BE6-8322-4805-88B0-0BF49A191F06}" srcOrd="0" destOrd="0" presId="urn:microsoft.com/office/officeart/2005/8/layout/bProcess4"/>
    <dgm:cxn modelId="{4534CCCB-7516-4940-A96F-649F1D49B568}" type="presParOf" srcId="{D380EAAF-334B-4553-ACEA-A61F1E22C20C}" destId="{C57DD30F-3C17-430C-86C6-F3DF544263E1}" srcOrd="1" destOrd="0" presId="urn:microsoft.com/office/officeart/2005/8/layout/bProcess4"/>
    <dgm:cxn modelId="{E6C6888C-BCF2-4FB1-83B8-79296060DE79}" type="presParOf" srcId="{362D6482-4267-4FE8-BCA2-70FD48BA6806}" destId="{F1D37528-A94B-49D3-9BAE-96D80236C612}" srcOrd="5" destOrd="0" presId="urn:microsoft.com/office/officeart/2005/8/layout/bProcess4"/>
    <dgm:cxn modelId="{FD579C8D-0287-4FEC-94D5-928577B4BCB3}" type="presParOf" srcId="{362D6482-4267-4FE8-BCA2-70FD48BA6806}" destId="{4361C9BD-63FB-40DA-BF2C-EC41757FA0CC}" srcOrd="6" destOrd="0" presId="urn:microsoft.com/office/officeart/2005/8/layout/bProcess4"/>
    <dgm:cxn modelId="{09C0D8C8-8EA5-4C2D-B5C4-6A71082BF663}" type="presParOf" srcId="{4361C9BD-63FB-40DA-BF2C-EC41757FA0CC}" destId="{35CC7703-9E65-4BDD-93D2-320E1C7AB8AE}" srcOrd="0" destOrd="0" presId="urn:microsoft.com/office/officeart/2005/8/layout/bProcess4"/>
    <dgm:cxn modelId="{250449CA-BFFD-4A55-A8AF-3947AED6386B}" type="presParOf" srcId="{4361C9BD-63FB-40DA-BF2C-EC41757FA0CC}" destId="{F4581B81-D226-4D9E-B4CB-005E0408317A}" srcOrd="1" destOrd="0" presId="urn:microsoft.com/office/officeart/2005/8/layout/bProcess4"/>
    <dgm:cxn modelId="{D0C9C082-AF35-4051-B10C-2DB011E1DA7E}" type="presParOf" srcId="{362D6482-4267-4FE8-BCA2-70FD48BA6806}" destId="{02D20A3D-7AB3-425F-87BC-E8F238B5D6E4}" srcOrd="7" destOrd="0" presId="urn:microsoft.com/office/officeart/2005/8/layout/bProcess4"/>
    <dgm:cxn modelId="{13FB290E-971F-498C-A7C4-1C13676B0DC9}" type="presParOf" srcId="{362D6482-4267-4FE8-BCA2-70FD48BA6806}" destId="{4D1B0E13-EF6C-4F7F-9664-B565F4A5EF02}" srcOrd="8" destOrd="0" presId="urn:microsoft.com/office/officeart/2005/8/layout/bProcess4"/>
    <dgm:cxn modelId="{A6A2B31A-2F91-4447-89D0-26AE41D77535}" type="presParOf" srcId="{4D1B0E13-EF6C-4F7F-9664-B565F4A5EF02}" destId="{7BC8C613-1CFB-4E40-B738-38CFDF060EF9}" srcOrd="0" destOrd="0" presId="urn:microsoft.com/office/officeart/2005/8/layout/bProcess4"/>
    <dgm:cxn modelId="{5FBA36E6-482E-4C91-9F60-C5A3A921AD57}" type="presParOf" srcId="{4D1B0E13-EF6C-4F7F-9664-B565F4A5EF02}" destId="{CCCCBE03-E758-4C3C-83B0-8621F166A9AF}" srcOrd="1" destOrd="0" presId="urn:microsoft.com/office/officeart/2005/8/layout/bProcess4"/>
    <dgm:cxn modelId="{F692C013-13F5-427C-B2CB-9200E38CBDB5}" type="presParOf" srcId="{362D6482-4267-4FE8-BCA2-70FD48BA6806}" destId="{37A424F8-11D1-49DD-9FCC-5A188BFE2605}" srcOrd="9" destOrd="0" presId="urn:microsoft.com/office/officeart/2005/8/layout/bProcess4"/>
    <dgm:cxn modelId="{FC9CF13F-F902-4CD6-B6E3-3EBBE5615BFF}" type="presParOf" srcId="{362D6482-4267-4FE8-BCA2-70FD48BA6806}" destId="{B2F3899B-285C-4A81-80F1-3729D632A565}" srcOrd="10" destOrd="0" presId="urn:microsoft.com/office/officeart/2005/8/layout/bProcess4"/>
    <dgm:cxn modelId="{C545EFF4-EAF9-4250-B340-BDC8D38B1812}" type="presParOf" srcId="{B2F3899B-285C-4A81-80F1-3729D632A565}" destId="{4F69C2E1-0B51-4E01-BB25-C9EE395E8A66}" srcOrd="0" destOrd="0" presId="urn:microsoft.com/office/officeart/2005/8/layout/bProcess4"/>
    <dgm:cxn modelId="{ED2C59F3-638A-4129-B47D-64CF1231911C}" type="presParOf" srcId="{B2F3899B-285C-4A81-80F1-3729D632A565}" destId="{7C8C0D51-9957-4003-8C21-82E776437E6C}" srcOrd="1" destOrd="0" presId="urn:microsoft.com/office/officeart/2005/8/layout/bProcess4"/>
    <dgm:cxn modelId="{B4E54431-7F97-4706-936B-01B2D71639C8}" type="presParOf" srcId="{362D6482-4267-4FE8-BCA2-70FD48BA6806}" destId="{D536DF81-59F5-49E5-823A-FB375EACD89C}" srcOrd="11" destOrd="0" presId="urn:microsoft.com/office/officeart/2005/8/layout/bProcess4"/>
    <dgm:cxn modelId="{F304C0B9-549B-4EE2-96CE-0AA74131F1EF}" type="presParOf" srcId="{362D6482-4267-4FE8-BCA2-70FD48BA6806}" destId="{2191C643-154C-4D75-B2AF-E7A0537E9C78}" srcOrd="12" destOrd="0" presId="urn:microsoft.com/office/officeart/2005/8/layout/bProcess4"/>
    <dgm:cxn modelId="{9A4B4749-5C41-474C-9D1D-7C52526D8F16}" type="presParOf" srcId="{2191C643-154C-4D75-B2AF-E7A0537E9C78}" destId="{12B05F69-5DEF-41A0-8BF7-31BE30E12AB4}" srcOrd="0" destOrd="0" presId="urn:microsoft.com/office/officeart/2005/8/layout/bProcess4"/>
    <dgm:cxn modelId="{D1C75BC3-1159-46DC-8F4E-176B8245270A}" type="presParOf" srcId="{2191C643-154C-4D75-B2AF-E7A0537E9C78}" destId="{1F0E70DA-EA07-4F69-BD6C-ADA736D3BEEB}" srcOrd="1" destOrd="0" presId="urn:microsoft.com/office/officeart/2005/8/layout/bProcess4"/>
    <dgm:cxn modelId="{F46752AE-4076-4FDD-9B21-C5CCF3F2D3F5}" type="presParOf" srcId="{362D6482-4267-4FE8-BCA2-70FD48BA6806}" destId="{1EE4F175-0414-4E49-AF75-6224391E3779}" srcOrd="13" destOrd="0" presId="urn:microsoft.com/office/officeart/2005/8/layout/bProcess4"/>
    <dgm:cxn modelId="{D9611162-A325-4C51-94E8-C42582AE99F0}" type="presParOf" srcId="{362D6482-4267-4FE8-BCA2-70FD48BA6806}" destId="{3B31B452-C3F7-442F-9285-A5654AE022E4}" srcOrd="14" destOrd="0" presId="urn:microsoft.com/office/officeart/2005/8/layout/bProcess4"/>
    <dgm:cxn modelId="{847F0ADD-8A37-4553-96EB-3B0F2E997649}" type="presParOf" srcId="{3B31B452-C3F7-442F-9285-A5654AE022E4}" destId="{CECD2FF0-3112-482B-BE39-A135A3EC03C8}" srcOrd="0" destOrd="0" presId="urn:microsoft.com/office/officeart/2005/8/layout/bProcess4"/>
    <dgm:cxn modelId="{E3D107B1-545F-48EE-AACF-82240A537715}" type="presParOf" srcId="{3B31B452-C3F7-442F-9285-A5654AE022E4}" destId="{96CC02AF-FF63-44CB-BFD0-1EB818A4413A}"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45928F-9FDA-4012-8A3A-A6B301D9DFF8}" type="datetimeFigureOut">
              <a:rPr lang="en-US" smtClean="0"/>
              <a:t>8/14/2013</a:t>
            </a:fld>
            <a:endParaRPr lang="en-US" dirty="0"/>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EB25D0-6BC0-4531-8B14-7112F512A728}" type="slidenum">
              <a:rPr lang="en-US" smtClean="0"/>
              <a:t>‹#›</a:t>
            </a:fld>
            <a:endParaRPr lang="en-US" dirty="0"/>
          </a:p>
        </p:txBody>
      </p:sp>
    </p:spTree>
    <p:extLst>
      <p:ext uri="{BB962C8B-B14F-4D97-AF65-F5344CB8AC3E}">
        <p14:creationId xmlns:p14="http://schemas.microsoft.com/office/powerpoint/2010/main" val="3619146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go.microsoft.com/fwlink/?linkid=285297"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b="1" noProof="0" dirty="0" smtClean="0">
                <a:latin typeface="Arial"/>
                <a:ea typeface="Calibri"/>
                <a:cs typeface="Times New Roman"/>
              </a:rPr>
              <a:t>Présentation : 60 minutes</a:t>
            </a:r>
            <a:endParaRPr lang="fr-FR" sz="1000" noProof="0" dirty="0" smtClean="0">
              <a:latin typeface="Arial"/>
              <a:ea typeface="Calibri"/>
              <a:cs typeface="Times New Roman"/>
            </a:endParaRPr>
          </a:p>
          <a:p>
            <a:pPr>
              <a:lnSpc>
                <a:spcPct val="115000"/>
              </a:lnSpc>
              <a:spcAft>
                <a:spcPts val="995"/>
              </a:spcAft>
            </a:pPr>
            <a:r>
              <a:rPr lang="fr-FR" sz="1000" b="1" noProof="0" dirty="0" smtClean="0">
                <a:latin typeface="Arial"/>
                <a:ea typeface="Calibri"/>
                <a:cs typeface="Times New Roman"/>
              </a:rPr>
              <a:t>Atelier pratique : 60 minutes</a:t>
            </a:r>
            <a:endParaRPr lang="fr-FR" sz="1000" noProof="0" dirty="0" smtClean="0">
              <a:latin typeface="Arial"/>
              <a:ea typeface="Calibri"/>
              <a:cs typeface="Times New Roman"/>
            </a:endParaRPr>
          </a:p>
          <a:p>
            <a:pPr>
              <a:lnSpc>
                <a:spcPct val="115000"/>
              </a:lnSpc>
              <a:spcAft>
                <a:spcPts val="1000"/>
              </a:spcAft>
            </a:pPr>
            <a:r>
              <a:rPr lang="fr-FR" sz="1000" noProof="0" dirty="0" smtClean="0">
                <a:latin typeface="Arial"/>
                <a:ea typeface="Times New Roman"/>
                <a:cs typeface="Calibri"/>
              </a:rPr>
              <a:t>À la fin de ce module, les stagiaires seront à même d'effectuer les tâches suivantes :</a:t>
            </a:r>
            <a:endParaRPr lang="fr-FR" sz="1000" noProof="0" dirty="0" smtClean="0">
              <a:latin typeface="Arial"/>
              <a:ea typeface="Calibri"/>
              <a:cs typeface="Times New Roman"/>
            </a:endParaRPr>
          </a:p>
          <a:p>
            <a:pPr marL="171450" marR="0" lvl="0" indent="-171450">
              <a:lnSpc>
                <a:spcPct val="115000"/>
              </a:lnSpc>
              <a:spcBef>
                <a:spcPts val="0"/>
              </a:spcBef>
              <a:spcAft>
                <a:spcPts val="995"/>
              </a:spcAft>
              <a:buFont typeface="Arial" pitchFamily="34" charset="0"/>
              <a:buChar char="•"/>
            </a:pPr>
            <a:r>
              <a:rPr lang="fr-FR" sz="1000" noProof="0" dirty="0" smtClean="0">
                <a:latin typeface="Arial"/>
                <a:ea typeface="Times New Roman"/>
                <a:cs typeface="Times New Roman"/>
              </a:rPr>
              <a:t>planifier l'automatisation d'un environnement d'ordinateur virtuel avec Microsoft</a:t>
            </a:r>
            <a:r>
              <a:rPr lang="fr-FR" sz="1000" baseline="30000" noProof="0" dirty="0" smtClean="0">
                <a:latin typeface="Arial"/>
                <a:ea typeface="Times New Roman"/>
                <a:cs typeface="Times New Roman"/>
              </a:rPr>
              <a:t>®</a:t>
            </a:r>
            <a:r>
              <a:rPr lang="fr-FR" sz="1000" noProof="0" dirty="0" smtClean="0">
                <a:latin typeface="Arial"/>
                <a:ea typeface="Times New Roman"/>
                <a:cs typeface="Times New Roman"/>
              </a:rPr>
              <a:t> System Center 2012 ; planifier un modèle délégué d'administration dans System Center 2012 ;</a:t>
            </a:r>
          </a:p>
          <a:p>
            <a:pPr marL="171450" marR="0" lvl="0" indent="-171450">
              <a:lnSpc>
                <a:spcPct val="115000"/>
              </a:lnSpc>
              <a:spcBef>
                <a:spcPts val="0"/>
              </a:spcBef>
              <a:spcAft>
                <a:spcPts val="995"/>
              </a:spcAft>
              <a:buFont typeface="Arial" pitchFamily="34" charset="0"/>
              <a:buChar char="•"/>
            </a:pPr>
            <a:r>
              <a:rPr lang="fr-FR" sz="1000" noProof="0" dirty="0" smtClean="0">
                <a:latin typeface="Arial"/>
                <a:ea typeface="Times New Roman"/>
                <a:cs typeface="Times New Roman"/>
              </a:rPr>
              <a:t>planifier </a:t>
            </a:r>
            <a:r>
              <a:rPr lang="fr-FR" sz="1000" noProof="0" dirty="0" smtClean="0">
                <a:effectLst/>
                <a:latin typeface="Arial"/>
                <a:ea typeface="Times New Roman"/>
                <a:cs typeface="Times New Roman"/>
              </a:rPr>
              <a:t>le libre-service pour l'environnement d'ordinateur virtuel à l'aide de System Center 2012.</a:t>
            </a:r>
          </a:p>
          <a:p>
            <a:pPr>
              <a:lnSpc>
                <a:spcPct val="115000"/>
              </a:lnSpc>
              <a:spcAft>
                <a:spcPts val="300"/>
              </a:spcAft>
            </a:pPr>
            <a:r>
              <a:rPr lang="fr-FR" sz="1000" b="1" noProof="0" dirty="0" smtClean="0">
                <a:latin typeface="Arial"/>
                <a:ea typeface="Calibri"/>
                <a:cs typeface="Times New Roman"/>
              </a:rPr>
              <a:t>Documents de cours</a:t>
            </a:r>
            <a:endParaRPr lang="fr-FR" sz="1000" noProof="0" dirty="0" smtClean="0">
              <a:latin typeface="Arial"/>
              <a:ea typeface="Calibri"/>
              <a:cs typeface="Times New Roman"/>
            </a:endParaRPr>
          </a:p>
          <a:p>
            <a:pPr>
              <a:lnSpc>
                <a:spcPct val="115000"/>
              </a:lnSpc>
              <a:spcAft>
                <a:spcPts val="1000"/>
              </a:spcAft>
            </a:pPr>
            <a:r>
              <a:rPr lang="fr-FR" sz="1000" noProof="0" dirty="0" smtClean="0">
                <a:latin typeface="Arial"/>
                <a:ea typeface="Calibri"/>
                <a:cs typeface="Segoe UI"/>
              </a:rPr>
              <a:t>Pour animer ce module, vous devez disposer du fichier Microsoft Office PowerPoint</a:t>
            </a:r>
            <a:r>
              <a:rPr lang="fr-FR" sz="1000" baseline="30000" noProof="0" dirty="0" smtClean="0">
                <a:latin typeface="Arial"/>
                <a:ea typeface="Calibri"/>
                <a:cs typeface="Times New Roman"/>
              </a:rPr>
              <a:t>®</a:t>
            </a:r>
            <a:r>
              <a:rPr lang="fr-FR" sz="1000" noProof="0" dirty="0" smtClean="0">
                <a:latin typeface="Arial"/>
                <a:ea typeface="Calibri"/>
                <a:cs typeface="Segoe UI"/>
              </a:rPr>
              <a:t> 22414A_05.pptx.</a:t>
            </a:r>
            <a:endParaRPr lang="fr-FR" sz="1000" noProof="0" dirty="0" smtClean="0">
              <a:latin typeface="Arial"/>
              <a:ea typeface="Calibri"/>
              <a:cs typeface="Times New Roman"/>
            </a:endParaRPr>
          </a:p>
          <a:p>
            <a:pPr>
              <a:lnSpc>
                <a:spcPct val="115000"/>
              </a:lnSpc>
              <a:spcAft>
                <a:spcPts val="1000"/>
              </a:spcAft>
            </a:pPr>
            <a:r>
              <a:rPr lang="fr-FR" sz="1000" b="1" noProof="0" dirty="0" smtClean="0">
                <a:latin typeface="Arial"/>
                <a:ea typeface="Calibri"/>
                <a:cs typeface="Times New Roman"/>
              </a:rPr>
              <a:t>Important :</a:t>
            </a:r>
            <a:r>
              <a:rPr lang="fr-FR" sz="1000" noProof="0" dirty="0" smtClean="0">
                <a:latin typeface="Arial"/>
                <a:ea typeface="Calibri"/>
                <a:cs typeface="Segoe UI"/>
              </a:rPr>
              <a:t> il est recommandé d'utiliser Office PowerPoint 2007 ou une version plus récente pour afficher les diapositives de ce cours. Si vous utilisez la visionneuse PowerPoint ou une version antérieure d'Office PowerPoint, il se peut que les diapositives ne s'affichent pas correctement.</a:t>
            </a:r>
            <a:endParaRPr lang="fr-FR" sz="1000" noProof="0" dirty="0" smtClean="0">
              <a:latin typeface="Arial"/>
              <a:ea typeface="Calibri"/>
              <a:cs typeface="Times New Roman"/>
            </a:endParaRPr>
          </a:p>
          <a:p>
            <a:pPr>
              <a:lnSpc>
                <a:spcPct val="115000"/>
              </a:lnSpc>
              <a:spcAft>
                <a:spcPts val="300"/>
              </a:spcAft>
            </a:pPr>
            <a:r>
              <a:rPr lang="fr-FR" sz="1000" b="1" noProof="0" dirty="0" smtClean="0">
                <a:latin typeface="Arial"/>
                <a:ea typeface="Calibri"/>
                <a:cs typeface="Times New Roman"/>
              </a:rPr>
              <a:t>Préparation</a:t>
            </a:r>
            <a:endParaRPr lang="fr-FR" sz="1000" noProof="0" dirty="0" smtClean="0">
              <a:latin typeface="Arial"/>
              <a:ea typeface="Calibri"/>
              <a:cs typeface="Times New Roman"/>
            </a:endParaRPr>
          </a:p>
          <a:p>
            <a:pPr>
              <a:lnSpc>
                <a:spcPct val="115000"/>
              </a:lnSpc>
              <a:spcAft>
                <a:spcPts val="1000"/>
              </a:spcAft>
            </a:pPr>
            <a:r>
              <a:rPr lang="fr-FR" sz="1000" noProof="0" dirty="0" smtClean="0">
                <a:latin typeface="Arial"/>
                <a:ea typeface="Times New Roman"/>
                <a:cs typeface="Segoe UI"/>
              </a:rPr>
              <a:t>Pour préparer ce module, vous devez effectuer les tâches suivantes :</a:t>
            </a:r>
            <a:endParaRPr lang="fr-FR" sz="1000" noProof="0" dirty="0" smtClean="0">
              <a:latin typeface="Arial"/>
              <a:ea typeface="Calibri"/>
              <a:cs typeface="Times New Roman"/>
            </a:endParaRPr>
          </a:p>
          <a:p>
            <a:pPr marL="171450" marR="0" lvl="0" indent="-171450">
              <a:lnSpc>
                <a:spcPct val="115000"/>
              </a:lnSpc>
              <a:spcBef>
                <a:spcPts val="0"/>
              </a:spcBef>
              <a:spcAft>
                <a:spcPts val="995"/>
              </a:spcAft>
              <a:buFont typeface="Arial" pitchFamily="34" charset="0"/>
              <a:buChar char="•"/>
            </a:pPr>
            <a:r>
              <a:rPr lang="fr-FR" sz="1000" noProof="0" dirty="0" smtClean="0">
                <a:latin typeface="Arial"/>
                <a:ea typeface="Arial Unicode MS"/>
                <a:cs typeface="Times New Roman"/>
              </a:rPr>
              <a:t>Lisez tous les documents de cours relatifs à ce module.</a:t>
            </a:r>
          </a:p>
          <a:p>
            <a:pPr marL="171450" indent="-171450">
              <a:lnSpc>
                <a:spcPct val="115000"/>
              </a:lnSpc>
              <a:spcAft>
                <a:spcPts val="995"/>
              </a:spcAft>
              <a:buFont typeface="Arial" pitchFamily="34" charset="0"/>
              <a:buChar char="•"/>
            </a:pPr>
            <a:r>
              <a:rPr lang="fr-FR" sz="1000" noProof="0" dirty="0" smtClean="0">
                <a:latin typeface="Arial"/>
                <a:ea typeface="Arial Unicode MS"/>
                <a:cs typeface="Times New Roman"/>
              </a:rPr>
              <a:t>Exercez-vous à exécuter les démonstrations.</a:t>
            </a:r>
          </a:p>
          <a:p>
            <a:pPr marL="171450" marR="0" lvl="0" indent="-171450">
              <a:lnSpc>
                <a:spcPct val="115000"/>
              </a:lnSpc>
              <a:spcBef>
                <a:spcPts val="0"/>
              </a:spcBef>
              <a:spcAft>
                <a:spcPts val="995"/>
              </a:spcAft>
              <a:buFont typeface="Arial" pitchFamily="34" charset="0"/>
              <a:buChar char="•"/>
            </a:pPr>
            <a:r>
              <a:rPr lang="fr-FR" sz="1000" noProof="0" dirty="0" smtClean="0">
                <a:latin typeface="Arial"/>
                <a:ea typeface="Arial Unicode MS"/>
                <a:cs typeface="Times New Roman"/>
              </a:rPr>
              <a:t>Exercez-vous à exécuter les ateliers.</a:t>
            </a:r>
          </a:p>
          <a:p>
            <a:pPr marL="171450" marR="0" lvl="0" indent="-171450">
              <a:lnSpc>
                <a:spcPct val="115000"/>
              </a:lnSpc>
              <a:spcBef>
                <a:spcPts val="0"/>
              </a:spcBef>
              <a:spcAft>
                <a:spcPts val="995"/>
              </a:spcAft>
              <a:buFont typeface="Arial" pitchFamily="34" charset="0"/>
              <a:buChar char="•"/>
            </a:pPr>
            <a:r>
              <a:rPr lang="fr-FR" sz="1000" noProof="0" dirty="0" smtClean="0">
                <a:latin typeface="Arial"/>
                <a:ea typeface="Arial Unicode MS"/>
                <a:cs typeface="Times New Roman"/>
              </a:rPr>
              <a:t>Passez </a:t>
            </a:r>
            <a:r>
              <a:rPr lang="fr-FR" sz="1000" noProof="0" dirty="0" smtClean="0">
                <a:effectLst/>
                <a:latin typeface="Arial"/>
                <a:ea typeface="Arial Unicode MS"/>
                <a:cs typeface="Times New Roman"/>
              </a:rPr>
              <a:t>en revue la section « Contrôle des acquis et éléments à retenir » et </a:t>
            </a:r>
            <a:r>
              <a:rPr lang="fr-FR" sz="1000" noProof="0" dirty="0" smtClean="0">
                <a:latin typeface="Arial"/>
                <a:ea typeface="Arial Unicode MS"/>
                <a:cs typeface="Times New Roman"/>
              </a:rPr>
              <a:t>réfléchissez </a:t>
            </a:r>
            <a:r>
              <a:rPr lang="fr-FR" sz="1000" noProof="0" dirty="0" smtClean="0">
                <a:effectLst/>
                <a:latin typeface="Arial"/>
                <a:ea typeface="Arial Unicode MS"/>
                <a:cs typeface="Times New Roman"/>
              </a:rPr>
              <a:t>à la façon de l'utiliser pour que les stagiaires puissent approfondir leurs connaissances et les mettre en pratique dans le cadre de leur fonction.</a:t>
            </a:r>
            <a:endParaRPr lang="fr-FR" sz="1000" noProof="0" dirty="0" smtClean="0">
              <a:effectLst/>
              <a:latin typeface="Arial"/>
              <a:ea typeface="Times New Roman"/>
              <a:cs typeface="Times New Roman"/>
            </a:endParaRPr>
          </a:p>
          <a:p>
            <a:pPr>
              <a:lnSpc>
                <a:spcPct val="115000"/>
              </a:lnSpc>
              <a:spcAft>
                <a:spcPts val="1000"/>
              </a:spcAft>
            </a:pPr>
            <a:r>
              <a:rPr lang="fr-FR" sz="1000" noProof="0" dirty="0" smtClean="0">
                <a:latin typeface="Arial"/>
                <a:ea typeface="Calibri"/>
                <a:cs typeface="Segoe UI"/>
              </a:rPr>
              <a:t>Lors de la préparation de ce cours, il est impératif que vous exécutiez vous-même les ateliers afin de comprendre comment ils fonctionnent et les concepts abordés dans chacun d'entre eux. Vous serez ainsi à même de fournir des conseils avisés aux stagiaires qui sont bloqués lors d'un atelier. Vous serez plus en mesure d'organiser votre cours afin de vous assurer que tous les concepts abordés dans les ateliers sont traités dans votre cours.</a:t>
            </a:r>
            <a:endParaRPr lang="fr-FR" sz="1000" noProof="0"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C3EB25D0-6BC0-4531-8B14-7112F512A728}" type="slidenum">
              <a:rPr lang="en-US" smtClean="0"/>
              <a:t>1</a:t>
            </a:fld>
            <a:endParaRPr lang="en-US" dirty="0"/>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rgbClr val="000000"/>
                </a:solidFill>
                <a:latin typeface="Arial"/>
              </a:rPr>
              <a:t>22414B</a:t>
            </a:r>
            <a:endParaRPr lang="en-US" sz="1200" b="1" dirty="0">
              <a:solidFill>
                <a:srgbClr val="000000"/>
              </a:solidFill>
              <a:latin typeface="Arial"/>
            </a:endParaRPr>
          </a:p>
        </p:txBody>
      </p:sp>
      <p:sp>
        <p:nvSpPr>
          <p:cNvPr id="6" name="Rectangle 5"/>
          <p:cNvSpPr/>
          <p:nvPr/>
        </p:nvSpPr>
        <p:spPr>
          <a:xfrm>
            <a:off x="1" y="238125"/>
            <a:ext cx="27432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rgbClr val="336699"/>
                </a:solidFill>
                <a:latin typeface="Arial"/>
              </a:rPr>
              <a:t>5 : Planification et implémentation d'une solution d'administration de la virtualisation</a:t>
            </a:r>
            <a:endParaRPr lang="en-US" sz="1200" b="1" dirty="0">
              <a:solidFill>
                <a:srgbClr val="336699"/>
              </a:solidFill>
              <a:latin typeface="Arial"/>
            </a:endParaRPr>
          </a:p>
        </p:txBody>
      </p:sp>
    </p:spTree>
    <p:extLst>
      <p:ext uri="{BB962C8B-B14F-4D97-AF65-F5344CB8AC3E}">
        <p14:creationId xmlns:p14="http://schemas.microsoft.com/office/powerpoint/2010/main" val="150517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10895" y="2093976"/>
            <a:ext cx="6153911" cy="6604000"/>
          </a:xfrm>
        </p:spPr>
        <p:txBody>
          <a:bodyPr>
            <a:noAutofit/>
          </a:bodyPr>
          <a:lstStyle/>
          <a:p>
            <a:pPr marL="342900" lvl="0" indent="-342900">
              <a:lnSpc>
                <a:spcPct val="115000"/>
              </a:lnSpc>
              <a:spcAft>
                <a:spcPts val="995"/>
              </a:spcAft>
              <a:buFont typeface="+mj-lt"/>
              <a:buAutoNum type="arabicPeriod" startAt="9"/>
            </a:pPr>
            <a:r>
              <a:rPr lang="fr-FR" sz="1000" dirty="0" smtClean="0">
                <a:solidFill>
                  <a:prstClr val="black"/>
                </a:solidFill>
                <a:latin typeface="Arial"/>
                <a:ea typeface="Times New Roman"/>
                <a:cs typeface="Times New Roman"/>
              </a:rPr>
              <a:t>Dans la page </a:t>
            </a:r>
            <a:r>
              <a:rPr lang="fr-FR" sz="1000" b="1" dirty="0" smtClean="0">
                <a:solidFill>
                  <a:prstClr val="black"/>
                </a:solidFill>
                <a:latin typeface="Arial"/>
                <a:ea typeface="Times New Roman"/>
                <a:cs typeface="Times New Roman"/>
              </a:rPr>
              <a:t>Sélection de l’ordinateur</a:t>
            </a:r>
            <a:r>
              <a:rPr lang="fr-FR" sz="1000" dirty="0" smtClean="0">
                <a:solidFill>
                  <a:prstClr val="black"/>
                </a:solidFill>
                <a:latin typeface="Arial"/>
                <a:ea typeface="Times New Roman"/>
                <a:cs typeface="Times New Roman"/>
              </a:rPr>
              <a:t>, dans le champ </a:t>
            </a:r>
            <a:r>
              <a:rPr lang="fr-FR" sz="1000" b="1" dirty="0" smtClean="0">
                <a:solidFill>
                  <a:prstClr val="black"/>
                </a:solidFill>
                <a:latin typeface="Arial"/>
                <a:ea typeface="Times New Roman"/>
                <a:cs typeface="Times New Roman"/>
              </a:rPr>
              <a:t>Ordinateur</a:t>
            </a:r>
            <a:r>
              <a:rPr lang="fr-FR" sz="1000" dirty="0" smtClean="0">
                <a:solidFill>
                  <a:prstClr val="black"/>
                </a:solidFill>
                <a:latin typeface="Arial"/>
                <a:ea typeface="Times New Roman"/>
                <a:cs typeface="Times New Roman"/>
              </a:rPr>
              <a:t>, tapez </a:t>
            </a:r>
            <a:r>
              <a:rPr lang="fr-FR" sz="1000" b="1" dirty="0" smtClean="0">
                <a:solidFill>
                  <a:prstClr val="black"/>
                </a:solidFill>
                <a:latin typeface="Arial"/>
                <a:ea typeface="Times New Roman"/>
                <a:cs typeface="Times New Roman"/>
              </a:rPr>
              <a:t>LON-OR1</a:t>
            </a:r>
            <a:r>
              <a:rPr lang="fr-FR" sz="1000" dirty="0" smtClean="0">
                <a:solidFill>
                  <a:prstClr val="black"/>
                </a:solidFill>
                <a:latin typeface="Arial"/>
                <a:ea typeface="Times New Roman"/>
                <a:cs typeface="Times New Roman"/>
              </a:rPr>
              <a:t>,</a:t>
            </a:r>
            <a:r>
              <a:rPr lang="fr-FR" sz="1000" b="1" dirty="0" smtClean="0">
                <a:solidFill>
                  <a:prstClr val="black"/>
                </a:solidFill>
                <a:latin typeface="Arial"/>
                <a:ea typeface="Times New Roman"/>
                <a:cs typeface="Times New Roman"/>
              </a:rPr>
              <a:t> </a:t>
            </a:r>
            <a:r>
              <a:rPr lang="fr-FR" sz="1000" dirty="0" smtClean="0">
                <a:solidFill>
                  <a:prstClr val="black"/>
                </a:solidFill>
                <a:latin typeface="Arial"/>
                <a:ea typeface="Times New Roman"/>
                <a:cs typeface="Times New Roman"/>
              </a:rPr>
              <a:t>cliquez sur </a:t>
            </a:r>
            <a:r>
              <a:rPr lang="fr-FR" sz="1000" b="1" dirty="0" smtClean="0">
                <a:solidFill>
                  <a:prstClr val="black"/>
                </a:solidFill>
                <a:latin typeface="Arial"/>
                <a:ea typeface="Times New Roman"/>
                <a:cs typeface="Times New Roman"/>
              </a:rPr>
              <a:t>Ajouter</a:t>
            </a:r>
            <a:r>
              <a:rPr lang="fr-FR" sz="1000" dirty="0" smtClean="0">
                <a:solidFill>
                  <a:prstClr val="black"/>
                </a:solidFill>
                <a:latin typeface="Arial"/>
                <a:ea typeface="Times New Roman"/>
                <a:cs typeface="Times New Roman"/>
              </a:rPr>
              <a:t>, puis sur </a:t>
            </a:r>
            <a:r>
              <a:rPr lang="fr-FR" sz="1000" b="1" dirty="0" smtClean="0">
                <a:solidFill>
                  <a:prstClr val="black"/>
                </a:solidFill>
                <a:latin typeface="Arial"/>
                <a:ea typeface="Times New Roman"/>
                <a:cs typeface="Times New Roman"/>
              </a:rPr>
              <a:t>Suivant</a:t>
            </a:r>
            <a:r>
              <a:rPr lang="fr-FR" sz="1000" dirty="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9"/>
            </a:pPr>
            <a:r>
              <a:rPr lang="fr-FR" sz="1000" dirty="0" smtClean="0">
                <a:solidFill>
                  <a:prstClr val="black"/>
                </a:solidFill>
                <a:latin typeface="Arial"/>
                <a:ea typeface="Times New Roman"/>
                <a:cs typeface="Times New Roman"/>
              </a:rPr>
              <a:t>Dans la page </a:t>
            </a:r>
            <a:r>
              <a:rPr lang="fr-FR" sz="1000" b="1" dirty="0" smtClean="0">
                <a:solidFill>
                  <a:prstClr val="black"/>
                </a:solidFill>
                <a:latin typeface="Arial"/>
                <a:ea typeface="Times New Roman"/>
                <a:cs typeface="Times New Roman"/>
              </a:rPr>
              <a:t>Options d'installation</a:t>
            </a:r>
            <a:r>
              <a:rPr lang="fr-FR" sz="1000" dirty="0" smtClean="0">
                <a:solidFill>
                  <a:prstClr val="black"/>
                </a:solidFill>
                <a:latin typeface="Arial"/>
                <a:ea typeface="Times New Roman"/>
                <a:cs typeface="Times New Roman"/>
              </a:rPr>
              <a:t>, cliquez sur </a:t>
            </a:r>
            <a:r>
              <a:rPr lang="fr-FR" sz="1000" b="1" dirty="0" smtClean="0">
                <a:solidFill>
                  <a:prstClr val="black"/>
                </a:solidFill>
                <a:latin typeface="Arial"/>
                <a:ea typeface="Times New Roman"/>
                <a:cs typeface="Times New Roman"/>
              </a:rPr>
              <a:t>Suivant</a:t>
            </a:r>
            <a:r>
              <a:rPr lang="fr-FR" sz="1000" dirty="0" smtClean="0">
                <a:solidFill>
                  <a:prstClr val="black"/>
                </a:solidFill>
                <a:latin typeface="Arial"/>
                <a:ea typeface="Times New Roman"/>
                <a:cs typeface="Times New Roman"/>
              </a:rPr>
              <a:t>, puis dans la page </a:t>
            </a:r>
            <a:r>
              <a:rPr lang="fr-FR" sz="1000" b="1" dirty="0" smtClean="0">
                <a:solidFill>
                  <a:prstClr val="black"/>
                </a:solidFill>
                <a:latin typeface="Arial"/>
                <a:ea typeface="Times New Roman"/>
                <a:cs typeface="Times New Roman"/>
              </a:rPr>
              <a:t>Dernière étape</a:t>
            </a:r>
            <a:r>
              <a:rPr lang="fr-FR" sz="1000" dirty="0" smtClean="0">
                <a:solidFill>
                  <a:prstClr val="black"/>
                </a:solidFill>
                <a:latin typeface="Arial"/>
                <a:ea typeface="Times New Roman"/>
                <a:cs typeface="Times New Roman"/>
              </a:rPr>
              <a:t>, cliquez sur </a:t>
            </a:r>
            <a:r>
              <a:rPr lang="fr-FR" sz="1000" b="1" dirty="0" smtClean="0">
                <a:solidFill>
                  <a:prstClr val="black"/>
                </a:solidFill>
                <a:latin typeface="Arial"/>
                <a:ea typeface="Times New Roman"/>
                <a:cs typeface="Times New Roman"/>
              </a:rPr>
              <a:t>Terminer</a:t>
            </a:r>
            <a:r>
              <a:rPr lang="fr-FR" sz="1000" dirty="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9"/>
            </a:pPr>
            <a:r>
              <a:rPr lang="fr-FR" sz="1000" dirty="0" smtClean="0">
                <a:solidFill>
                  <a:prstClr val="black"/>
                </a:solidFill>
                <a:latin typeface="Arial"/>
                <a:ea typeface="Times New Roman"/>
                <a:cs typeface="Times New Roman"/>
              </a:rPr>
              <a:t>Passez en revue les entrées du journal, puis fermez le Gestionnaire de déploiement Orchestrator.</a:t>
            </a:r>
          </a:p>
          <a:p>
            <a:pPr lvl="0">
              <a:lnSpc>
                <a:spcPct val="115000"/>
              </a:lnSpc>
              <a:spcAft>
                <a:spcPts val="300"/>
              </a:spcAft>
            </a:pPr>
            <a:r>
              <a:rPr lang="fr-FR" sz="1000" b="1" dirty="0" smtClean="0">
                <a:solidFill>
                  <a:prstClr val="black"/>
                </a:solidFill>
                <a:latin typeface="Arial"/>
                <a:ea typeface="Calibri"/>
                <a:cs typeface="Times New Roman"/>
              </a:rPr>
              <a:t>Définir la stratégie d'exécution de Windows PowerShell </a:t>
            </a:r>
            <a:endParaRPr lang="fr-FR" sz="1000" dirty="0" smtClean="0">
              <a:solidFill>
                <a:prstClr val="black"/>
              </a:solidFill>
              <a:latin typeface="Arial"/>
              <a:ea typeface="Calibri"/>
              <a:cs typeface="Times New Roman"/>
            </a:endParaRPr>
          </a:p>
          <a:p>
            <a:pPr marL="342900" lvl="0" indent="-342900">
              <a:lnSpc>
                <a:spcPct val="115000"/>
              </a:lnSpc>
              <a:spcAft>
                <a:spcPts val="995"/>
              </a:spcAft>
              <a:buFont typeface="+mj-lt"/>
              <a:buAutoNum type="arabicPeriod"/>
            </a:pPr>
            <a:r>
              <a:rPr lang="fr-FR" sz="1000" dirty="0" smtClean="0">
                <a:solidFill>
                  <a:prstClr val="black"/>
                </a:solidFill>
                <a:latin typeface="Arial"/>
                <a:ea typeface="Times New Roman"/>
                <a:cs typeface="Times New Roman"/>
              </a:rPr>
              <a:t>Sur </a:t>
            </a:r>
            <a:r>
              <a:rPr lang="fr-FR" sz="1000" b="1" dirty="0" smtClean="0">
                <a:solidFill>
                  <a:prstClr val="black"/>
                </a:solidFill>
                <a:latin typeface="Arial"/>
                <a:ea typeface="Times New Roman"/>
                <a:cs typeface="Times New Roman"/>
              </a:rPr>
              <a:t>LON-OR1</a:t>
            </a:r>
            <a:r>
              <a:rPr lang="fr-FR" sz="1000" dirty="0" smtClean="0">
                <a:solidFill>
                  <a:prstClr val="black"/>
                </a:solidFill>
                <a:latin typeface="Arial"/>
                <a:ea typeface="Times New Roman"/>
                <a:cs typeface="Times New Roman"/>
              </a:rPr>
              <a:t>, dans la barre des tâches, cliquez avec le bouton droit sur </a:t>
            </a:r>
            <a:r>
              <a:rPr lang="fr-FR" sz="1000" b="1" dirty="0" smtClean="0">
                <a:solidFill>
                  <a:prstClr val="black"/>
                </a:solidFill>
                <a:latin typeface="Arial"/>
                <a:ea typeface="Times New Roman"/>
                <a:cs typeface="Times New Roman"/>
              </a:rPr>
              <a:t>Windows PowerShell</a:t>
            </a:r>
            <a:r>
              <a:rPr lang="fr-FR" sz="1000" dirty="0" smtClean="0">
                <a:solidFill>
                  <a:prstClr val="black"/>
                </a:solidFill>
                <a:latin typeface="Arial"/>
                <a:ea typeface="Times New Roman"/>
                <a:cs typeface="Times New Roman"/>
              </a:rPr>
              <a:t>, puis sous Tâches, cliquez sur </a:t>
            </a:r>
            <a:r>
              <a:rPr lang="fr-FR" sz="1000" b="1" dirty="0" smtClean="0">
                <a:solidFill>
                  <a:prstClr val="black"/>
                </a:solidFill>
                <a:latin typeface="Arial"/>
                <a:ea typeface="Times New Roman"/>
                <a:cs typeface="Times New Roman"/>
              </a:rPr>
              <a:t>Exécuter en tant qu’administrateur</a:t>
            </a:r>
            <a:r>
              <a:rPr lang="fr-FR" sz="1000" dirty="0" smtClean="0">
                <a:solidFill>
                  <a:prstClr val="black"/>
                </a:solidFill>
                <a:latin typeface="Arial"/>
                <a:ea typeface="Times New Roman"/>
                <a:cs typeface="Times New Roman"/>
              </a:rPr>
              <a:t>. </a:t>
            </a:r>
          </a:p>
          <a:p>
            <a:pPr marL="342900" lvl="0" indent="-342900">
              <a:lnSpc>
                <a:spcPct val="115000"/>
              </a:lnSpc>
              <a:spcAft>
                <a:spcPts val="995"/>
              </a:spcAft>
              <a:buFont typeface="+mj-lt"/>
              <a:buAutoNum type="arabicPeriod"/>
            </a:pPr>
            <a:r>
              <a:rPr lang="fr-FR" sz="1000" dirty="0" smtClean="0">
                <a:solidFill>
                  <a:prstClr val="black"/>
                </a:solidFill>
                <a:latin typeface="Arial"/>
                <a:ea typeface="Times New Roman"/>
                <a:cs typeface="Times New Roman"/>
              </a:rPr>
              <a:t>À l'invite Windows PowerShell, tapez </a:t>
            </a:r>
            <a:r>
              <a:rPr lang="fr-FR" sz="1000" b="1" dirty="0" smtClean="0">
                <a:solidFill>
                  <a:prstClr val="black"/>
                </a:solidFill>
                <a:latin typeface="Arial"/>
                <a:ea typeface="Times New Roman"/>
                <a:cs typeface="Times New Roman"/>
              </a:rPr>
              <a:t>set-executionpolicy remotesigned</a:t>
            </a:r>
            <a:r>
              <a:rPr lang="fr-FR" sz="1000" dirty="0" smtClean="0">
                <a:solidFill>
                  <a:prstClr val="black"/>
                </a:solidFill>
                <a:latin typeface="Arial"/>
                <a:ea typeface="Times New Roman"/>
                <a:cs typeface="Times New Roman"/>
              </a:rPr>
              <a:t>, appuyez sur Entrée, tapez </a:t>
            </a:r>
            <a:r>
              <a:rPr lang="fr-FR" sz="1000" b="1" dirty="0" smtClean="0">
                <a:solidFill>
                  <a:prstClr val="black"/>
                </a:solidFill>
                <a:latin typeface="Arial"/>
                <a:ea typeface="Times New Roman"/>
                <a:cs typeface="Times New Roman"/>
              </a:rPr>
              <a:t>O</a:t>
            </a:r>
            <a:r>
              <a:rPr lang="fr-FR" sz="1000" dirty="0" smtClean="0">
                <a:solidFill>
                  <a:prstClr val="black"/>
                </a:solidFill>
                <a:latin typeface="Arial"/>
                <a:ea typeface="Times New Roman"/>
                <a:cs typeface="Times New Roman"/>
              </a:rPr>
              <a:t>, puis appuyez sur Entrée.</a:t>
            </a:r>
          </a:p>
          <a:p>
            <a:pPr marL="342900" lvl="0" indent="-342900">
              <a:lnSpc>
                <a:spcPct val="115000"/>
              </a:lnSpc>
              <a:spcAft>
                <a:spcPts val="995"/>
              </a:spcAft>
              <a:buFont typeface="+mj-lt"/>
              <a:buAutoNum type="arabicPeriod"/>
            </a:pPr>
            <a:r>
              <a:rPr lang="fr-FR" sz="1000" dirty="0" smtClean="0">
                <a:solidFill>
                  <a:prstClr val="black"/>
                </a:solidFill>
                <a:latin typeface="Arial"/>
                <a:ea typeface="Times New Roman"/>
                <a:cs typeface="Times New Roman"/>
              </a:rPr>
              <a:t>Fermez la fenêtre Windows PowerShell.</a:t>
            </a:r>
          </a:p>
          <a:p>
            <a:pPr marL="342900" lvl="0" indent="-342900">
              <a:lnSpc>
                <a:spcPct val="115000"/>
              </a:lnSpc>
              <a:spcAft>
                <a:spcPts val="995"/>
              </a:spcAft>
              <a:buFont typeface="+mj-lt"/>
              <a:buAutoNum type="arabicPeriod"/>
            </a:pPr>
            <a:r>
              <a:rPr lang="fr-FR" sz="1000" dirty="0" smtClean="0">
                <a:solidFill>
                  <a:prstClr val="black"/>
                </a:solidFill>
                <a:latin typeface="Arial"/>
                <a:ea typeface="Times New Roman"/>
                <a:cs typeface="Times New Roman"/>
              </a:rPr>
              <a:t>Sur </a:t>
            </a:r>
            <a:r>
              <a:rPr lang="fr-FR" sz="1000" b="1" dirty="0" smtClean="0">
                <a:solidFill>
                  <a:prstClr val="black"/>
                </a:solidFill>
                <a:latin typeface="Arial"/>
                <a:ea typeface="Times New Roman"/>
                <a:cs typeface="Times New Roman"/>
              </a:rPr>
              <a:t>LON-VMM1</a:t>
            </a:r>
            <a:r>
              <a:rPr lang="fr-FR" sz="1000" dirty="0" smtClean="0">
                <a:solidFill>
                  <a:prstClr val="black"/>
                </a:solidFill>
                <a:latin typeface="Arial"/>
                <a:ea typeface="Times New Roman"/>
                <a:cs typeface="Times New Roman"/>
              </a:rPr>
              <a:t>, dans la barre des tâches, cliquez avec le bouton droit sur </a:t>
            </a:r>
            <a:r>
              <a:rPr lang="fr-FR" sz="1000" b="1" dirty="0" smtClean="0">
                <a:solidFill>
                  <a:prstClr val="black"/>
                </a:solidFill>
                <a:latin typeface="Arial"/>
                <a:ea typeface="Times New Roman"/>
                <a:cs typeface="Times New Roman"/>
              </a:rPr>
              <a:t>Windows PowerShell</a:t>
            </a:r>
            <a:r>
              <a:rPr lang="fr-FR" sz="1000" dirty="0" smtClean="0">
                <a:solidFill>
                  <a:prstClr val="black"/>
                </a:solidFill>
                <a:latin typeface="Arial"/>
                <a:ea typeface="Times New Roman"/>
                <a:cs typeface="Times New Roman"/>
              </a:rPr>
              <a:t>, puis sous Tâches, cliquez sur </a:t>
            </a:r>
            <a:r>
              <a:rPr lang="fr-FR" sz="1000" b="1" dirty="0" smtClean="0">
                <a:solidFill>
                  <a:prstClr val="black"/>
                </a:solidFill>
                <a:latin typeface="Arial"/>
                <a:ea typeface="Times New Roman"/>
                <a:cs typeface="Times New Roman"/>
              </a:rPr>
              <a:t>Exécuter en tant qu’administrateur</a:t>
            </a:r>
            <a:r>
              <a:rPr lang="fr-FR" sz="1000" dirty="0" smtClean="0">
                <a:solidFill>
                  <a:prstClr val="black"/>
                </a:solidFill>
                <a:latin typeface="Arial"/>
                <a:ea typeface="Times New Roman"/>
                <a:cs typeface="Times New Roman"/>
              </a:rPr>
              <a:t>. </a:t>
            </a:r>
          </a:p>
          <a:p>
            <a:pPr marL="342900" indent="-342900">
              <a:lnSpc>
                <a:spcPct val="115000"/>
              </a:lnSpc>
              <a:spcAft>
                <a:spcPts val="995"/>
              </a:spcAft>
              <a:buFont typeface="+mj-lt"/>
              <a:buAutoNum type="arabicPeriod" startAt="5"/>
            </a:pPr>
            <a:r>
              <a:rPr lang="fr-FR" sz="1000" dirty="0">
                <a:solidFill>
                  <a:prstClr val="black"/>
                </a:solidFill>
                <a:latin typeface="Arial"/>
                <a:ea typeface="Times New Roman"/>
                <a:cs typeface="Times New Roman"/>
              </a:rPr>
              <a:t>À l'invite Windows </a:t>
            </a:r>
            <a:r>
              <a:rPr lang="fr-FR" sz="1000" dirty="0" err="1">
                <a:solidFill>
                  <a:prstClr val="black"/>
                </a:solidFill>
                <a:latin typeface="Arial"/>
                <a:ea typeface="Times New Roman"/>
                <a:cs typeface="Times New Roman"/>
              </a:rPr>
              <a:t>PowerShell</a:t>
            </a:r>
            <a:r>
              <a:rPr lang="fr-FR" sz="1000" dirty="0">
                <a:solidFill>
                  <a:prstClr val="black"/>
                </a:solidFill>
                <a:latin typeface="Arial"/>
                <a:ea typeface="Times New Roman"/>
                <a:cs typeface="Times New Roman"/>
              </a:rPr>
              <a:t>, tapez </a:t>
            </a:r>
            <a:r>
              <a:rPr lang="fr-FR" sz="1000" b="1" dirty="0">
                <a:solidFill>
                  <a:prstClr val="black"/>
                </a:solidFill>
                <a:latin typeface="Arial"/>
                <a:ea typeface="Times New Roman"/>
                <a:cs typeface="Times New Roman"/>
              </a:rPr>
              <a:t>set-</a:t>
            </a:r>
            <a:r>
              <a:rPr lang="fr-FR" sz="1000" b="1" dirty="0" err="1">
                <a:solidFill>
                  <a:prstClr val="black"/>
                </a:solidFill>
                <a:latin typeface="Arial"/>
                <a:ea typeface="Times New Roman"/>
                <a:cs typeface="Times New Roman"/>
              </a:rPr>
              <a:t>executionpolicy</a:t>
            </a:r>
            <a:r>
              <a:rPr lang="fr-FR" sz="1000" b="1" dirty="0">
                <a:solidFill>
                  <a:prstClr val="black"/>
                </a:solidFill>
                <a:latin typeface="Arial"/>
                <a:ea typeface="Times New Roman"/>
                <a:cs typeface="Times New Roman"/>
              </a:rPr>
              <a:t> </a:t>
            </a:r>
            <a:r>
              <a:rPr lang="fr-FR" sz="1000" b="1" dirty="0" err="1">
                <a:solidFill>
                  <a:prstClr val="black"/>
                </a:solidFill>
                <a:latin typeface="Arial"/>
                <a:ea typeface="Times New Roman"/>
                <a:cs typeface="Times New Roman"/>
              </a:rPr>
              <a:t>remotesigned</a:t>
            </a:r>
            <a:r>
              <a:rPr lang="fr-FR" sz="1000" dirty="0">
                <a:solidFill>
                  <a:prstClr val="black"/>
                </a:solidFill>
                <a:latin typeface="Arial"/>
                <a:ea typeface="Times New Roman"/>
                <a:cs typeface="Times New Roman"/>
              </a:rPr>
              <a:t>, appuyez sur Entrée, tapez </a:t>
            </a:r>
            <a:r>
              <a:rPr lang="fr-FR" sz="1000" b="1" dirty="0">
                <a:solidFill>
                  <a:prstClr val="black"/>
                </a:solidFill>
                <a:latin typeface="Arial"/>
                <a:ea typeface="Times New Roman"/>
                <a:cs typeface="Times New Roman"/>
              </a:rPr>
              <a:t>O</a:t>
            </a:r>
            <a:r>
              <a:rPr lang="fr-FR" sz="1000" dirty="0">
                <a:solidFill>
                  <a:prstClr val="black"/>
                </a:solidFill>
                <a:latin typeface="Arial"/>
                <a:ea typeface="Times New Roman"/>
                <a:cs typeface="Times New Roman"/>
              </a:rPr>
              <a:t>, puis appuyez sur Entrée.</a:t>
            </a:r>
          </a:p>
          <a:p>
            <a:pPr marL="342900" lvl="0" indent="-342900">
              <a:lnSpc>
                <a:spcPct val="115000"/>
              </a:lnSpc>
              <a:spcAft>
                <a:spcPts val="995"/>
              </a:spcAft>
              <a:buFont typeface="+mj-lt"/>
              <a:buAutoNum type="arabicPeriod" startAt="5"/>
            </a:pPr>
            <a:r>
              <a:rPr lang="fr-FR" sz="1000" dirty="0">
                <a:solidFill>
                  <a:prstClr val="black"/>
                </a:solidFill>
                <a:latin typeface="Arial"/>
                <a:ea typeface="Times New Roman"/>
                <a:cs typeface="Times New Roman"/>
              </a:rPr>
              <a:t>Fermez la fenêtre Windows </a:t>
            </a:r>
            <a:r>
              <a:rPr lang="fr-FR" sz="1000" dirty="0" err="1">
                <a:solidFill>
                  <a:prstClr val="black"/>
                </a:solidFill>
                <a:latin typeface="Arial"/>
                <a:ea typeface="Times New Roman"/>
                <a:cs typeface="Times New Roman"/>
              </a:rPr>
              <a:t>PowerShell</a:t>
            </a:r>
            <a:r>
              <a:rPr lang="fr-FR" sz="1000" dirty="0">
                <a:solidFill>
                  <a:prstClr val="black"/>
                </a:solidFill>
                <a:latin typeface="Arial"/>
                <a:ea typeface="Times New Roman"/>
                <a:cs typeface="Times New Roman"/>
              </a:rPr>
              <a:t>.</a:t>
            </a:r>
          </a:p>
          <a:p>
            <a:pPr marL="342900" indent="-342900">
              <a:lnSpc>
                <a:spcPct val="115000"/>
              </a:lnSpc>
              <a:spcAft>
                <a:spcPts val="300"/>
              </a:spcAft>
            </a:pPr>
            <a:r>
              <a:rPr lang="fr-FR" sz="1000" b="1" dirty="0" smtClean="0">
                <a:solidFill>
                  <a:prstClr val="black"/>
                </a:solidFill>
                <a:latin typeface="Arial"/>
                <a:ea typeface="Calibri"/>
                <a:cs typeface="Times New Roman"/>
              </a:rPr>
              <a:t>Activer </a:t>
            </a:r>
            <a:r>
              <a:rPr lang="fr-FR" sz="1000" b="1" dirty="0">
                <a:solidFill>
                  <a:prstClr val="black"/>
                </a:solidFill>
                <a:latin typeface="Arial"/>
                <a:ea typeface="Calibri"/>
                <a:cs typeface="Times New Roman"/>
              </a:rPr>
              <a:t>les hôtes approuvés par la Gestion à distance</a:t>
            </a:r>
            <a:endParaRPr lang="fr-FR" sz="1000" dirty="0">
              <a:solidFill>
                <a:prstClr val="black"/>
              </a:solidFill>
              <a:latin typeface="Arial"/>
              <a:ea typeface="Calibri"/>
              <a:cs typeface="Times New Roman"/>
            </a:endParaRPr>
          </a:p>
          <a:p>
            <a:pPr marL="342900" lvl="0" indent="-342900">
              <a:lnSpc>
                <a:spcPct val="115000"/>
              </a:lnSpc>
              <a:spcAft>
                <a:spcPts val="995"/>
              </a:spcAft>
              <a:buFont typeface="+mj-lt"/>
              <a:buAutoNum type="arabicPeriod"/>
            </a:pPr>
            <a:r>
              <a:rPr lang="fr-FR" sz="1000" dirty="0">
                <a:solidFill>
                  <a:prstClr val="black"/>
                </a:solidFill>
                <a:latin typeface="Arial"/>
                <a:ea typeface="Times New Roman"/>
                <a:cs typeface="Times New Roman"/>
              </a:rPr>
              <a:t>Sur </a:t>
            </a:r>
            <a:r>
              <a:rPr lang="fr-FR" sz="1000" b="1" dirty="0">
                <a:solidFill>
                  <a:prstClr val="black"/>
                </a:solidFill>
                <a:latin typeface="Arial"/>
                <a:ea typeface="Times New Roman"/>
                <a:cs typeface="Times New Roman"/>
              </a:rPr>
              <a:t>LON-OR1</a:t>
            </a:r>
            <a:r>
              <a:rPr lang="fr-FR" sz="1000" dirty="0">
                <a:solidFill>
                  <a:prstClr val="black"/>
                </a:solidFill>
                <a:latin typeface="Arial"/>
                <a:ea typeface="Times New Roman"/>
                <a:cs typeface="Times New Roman"/>
              </a:rPr>
              <a:t>, déplacez la souris sur le coin inférieur gauche de l'écran, l'icône Accueil apparaît. Cliquez avec le bouton droit sur l'icône </a:t>
            </a:r>
            <a:r>
              <a:rPr lang="fr-FR" sz="1000" b="1" dirty="0">
                <a:solidFill>
                  <a:prstClr val="black"/>
                </a:solidFill>
                <a:latin typeface="Arial"/>
                <a:ea typeface="Times New Roman"/>
                <a:cs typeface="Times New Roman"/>
              </a:rPr>
              <a:t>Accueil</a:t>
            </a:r>
            <a:r>
              <a:rPr lang="fr-FR" sz="1000" dirty="0">
                <a:solidFill>
                  <a:prstClr val="black"/>
                </a:solidFill>
                <a:latin typeface="Arial"/>
                <a:ea typeface="Times New Roman"/>
                <a:cs typeface="Times New Roman"/>
              </a:rPr>
              <a:t>, puis cliquez sur </a:t>
            </a:r>
            <a:r>
              <a:rPr lang="fr-FR" sz="1000" b="1" dirty="0">
                <a:solidFill>
                  <a:prstClr val="black"/>
                </a:solidFill>
                <a:latin typeface="Arial"/>
                <a:ea typeface="Times New Roman"/>
                <a:cs typeface="Times New Roman"/>
              </a:rPr>
              <a:t>Exécuter</a:t>
            </a:r>
            <a:r>
              <a:rPr lang="fr-FR" sz="1000" dirty="0">
                <a:solidFill>
                  <a:prstClr val="black"/>
                </a:solidFill>
                <a:latin typeface="Arial"/>
                <a:ea typeface="Times New Roman"/>
                <a:cs typeface="Times New Roman"/>
              </a:rPr>
              <a:t>. Dans la page </a:t>
            </a:r>
            <a:r>
              <a:rPr lang="fr-FR" sz="1000" b="1" dirty="0">
                <a:solidFill>
                  <a:prstClr val="black"/>
                </a:solidFill>
                <a:latin typeface="Arial"/>
                <a:ea typeface="Times New Roman"/>
                <a:cs typeface="Times New Roman"/>
              </a:rPr>
              <a:t>Exécuter</a:t>
            </a:r>
            <a:r>
              <a:rPr lang="fr-FR" sz="1000" dirty="0">
                <a:solidFill>
                  <a:prstClr val="black"/>
                </a:solidFill>
                <a:latin typeface="Arial"/>
                <a:ea typeface="Times New Roman"/>
                <a:cs typeface="Times New Roman"/>
              </a:rPr>
              <a:t>, dans le champ </a:t>
            </a:r>
            <a:r>
              <a:rPr lang="fr-FR" sz="1000" b="1" dirty="0">
                <a:solidFill>
                  <a:prstClr val="black"/>
                </a:solidFill>
                <a:latin typeface="Arial"/>
                <a:ea typeface="Times New Roman"/>
                <a:cs typeface="Times New Roman"/>
              </a:rPr>
              <a:t>Ouvrir</a:t>
            </a:r>
            <a:r>
              <a:rPr lang="fr-FR" sz="1000" dirty="0">
                <a:solidFill>
                  <a:prstClr val="black"/>
                </a:solidFill>
                <a:latin typeface="Arial"/>
                <a:ea typeface="Times New Roman"/>
                <a:cs typeface="Times New Roman"/>
              </a:rPr>
              <a:t>, tapez </a:t>
            </a:r>
            <a:r>
              <a:rPr lang="fr-FR" sz="1000" b="1" dirty="0" err="1">
                <a:solidFill>
                  <a:prstClr val="black"/>
                </a:solidFill>
                <a:latin typeface="Arial"/>
                <a:ea typeface="Times New Roman"/>
                <a:cs typeface="Times New Roman"/>
              </a:rPr>
              <a:t>gpedit.msc</a:t>
            </a:r>
            <a:r>
              <a:rPr lang="fr-FR" sz="1000" dirty="0">
                <a:solidFill>
                  <a:prstClr val="black"/>
                </a:solidFill>
                <a:latin typeface="Arial"/>
                <a:ea typeface="Times New Roman"/>
                <a:cs typeface="Times New Roman"/>
              </a:rPr>
              <a:t>, puis cliquez sur </a:t>
            </a:r>
            <a:r>
              <a:rPr lang="fr-FR" sz="1000" b="1" dirty="0">
                <a:solidFill>
                  <a:prstClr val="black"/>
                </a:solidFill>
                <a:latin typeface="Arial"/>
                <a:ea typeface="Times New Roman"/>
                <a:cs typeface="Times New Roman"/>
              </a:rPr>
              <a:t>OK</a:t>
            </a:r>
            <a:r>
              <a:rPr lang="fr-FR" sz="1000" dirty="0">
                <a:solidFill>
                  <a:prstClr val="black"/>
                </a:solidFill>
                <a:latin typeface="Arial"/>
                <a:ea typeface="Times New Roman"/>
                <a:cs typeface="Times New Roman"/>
              </a:rPr>
              <a:t>. La console d'administration de l'Éditeur de stratégie de groupe local</a:t>
            </a:r>
            <a:r>
              <a:rPr lang="fr-FR" sz="1000" b="1" dirty="0">
                <a:solidFill>
                  <a:prstClr val="black"/>
                </a:solidFill>
                <a:latin typeface="Arial"/>
                <a:ea typeface="Times New Roman"/>
                <a:cs typeface="Times New Roman"/>
              </a:rPr>
              <a:t> </a:t>
            </a:r>
            <a:r>
              <a:rPr lang="fr-FR" sz="1000" dirty="0">
                <a:solidFill>
                  <a:prstClr val="black"/>
                </a:solidFill>
                <a:latin typeface="Arial"/>
                <a:ea typeface="Times New Roman"/>
                <a:cs typeface="Times New Roman"/>
              </a:rPr>
              <a:t>apparaît.</a:t>
            </a:r>
          </a:p>
          <a:p>
            <a:pPr marL="342900" lvl="0" indent="-342900">
              <a:lnSpc>
                <a:spcPct val="115000"/>
              </a:lnSpc>
              <a:spcAft>
                <a:spcPts val="995"/>
              </a:spcAft>
              <a:buFont typeface="+mj-lt"/>
              <a:buAutoNum type="arabicPeriod"/>
            </a:pPr>
            <a:r>
              <a:rPr lang="fr-FR" sz="1000" dirty="0">
                <a:solidFill>
                  <a:prstClr val="black"/>
                </a:solidFill>
                <a:latin typeface="Arial"/>
                <a:ea typeface="Times New Roman"/>
                <a:cs typeface="Times New Roman"/>
              </a:rPr>
              <a:t>À gauche, sous Stratégie Ordinateur local, cliquez pour développer </a:t>
            </a:r>
            <a:r>
              <a:rPr lang="fr-FR" sz="1000" b="1" dirty="0">
                <a:solidFill>
                  <a:prstClr val="black"/>
                </a:solidFill>
                <a:latin typeface="Arial"/>
                <a:ea typeface="Times New Roman"/>
                <a:cs typeface="Times New Roman"/>
              </a:rPr>
              <a:t>Modèles d'administration</a:t>
            </a:r>
            <a:r>
              <a:rPr lang="fr-FR" sz="1000" dirty="0">
                <a:solidFill>
                  <a:prstClr val="black"/>
                </a:solidFill>
                <a:latin typeface="Arial"/>
                <a:ea typeface="Times New Roman"/>
                <a:cs typeface="Times New Roman"/>
              </a:rPr>
              <a:t>, faites défiler l'écran, puis développez </a:t>
            </a:r>
            <a:r>
              <a:rPr lang="fr-FR" sz="1000" b="1" dirty="0">
                <a:solidFill>
                  <a:prstClr val="black"/>
                </a:solidFill>
                <a:latin typeface="Arial"/>
                <a:ea typeface="Times New Roman"/>
                <a:cs typeface="Times New Roman"/>
              </a:rPr>
              <a:t>Composants Windows</a:t>
            </a:r>
            <a:r>
              <a:rPr lang="fr-FR" sz="1000" dirty="0">
                <a:solidFill>
                  <a:prstClr val="black"/>
                </a:solidFill>
                <a:latin typeface="Arial"/>
                <a:ea typeface="Times New Roman"/>
                <a:cs typeface="Times New Roman"/>
              </a:rPr>
              <a:t> et </a:t>
            </a:r>
            <a:r>
              <a:rPr lang="fr-FR" sz="1000" b="1" dirty="0">
                <a:solidFill>
                  <a:prstClr val="black"/>
                </a:solidFill>
                <a:latin typeface="Arial"/>
                <a:ea typeface="Times New Roman"/>
                <a:cs typeface="Times New Roman"/>
              </a:rPr>
              <a:t>Gestion à distance de </a:t>
            </a:r>
            <a:r>
              <a:rPr lang="fr-FR" sz="1000" b="1" dirty="0" smtClean="0">
                <a:solidFill>
                  <a:prstClr val="black"/>
                </a:solidFill>
                <a:latin typeface="Arial"/>
                <a:ea typeface="Times New Roman"/>
                <a:cs typeface="Times New Roman"/>
              </a:rPr>
              <a:t>Windows (</a:t>
            </a:r>
            <a:r>
              <a:rPr lang="fr-FR" sz="1000" b="1" dirty="0" err="1" smtClean="0">
                <a:solidFill>
                  <a:prstClr val="black"/>
                </a:solidFill>
                <a:latin typeface="Arial"/>
                <a:ea typeface="Times New Roman"/>
                <a:cs typeface="Times New Roman"/>
              </a:rPr>
              <a:t>WinRM</a:t>
            </a:r>
            <a:r>
              <a:rPr lang="fr-FR" sz="1000" b="1" dirty="0" smtClean="0">
                <a:solidFill>
                  <a:prstClr val="black"/>
                </a:solidFill>
                <a:latin typeface="Arial"/>
                <a:ea typeface="Times New Roman"/>
                <a:cs typeface="Times New Roman"/>
              </a:rPr>
              <a:t>)</a:t>
            </a:r>
            <a:r>
              <a:rPr lang="fr-FR" sz="1000" dirty="0" smtClean="0">
                <a:solidFill>
                  <a:prstClr val="black"/>
                </a:solidFill>
                <a:latin typeface="Arial"/>
                <a:ea typeface="Times New Roman"/>
                <a:cs typeface="Times New Roman"/>
              </a:rPr>
              <a:t>.</a:t>
            </a:r>
          </a:p>
          <a:p>
            <a:pPr marL="342900" indent="-342900">
              <a:lnSpc>
                <a:spcPct val="115000"/>
              </a:lnSpc>
              <a:spcAft>
                <a:spcPts val="995"/>
              </a:spcAft>
              <a:buFont typeface="+mj-lt"/>
              <a:buAutoNum type="arabicPeriod"/>
            </a:pPr>
            <a:r>
              <a:rPr lang="fr-FR" sz="1000" dirty="0">
                <a:solidFill>
                  <a:prstClr val="black"/>
                </a:solidFill>
                <a:latin typeface="Arial"/>
                <a:ea typeface="Times New Roman"/>
                <a:cs typeface="Times New Roman"/>
              </a:rPr>
              <a:t>À gauche, cliquez sur </a:t>
            </a:r>
            <a:r>
              <a:rPr lang="fr-FR" sz="1000" b="1" dirty="0">
                <a:solidFill>
                  <a:prstClr val="black"/>
                </a:solidFill>
                <a:latin typeface="Arial"/>
                <a:ea typeface="Times New Roman"/>
                <a:cs typeface="Times New Roman"/>
              </a:rPr>
              <a:t>Client </a:t>
            </a:r>
            <a:r>
              <a:rPr lang="fr-FR" sz="1000" b="1" dirty="0" err="1">
                <a:solidFill>
                  <a:prstClr val="black"/>
                </a:solidFill>
                <a:latin typeface="Arial"/>
                <a:ea typeface="Times New Roman"/>
                <a:cs typeface="Times New Roman"/>
              </a:rPr>
              <a:t>WinRM</a:t>
            </a:r>
            <a:r>
              <a:rPr lang="fr-FR" sz="1000" dirty="0">
                <a:solidFill>
                  <a:prstClr val="black"/>
                </a:solidFill>
                <a:latin typeface="Arial"/>
                <a:ea typeface="Times New Roman"/>
                <a:cs typeface="Times New Roman"/>
              </a:rPr>
              <a:t>, puis à droite, sous le client </a:t>
            </a:r>
            <a:r>
              <a:rPr lang="fr-FR" sz="1000" dirty="0" err="1">
                <a:solidFill>
                  <a:prstClr val="black"/>
                </a:solidFill>
                <a:latin typeface="Arial"/>
                <a:ea typeface="Times New Roman"/>
                <a:cs typeface="Times New Roman"/>
              </a:rPr>
              <a:t>WinRM</a:t>
            </a:r>
            <a:r>
              <a:rPr lang="fr-FR" sz="1000" dirty="0">
                <a:solidFill>
                  <a:prstClr val="black"/>
                </a:solidFill>
                <a:latin typeface="Arial"/>
                <a:ea typeface="Times New Roman"/>
                <a:cs typeface="Times New Roman"/>
              </a:rPr>
              <a:t>, double-cliquez sur </a:t>
            </a:r>
            <a:r>
              <a:rPr lang="fr-FR" sz="1000" b="1" dirty="0">
                <a:solidFill>
                  <a:prstClr val="black"/>
                </a:solidFill>
                <a:latin typeface="Arial"/>
                <a:ea typeface="Times New Roman"/>
                <a:cs typeface="Times New Roman"/>
              </a:rPr>
              <a:t>Hôtes approuvés</a:t>
            </a:r>
            <a:r>
              <a:rPr lang="fr-FR"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endParaRPr lang="fr-FR" sz="1000" dirty="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endParaRPr lang="fr-FR" sz="1000" dirty="0" smtClean="0">
              <a:solidFill>
                <a:prstClr val="black"/>
              </a:solidFill>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B0DCCA6E-50B3-4613-98BC-509B80EFCF86}" type="slidenum">
              <a:rPr lang="fr-FR" smtClean="0"/>
              <a:pPr/>
              <a:t>10</a:t>
            </a:fld>
            <a:endParaRPr lang="fr-FR" dirty="0"/>
          </a:p>
        </p:txBody>
      </p:sp>
      <p:sp>
        <p:nvSpPr>
          <p:cNvPr id="5" name="TextBox 4"/>
          <p:cNvSpPr txBox="1"/>
          <p:nvPr/>
        </p:nvSpPr>
        <p:spPr>
          <a:xfrm>
            <a:off x="0" y="8890000"/>
            <a:ext cx="3733800" cy="246221"/>
          </a:xfrm>
          <a:prstGeom prst="rect">
            <a:avLst/>
          </a:prstGeom>
          <a:noFill/>
        </p:spPr>
        <p:txBody>
          <a:bodyPr vert="horz" wrap="square" rtlCol="0">
            <a:spAutoFit/>
          </a:bodyPr>
          <a:lstStyle/>
          <a:p>
            <a:r>
              <a:rPr lang="fr-FR" sz="1000" dirty="0" smtClean="0">
                <a:latin typeface="Arial"/>
              </a:rPr>
              <a:t>(Remarques supplémentaires sur la diapositive suivante)</a:t>
            </a:r>
            <a:endParaRPr lang="fr-FR" sz="1000" dirty="0">
              <a:latin typeface="Arial"/>
            </a:endParaRPr>
          </a:p>
        </p:txBody>
      </p:sp>
      <p:sp>
        <p:nvSpPr>
          <p:cNvPr id="8" name="Rectangle 7"/>
          <p:cNvSpPr/>
          <p:nvPr/>
        </p:nvSpPr>
        <p:spPr>
          <a:xfrm>
            <a:off x="1" y="238125"/>
            <a:ext cx="27432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5 : Planification et implémentation d'une solution d'administration de la virtualisation</a:t>
            </a:r>
            <a:endParaRPr lang="fr-FR" sz="1200" b="1" dirty="0">
              <a:solidFill>
                <a:srgbClr val="336699"/>
              </a:solidFill>
              <a:latin typeface="Arial"/>
            </a:endParaRPr>
          </a:p>
        </p:txBody>
      </p:sp>
      <p:sp>
        <p:nvSpPr>
          <p:cNvPr id="9" name="Slide Image Placeholder 1"/>
          <p:cNvSpPr>
            <a:spLocks noGrp="1" noRot="1" noChangeAspect="1"/>
          </p:cNvSpPr>
          <p:nvPr>
            <p:ph type="sldImg" idx="2"/>
          </p:nvPr>
        </p:nvSpPr>
        <p:spPr>
          <a:xfrm>
            <a:off x="4325112" y="73152"/>
            <a:ext cx="2468880" cy="1851660"/>
          </a:xfrm>
        </p:spPr>
      </p:sp>
      <p:sp>
        <p:nvSpPr>
          <p:cNvPr id="10" name="Rectangle 9"/>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000000"/>
                </a:solidFill>
                <a:latin typeface="Arial"/>
              </a:rPr>
              <a:t>22414B</a:t>
            </a:r>
            <a:endParaRPr lang="fr-FR" sz="1200" b="1" dirty="0">
              <a:solidFill>
                <a:srgbClr val="000000"/>
              </a:solidFill>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10895" y="2093976"/>
            <a:ext cx="6153911" cy="6604000"/>
          </a:xfrm>
        </p:spPr>
        <p:txBody>
          <a:bodyPr>
            <a:noAutofit/>
          </a:bodyPr>
          <a:lstStyle/>
          <a:p>
            <a:pPr marL="342900" lvl="0" indent="-342900">
              <a:lnSpc>
                <a:spcPct val="115000"/>
              </a:lnSpc>
              <a:spcAft>
                <a:spcPts val="995"/>
              </a:spcAft>
              <a:buFont typeface="+mj-lt"/>
              <a:buAutoNum type="arabicPeriod" startAt="4"/>
            </a:pPr>
            <a:r>
              <a:rPr lang="fr-FR" sz="1000" dirty="0" smtClean="0">
                <a:solidFill>
                  <a:prstClr val="black"/>
                </a:solidFill>
                <a:latin typeface="Arial"/>
                <a:ea typeface="Times New Roman"/>
                <a:cs typeface="Times New Roman"/>
              </a:rPr>
              <a:t>Dans la page </a:t>
            </a:r>
            <a:r>
              <a:rPr lang="fr-FR" sz="1000" b="1" dirty="0" smtClean="0">
                <a:solidFill>
                  <a:prstClr val="black"/>
                </a:solidFill>
                <a:latin typeface="Arial"/>
                <a:ea typeface="Times New Roman"/>
                <a:cs typeface="Times New Roman"/>
              </a:rPr>
              <a:t>Hôtes approuvés</a:t>
            </a:r>
            <a:r>
              <a:rPr lang="fr-FR" sz="1000" dirty="0" smtClean="0">
                <a:solidFill>
                  <a:prstClr val="black"/>
                </a:solidFill>
                <a:latin typeface="Arial"/>
                <a:ea typeface="Times New Roman"/>
                <a:cs typeface="Times New Roman"/>
              </a:rPr>
              <a:t>, cliquez sur </a:t>
            </a:r>
            <a:r>
              <a:rPr lang="fr-FR" sz="1000" b="1" dirty="0" smtClean="0">
                <a:solidFill>
                  <a:prstClr val="black"/>
                </a:solidFill>
                <a:latin typeface="Arial"/>
                <a:ea typeface="Times New Roman"/>
                <a:cs typeface="Times New Roman"/>
              </a:rPr>
              <a:t>Activé</a:t>
            </a:r>
            <a:r>
              <a:rPr lang="fr-FR" sz="1000" dirty="0" smtClean="0">
                <a:solidFill>
                  <a:prstClr val="black"/>
                </a:solidFill>
                <a:latin typeface="Arial"/>
                <a:ea typeface="Times New Roman"/>
                <a:cs typeface="Times New Roman"/>
              </a:rPr>
              <a:t> et dans le champ </a:t>
            </a:r>
            <a:r>
              <a:rPr lang="fr-FR" sz="1000" b="1" dirty="0" err="1" smtClean="0">
                <a:solidFill>
                  <a:prstClr val="black"/>
                </a:solidFill>
                <a:latin typeface="Arial"/>
                <a:ea typeface="Times New Roman"/>
                <a:cs typeface="Times New Roman"/>
              </a:rPr>
              <a:t>TrustedHostsList</a:t>
            </a:r>
            <a:r>
              <a:rPr lang="fr-FR" sz="1000" dirty="0" smtClean="0">
                <a:solidFill>
                  <a:prstClr val="black"/>
                </a:solidFill>
                <a:latin typeface="Arial"/>
                <a:ea typeface="Times New Roman"/>
                <a:cs typeface="Times New Roman"/>
              </a:rPr>
              <a:t>, tapez </a:t>
            </a:r>
            <a:r>
              <a:rPr lang="fr-FR" sz="1000" b="1" dirty="0" smtClean="0">
                <a:solidFill>
                  <a:prstClr val="black"/>
                </a:solidFill>
                <a:latin typeface="Arial"/>
                <a:ea typeface="Times New Roman"/>
                <a:cs typeface="Times New Roman"/>
              </a:rPr>
              <a:t>LON-VMM1</a:t>
            </a:r>
            <a:r>
              <a:rPr lang="fr-FR" sz="1000" dirty="0" smtClean="0">
                <a:solidFill>
                  <a:prstClr val="black"/>
                </a:solidFill>
                <a:latin typeface="Arial"/>
                <a:ea typeface="Times New Roman"/>
                <a:cs typeface="Times New Roman"/>
              </a:rPr>
              <a:t>, puis cliquez sur </a:t>
            </a:r>
            <a:r>
              <a:rPr lang="fr-FR" sz="1000" b="1" dirty="0" smtClean="0">
                <a:solidFill>
                  <a:prstClr val="black"/>
                </a:solidFill>
                <a:latin typeface="Arial"/>
                <a:ea typeface="Times New Roman"/>
                <a:cs typeface="Times New Roman"/>
              </a:rPr>
              <a:t>OK</a:t>
            </a:r>
            <a:r>
              <a:rPr lang="fr-FR" sz="1000" dirty="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4"/>
            </a:pPr>
            <a:r>
              <a:rPr lang="fr-FR" sz="1000" dirty="0" smtClean="0">
                <a:solidFill>
                  <a:prstClr val="black"/>
                </a:solidFill>
                <a:latin typeface="Arial"/>
                <a:ea typeface="Times New Roman"/>
                <a:cs typeface="Times New Roman"/>
              </a:rPr>
              <a:t>Fermez l'Éditeur de stratégies de groupe.</a:t>
            </a:r>
          </a:p>
          <a:p>
            <a:pPr marL="0" lvl="0" indent="0">
              <a:lnSpc>
                <a:spcPct val="115000"/>
              </a:lnSpc>
              <a:spcAft>
                <a:spcPts val="300"/>
              </a:spcAft>
              <a:buNone/>
            </a:pPr>
            <a:r>
              <a:rPr lang="fr-FR" sz="1000" b="1" dirty="0" smtClean="0">
                <a:solidFill>
                  <a:prstClr val="black"/>
                </a:solidFill>
                <a:latin typeface="Arial"/>
                <a:ea typeface="Calibri"/>
                <a:cs typeface="Times New Roman"/>
              </a:rPr>
              <a:t>Configurer le pack d'intégration System Center pour VMM</a:t>
            </a:r>
            <a:endParaRPr lang="fr-FR" sz="1000" dirty="0" smtClean="0">
              <a:solidFill>
                <a:prstClr val="black"/>
              </a:solidFill>
              <a:latin typeface="Arial"/>
              <a:ea typeface="Calibri"/>
              <a:cs typeface="Times New Roman"/>
            </a:endParaRPr>
          </a:p>
          <a:p>
            <a:pPr marL="342900" lvl="0" indent="-342900">
              <a:lnSpc>
                <a:spcPct val="115000"/>
              </a:lnSpc>
              <a:spcAft>
                <a:spcPts val="995"/>
              </a:spcAft>
              <a:buFont typeface="+mj-lt"/>
              <a:buAutoNum type="arabicPeriod"/>
            </a:pPr>
            <a:r>
              <a:rPr lang="fr-FR" sz="1000" dirty="0" smtClean="0">
                <a:solidFill>
                  <a:prstClr val="black"/>
                </a:solidFill>
                <a:latin typeface="Arial"/>
                <a:ea typeface="Times New Roman"/>
                <a:cs typeface="Times New Roman"/>
              </a:rPr>
              <a:t>Sur </a:t>
            </a:r>
            <a:r>
              <a:rPr lang="fr-FR" sz="1000" b="1" dirty="0" smtClean="0">
                <a:solidFill>
                  <a:prstClr val="black"/>
                </a:solidFill>
                <a:latin typeface="Arial"/>
                <a:ea typeface="Times New Roman"/>
                <a:cs typeface="Times New Roman"/>
              </a:rPr>
              <a:t>LON-OR1</a:t>
            </a:r>
            <a:r>
              <a:rPr lang="fr-FR" sz="1000" dirty="0" smtClean="0">
                <a:solidFill>
                  <a:prstClr val="black"/>
                </a:solidFill>
                <a:latin typeface="Arial"/>
                <a:ea typeface="Times New Roman"/>
                <a:cs typeface="Times New Roman"/>
              </a:rPr>
              <a:t>, déplacez la souris sur le coin inférieur gauche jusqu'à ce que l'icône Accueil apparaisse, cliquez sur l'icône </a:t>
            </a:r>
            <a:r>
              <a:rPr lang="fr-FR" sz="1000" b="1" dirty="0" smtClean="0">
                <a:solidFill>
                  <a:prstClr val="black"/>
                </a:solidFill>
                <a:latin typeface="Arial"/>
                <a:ea typeface="Times New Roman"/>
                <a:cs typeface="Times New Roman"/>
              </a:rPr>
              <a:t>Accueil</a:t>
            </a:r>
            <a:r>
              <a:rPr lang="fr-FR" sz="1000" dirty="0" smtClean="0">
                <a:solidFill>
                  <a:prstClr val="black"/>
                </a:solidFill>
                <a:latin typeface="Arial"/>
                <a:ea typeface="Times New Roman"/>
                <a:cs typeface="Times New Roman"/>
              </a:rPr>
              <a:t>, puis sur </a:t>
            </a:r>
            <a:r>
              <a:rPr lang="fr-FR" sz="1000" b="1" dirty="0" smtClean="0">
                <a:solidFill>
                  <a:prstClr val="black"/>
                </a:solidFill>
                <a:latin typeface="Arial"/>
                <a:ea typeface="Times New Roman"/>
                <a:cs typeface="Times New Roman"/>
              </a:rPr>
              <a:t>Runbook Designer</a:t>
            </a:r>
            <a:r>
              <a:rPr lang="fr-FR" sz="1000" dirty="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fr-FR" sz="1000" dirty="0" smtClean="0">
                <a:solidFill>
                  <a:prstClr val="black"/>
                </a:solidFill>
                <a:latin typeface="Arial"/>
                <a:ea typeface="Times New Roman"/>
                <a:cs typeface="Times New Roman"/>
              </a:rPr>
              <a:t>Dans le menu situé en haut, cliquez sur</a:t>
            </a:r>
            <a:r>
              <a:rPr lang="fr-FR" sz="1000" b="1" dirty="0" smtClean="0">
                <a:solidFill>
                  <a:prstClr val="black"/>
                </a:solidFill>
                <a:latin typeface="Arial"/>
                <a:ea typeface="Times New Roman"/>
                <a:cs typeface="Times New Roman"/>
              </a:rPr>
              <a:t> Options</a:t>
            </a:r>
            <a:r>
              <a:rPr lang="fr-FR" sz="1000" dirty="0" smtClean="0">
                <a:solidFill>
                  <a:prstClr val="black"/>
                </a:solidFill>
                <a:latin typeface="Arial"/>
                <a:ea typeface="Times New Roman"/>
                <a:cs typeface="Times New Roman"/>
              </a:rPr>
              <a:t>,</a:t>
            </a:r>
            <a:r>
              <a:rPr lang="fr-FR" sz="1000" b="1" dirty="0" smtClean="0">
                <a:solidFill>
                  <a:prstClr val="black"/>
                </a:solidFill>
                <a:latin typeface="Arial"/>
                <a:ea typeface="Times New Roman"/>
                <a:cs typeface="Times New Roman"/>
              </a:rPr>
              <a:t> </a:t>
            </a:r>
            <a:r>
              <a:rPr lang="fr-FR" sz="1000" dirty="0" smtClean="0">
                <a:solidFill>
                  <a:prstClr val="black"/>
                </a:solidFill>
                <a:latin typeface="Arial"/>
                <a:ea typeface="Times New Roman"/>
                <a:cs typeface="Times New Roman"/>
              </a:rPr>
              <a:t>puis</a:t>
            </a:r>
            <a:r>
              <a:rPr lang="fr-FR" sz="1000" b="1" dirty="0" smtClean="0">
                <a:solidFill>
                  <a:prstClr val="black"/>
                </a:solidFill>
                <a:latin typeface="Arial"/>
                <a:ea typeface="Times New Roman"/>
                <a:cs typeface="Times New Roman"/>
              </a:rPr>
              <a:t> </a:t>
            </a:r>
            <a:r>
              <a:rPr lang="fr-FR" sz="1000" dirty="0" smtClean="0">
                <a:solidFill>
                  <a:prstClr val="black"/>
                </a:solidFill>
                <a:latin typeface="Arial"/>
                <a:ea typeface="Times New Roman"/>
                <a:cs typeface="Times New Roman"/>
              </a:rPr>
              <a:t>sur </a:t>
            </a:r>
            <a:r>
              <a:rPr lang="fr-FR" sz="1000" b="1" dirty="0" smtClean="0">
                <a:solidFill>
                  <a:prstClr val="black"/>
                </a:solidFill>
                <a:latin typeface="Arial"/>
                <a:ea typeface="Times New Roman"/>
                <a:cs typeface="Times New Roman"/>
              </a:rPr>
              <a:t>SC 2012 Virtual Machine Manager</a:t>
            </a:r>
            <a:r>
              <a:rPr lang="fr-FR" sz="1000" dirty="0" smtClean="0">
                <a:solidFill>
                  <a:prstClr val="black"/>
                </a:solidFill>
                <a:latin typeface="Arial"/>
                <a:ea typeface="Times New Roman"/>
                <a:cs typeface="Times New Roman"/>
              </a:rPr>
              <a:t>.</a:t>
            </a:r>
          </a:p>
          <a:p>
            <a:pPr marL="342900" indent="-342900">
              <a:lnSpc>
                <a:spcPct val="115000"/>
              </a:lnSpc>
              <a:spcAft>
                <a:spcPts val="995"/>
              </a:spcAft>
              <a:buFont typeface="+mj-lt"/>
              <a:buAutoNum type="arabicPeriod"/>
            </a:pPr>
            <a:r>
              <a:rPr lang="fr-FR" sz="1000" dirty="0" smtClean="0">
                <a:solidFill>
                  <a:prstClr val="black"/>
                </a:solidFill>
                <a:latin typeface="Arial"/>
                <a:ea typeface="Times New Roman"/>
                <a:cs typeface="Times New Roman"/>
              </a:rPr>
              <a:t>Dans la page </a:t>
            </a:r>
            <a:r>
              <a:rPr lang="fr-FR" sz="1000" b="1" dirty="0" smtClean="0">
                <a:solidFill>
                  <a:prstClr val="black"/>
                </a:solidFill>
                <a:latin typeface="Arial"/>
                <a:ea typeface="Times New Roman"/>
                <a:cs typeface="Times New Roman"/>
              </a:rPr>
              <a:t>Prerequisite Configuration</a:t>
            </a:r>
            <a:r>
              <a:rPr lang="fr-FR" sz="1000" dirty="0" smtClean="0">
                <a:solidFill>
                  <a:prstClr val="black"/>
                </a:solidFill>
                <a:latin typeface="Arial"/>
                <a:ea typeface="Times New Roman"/>
                <a:cs typeface="Times New Roman"/>
              </a:rPr>
              <a:t>, cliquez sur </a:t>
            </a:r>
            <a:r>
              <a:rPr lang="fr-FR" sz="1000" b="1" dirty="0" smtClean="0">
                <a:solidFill>
                  <a:prstClr val="black"/>
                </a:solidFill>
                <a:latin typeface="Arial"/>
                <a:ea typeface="Times New Roman"/>
                <a:cs typeface="Times New Roman"/>
              </a:rPr>
              <a:t>Add</a:t>
            </a:r>
            <a:r>
              <a:rPr lang="fr-FR" sz="1000" dirty="0" smtClean="0">
                <a:solidFill>
                  <a:prstClr val="black"/>
                </a:solidFill>
                <a:latin typeface="Arial"/>
                <a:ea typeface="Times New Roman"/>
                <a:cs typeface="Times New Roman"/>
              </a:rPr>
              <a:t> (Ajouter) et dans la page </a:t>
            </a:r>
            <a:r>
              <a:rPr lang="fr-FR" sz="1000" b="1" dirty="0" smtClean="0">
                <a:solidFill>
                  <a:prstClr val="black"/>
                </a:solidFill>
                <a:latin typeface="Arial"/>
                <a:ea typeface="Times New Roman"/>
                <a:cs typeface="Times New Roman"/>
              </a:rPr>
              <a:t>Add Configuration</a:t>
            </a:r>
            <a:r>
              <a:rPr lang="fr-FR" sz="1000" dirty="0" smtClean="0">
                <a:solidFill>
                  <a:prstClr val="black"/>
                </a:solidFill>
                <a:latin typeface="Arial"/>
                <a:ea typeface="Times New Roman"/>
                <a:cs typeface="Times New Roman"/>
              </a:rPr>
              <a:t> (Ajouter une configuration), dans le champ </a:t>
            </a:r>
            <a:r>
              <a:rPr lang="fr-FR" sz="1000" b="1" dirty="0" smtClean="0">
                <a:solidFill>
                  <a:prstClr val="black"/>
                </a:solidFill>
                <a:latin typeface="Arial"/>
                <a:ea typeface="Times New Roman"/>
                <a:cs typeface="Times New Roman"/>
              </a:rPr>
              <a:t>Name</a:t>
            </a:r>
            <a:r>
              <a:rPr lang="fr-FR" sz="1000" dirty="0" smtClean="0">
                <a:solidFill>
                  <a:prstClr val="black"/>
                </a:solidFill>
                <a:latin typeface="Arial"/>
                <a:ea typeface="Times New Roman"/>
                <a:cs typeface="Times New Roman"/>
              </a:rPr>
              <a:t> (Nom), tapez </a:t>
            </a:r>
            <a:r>
              <a:rPr lang="fr-FR" sz="1000" b="1" dirty="0" smtClean="0">
                <a:solidFill>
                  <a:prstClr val="black"/>
                </a:solidFill>
                <a:latin typeface="Arial"/>
                <a:ea typeface="Times New Roman"/>
                <a:cs typeface="Times New Roman"/>
              </a:rPr>
              <a:t>LON-VMM1</a:t>
            </a:r>
            <a:r>
              <a:rPr lang="fr-FR" sz="1000" dirty="0" smtClean="0">
                <a:solidFill>
                  <a:prstClr val="black"/>
                </a:solidFill>
                <a:latin typeface="Arial"/>
                <a:ea typeface="Times New Roman"/>
                <a:cs typeface="Times New Roman"/>
              </a:rPr>
              <a:t>, puis </a:t>
            </a:r>
            <a:r>
              <a:rPr lang="fr-FR" sz="1000" dirty="0" smtClean="0"/>
              <a:t> </a:t>
            </a:r>
            <a:r>
              <a:rPr lang="fr-FR" sz="1000" dirty="0" smtClean="0">
                <a:solidFill>
                  <a:prstClr val="black"/>
                </a:solidFill>
                <a:latin typeface="Arial"/>
                <a:ea typeface="Times New Roman"/>
                <a:cs typeface="Times New Roman"/>
              </a:rPr>
              <a:t>cliquez sur le bouton </a:t>
            </a:r>
            <a:r>
              <a:rPr lang="fr-FR" sz="1000" b="1" dirty="0" smtClean="0">
                <a:solidFill>
                  <a:prstClr val="black"/>
                </a:solidFill>
                <a:latin typeface="Arial"/>
                <a:ea typeface="Times New Roman"/>
                <a:cs typeface="Times New Roman"/>
              </a:rPr>
              <a:t>Parcourir (…)</a:t>
            </a:r>
            <a:r>
              <a:rPr lang="fr-FR" sz="1000" dirty="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fr-FR" sz="1000" dirty="0" smtClean="0">
                <a:solidFill>
                  <a:prstClr val="black"/>
                </a:solidFill>
                <a:latin typeface="Arial"/>
                <a:ea typeface="Times New Roman"/>
                <a:cs typeface="Times New Roman"/>
              </a:rPr>
              <a:t>Dans la page </a:t>
            </a:r>
            <a:r>
              <a:rPr lang="fr-FR" sz="1000" b="1" dirty="0" smtClean="0">
                <a:solidFill>
                  <a:prstClr val="black"/>
                </a:solidFill>
                <a:latin typeface="Arial"/>
                <a:ea typeface="Times New Roman"/>
                <a:cs typeface="Times New Roman"/>
              </a:rPr>
              <a:t>Item Selection</a:t>
            </a:r>
            <a:r>
              <a:rPr lang="fr-FR" sz="1000" dirty="0" smtClean="0">
                <a:solidFill>
                  <a:prstClr val="black"/>
                </a:solidFill>
                <a:latin typeface="Arial"/>
                <a:ea typeface="Times New Roman"/>
                <a:cs typeface="Times New Roman"/>
              </a:rPr>
              <a:t> (Sélection</a:t>
            </a:r>
            <a:r>
              <a:rPr lang="fr-FR" sz="1000" b="1" dirty="0" smtClean="0">
                <a:solidFill>
                  <a:prstClr val="black"/>
                </a:solidFill>
                <a:latin typeface="Arial"/>
                <a:ea typeface="Times New Roman"/>
                <a:cs typeface="Times New Roman"/>
              </a:rPr>
              <a:t> </a:t>
            </a:r>
            <a:r>
              <a:rPr lang="fr-FR" sz="1000" dirty="0" smtClean="0">
                <a:solidFill>
                  <a:prstClr val="black"/>
                </a:solidFill>
                <a:latin typeface="Arial"/>
                <a:ea typeface="Times New Roman"/>
                <a:cs typeface="Times New Roman"/>
              </a:rPr>
              <a:t>d'éléments), cliquez sur </a:t>
            </a:r>
            <a:r>
              <a:rPr lang="fr-FR" sz="1000" b="1" dirty="0" smtClean="0">
                <a:solidFill>
                  <a:prstClr val="black"/>
                </a:solidFill>
                <a:latin typeface="Arial"/>
                <a:ea typeface="Times New Roman"/>
                <a:cs typeface="Times New Roman"/>
              </a:rPr>
              <a:t>System Center Virtual Machine Manager</a:t>
            </a:r>
            <a:r>
              <a:rPr lang="fr-FR" sz="1000" dirty="0" smtClean="0">
                <a:solidFill>
                  <a:prstClr val="black"/>
                </a:solidFill>
                <a:latin typeface="Arial"/>
                <a:ea typeface="Times New Roman"/>
                <a:cs typeface="Times New Roman"/>
              </a:rPr>
              <a:t>,</a:t>
            </a:r>
            <a:r>
              <a:rPr lang="fr-FR" sz="1000" b="1" dirty="0" smtClean="0">
                <a:solidFill>
                  <a:prstClr val="black"/>
                </a:solidFill>
                <a:latin typeface="Arial"/>
                <a:ea typeface="Times New Roman"/>
                <a:cs typeface="Times New Roman"/>
              </a:rPr>
              <a:t> </a:t>
            </a:r>
            <a:r>
              <a:rPr lang="fr-FR" sz="1000" dirty="0" smtClean="0">
                <a:solidFill>
                  <a:prstClr val="black"/>
                </a:solidFill>
                <a:latin typeface="Arial"/>
                <a:ea typeface="Times New Roman"/>
                <a:cs typeface="Times New Roman"/>
              </a:rPr>
              <a:t>puis</a:t>
            </a:r>
            <a:r>
              <a:rPr lang="fr-FR" sz="1000" b="1" dirty="0" smtClean="0">
                <a:solidFill>
                  <a:prstClr val="black"/>
                </a:solidFill>
                <a:latin typeface="Arial"/>
                <a:ea typeface="Times New Roman"/>
                <a:cs typeface="Times New Roman"/>
              </a:rPr>
              <a:t> </a:t>
            </a:r>
            <a:r>
              <a:rPr lang="fr-FR" sz="1000" dirty="0" smtClean="0">
                <a:solidFill>
                  <a:prstClr val="black"/>
                </a:solidFill>
                <a:latin typeface="Arial"/>
                <a:ea typeface="Times New Roman"/>
                <a:cs typeface="Times New Roman"/>
              </a:rPr>
              <a:t>sur</a:t>
            </a:r>
            <a:r>
              <a:rPr lang="fr-FR" sz="1000" b="1" dirty="0" smtClean="0">
                <a:solidFill>
                  <a:prstClr val="black"/>
                </a:solidFill>
                <a:latin typeface="Arial"/>
                <a:ea typeface="Times New Roman"/>
                <a:cs typeface="Times New Roman"/>
              </a:rPr>
              <a:t> OK</a:t>
            </a:r>
            <a:r>
              <a:rPr lang="fr-FR" sz="1000" dirty="0" smtClean="0">
                <a:solidFill>
                  <a:prstClr val="black"/>
                </a:solidFill>
                <a:latin typeface="Arial"/>
                <a:ea typeface="Times New Roman"/>
                <a:cs typeface="Times New Roman"/>
              </a:rPr>
              <a:t>.</a:t>
            </a:r>
          </a:p>
          <a:p>
            <a:pPr marL="342900" indent="-342900">
              <a:lnSpc>
                <a:spcPct val="115000"/>
              </a:lnSpc>
              <a:spcAft>
                <a:spcPts val="995"/>
              </a:spcAft>
              <a:buFont typeface="+mj-lt"/>
              <a:buAutoNum type="arabicPeriod" startAt="5"/>
            </a:pPr>
            <a:r>
              <a:rPr lang="fr-FR" sz="1000" dirty="0">
                <a:solidFill>
                  <a:prstClr val="black"/>
                </a:solidFill>
                <a:latin typeface="Arial"/>
                <a:ea typeface="Times New Roman"/>
                <a:cs typeface="Times New Roman"/>
              </a:rPr>
              <a:t>Dans la page </a:t>
            </a:r>
            <a:r>
              <a:rPr lang="fr-FR" sz="1000" b="1" dirty="0" err="1">
                <a:solidFill>
                  <a:prstClr val="black"/>
                </a:solidFill>
                <a:latin typeface="Arial"/>
                <a:ea typeface="Times New Roman"/>
                <a:cs typeface="Times New Roman"/>
              </a:rPr>
              <a:t>Add</a:t>
            </a:r>
            <a:r>
              <a:rPr lang="fr-FR" sz="1000" b="1" dirty="0">
                <a:solidFill>
                  <a:prstClr val="black"/>
                </a:solidFill>
                <a:latin typeface="Arial"/>
                <a:ea typeface="Times New Roman"/>
                <a:cs typeface="Times New Roman"/>
              </a:rPr>
              <a:t> Configuration</a:t>
            </a:r>
            <a:r>
              <a:rPr lang="fr-FR" sz="1000" dirty="0">
                <a:solidFill>
                  <a:prstClr val="black"/>
                </a:solidFill>
                <a:latin typeface="Arial"/>
                <a:ea typeface="Times New Roman"/>
                <a:cs typeface="Times New Roman"/>
              </a:rPr>
              <a:t> (Ajouter une configuration), sous </a:t>
            </a:r>
            <a:r>
              <a:rPr lang="fr-FR" sz="1000" b="1" dirty="0" err="1">
                <a:solidFill>
                  <a:prstClr val="black"/>
                </a:solidFill>
                <a:latin typeface="Arial"/>
                <a:ea typeface="Times New Roman"/>
                <a:cs typeface="Times New Roman"/>
              </a:rPr>
              <a:t>Properties</a:t>
            </a:r>
            <a:r>
              <a:rPr lang="fr-FR" sz="1000" dirty="0">
                <a:solidFill>
                  <a:prstClr val="black"/>
                </a:solidFill>
                <a:latin typeface="Arial"/>
                <a:ea typeface="Times New Roman"/>
                <a:cs typeface="Times New Roman"/>
              </a:rPr>
              <a:t> (Propriétés), dans le champ </a:t>
            </a:r>
            <a:r>
              <a:rPr lang="fr-FR" sz="1000" b="1" dirty="0">
                <a:solidFill>
                  <a:prstClr val="black"/>
                </a:solidFill>
                <a:latin typeface="Arial"/>
                <a:ea typeface="Times New Roman"/>
                <a:cs typeface="Times New Roman"/>
              </a:rPr>
              <a:t>VMM </a:t>
            </a:r>
            <a:r>
              <a:rPr lang="fr-FR" sz="1000" b="1" dirty="0" err="1">
                <a:solidFill>
                  <a:prstClr val="black"/>
                </a:solidFill>
                <a:latin typeface="Arial"/>
                <a:ea typeface="Times New Roman"/>
                <a:cs typeface="Times New Roman"/>
              </a:rPr>
              <a:t>Administrator</a:t>
            </a:r>
            <a:r>
              <a:rPr lang="fr-FR" sz="1000" b="1" dirty="0">
                <a:solidFill>
                  <a:prstClr val="black"/>
                </a:solidFill>
                <a:latin typeface="Arial"/>
                <a:ea typeface="Times New Roman"/>
                <a:cs typeface="Times New Roman"/>
              </a:rPr>
              <a:t> Console</a:t>
            </a:r>
            <a:r>
              <a:rPr lang="fr-FR" sz="1000" dirty="0">
                <a:solidFill>
                  <a:prstClr val="black"/>
                </a:solidFill>
                <a:latin typeface="Arial"/>
                <a:ea typeface="Times New Roman"/>
                <a:cs typeface="Times New Roman"/>
              </a:rPr>
              <a:t> (Console Administrateur VMM), tapez </a:t>
            </a:r>
            <a:r>
              <a:rPr lang="fr-FR" sz="1000" b="1" dirty="0">
                <a:solidFill>
                  <a:prstClr val="black"/>
                </a:solidFill>
                <a:latin typeface="Arial"/>
                <a:ea typeface="Times New Roman"/>
                <a:cs typeface="Times New Roman"/>
              </a:rPr>
              <a:t>LON-VMM1</a:t>
            </a:r>
            <a:r>
              <a:rPr lang="fr-FR" sz="1000" dirty="0">
                <a:solidFill>
                  <a:prstClr val="black"/>
                </a:solidFill>
                <a:latin typeface="Arial"/>
                <a:ea typeface="Times New Roman"/>
                <a:cs typeface="Times New Roman"/>
              </a:rPr>
              <a:t> et dans le champ </a:t>
            </a:r>
            <a:r>
              <a:rPr lang="fr-FR" sz="1000" b="1" dirty="0">
                <a:solidFill>
                  <a:prstClr val="black"/>
                </a:solidFill>
                <a:latin typeface="Arial"/>
                <a:ea typeface="Times New Roman"/>
                <a:cs typeface="Times New Roman"/>
              </a:rPr>
              <a:t>VMM Server</a:t>
            </a:r>
            <a:r>
              <a:rPr lang="fr-FR" sz="1000" dirty="0">
                <a:solidFill>
                  <a:prstClr val="black"/>
                </a:solidFill>
                <a:latin typeface="Arial"/>
                <a:ea typeface="Times New Roman"/>
                <a:cs typeface="Times New Roman"/>
              </a:rPr>
              <a:t> (Serveur VMM), tapez </a:t>
            </a:r>
            <a:r>
              <a:rPr lang="fr-FR" sz="1000" b="1" dirty="0">
                <a:solidFill>
                  <a:prstClr val="black"/>
                </a:solidFill>
                <a:latin typeface="Arial"/>
                <a:ea typeface="Times New Roman"/>
                <a:cs typeface="Times New Roman"/>
              </a:rPr>
              <a:t>LON-VMM1</a:t>
            </a:r>
            <a:r>
              <a:rPr lang="fr-FR" sz="1000" dirty="0">
                <a:solidFill>
                  <a:prstClr val="black"/>
                </a:solidFill>
                <a:latin typeface="Arial"/>
                <a:ea typeface="Times New Roman"/>
                <a:cs typeface="Times New Roman"/>
              </a:rPr>
              <a:t>. Dans le champ </a:t>
            </a:r>
            <a:r>
              <a:rPr lang="fr-FR" sz="1000" b="1" dirty="0">
                <a:solidFill>
                  <a:prstClr val="black"/>
                </a:solidFill>
                <a:latin typeface="Arial"/>
                <a:ea typeface="Times New Roman"/>
                <a:cs typeface="Times New Roman"/>
              </a:rPr>
              <a:t>User </a:t>
            </a:r>
            <a:r>
              <a:rPr lang="fr-FR" sz="1000" dirty="0">
                <a:solidFill>
                  <a:prstClr val="black"/>
                </a:solidFill>
                <a:latin typeface="Arial"/>
                <a:ea typeface="Times New Roman"/>
                <a:cs typeface="Times New Roman"/>
              </a:rPr>
              <a:t>(Utilisateur), tapez </a:t>
            </a:r>
            <a:r>
              <a:rPr lang="fr-FR" sz="1000" b="1" dirty="0">
                <a:solidFill>
                  <a:prstClr val="black"/>
                </a:solidFill>
                <a:latin typeface="Arial"/>
                <a:ea typeface="Times New Roman"/>
                <a:cs typeface="Times New Roman"/>
              </a:rPr>
              <a:t>ADATUM\Administrateur</a:t>
            </a:r>
            <a:r>
              <a:rPr lang="fr-FR" sz="1000" dirty="0">
                <a:solidFill>
                  <a:prstClr val="black"/>
                </a:solidFill>
                <a:latin typeface="Arial"/>
                <a:ea typeface="Times New Roman"/>
                <a:cs typeface="Times New Roman"/>
              </a:rPr>
              <a:t>, supprimez le texte du champ </a:t>
            </a:r>
            <a:r>
              <a:rPr lang="fr-FR" sz="1000" b="1" dirty="0">
                <a:solidFill>
                  <a:prstClr val="black"/>
                </a:solidFill>
                <a:latin typeface="Arial"/>
                <a:ea typeface="Times New Roman"/>
                <a:cs typeface="Times New Roman"/>
              </a:rPr>
              <a:t>Domain</a:t>
            </a:r>
            <a:r>
              <a:rPr lang="fr-FR" sz="1000" dirty="0">
                <a:solidFill>
                  <a:prstClr val="black"/>
                </a:solidFill>
                <a:latin typeface="Arial"/>
                <a:ea typeface="Times New Roman"/>
                <a:cs typeface="Times New Roman"/>
              </a:rPr>
              <a:t> (Domaine), puis dans le champ </a:t>
            </a:r>
            <a:r>
              <a:rPr lang="fr-FR" sz="1000" b="1" dirty="0" err="1">
                <a:solidFill>
                  <a:prstClr val="black"/>
                </a:solidFill>
                <a:latin typeface="Arial"/>
                <a:ea typeface="Times New Roman"/>
                <a:cs typeface="Times New Roman"/>
              </a:rPr>
              <a:t>Password</a:t>
            </a:r>
            <a:r>
              <a:rPr lang="fr-FR" sz="1000" dirty="0">
                <a:solidFill>
                  <a:prstClr val="black"/>
                </a:solidFill>
                <a:latin typeface="Arial"/>
                <a:ea typeface="Times New Roman"/>
                <a:cs typeface="Times New Roman"/>
              </a:rPr>
              <a:t> (Mot de passe), tapez </a:t>
            </a:r>
            <a:r>
              <a:rPr lang="fr-FR" sz="1000" b="1" dirty="0">
                <a:solidFill>
                  <a:prstClr val="black"/>
                </a:solidFill>
                <a:latin typeface="Arial"/>
                <a:ea typeface="Times New Roman"/>
                <a:cs typeface="Times New Roman"/>
              </a:rPr>
              <a:t>Pa$$w0rd</a:t>
            </a:r>
            <a:r>
              <a:rPr lang="fr-FR"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5"/>
            </a:pPr>
            <a:r>
              <a:rPr lang="fr-FR" sz="1000" dirty="0">
                <a:solidFill>
                  <a:prstClr val="black"/>
                </a:solidFill>
                <a:latin typeface="Arial"/>
                <a:ea typeface="Times New Roman"/>
                <a:cs typeface="Times New Roman"/>
              </a:rPr>
              <a:t>Dans le champ </a:t>
            </a:r>
            <a:r>
              <a:rPr lang="fr-FR" sz="1000" b="1" dirty="0" err="1">
                <a:solidFill>
                  <a:prstClr val="black"/>
                </a:solidFill>
                <a:latin typeface="Arial"/>
                <a:ea typeface="Times New Roman"/>
                <a:cs typeface="Times New Roman"/>
              </a:rPr>
              <a:t>Authentication</a:t>
            </a:r>
            <a:r>
              <a:rPr lang="fr-FR" sz="1000" b="1" dirty="0">
                <a:solidFill>
                  <a:prstClr val="black"/>
                </a:solidFill>
                <a:latin typeface="Arial"/>
                <a:ea typeface="Times New Roman"/>
                <a:cs typeface="Times New Roman"/>
              </a:rPr>
              <a:t> Type (</a:t>
            </a:r>
            <a:r>
              <a:rPr lang="fr-FR" sz="1000" b="1" dirty="0" err="1">
                <a:solidFill>
                  <a:prstClr val="black"/>
                </a:solidFill>
                <a:latin typeface="Arial"/>
                <a:ea typeface="Times New Roman"/>
                <a:cs typeface="Times New Roman"/>
              </a:rPr>
              <a:t>remote</a:t>
            </a:r>
            <a:r>
              <a:rPr lang="fr-FR" sz="1000" b="1" dirty="0">
                <a:solidFill>
                  <a:prstClr val="black"/>
                </a:solidFill>
                <a:latin typeface="Arial"/>
                <a:ea typeface="Times New Roman"/>
                <a:cs typeface="Times New Roman"/>
              </a:rPr>
              <a:t> </a:t>
            </a:r>
            <a:r>
              <a:rPr lang="fr-FR" sz="1000" b="1" dirty="0" err="1">
                <a:solidFill>
                  <a:prstClr val="black"/>
                </a:solidFill>
                <a:latin typeface="Arial"/>
                <a:ea typeface="Times New Roman"/>
                <a:cs typeface="Times New Roman"/>
              </a:rPr>
              <a:t>only</a:t>
            </a:r>
            <a:r>
              <a:rPr lang="fr-FR" sz="1000" b="1" dirty="0">
                <a:solidFill>
                  <a:prstClr val="black"/>
                </a:solidFill>
                <a:latin typeface="Arial"/>
                <a:ea typeface="Times New Roman"/>
                <a:cs typeface="Times New Roman"/>
              </a:rPr>
              <a:t>)</a:t>
            </a:r>
            <a:r>
              <a:rPr lang="fr-FR" sz="1000" dirty="0">
                <a:solidFill>
                  <a:prstClr val="black"/>
                </a:solidFill>
                <a:latin typeface="Arial"/>
                <a:ea typeface="Times New Roman"/>
                <a:cs typeface="Times New Roman"/>
              </a:rPr>
              <a:t> (Type d'authentification</a:t>
            </a:r>
            <a:r>
              <a:rPr lang="fr-FR" sz="1000" b="1" dirty="0">
                <a:solidFill>
                  <a:prstClr val="black"/>
                </a:solidFill>
                <a:latin typeface="Arial"/>
                <a:ea typeface="Times New Roman"/>
                <a:cs typeface="Times New Roman"/>
              </a:rPr>
              <a:t> </a:t>
            </a:r>
            <a:r>
              <a:rPr lang="fr-FR" sz="1000" dirty="0">
                <a:solidFill>
                  <a:prstClr val="black"/>
                </a:solidFill>
                <a:latin typeface="Arial"/>
                <a:ea typeface="Times New Roman"/>
                <a:cs typeface="Times New Roman"/>
              </a:rPr>
              <a:t>(à distance uniquement)), cliquez sur le bouton </a:t>
            </a:r>
            <a:r>
              <a:rPr lang="fr-FR" sz="1000" b="1" dirty="0">
                <a:solidFill>
                  <a:prstClr val="black"/>
                </a:solidFill>
                <a:latin typeface="Arial"/>
                <a:ea typeface="Times New Roman"/>
                <a:cs typeface="Times New Roman"/>
              </a:rPr>
              <a:t>Parcourir</a:t>
            </a:r>
            <a:r>
              <a:rPr lang="fr-FR" sz="1000" dirty="0">
                <a:solidFill>
                  <a:prstClr val="black"/>
                </a:solidFill>
                <a:latin typeface="Arial"/>
                <a:ea typeface="Times New Roman"/>
                <a:cs typeface="Times New Roman"/>
              </a:rPr>
              <a:t>, sur </a:t>
            </a:r>
            <a:r>
              <a:rPr lang="fr-FR" sz="1000" b="1" dirty="0" err="1">
                <a:solidFill>
                  <a:prstClr val="black"/>
                </a:solidFill>
                <a:latin typeface="Arial"/>
                <a:ea typeface="Times New Roman"/>
                <a:cs typeface="Times New Roman"/>
              </a:rPr>
              <a:t>Negociate</a:t>
            </a:r>
            <a:r>
              <a:rPr lang="fr-FR" sz="1000" dirty="0">
                <a:solidFill>
                  <a:prstClr val="black"/>
                </a:solidFill>
                <a:latin typeface="Arial"/>
                <a:ea typeface="Times New Roman"/>
                <a:cs typeface="Times New Roman"/>
              </a:rPr>
              <a:t> (Négocier),</a:t>
            </a:r>
            <a:r>
              <a:rPr lang="fr-FR" sz="1000" b="1" dirty="0">
                <a:solidFill>
                  <a:prstClr val="black"/>
                </a:solidFill>
                <a:latin typeface="Arial"/>
                <a:ea typeface="Times New Roman"/>
                <a:cs typeface="Times New Roman"/>
              </a:rPr>
              <a:t> </a:t>
            </a:r>
            <a:r>
              <a:rPr lang="fr-FR" sz="1000" dirty="0">
                <a:solidFill>
                  <a:prstClr val="black"/>
                </a:solidFill>
                <a:latin typeface="Arial"/>
                <a:ea typeface="Times New Roman"/>
                <a:cs typeface="Times New Roman"/>
              </a:rPr>
              <a:t>puis sur </a:t>
            </a:r>
            <a:r>
              <a:rPr lang="fr-FR" sz="1000" b="1" dirty="0">
                <a:solidFill>
                  <a:prstClr val="black"/>
                </a:solidFill>
                <a:latin typeface="Arial"/>
                <a:ea typeface="Times New Roman"/>
                <a:cs typeface="Times New Roman"/>
              </a:rPr>
              <a:t>OK</a:t>
            </a:r>
            <a:r>
              <a:rPr lang="fr-FR" sz="1000" dirty="0">
                <a:solidFill>
                  <a:prstClr val="black"/>
                </a:solidFill>
                <a:latin typeface="Arial"/>
                <a:ea typeface="Times New Roman"/>
                <a:cs typeface="Times New Roman"/>
              </a:rPr>
              <a:t>.</a:t>
            </a:r>
          </a:p>
          <a:p>
            <a:pPr marL="342900" indent="-342900">
              <a:lnSpc>
                <a:spcPct val="115000"/>
              </a:lnSpc>
              <a:spcAft>
                <a:spcPts val="995"/>
              </a:spcAft>
              <a:buFont typeface="+mj-lt"/>
              <a:buAutoNum type="arabicPeriod" startAt="5"/>
            </a:pPr>
            <a:r>
              <a:rPr lang="fr-FR" sz="1000" dirty="0">
                <a:solidFill>
                  <a:prstClr val="black"/>
                </a:solidFill>
                <a:latin typeface="Arial"/>
                <a:ea typeface="Times New Roman"/>
                <a:cs typeface="Times New Roman"/>
              </a:rPr>
              <a:t>Cliquez sur </a:t>
            </a:r>
            <a:r>
              <a:rPr lang="fr-FR" sz="1000" b="1" dirty="0">
                <a:solidFill>
                  <a:prstClr val="black"/>
                </a:solidFill>
                <a:latin typeface="Arial"/>
                <a:ea typeface="Times New Roman"/>
                <a:cs typeface="Times New Roman"/>
              </a:rPr>
              <a:t>OK</a:t>
            </a:r>
            <a:r>
              <a:rPr lang="fr-FR" sz="1000" dirty="0">
                <a:solidFill>
                  <a:prstClr val="black"/>
                </a:solidFill>
                <a:latin typeface="Arial"/>
                <a:ea typeface="Times New Roman"/>
                <a:cs typeface="Times New Roman"/>
              </a:rPr>
              <a:t>, puis dans la page </a:t>
            </a:r>
            <a:r>
              <a:rPr lang="fr-FR" sz="1000" b="1" dirty="0" err="1">
                <a:solidFill>
                  <a:prstClr val="black"/>
                </a:solidFill>
                <a:latin typeface="Arial"/>
                <a:ea typeface="Times New Roman"/>
                <a:cs typeface="Times New Roman"/>
              </a:rPr>
              <a:t>Prerequisite</a:t>
            </a:r>
            <a:r>
              <a:rPr lang="fr-FR" sz="1000" b="1" dirty="0">
                <a:solidFill>
                  <a:prstClr val="black"/>
                </a:solidFill>
                <a:latin typeface="Arial"/>
                <a:ea typeface="Times New Roman"/>
                <a:cs typeface="Times New Roman"/>
              </a:rPr>
              <a:t> Configuration</a:t>
            </a:r>
            <a:r>
              <a:rPr lang="fr-FR" sz="1000" dirty="0">
                <a:solidFill>
                  <a:prstClr val="black"/>
                </a:solidFill>
                <a:latin typeface="Arial"/>
                <a:ea typeface="Times New Roman"/>
                <a:cs typeface="Times New Roman"/>
              </a:rPr>
              <a:t>, cliquez sur </a:t>
            </a:r>
            <a:r>
              <a:rPr lang="fr-FR" sz="1000" b="1" dirty="0">
                <a:solidFill>
                  <a:prstClr val="black"/>
                </a:solidFill>
                <a:latin typeface="Arial"/>
                <a:ea typeface="Times New Roman"/>
                <a:cs typeface="Times New Roman"/>
              </a:rPr>
              <a:t>Terminer</a:t>
            </a:r>
            <a:r>
              <a:rPr lang="fr-FR"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5"/>
            </a:pPr>
            <a:r>
              <a:rPr lang="fr-FR" sz="1000" dirty="0">
                <a:solidFill>
                  <a:prstClr val="black"/>
                </a:solidFill>
                <a:latin typeface="Arial"/>
                <a:ea typeface="Times New Roman"/>
                <a:cs typeface="Times New Roman"/>
              </a:rPr>
              <a:t>Dans la console </a:t>
            </a:r>
            <a:r>
              <a:rPr lang="fr-FR" sz="1000" dirty="0" err="1">
                <a:solidFill>
                  <a:prstClr val="black"/>
                </a:solidFill>
                <a:latin typeface="Arial"/>
                <a:ea typeface="Times New Roman"/>
                <a:cs typeface="Times New Roman"/>
              </a:rPr>
              <a:t>Runbook</a:t>
            </a:r>
            <a:r>
              <a:rPr lang="fr-FR" sz="1000" dirty="0">
                <a:solidFill>
                  <a:prstClr val="black"/>
                </a:solidFill>
                <a:latin typeface="Arial"/>
                <a:ea typeface="Times New Roman"/>
                <a:cs typeface="Times New Roman"/>
              </a:rPr>
              <a:t> Designer, dans la section Activités à droite, cliquez sur </a:t>
            </a:r>
            <a:r>
              <a:rPr lang="fr-FR" sz="1000" b="1" dirty="0">
                <a:solidFill>
                  <a:prstClr val="black"/>
                </a:solidFill>
                <a:latin typeface="Arial"/>
                <a:ea typeface="Times New Roman"/>
                <a:cs typeface="Times New Roman"/>
              </a:rPr>
              <a:t>SC 2012 Virtual Machine Manager</a:t>
            </a:r>
            <a:r>
              <a:rPr lang="fr-FR" sz="1000" dirty="0">
                <a:solidFill>
                  <a:prstClr val="black"/>
                </a:solidFill>
                <a:latin typeface="Arial"/>
                <a:ea typeface="Times New Roman"/>
                <a:cs typeface="Times New Roman"/>
              </a:rPr>
              <a:t>, puis passez en revue les activités.</a:t>
            </a:r>
          </a:p>
          <a:p>
            <a:pPr marL="342900" lvl="0" indent="-342900">
              <a:lnSpc>
                <a:spcPct val="115000"/>
              </a:lnSpc>
              <a:spcAft>
                <a:spcPts val="995"/>
              </a:spcAft>
              <a:buFont typeface="+mj-lt"/>
              <a:buAutoNum type="arabicPeriod" startAt="5"/>
            </a:pPr>
            <a:r>
              <a:rPr lang="fr-FR" sz="1000" dirty="0">
                <a:solidFill>
                  <a:prstClr val="black"/>
                </a:solidFill>
                <a:latin typeface="Arial"/>
                <a:ea typeface="Times New Roman"/>
                <a:cs typeface="Times New Roman"/>
              </a:rPr>
              <a:t>Laissez </a:t>
            </a:r>
            <a:r>
              <a:rPr lang="fr-FR" sz="1000" b="1" dirty="0">
                <a:solidFill>
                  <a:prstClr val="black"/>
                </a:solidFill>
                <a:latin typeface="Arial"/>
                <a:ea typeface="Times New Roman"/>
                <a:cs typeface="Times New Roman"/>
              </a:rPr>
              <a:t>LON-DC1</a:t>
            </a:r>
            <a:r>
              <a:rPr lang="fr-FR" sz="1000" dirty="0">
                <a:solidFill>
                  <a:prstClr val="black"/>
                </a:solidFill>
                <a:latin typeface="Arial"/>
                <a:ea typeface="Times New Roman"/>
                <a:cs typeface="Times New Roman"/>
              </a:rPr>
              <a:t> et </a:t>
            </a:r>
            <a:r>
              <a:rPr lang="fr-FR" sz="1000" b="1" dirty="0">
                <a:solidFill>
                  <a:prstClr val="black"/>
                </a:solidFill>
                <a:latin typeface="Arial"/>
                <a:ea typeface="Times New Roman"/>
                <a:cs typeface="Times New Roman"/>
              </a:rPr>
              <a:t>LON-VMM1</a:t>
            </a:r>
            <a:r>
              <a:rPr lang="fr-FR" sz="1000" dirty="0">
                <a:solidFill>
                  <a:prstClr val="black"/>
                </a:solidFill>
                <a:latin typeface="Arial"/>
                <a:ea typeface="Times New Roman"/>
                <a:cs typeface="Times New Roman"/>
              </a:rPr>
              <a:t> en cours d'exécution. Ils sont nécessaires pour la démonstration suivante.</a:t>
            </a:r>
            <a:r>
              <a:rPr lang="fr-FR" sz="1000" dirty="0">
                <a:solidFill>
                  <a:srgbClr val="000000"/>
                </a:solidFill>
                <a:latin typeface="Arial"/>
                <a:ea typeface="Times New Roman"/>
                <a:cs typeface="Times New Roman"/>
              </a:rPr>
              <a:t> </a:t>
            </a:r>
            <a:endParaRPr lang="fr-FR" sz="1000" dirty="0"/>
          </a:p>
          <a:p>
            <a:pPr marL="342900" lvl="0" indent="-342900">
              <a:lnSpc>
                <a:spcPct val="115000"/>
              </a:lnSpc>
              <a:spcAft>
                <a:spcPts val="995"/>
              </a:spcAft>
              <a:buFont typeface="+mj-lt"/>
              <a:buAutoNum type="arabicPeriod"/>
            </a:pPr>
            <a:endParaRPr lang="fr-FR" sz="1000" dirty="0" smtClean="0">
              <a:solidFill>
                <a:prstClr val="black"/>
              </a:solidFill>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B0DCCA6E-50B3-4613-98BC-509B80EFCF86}" type="slidenum">
              <a:rPr lang="fr-FR" smtClean="0"/>
              <a:pPr/>
              <a:t>11</a:t>
            </a:fld>
            <a:endParaRPr lang="fr-FR" dirty="0"/>
          </a:p>
        </p:txBody>
      </p:sp>
      <p:sp>
        <p:nvSpPr>
          <p:cNvPr id="8" name="Rectangle 7"/>
          <p:cNvSpPr/>
          <p:nvPr/>
        </p:nvSpPr>
        <p:spPr>
          <a:xfrm>
            <a:off x="1" y="238125"/>
            <a:ext cx="27432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5 : Planification et implémentation d'une solution d'administration de la virtualisation</a:t>
            </a:r>
            <a:endParaRPr lang="fr-FR" sz="1200" b="1" dirty="0">
              <a:solidFill>
                <a:srgbClr val="336699"/>
              </a:solidFill>
              <a:latin typeface="Arial"/>
            </a:endParaRPr>
          </a:p>
        </p:txBody>
      </p:sp>
      <p:sp>
        <p:nvSpPr>
          <p:cNvPr id="9" name="Slide Image Placeholder 1"/>
          <p:cNvSpPr>
            <a:spLocks noGrp="1" noRot="1" noChangeAspect="1"/>
          </p:cNvSpPr>
          <p:nvPr>
            <p:ph type="sldImg" idx="2"/>
          </p:nvPr>
        </p:nvSpPr>
        <p:spPr>
          <a:xfrm>
            <a:off x="4325112" y="73152"/>
            <a:ext cx="2468880" cy="1851660"/>
          </a:xfrm>
        </p:spPr>
      </p:sp>
      <p:sp>
        <p:nvSpPr>
          <p:cNvPr id="10" name="Rectangle 9"/>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000000"/>
                </a:solidFill>
                <a:latin typeface="Arial"/>
              </a:rPr>
              <a:t>22414B</a:t>
            </a:r>
            <a:endParaRPr lang="fr-FR" sz="1200" b="1" dirty="0">
              <a:solidFill>
                <a:srgbClr val="000000"/>
              </a:solidFill>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dirty="0" smtClean="0">
                <a:latin typeface="Arial"/>
                <a:ea typeface="Calibri"/>
                <a:cs typeface="Times New Roman"/>
              </a:rPr>
              <a:t> </a:t>
            </a:r>
            <a:endParaRPr lang="fr-FR" sz="1000"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C3EB25D0-6BC0-4531-8B14-7112F512A728}" type="slidenum">
              <a:rPr lang="fr-FR" smtClean="0"/>
              <a:t>12</a:t>
            </a:fld>
            <a:endParaRPr lang="fr-FR" dirty="0"/>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000000"/>
                </a:solidFill>
                <a:latin typeface="Arial"/>
              </a:rPr>
              <a:t>22414B</a:t>
            </a:r>
            <a:endParaRPr lang="fr-FR" sz="1200" b="1" dirty="0">
              <a:solidFill>
                <a:srgbClr val="000000"/>
              </a:solidFill>
              <a:latin typeface="Arial"/>
            </a:endParaRPr>
          </a:p>
        </p:txBody>
      </p:sp>
      <p:sp>
        <p:nvSpPr>
          <p:cNvPr id="7" name="Rectangle 6"/>
          <p:cNvSpPr/>
          <p:nvPr/>
        </p:nvSpPr>
        <p:spPr>
          <a:xfrm>
            <a:off x="1" y="238125"/>
            <a:ext cx="27432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5 : Planification et implémentation d'une solution d'administration de la virtualisation</a:t>
            </a:r>
            <a:endParaRPr lang="fr-FR" sz="1200" b="1" dirty="0">
              <a:solidFill>
                <a:srgbClr val="336699"/>
              </a:solidFill>
              <a:latin typeface="Arial"/>
            </a:endParaRPr>
          </a:p>
        </p:txBody>
      </p:sp>
    </p:spTree>
    <p:extLst>
      <p:ext uri="{BB962C8B-B14F-4D97-AF65-F5344CB8AC3E}">
        <p14:creationId xmlns:p14="http://schemas.microsoft.com/office/powerpoint/2010/main" val="1151902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dirty="0" smtClean="0">
                <a:latin typeface="Arial"/>
                <a:ea typeface="Calibri"/>
                <a:cs typeface="Times New Roman"/>
              </a:rPr>
              <a:t>Décrivez un compte d'identification et pensez à ouvrir la console Microsoft System Center 2012 – Virtual Machine Manager (VMM) pour montrer un compte d'identification.</a:t>
            </a:r>
            <a:endParaRPr lang="fr-FR" sz="1000"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C3EB25D0-6BC0-4531-8B14-7112F512A728}" type="slidenum">
              <a:rPr lang="fr-FR" smtClean="0"/>
              <a:t>13</a:t>
            </a:fld>
            <a:endParaRPr lang="fr-FR" dirty="0"/>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000000"/>
                </a:solidFill>
                <a:latin typeface="Arial"/>
              </a:rPr>
              <a:t>22414B</a:t>
            </a:r>
            <a:endParaRPr lang="fr-FR" sz="1200" b="1" dirty="0">
              <a:solidFill>
                <a:srgbClr val="000000"/>
              </a:solidFill>
              <a:latin typeface="Arial"/>
            </a:endParaRPr>
          </a:p>
        </p:txBody>
      </p:sp>
      <p:sp>
        <p:nvSpPr>
          <p:cNvPr id="7" name="Rectangle 6"/>
          <p:cNvSpPr/>
          <p:nvPr/>
        </p:nvSpPr>
        <p:spPr>
          <a:xfrm>
            <a:off x="1" y="238125"/>
            <a:ext cx="27432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5 : Planification et implémentation d'une solution d'administration de la virtualisation</a:t>
            </a:r>
            <a:endParaRPr lang="fr-FR" sz="1200" b="1" dirty="0">
              <a:solidFill>
                <a:srgbClr val="336699"/>
              </a:solidFill>
              <a:latin typeface="Arial"/>
            </a:endParaRPr>
          </a:p>
        </p:txBody>
      </p:sp>
    </p:spTree>
    <p:extLst>
      <p:ext uri="{BB962C8B-B14F-4D97-AF65-F5344CB8AC3E}">
        <p14:creationId xmlns:p14="http://schemas.microsoft.com/office/powerpoint/2010/main" val="2740728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dirty="0" smtClean="0">
                <a:latin typeface="Arial"/>
                <a:ea typeface="Calibri"/>
                <a:cs typeface="Times New Roman"/>
              </a:rPr>
              <a:t>Présentez les quatre profils de délégation disponibles pour VMM décrits dans la diapositive.</a:t>
            </a:r>
            <a:endParaRPr lang="fr-FR" sz="1000"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C3EB25D0-6BC0-4531-8B14-7112F512A728}" type="slidenum">
              <a:rPr lang="fr-FR" smtClean="0"/>
              <a:t>14</a:t>
            </a:fld>
            <a:endParaRPr lang="fr-FR" dirty="0"/>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000000"/>
                </a:solidFill>
                <a:latin typeface="Arial"/>
              </a:rPr>
              <a:t>22414B</a:t>
            </a:r>
            <a:endParaRPr lang="fr-FR" sz="1200" b="1" dirty="0">
              <a:solidFill>
                <a:srgbClr val="000000"/>
              </a:solidFill>
              <a:latin typeface="Arial"/>
            </a:endParaRPr>
          </a:p>
        </p:txBody>
      </p:sp>
      <p:sp>
        <p:nvSpPr>
          <p:cNvPr id="7" name="Rectangle 6"/>
          <p:cNvSpPr/>
          <p:nvPr/>
        </p:nvSpPr>
        <p:spPr>
          <a:xfrm>
            <a:off x="1" y="238125"/>
            <a:ext cx="27432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5 : Planification et implémentation d'une solution d'administration de la virtualisation</a:t>
            </a:r>
            <a:endParaRPr lang="fr-FR" sz="1200" b="1" dirty="0">
              <a:solidFill>
                <a:srgbClr val="336699"/>
              </a:solidFill>
              <a:latin typeface="Arial"/>
            </a:endParaRPr>
          </a:p>
        </p:txBody>
      </p:sp>
    </p:spTree>
    <p:extLst>
      <p:ext uri="{BB962C8B-B14F-4D97-AF65-F5344CB8AC3E}">
        <p14:creationId xmlns:p14="http://schemas.microsoft.com/office/powerpoint/2010/main" val="1179821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dirty="0" smtClean="0">
                <a:latin typeface="Arial"/>
                <a:ea typeface="Calibri"/>
                <a:cs typeface="Times New Roman"/>
              </a:rPr>
              <a:t> </a:t>
            </a:r>
            <a:endParaRPr lang="fr-FR" sz="1000"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C3EB25D0-6BC0-4531-8B14-7112F512A728}" type="slidenum">
              <a:rPr lang="fr-FR" smtClean="0"/>
              <a:t>15</a:t>
            </a:fld>
            <a:endParaRPr lang="fr-FR" dirty="0"/>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000000"/>
                </a:solidFill>
                <a:latin typeface="Arial"/>
              </a:rPr>
              <a:t>22414B</a:t>
            </a:r>
            <a:endParaRPr lang="fr-FR" sz="1200" b="1" dirty="0">
              <a:solidFill>
                <a:srgbClr val="000000"/>
              </a:solidFill>
              <a:latin typeface="Arial"/>
            </a:endParaRPr>
          </a:p>
        </p:txBody>
      </p:sp>
      <p:sp>
        <p:nvSpPr>
          <p:cNvPr id="7" name="Rectangle 6"/>
          <p:cNvSpPr/>
          <p:nvPr/>
        </p:nvSpPr>
        <p:spPr>
          <a:xfrm>
            <a:off x="1" y="238125"/>
            <a:ext cx="27432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5 : Planification et implémentation d'une solution d'administration de la virtualisation</a:t>
            </a:r>
            <a:endParaRPr lang="fr-FR" sz="1200" b="1" dirty="0">
              <a:solidFill>
                <a:srgbClr val="336699"/>
              </a:solidFill>
              <a:latin typeface="Arial"/>
            </a:endParaRPr>
          </a:p>
        </p:txBody>
      </p:sp>
    </p:spTree>
    <p:extLst>
      <p:ext uri="{BB962C8B-B14F-4D97-AF65-F5344CB8AC3E}">
        <p14:creationId xmlns:p14="http://schemas.microsoft.com/office/powerpoint/2010/main" val="1665988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dirty="0" smtClean="0">
                <a:latin typeface="Arial"/>
                <a:ea typeface="Calibri"/>
                <a:cs typeface="Times New Roman"/>
              </a:rPr>
              <a:t> </a:t>
            </a:r>
            <a:endParaRPr lang="fr-FR" sz="1000"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C3EB25D0-6BC0-4531-8B14-7112F512A728}" type="slidenum">
              <a:rPr lang="fr-FR" smtClean="0"/>
              <a:t>16</a:t>
            </a:fld>
            <a:endParaRPr lang="fr-FR" dirty="0"/>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000000"/>
                </a:solidFill>
                <a:latin typeface="Arial"/>
              </a:rPr>
              <a:t>22414B</a:t>
            </a:r>
            <a:endParaRPr lang="fr-FR" sz="1200" b="1" dirty="0">
              <a:solidFill>
                <a:srgbClr val="000000"/>
              </a:solidFill>
              <a:latin typeface="Arial"/>
            </a:endParaRPr>
          </a:p>
        </p:txBody>
      </p:sp>
      <p:sp>
        <p:nvSpPr>
          <p:cNvPr id="7" name="Rectangle 6"/>
          <p:cNvSpPr/>
          <p:nvPr/>
        </p:nvSpPr>
        <p:spPr>
          <a:xfrm>
            <a:off x="1" y="238125"/>
            <a:ext cx="27432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5 : Planification et implémentation d'une solution d'administration de la virtualisation</a:t>
            </a:r>
            <a:endParaRPr lang="fr-FR" sz="1200" b="1" dirty="0">
              <a:solidFill>
                <a:srgbClr val="336699"/>
              </a:solidFill>
              <a:latin typeface="Arial"/>
            </a:endParaRPr>
          </a:p>
        </p:txBody>
      </p:sp>
    </p:spTree>
    <p:extLst>
      <p:ext uri="{BB962C8B-B14F-4D97-AF65-F5344CB8AC3E}">
        <p14:creationId xmlns:p14="http://schemas.microsoft.com/office/powerpoint/2010/main" val="599597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dirty="0" smtClean="0">
                <a:latin typeface="Arial"/>
                <a:ea typeface="Calibri"/>
                <a:cs typeface="Times New Roman"/>
              </a:rPr>
              <a:t> </a:t>
            </a:r>
            <a:endParaRPr lang="fr-FR" sz="1000"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C3EB25D0-6BC0-4531-8B14-7112F512A728}" type="slidenum">
              <a:rPr lang="fr-FR" smtClean="0"/>
              <a:t>17</a:t>
            </a:fld>
            <a:endParaRPr lang="fr-FR" dirty="0"/>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000000"/>
                </a:solidFill>
                <a:latin typeface="Arial"/>
              </a:rPr>
              <a:t>22414B</a:t>
            </a:r>
            <a:endParaRPr lang="fr-FR" sz="1200" b="1" dirty="0">
              <a:solidFill>
                <a:srgbClr val="000000"/>
              </a:solidFill>
              <a:latin typeface="Arial"/>
            </a:endParaRPr>
          </a:p>
        </p:txBody>
      </p:sp>
      <p:sp>
        <p:nvSpPr>
          <p:cNvPr id="7" name="Rectangle 6"/>
          <p:cNvSpPr/>
          <p:nvPr/>
        </p:nvSpPr>
        <p:spPr>
          <a:xfrm>
            <a:off x="1" y="238125"/>
            <a:ext cx="27432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5 : Planification et implémentation d'une solution d'administration de la virtualisation</a:t>
            </a:r>
            <a:endParaRPr lang="fr-FR" sz="1200" b="1" dirty="0">
              <a:solidFill>
                <a:srgbClr val="336699"/>
              </a:solidFill>
              <a:latin typeface="Arial"/>
            </a:endParaRPr>
          </a:p>
        </p:txBody>
      </p:sp>
    </p:spTree>
    <p:extLst>
      <p:ext uri="{BB962C8B-B14F-4D97-AF65-F5344CB8AC3E}">
        <p14:creationId xmlns:p14="http://schemas.microsoft.com/office/powerpoint/2010/main" val="2115972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300"/>
              </a:spcAft>
            </a:pPr>
            <a:r>
              <a:rPr lang="fr-FR" sz="1000" b="1" dirty="0" smtClean="0">
                <a:latin typeface="Arial"/>
                <a:ea typeface="Calibri"/>
                <a:cs typeface="Times New Roman"/>
              </a:rPr>
              <a:t>Étapes de préparation</a:t>
            </a:r>
            <a:endParaRPr lang="fr-FR" sz="1000" dirty="0" smtClean="0">
              <a:latin typeface="Arial"/>
              <a:ea typeface="Calibri"/>
              <a:cs typeface="Times New Roman"/>
            </a:endParaRPr>
          </a:p>
          <a:p>
            <a:pPr>
              <a:lnSpc>
                <a:spcPct val="115000"/>
              </a:lnSpc>
              <a:spcAft>
                <a:spcPts val="1000"/>
              </a:spcAft>
            </a:pPr>
            <a:r>
              <a:rPr lang="fr-FR" sz="1000" dirty="0">
                <a:latin typeface="Arial"/>
                <a:ea typeface="SimSun"/>
                <a:cs typeface="Segoe UI"/>
              </a:rPr>
              <a:t>Pour cette démonstration, vous utiliserez l'environnement d'ordinateur virtuel disponible. Vérifiez que </a:t>
            </a:r>
            <a:r>
              <a:rPr lang="fr-FR" sz="1000" b="1" dirty="0">
                <a:latin typeface="Arial"/>
                <a:ea typeface="SimSun"/>
                <a:cs typeface="Segoe UI"/>
              </a:rPr>
              <a:t>22414B-LON-DC1 </a:t>
            </a:r>
            <a:r>
              <a:rPr lang="fr-FR" sz="1000" dirty="0">
                <a:latin typeface="Arial"/>
                <a:ea typeface="SimSun"/>
                <a:cs typeface="Segoe UI"/>
              </a:rPr>
              <a:t>et</a:t>
            </a:r>
            <a:r>
              <a:rPr lang="fr-FR" sz="1000" b="1" dirty="0">
                <a:latin typeface="Arial"/>
                <a:ea typeface="SimSun"/>
                <a:cs typeface="Segoe UI"/>
              </a:rPr>
              <a:t> 22414B-LON-VMM1</a:t>
            </a:r>
            <a:r>
              <a:rPr lang="fr-FR" sz="1000" dirty="0">
                <a:latin typeface="Arial"/>
                <a:ea typeface="SimSun"/>
                <a:cs typeface="Segoe UI"/>
              </a:rPr>
              <a:t> sont exécutés.</a:t>
            </a:r>
            <a:endParaRPr lang="fr-FR" sz="1000" dirty="0" smtClean="0">
              <a:latin typeface="Arial"/>
              <a:ea typeface="Calibri"/>
              <a:cs typeface="Times New Roman"/>
            </a:endParaRPr>
          </a:p>
          <a:p>
            <a:pPr>
              <a:lnSpc>
                <a:spcPct val="115000"/>
              </a:lnSpc>
              <a:spcAft>
                <a:spcPts val="1000"/>
              </a:spcAft>
            </a:pPr>
            <a:r>
              <a:rPr lang="fr-FR" sz="1000" b="1" dirty="0" smtClean="0">
                <a:latin typeface="Arial"/>
                <a:ea typeface="Calibri"/>
                <a:cs typeface="Times New Roman"/>
              </a:rPr>
              <a:t>Procédure de démonstration</a:t>
            </a:r>
            <a:endParaRPr lang="fr-FR" sz="1000" dirty="0" smtClean="0">
              <a:latin typeface="Arial"/>
              <a:ea typeface="Calibri"/>
              <a:cs typeface="Times New Roman"/>
            </a:endParaRPr>
          </a:p>
          <a:p>
            <a:pPr>
              <a:lnSpc>
                <a:spcPct val="115000"/>
              </a:lnSpc>
              <a:spcAft>
                <a:spcPts val="300"/>
              </a:spcAft>
            </a:pPr>
            <a:r>
              <a:rPr lang="fr-FR" sz="1000" b="1" dirty="0" smtClean="0">
                <a:latin typeface="Arial"/>
                <a:ea typeface="Calibri"/>
                <a:cs typeface="Times New Roman"/>
              </a:rPr>
              <a:t>Configurer l'administration déléguée dans VMM</a:t>
            </a:r>
            <a:endParaRPr lang="fr-FR" sz="1000" dirty="0" smtClean="0">
              <a:latin typeface="Arial"/>
              <a:ea typeface="Calibri"/>
              <a:cs typeface="Times New Roman"/>
            </a:endParaRPr>
          </a:p>
          <a:p>
            <a:pPr marL="342900" marR="0" lvl="0" indent="-342900">
              <a:lnSpc>
                <a:spcPct val="115000"/>
              </a:lnSpc>
              <a:spcBef>
                <a:spcPts val="0"/>
              </a:spcBef>
              <a:spcAft>
                <a:spcPts val="995"/>
              </a:spcAft>
              <a:buFont typeface="+mj-lt"/>
              <a:buAutoNum type="arabicPeriod"/>
            </a:pPr>
            <a:r>
              <a:rPr lang="fr-FR" sz="1000" dirty="0" smtClean="0">
                <a:effectLst/>
                <a:latin typeface="Arial"/>
                <a:ea typeface="Times New Roman"/>
                <a:cs typeface="Times New Roman"/>
              </a:rPr>
              <a:t>Sur LON-VMM1, dans la barre de tâches, cliquez sur </a:t>
            </a:r>
            <a:r>
              <a:rPr lang="fr-FR" sz="1000" b="1" dirty="0" smtClean="0">
                <a:effectLst/>
                <a:latin typeface="Arial"/>
                <a:ea typeface="Times New Roman"/>
                <a:cs typeface="Times New Roman"/>
              </a:rPr>
              <a:t>Console Virtual Machine Manager</a:t>
            </a:r>
            <a:r>
              <a:rPr lang="fr-FR" sz="1000" dirty="0" smtClean="0">
                <a:effectLst/>
                <a:latin typeface="Arial"/>
                <a:ea typeface="Times New Roman"/>
                <a:cs typeface="Times New Roman"/>
              </a:rPr>
              <a:t>. </a:t>
            </a:r>
          </a:p>
          <a:p>
            <a:pPr marL="342900" marR="0" lvl="0" indent="-342900">
              <a:lnSpc>
                <a:spcPct val="115000"/>
              </a:lnSpc>
              <a:spcBef>
                <a:spcPts val="0"/>
              </a:spcBef>
              <a:spcAft>
                <a:spcPts val="995"/>
              </a:spcAft>
              <a:buFont typeface="+mj-lt"/>
              <a:buAutoNum type="arabicPeriod"/>
            </a:pPr>
            <a:r>
              <a:rPr lang="fr-FR" sz="1000" dirty="0" smtClean="0">
                <a:latin typeface="Arial"/>
                <a:ea typeface="Times New Roman"/>
                <a:cs typeface="Times New Roman"/>
              </a:rPr>
              <a:t>Dans la boîte de dialogue </a:t>
            </a:r>
            <a:r>
              <a:rPr lang="fr-FR" sz="1000" b="1" dirty="0" smtClean="0">
                <a:latin typeface="Arial"/>
                <a:ea typeface="Times New Roman"/>
                <a:cs typeface="Times New Roman"/>
              </a:rPr>
              <a:t>Connexion au serveur</a:t>
            </a:r>
            <a:r>
              <a:rPr lang="fr-FR" sz="1000" dirty="0" smtClean="0">
                <a:latin typeface="Arial"/>
                <a:ea typeface="Times New Roman"/>
                <a:cs typeface="Times New Roman"/>
              </a:rPr>
              <a:t>, vérifiez que la case à cocher </a:t>
            </a:r>
            <a:r>
              <a:rPr lang="fr-FR" sz="1000" b="1" dirty="0" smtClean="0">
                <a:latin typeface="Arial"/>
                <a:ea typeface="Times New Roman"/>
                <a:cs typeface="Times New Roman"/>
              </a:rPr>
              <a:t>Utiliser l'identité actuelle de session Microsoft Windows</a:t>
            </a:r>
            <a:r>
              <a:rPr lang="fr-FR" sz="1000" dirty="0" smtClean="0">
                <a:latin typeface="Arial"/>
                <a:ea typeface="Times New Roman"/>
                <a:cs typeface="Times New Roman"/>
              </a:rPr>
              <a:t> est activée, puis cliquez sur </a:t>
            </a:r>
            <a:r>
              <a:rPr lang="fr-FR" sz="1000" b="1" dirty="0" smtClean="0">
                <a:latin typeface="Arial"/>
                <a:ea typeface="Times New Roman"/>
                <a:cs typeface="Times New Roman"/>
              </a:rPr>
              <a:t>Connecter</a:t>
            </a:r>
            <a:r>
              <a:rPr lang="fr-FR" sz="1000" dirty="0" smtClean="0">
                <a:latin typeface="Arial"/>
                <a:ea typeface="Times New Roman"/>
                <a:cs typeface="Times New Roman"/>
              </a:rPr>
              <a:t>. La console Virtual Machine Manager (VMM) s'ouvre</a:t>
            </a:r>
            <a:r>
              <a:rPr lang="fr-FR"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fr-FR" sz="1000" dirty="0" smtClean="0">
                <a:effectLst/>
                <a:latin typeface="Arial"/>
                <a:ea typeface="Times New Roman"/>
                <a:cs typeface="Times New Roman"/>
              </a:rPr>
              <a:t>Dans la console VMM, cliquez sur l'espace de travail </a:t>
            </a:r>
            <a:r>
              <a:rPr lang="fr-FR" sz="1000" b="1" dirty="0" smtClean="0">
                <a:effectLst/>
                <a:latin typeface="Arial"/>
                <a:ea typeface="Times New Roman"/>
                <a:cs typeface="Times New Roman"/>
              </a:rPr>
              <a:t>Paramètres</a:t>
            </a:r>
            <a:r>
              <a:rPr lang="fr-FR" sz="1000" dirty="0" smtClean="0">
                <a:effectLst/>
                <a:latin typeface="Arial"/>
                <a:ea typeface="Times New Roman"/>
                <a:cs typeface="Times New Roman"/>
              </a:rPr>
              <a:t>, puis dans le ruban, cliquez sur </a:t>
            </a:r>
            <a:r>
              <a:rPr lang="fr-FR" sz="1000" b="1" dirty="0" smtClean="0">
                <a:effectLst/>
                <a:latin typeface="Arial"/>
                <a:ea typeface="Times New Roman"/>
                <a:cs typeface="Times New Roman"/>
              </a:rPr>
              <a:t>Créer un rôle d'utilisateur</a:t>
            </a:r>
            <a:r>
              <a:rPr lang="fr-FR" sz="1000" dirty="0" smtClean="0">
                <a:effectLst/>
                <a:latin typeface="Arial"/>
                <a:ea typeface="Times New Roman"/>
                <a:cs typeface="Times New Roman"/>
              </a:rPr>
              <a:t>. </a:t>
            </a:r>
          </a:p>
          <a:p>
            <a:pPr marL="342900" marR="0" lvl="0" indent="-342900">
              <a:lnSpc>
                <a:spcPct val="115000"/>
              </a:lnSpc>
              <a:spcBef>
                <a:spcPts val="0"/>
              </a:spcBef>
              <a:spcAft>
                <a:spcPts val="995"/>
              </a:spcAft>
              <a:buFont typeface="+mj-lt"/>
              <a:buAutoNum type="arabicPeriod"/>
            </a:pPr>
            <a:r>
              <a:rPr lang="fr-FR" sz="1000" dirty="0" smtClean="0">
                <a:effectLst/>
                <a:latin typeface="Arial"/>
                <a:ea typeface="Times New Roman"/>
                <a:cs typeface="Times New Roman"/>
              </a:rPr>
              <a:t>Dans la page </a:t>
            </a:r>
            <a:r>
              <a:rPr lang="fr-FR" sz="1000" b="1" dirty="0" smtClean="0">
                <a:effectLst/>
                <a:latin typeface="Arial"/>
                <a:ea typeface="Times New Roman"/>
                <a:cs typeface="Times New Roman"/>
              </a:rPr>
              <a:t>Nom et description</a:t>
            </a:r>
            <a:r>
              <a:rPr lang="fr-FR" sz="1000" dirty="0" smtClean="0">
                <a:effectLst/>
                <a:latin typeface="Arial"/>
                <a:ea typeface="Times New Roman"/>
                <a:cs typeface="Times New Roman"/>
              </a:rPr>
              <a:t>, dans le champ </a:t>
            </a:r>
            <a:r>
              <a:rPr lang="fr-FR" sz="1000" b="1" dirty="0" smtClean="0">
                <a:effectLst/>
                <a:latin typeface="Arial"/>
                <a:ea typeface="Times New Roman"/>
                <a:cs typeface="Times New Roman"/>
              </a:rPr>
              <a:t>Nom</a:t>
            </a:r>
            <a:r>
              <a:rPr lang="fr-FR" sz="1000" dirty="0" smtClean="0">
                <a:effectLst/>
                <a:latin typeface="Arial"/>
                <a:ea typeface="Times New Roman"/>
                <a:cs typeface="Times New Roman"/>
              </a:rPr>
              <a:t>, tapez </a:t>
            </a:r>
            <a:r>
              <a:rPr lang="fr-FR" sz="1000" b="1" dirty="0" smtClean="0">
                <a:effectLst/>
                <a:latin typeface="Arial"/>
                <a:ea typeface="Times New Roman"/>
                <a:cs typeface="Times New Roman"/>
              </a:rPr>
              <a:t>DevAdmin</a:t>
            </a:r>
            <a:r>
              <a:rPr lang="fr-FR" sz="1000" dirty="0" smtClean="0">
                <a:effectLst/>
                <a:latin typeface="Arial"/>
                <a:ea typeface="Times New Roman"/>
                <a:cs typeface="Times New Roman"/>
              </a:rPr>
              <a:t> et dans le champ </a:t>
            </a:r>
            <a:r>
              <a:rPr lang="fr-FR" sz="1000" b="1" dirty="0" smtClean="0">
                <a:effectLst/>
                <a:latin typeface="Arial"/>
                <a:ea typeface="Times New Roman"/>
                <a:cs typeface="Times New Roman"/>
              </a:rPr>
              <a:t>Description</a:t>
            </a:r>
            <a:r>
              <a:rPr lang="fr-FR" sz="1000" dirty="0" smtClean="0">
                <a:effectLst/>
                <a:latin typeface="Arial"/>
                <a:ea typeface="Times New Roman"/>
                <a:cs typeface="Times New Roman"/>
              </a:rPr>
              <a:t>, tapez </a:t>
            </a:r>
            <a:r>
              <a:rPr lang="fr-FR" sz="1000" b="1" dirty="0" smtClean="0">
                <a:effectLst/>
                <a:latin typeface="Arial"/>
                <a:ea typeface="Times New Roman"/>
                <a:cs typeface="Times New Roman"/>
              </a:rPr>
              <a:t>Administrateurs de l'équipe de développement</a:t>
            </a:r>
            <a:r>
              <a:rPr lang="fr-FR" sz="1000" dirty="0" smtClean="0">
                <a:effectLst/>
                <a:latin typeface="Arial"/>
                <a:ea typeface="Times New Roman"/>
                <a:cs typeface="Times New Roman"/>
              </a:rPr>
              <a:t>, puis cliquez sur </a:t>
            </a:r>
            <a:r>
              <a:rPr lang="fr-FR" sz="1000" b="1" dirty="0" smtClean="0">
                <a:effectLst/>
                <a:latin typeface="Arial"/>
                <a:ea typeface="Times New Roman"/>
                <a:cs typeface="Times New Roman"/>
              </a:rPr>
              <a:t>Suivant</a:t>
            </a:r>
            <a:r>
              <a:rPr lang="fr-FR"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fr-FR" sz="1000" dirty="0" smtClean="0">
                <a:solidFill>
                  <a:prstClr val="black"/>
                </a:solidFill>
                <a:latin typeface="Arial"/>
                <a:ea typeface="Times New Roman"/>
                <a:cs typeface="Times New Roman"/>
              </a:rPr>
              <a:t>Dans la page </a:t>
            </a:r>
            <a:r>
              <a:rPr lang="fr-FR" sz="1000" b="1" dirty="0" smtClean="0">
                <a:solidFill>
                  <a:prstClr val="black"/>
                </a:solidFill>
                <a:latin typeface="Arial"/>
                <a:ea typeface="Times New Roman"/>
                <a:cs typeface="Times New Roman"/>
              </a:rPr>
              <a:t>Profil </a:t>
            </a:r>
            <a:r>
              <a:rPr lang="fr-FR" sz="1000" dirty="0" smtClean="0">
                <a:solidFill>
                  <a:prstClr val="black"/>
                </a:solidFill>
                <a:latin typeface="Arial"/>
                <a:ea typeface="Times New Roman"/>
                <a:cs typeface="Times New Roman"/>
              </a:rPr>
              <a:t>, cliquez sur </a:t>
            </a:r>
            <a:r>
              <a:rPr lang="fr-FR" sz="1000" b="1" dirty="0" smtClean="0">
                <a:solidFill>
                  <a:prstClr val="black"/>
                </a:solidFill>
                <a:latin typeface="Arial"/>
                <a:ea typeface="Times New Roman"/>
                <a:cs typeface="Times New Roman"/>
              </a:rPr>
              <a:t>Administrateur de l'ensemble fibre optique (administrateur délégué)</a:t>
            </a:r>
            <a:r>
              <a:rPr lang="fr-FR" sz="1000" dirty="0" smtClean="0">
                <a:solidFill>
                  <a:prstClr val="black"/>
                </a:solidFill>
                <a:latin typeface="Arial"/>
                <a:ea typeface="Times New Roman"/>
                <a:cs typeface="Times New Roman"/>
              </a:rPr>
              <a:t>, puis cliquez sur </a:t>
            </a:r>
            <a:r>
              <a:rPr lang="fr-FR" sz="1000" b="1" dirty="0" smtClean="0">
                <a:solidFill>
                  <a:prstClr val="black"/>
                </a:solidFill>
                <a:latin typeface="Arial"/>
                <a:ea typeface="Times New Roman"/>
                <a:cs typeface="Times New Roman"/>
              </a:rPr>
              <a:t>Suivant</a:t>
            </a:r>
            <a:r>
              <a:rPr lang="fr-FR" sz="1000" dirty="0" smtClean="0">
                <a:effectLst/>
                <a:latin typeface="Arial"/>
                <a:ea typeface="Times New Roman"/>
                <a:cs typeface="Times New Roman"/>
              </a:rPr>
              <a:t>.</a:t>
            </a:r>
          </a:p>
          <a:p>
            <a:pPr marL="342900" indent="-342900">
              <a:lnSpc>
                <a:spcPct val="115000"/>
              </a:lnSpc>
              <a:spcAft>
                <a:spcPts val="995"/>
              </a:spcAft>
              <a:buFont typeface="+mj-lt"/>
              <a:buAutoNum type="arabicPeriod" startAt="6"/>
            </a:pPr>
            <a:r>
              <a:rPr lang="fr-FR" sz="1000" dirty="0">
                <a:solidFill>
                  <a:prstClr val="black"/>
                </a:solidFill>
                <a:latin typeface="Arial"/>
                <a:ea typeface="Times New Roman"/>
                <a:cs typeface="Times New Roman"/>
              </a:rPr>
              <a:t>Dans la page </a:t>
            </a:r>
            <a:r>
              <a:rPr lang="fr-FR" sz="1000" b="1" dirty="0">
                <a:solidFill>
                  <a:prstClr val="black"/>
                </a:solidFill>
                <a:latin typeface="Arial"/>
                <a:ea typeface="Times New Roman"/>
                <a:cs typeface="Times New Roman"/>
              </a:rPr>
              <a:t>Membres</a:t>
            </a:r>
            <a:r>
              <a:rPr lang="fr-FR" sz="1000" dirty="0">
                <a:solidFill>
                  <a:prstClr val="black"/>
                </a:solidFill>
                <a:latin typeface="Arial"/>
                <a:ea typeface="Times New Roman"/>
                <a:cs typeface="Times New Roman"/>
              </a:rPr>
              <a:t>, cliquez sur </a:t>
            </a:r>
            <a:r>
              <a:rPr lang="fr-FR" sz="1000" b="1" dirty="0">
                <a:solidFill>
                  <a:prstClr val="black"/>
                </a:solidFill>
                <a:latin typeface="Arial"/>
                <a:ea typeface="Times New Roman"/>
                <a:cs typeface="Times New Roman"/>
              </a:rPr>
              <a:t>Ajouter </a:t>
            </a:r>
            <a:r>
              <a:rPr lang="fr-FR" sz="1000" dirty="0">
                <a:solidFill>
                  <a:prstClr val="black"/>
                </a:solidFill>
                <a:latin typeface="Arial"/>
                <a:ea typeface="Times New Roman"/>
                <a:cs typeface="Times New Roman"/>
              </a:rPr>
              <a:t>et dans la boîte de dialogue</a:t>
            </a:r>
            <a:r>
              <a:rPr lang="fr-FR" sz="1000" b="1" dirty="0">
                <a:solidFill>
                  <a:prstClr val="black"/>
                </a:solidFill>
                <a:latin typeface="Arial"/>
                <a:ea typeface="Times New Roman"/>
                <a:cs typeface="Times New Roman"/>
              </a:rPr>
              <a:t> Sélectionnez des utilisateurs</a:t>
            </a:r>
            <a:r>
              <a:rPr lang="fr-FR" sz="1000" dirty="0">
                <a:solidFill>
                  <a:prstClr val="black"/>
                </a:solidFill>
                <a:latin typeface="Arial"/>
                <a:ea typeface="Times New Roman"/>
                <a:cs typeface="Times New Roman"/>
              </a:rPr>
              <a:t>,</a:t>
            </a:r>
            <a:r>
              <a:rPr lang="fr-FR" sz="1000" b="1" dirty="0">
                <a:solidFill>
                  <a:prstClr val="black"/>
                </a:solidFill>
                <a:latin typeface="Arial"/>
                <a:ea typeface="Times New Roman"/>
                <a:cs typeface="Times New Roman"/>
              </a:rPr>
              <a:t> des ordinateurs ou des groupes</a:t>
            </a:r>
            <a:r>
              <a:rPr lang="fr-FR" sz="1000" dirty="0">
                <a:solidFill>
                  <a:prstClr val="black"/>
                </a:solidFill>
                <a:latin typeface="Arial"/>
                <a:ea typeface="Times New Roman"/>
                <a:cs typeface="Times New Roman"/>
              </a:rPr>
              <a:t>, dans le champ </a:t>
            </a:r>
            <a:r>
              <a:rPr lang="fr-FR" sz="1000" b="1" dirty="0">
                <a:solidFill>
                  <a:prstClr val="black"/>
                </a:solidFill>
                <a:latin typeface="Arial"/>
                <a:ea typeface="Times New Roman"/>
                <a:cs typeface="Times New Roman"/>
              </a:rPr>
              <a:t>Entrez les noms des objets à sélectionner</a:t>
            </a:r>
            <a:r>
              <a:rPr lang="fr-FR" sz="1000" dirty="0">
                <a:solidFill>
                  <a:prstClr val="black"/>
                </a:solidFill>
                <a:latin typeface="Arial"/>
                <a:ea typeface="Times New Roman"/>
                <a:cs typeface="Times New Roman"/>
              </a:rPr>
              <a:t>, tapez </a:t>
            </a:r>
            <a:r>
              <a:rPr lang="fr-FR" sz="1000" b="1" dirty="0">
                <a:solidFill>
                  <a:prstClr val="black"/>
                </a:solidFill>
                <a:latin typeface="Arial"/>
                <a:ea typeface="Times New Roman"/>
                <a:cs typeface="Times New Roman"/>
              </a:rPr>
              <a:t>Rob </a:t>
            </a:r>
            <a:r>
              <a:rPr lang="fr-FR" sz="1000" b="1" dirty="0" err="1">
                <a:solidFill>
                  <a:prstClr val="black"/>
                </a:solidFill>
                <a:latin typeface="Arial"/>
                <a:ea typeface="Times New Roman"/>
                <a:cs typeface="Times New Roman"/>
              </a:rPr>
              <a:t>Cason</a:t>
            </a:r>
            <a:r>
              <a:rPr lang="fr-FR" sz="1000" dirty="0">
                <a:solidFill>
                  <a:prstClr val="black"/>
                </a:solidFill>
                <a:latin typeface="Arial"/>
                <a:ea typeface="Times New Roman"/>
                <a:cs typeface="Times New Roman"/>
              </a:rPr>
              <a:t>, cliquez sur </a:t>
            </a:r>
            <a:r>
              <a:rPr lang="fr-FR" sz="1000" b="1" dirty="0">
                <a:solidFill>
                  <a:prstClr val="black"/>
                </a:solidFill>
                <a:latin typeface="Arial"/>
                <a:ea typeface="Times New Roman"/>
                <a:cs typeface="Times New Roman"/>
              </a:rPr>
              <a:t>OK</a:t>
            </a:r>
            <a:r>
              <a:rPr lang="fr-FR" sz="1000" dirty="0">
                <a:solidFill>
                  <a:prstClr val="black"/>
                </a:solidFill>
                <a:latin typeface="Arial"/>
                <a:ea typeface="Times New Roman"/>
                <a:cs typeface="Times New Roman"/>
              </a:rPr>
              <a:t>, puis sur</a:t>
            </a:r>
            <a:r>
              <a:rPr lang="fr-FR" sz="1000" b="1" dirty="0">
                <a:solidFill>
                  <a:prstClr val="black"/>
                </a:solidFill>
                <a:latin typeface="Arial"/>
                <a:ea typeface="Times New Roman"/>
                <a:cs typeface="Times New Roman"/>
              </a:rPr>
              <a:t> Suivant</a:t>
            </a:r>
            <a:r>
              <a:rPr lang="fr-FR" sz="1000" dirty="0">
                <a:solidFill>
                  <a:prstClr val="black"/>
                </a:solidFill>
                <a:latin typeface="Arial"/>
                <a:ea typeface="Times New Roman"/>
                <a:cs typeface="Times New Roman"/>
              </a:rPr>
              <a:t>.</a:t>
            </a:r>
            <a:endParaRPr lang="fr-FR" sz="1000" dirty="0">
              <a:latin typeface="Arial"/>
              <a:ea typeface="Times New Roman"/>
              <a:cs typeface="Times New Roman"/>
            </a:endParaRPr>
          </a:p>
          <a:p>
            <a:pPr marL="342900" lvl="0" indent="-342900">
              <a:lnSpc>
                <a:spcPct val="115000"/>
              </a:lnSpc>
              <a:spcAft>
                <a:spcPts val="995"/>
              </a:spcAft>
              <a:buFont typeface="+mj-lt"/>
              <a:buAutoNum type="arabicPeriod" startAt="6"/>
            </a:pPr>
            <a:r>
              <a:rPr lang="fr-FR" sz="1000" dirty="0">
                <a:solidFill>
                  <a:prstClr val="black"/>
                </a:solidFill>
                <a:latin typeface="Arial"/>
                <a:ea typeface="Times New Roman"/>
                <a:cs typeface="Times New Roman"/>
              </a:rPr>
              <a:t>Dans la page </a:t>
            </a:r>
            <a:r>
              <a:rPr lang="fr-FR" sz="1000" b="1" dirty="0">
                <a:solidFill>
                  <a:prstClr val="black"/>
                </a:solidFill>
                <a:latin typeface="Arial"/>
                <a:ea typeface="Times New Roman"/>
                <a:cs typeface="Times New Roman"/>
              </a:rPr>
              <a:t>Étendue</a:t>
            </a:r>
            <a:r>
              <a:rPr lang="fr-FR" sz="1000" dirty="0">
                <a:solidFill>
                  <a:prstClr val="black"/>
                </a:solidFill>
                <a:latin typeface="Arial"/>
                <a:ea typeface="Times New Roman"/>
                <a:cs typeface="Times New Roman"/>
              </a:rPr>
              <a:t>, cliquez sur </a:t>
            </a:r>
            <a:r>
              <a:rPr lang="fr-FR" sz="1000" b="1" dirty="0">
                <a:solidFill>
                  <a:prstClr val="black"/>
                </a:solidFill>
                <a:latin typeface="Arial"/>
                <a:ea typeface="Times New Roman"/>
                <a:cs typeface="Times New Roman"/>
              </a:rPr>
              <a:t>Tous les ordinateurs hôtes</a:t>
            </a:r>
            <a:r>
              <a:rPr lang="fr-FR" sz="1000" dirty="0">
                <a:solidFill>
                  <a:prstClr val="black"/>
                </a:solidFill>
                <a:latin typeface="Arial"/>
                <a:ea typeface="Times New Roman"/>
                <a:cs typeface="Times New Roman"/>
              </a:rPr>
              <a:t>,</a:t>
            </a:r>
            <a:r>
              <a:rPr lang="fr-FR" sz="1000" b="1" dirty="0">
                <a:solidFill>
                  <a:prstClr val="black"/>
                </a:solidFill>
                <a:latin typeface="Arial"/>
                <a:ea typeface="Times New Roman"/>
                <a:cs typeface="Times New Roman"/>
              </a:rPr>
              <a:t> </a:t>
            </a:r>
            <a:r>
              <a:rPr lang="fr-FR" sz="1000" dirty="0">
                <a:solidFill>
                  <a:prstClr val="black"/>
                </a:solidFill>
                <a:latin typeface="Arial"/>
                <a:ea typeface="Times New Roman"/>
                <a:cs typeface="Times New Roman"/>
              </a:rPr>
              <a:t>puis sur</a:t>
            </a:r>
            <a:r>
              <a:rPr lang="fr-FR" sz="1000" b="1" dirty="0">
                <a:solidFill>
                  <a:prstClr val="black"/>
                </a:solidFill>
                <a:latin typeface="Arial"/>
                <a:ea typeface="Times New Roman"/>
                <a:cs typeface="Times New Roman"/>
              </a:rPr>
              <a:t> Suivant</a:t>
            </a:r>
            <a:r>
              <a:rPr lang="fr-FR"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6"/>
            </a:pPr>
            <a:r>
              <a:rPr lang="fr-FR" sz="1000" dirty="0">
                <a:solidFill>
                  <a:prstClr val="black"/>
                </a:solidFill>
                <a:latin typeface="Arial"/>
                <a:ea typeface="Times New Roman"/>
                <a:cs typeface="Times New Roman"/>
              </a:rPr>
              <a:t>Dans la page </a:t>
            </a:r>
            <a:r>
              <a:rPr lang="fr-FR" sz="1000" b="1" dirty="0">
                <a:solidFill>
                  <a:prstClr val="black"/>
                </a:solidFill>
                <a:latin typeface="Arial"/>
                <a:ea typeface="Times New Roman"/>
                <a:cs typeface="Times New Roman"/>
              </a:rPr>
              <a:t>Serveurs de bibliothèque</a:t>
            </a:r>
            <a:r>
              <a:rPr lang="fr-FR" sz="1000" dirty="0">
                <a:solidFill>
                  <a:prstClr val="black"/>
                </a:solidFill>
                <a:latin typeface="Arial"/>
                <a:ea typeface="Times New Roman"/>
                <a:cs typeface="Times New Roman"/>
              </a:rPr>
              <a:t>, cliquez sur </a:t>
            </a:r>
            <a:r>
              <a:rPr lang="fr-FR" sz="1000" b="1" dirty="0">
                <a:solidFill>
                  <a:prstClr val="black"/>
                </a:solidFill>
                <a:latin typeface="Arial"/>
                <a:ea typeface="Times New Roman"/>
                <a:cs typeface="Times New Roman"/>
              </a:rPr>
              <a:t>Ajouter</a:t>
            </a:r>
            <a:r>
              <a:rPr lang="fr-FR" sz="1000" dirty="0">
                <a:solidFill>
                  <a:prstClr val="black"/>
                </a:solidFill>
                <a:latin typeface="Arial"/>
                <a:ea typeface="Times New Roman"/>
                <a:cs typeface="Times New Roman"/>
              </a:rPr>
              <a:t>, sélectionnez </a:t>
            </a:r>
            <a:br>
              <a:rPr lang="fr-FR" sz="1000" dirty="0">
                <a:solidFill>
                  <a:prstClr val="black"/>
                </a:solidFill>
                <a:latin typeface="Arial"/>
                <a:ea typeface="Times New Roman"/>
                <a:cs typeface="Times New Roman"/>
              </a:rPr>
            </a:br>
            <a:r>
              <a:rPr lang="fr-FR" sz="1000" b="1" dirty="0">
                <a:solidFill>
                  <a:prstClr val="black"/>
                </a:solidFill>
                <a:latin typeface="Arial"/>
                <a:ea typeface="Times New Roman"/>
                <a:cs typeface="Times New Roman"/>
              </a:rPr>
              <a:t>LON-VMM1.Adatum.com</a:t>
            </a:r>
            <a:r>
              <a:rPr lang="fr-FR" sz="1000" dirty="0">
                <a:solidFill>
                  <a:prstClr val="black"/>
                </a:solidFill>
                <a:latin typeface="Arial"/>
                <a:ea typeface="Times New Roman"/>
                <a:cs typeface="Times New Roman"/>
              </a:rPr>
              <a:t>, cliquez sur </a:t>
            </a:r>
            <a:r>
              <a:rPr lang="fr-FR" sz="1000" b="1" dirty="0">
                <a:solidFill>
                  <a:prstClr val="black"/>
                </a:solidFill>
                <a:latin typeface="Arial"/>
                <a:ea typeface="Times New Roman"/>
                <a:cs typeface="Times New Roman"/>
              </a:rPr>
              <a:t>OK</a:t>
            </a:r>
            <a:r>
              <a:rPr lang="fr-FR" sz="1000" dirty="0">
                <a:solidFill>
                  <a:prstClr val="black"/>
                </a:solidFill>
                <a:latin typeface="Arial"/>
                <a:ea typeface="Times New Roman"/>
                <a:cs typeface="Times New Roman"/>
              </a:rPr>
              <a:t>, puis sur </a:t>
            </a:r>
            <a:r>
              <a:rPr lang="fr-FR" sz="1000" b="1" dirty="0">
                <a:solidFill>
                  <a:prstClr val="black"/>
                </a:solidFill>
                <a:latin typeface="Arial"/>
                <a:ea typeface="Times New Roman"/>
                <a:cs typeface="Times New Roman"/>
              </a:rPr>
              <a:t>Suivant</a:t>
            </a:r>
            <a:r>
              <a:rPr lang="fr-FR"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6"/>
            </a:pPr>
            <a:r>
              <a:rPr lang="fr-FR" sz="1000" dirty="0">
                <a:solidFill>
                  <a:prstClr val="black"/>
                </a:solidFill>
                <a:latin typeface="Arial"/>
                <a:ea typeface="Times New Roman"/>
                <a:cs typeface="Times New Roman"/>
              </a:rPr>
              <a:t>Dans la page </a:t>
            </a:r>
            <a:r>
              <a:rPr lang="fr-FR" sz="1000" b="1" dirty="0">
                <a:solidFill>
                  <a:prstClr val="black"/>
                </a:solidFill>
                <a:latin typeface="Arial"/>
                <a:ea typeface="Times New Roman"/>
                <a:cs typeface="Times New Roman"/>
              </a:rPr>
              <a:t>Comptes d’identification</a:t>
            </a:r>
            <a:r>
              <a:rPr lang="fr-FR" sz="1000" dirty="0">
                <a:solidFill>
                  <a:prstClr val="black"/>
                </a:solidFill>
                <a:latin typeface="Arial"/>
                <a:ea typeface="Times New Roman"/>
                <a:cs typeface="Times New Roman"/>
              </a:rPr>
              <a:t>, cliquez sur </a:t>
            </a:r>
            <a:r>
              <a:rPr lang="fr-FR" sz="1000" b="1" dirty="0">
                <a:solidFill>
                  <a:prstClr val="black"/>
                </a:solidFill>
                <a:latin typeface="Arial"/>
                <a:ea typeface="Times New Roman"/>
                <a:cs typeface="Times New Roman"/>
              </a:rPr>
              <a:t>Ajouter</a:t>
            </a:r>
            <a:r>
              <a:rPr lang="fr-FR" sz="1000" dirty="0">
                <a:solidFill>
                  <a:prstClr val="black"/>
                </a:solidFill>
                <a:latin typeface="Arial"/>
                <a:ea typeface="Times New Roman"/>
                <a:cs typeface="Times New Roman"/>
              </a:rPr>
              <a:t>, sélectionnez </a:t>
            </a:r>
            <a:r>
              <a:rPr lang="fr-FR" sz="1000" b="1" dirty="0">
                <a:solidFill>
                  <a:prstClr val="black"/>
                </a:solidFill>
                <a:latin typeface="Arial"/>
                <a:ea typeface="Times New Roman"/>
                <a:cs typeface="Times New Roman"/>
              </a:rPr>
              <a:t>Administrateur</a:t>
            </a:r>
            <a:r>
              <a:rPr lang="fr-FR" sz="1000" dirty="0">
                <a:solidFill>
                  <a:prstClr val="black"/>
                </a:solidFill>
                <a:latin typeface="Arial"/>
                <a:ea typeface="Times New Roman"/>
                <a:cs typeface="Times New Roman"/>
              </a:rPr>
              <a:t>, cliquez sur </a:t>
            </a:r>
            <a:r>
              <a:rPr lang="fr-FR" sz="1000" b="1" dirty="0">
                <a:solidFill>
                  <a:prstClr val="black"/>
                </a:solidFill>
                <a:latin typeface="Arial"/>
                <a:ea typeface="Times New Roman"/>
                <a:cs typeface="Times New Roman"/>
              </a:rPr>
              <a:t>OK</a:t>
            </a:r>
            <a:r>
              <a:rPr lang="fr-FR" sz="1000" dirty="0">
                <a:solidFill>
                  <a:prstClr val="black"/>
                </a:solidFill>
                <a:latin typeface="Arial"/>
                <a:ea typeface="Times New Roman"/>
                <a:cs typeface="Times New Roman"/>
              </a:rPr>
              <a:t>, puis sur </a:t>
            </a:r>
            <a:r>
              <a:rPr lang="fr-FR" sz="1000" b="1" dirty="0">
                <a:solidFill>
                  <a:prstClr val="black"/>
                </a:solidFill>
                <a:latin typeface="Arial"/>
                <a:ea typeface="Times New Roman"/>
                <a:cs typeface="Times New Roman"/>
              </a:rPr>
              <a:t>Suivant</a:t>
            </a:r>
            <a:r>
              <a:rPr lang="fr-FR"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6"/>
            </a:pPr>
            <a:r>
              <a:rPr lang="fr-FR" sz="1000" dirty="0">
                <a:solidFill>
                  <a:prstClr val="black"/>
                </a:solidFill>
                <a:latin typeface="Arial"/>
                <a:ea typeface="Times New Roman"/>
                <a:cs typeface="Times New Roman"/>
              </a:rPr>
              <a:t>Examinez le résumé, puis cliquez sur </a:t>
            </a:r>
            <a:r>
              <a:rPr lang="fr-FR" sz="1000" b="1" dirty="0">
                <a:solidFill>
                  <a:prstClr val="black"/>
                </a:solidFill>
                <a:latin typeface="Arial"/>
                <a:ea typeface="Times New Roman"/>
                <a:cs typeface="Times New Roman"/>
              </a:rPr>
              <a:t>Terminer</a:t>
            </a:r>
            <a:r>
              <a:rPr lang="fr-FR"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6"/>
            </a:pPr>
            <a:r>
              <a:rPr lang="fr-FR" sz="1000" dirty="0">
                <a:solidFill>
                  <a:prstClr val="black"/>
                </a:solidFill>
                <a:latin typeface="Arial"/>
                <a:ea typeface="Times New Roman"/>
                <a:cs typeface="Times New Roman"/>
              </a:rPr>
              <a:t>Fermez la fenêtre Travaux</a:t>
            </a:r>
            <a:r>
              <a:rPr lang="fr-FR" sz="1000" dirty="0" smtClean="0">
                <a:solidFill>
                  <a:prstClr val="black"/>
                </a:solidFill>
                <a:latin typeface="Arial"/>
                <a:ea typeface="Times New Roman"/>
                <a:cs typeface="Times New Roman"/>
              </a:rPr>
              <a:t>.</a:t>
            </a:r>
            <a:endParaRPr lang="fr-FR" sz="1000" dirty="0"/>
          </a:p>
        </p:txBody>
      </p:sp>
      <p:sp>
        <p:nvSpPr>
          <p:cNvPr id="4" name="Slide Number Placeholder 3"/>
          <p:cNvSpPr>
            <a:spLocks noGrp="1"/>
          </p:cNvSpPr>
          <p:nvPr>
            <p:ph type="sldNum" sz="quarter" idx="10"/>
          </p:nvPr>
        </p:nvSpPr>
        <p:spPr/>
        <p:txBody>
          <a:bodyPr/>
          <a:lstStyle/>
          <a:p>
            <a:fld id="{C3EB25D0-6BC0-4531-8B14-7112F512A728}" type="slidenum">
              <a:rPr lang="fr-FR" smtClean="0"/>
              <a:t>18</a:t>
            </a:fld>
            <a:endParaRPr lang="fr-FR" dirty="0"/>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000000"/>
                </a:solidFill>
                <a:latin typeface="Arial"/>
              </a:rPr>
              <a:t>22414B</a:t>
            </a:r>
            <a:endParaRPr lang="fr-FR" sz="1200" b="1" dirty="0">
              <a:solidFill>
                <a:srgbClr val="000000"/>
              </a:solidFill>
              <a:latin typeface="Arial"/>
            </a:endParaRPr>
          </a:p>
        </p:txBody>
      </p:sp>
      <p:sp>
        <p:nvSpPr>
          <p:cNvPr id="7" name="Rectangle 6"/>
          <p:cNvSpPr/>
          <p:nvPr/>
        </p:nvSpPr>
        <p:spPr>
          <a:xfrm>
            <a:off x="1" y="238125"/>
            <a:ext cx="27432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5 : Planification et implémentation d'une solution d'administration de la virtualisation</a:t>
            </a:r>
            <a:endParaRPr lang="fr-FR" sz="1200" b="1" dirty="0">
              <a:solidFill>
                <a:srgbClr val="336699"/>
              </a:solidFill>
              <a:latin typeface="Arial"/>
            </a:endParaRPr>
          </a:p>
        </p:txBody>
      </p:sp>
    </p:spTree>
    <p:extLst>
      <p:ext uri="{BB962C8B-B14F-4D97-AF65-F5344CB8AC3E}">
        <p14:creationId xmlns:p14="http://schemas.microsoft.com/office/powerpoint/2010/main" val="423441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dirty="0" smtClean="0">
                <a:latin typeface="Arial"/>
                <a:ea typeface="Calibri"/>
                <a:cs typeface="Times New Roman"/>
              </a:rPr>
              <a:t> </a:t>
            </a:r>
            <a:endParaRPr lang="fr-FR" sz="1000"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C3EB25D0-6BC0-4531-8B14-7112F512A728}" type="slidenum">
              <a:rPr lang="fr-FR" smtClean="0"/>
              <a:t>19</a:t>
            </a:fld>
            <a:endParaRPr lang="fr-FR" dirty="0"/>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000000"/>
                </a:solidFill>
                <a:latin typeface="Arial"/>
              </a:rPr>
              <a:t>22414B</a:t>
            </a:r>
            <a:endParaRPr lang="fr-FR" sz="1200" b="1" dirty="0">
              <a:solidFill>
                <a:srgbClr val="000000"/>
              </a:solidFill>
              <a:latin typeface="Arial"/>
            </a:endParaRPr>
          </a:p>
        </p:txBody>
      </p:sp>
      <p:sp>
        <p:nvSpPr>
          <p:cNvPr id="7" name="Rectangle 6"/>
          <p:cNvSpPr/>
          <p:nvPr/>
        </p:nvSpPr>
        <p:spPr>
          <a:xfrm>
            <a:off x="1" y="238125"/>
            <a:ext cx="27432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5 : Planification et implémentation d'une solution d'administration de la virtualisation</a:t>
            </a:r>
            <a:endParaRPr lang="fr-FR" sz="1200" b="1" dirty="0">
              <a:solidFill>
                <a:srgbClr val="336699"/>
              </a:solidFill>
              <a:latin typeface="Arial"/>
            </a:endParaRPr>
          </a:p>
        </p:txBody>
      </p:sp>
    </p:spTree>
    <p:extLst>
      <p:ext uri="{BB962C8B-B14F-4D97-AF65-F5344CB8AC3E}">
        <p14:creationId xmlns:p14="http://schemas.microsoft.com/office/powerpoint/2010/main" val="2174720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dirty="0" smtClean="0">
                <a:latin typeface="Arial"/>
                <a:ea typeface="Calibri"/>
                <a:cs typeface="Times New Roman"/>
              </a:rPr>
              <a:t>Vous devez connaître les composants et les consoles Microsoft System Center 2012 - Orchestrator, y compris Runbook Designer, la console Orchestration et le Gestionnaire de déploiement. Pour en savoir plus sur les meilleures pratiques en matière de conception de runbooks, parcourez ces pratiques ou téléchargez et évaluez des exemples de flux de travail. </a:t>
            </a:r>
          </a:p>
          <a:p>
            <a:pPr>
              <a:lnSpc>
                <a:spcPct val="115000"/>
              </a:lnSpc>
              <a:spcAft>
                <a:spcPts val="1000"/>
              </a:spcAft>
            </a:pPr>
            <a:r>
              <a:rPr lang="fr-FR" sz="1000" b="1" dirty="0" smtClean="0">
                <a:latin typeface="Arial"/>
                <a:ea typeface="Calibri"/>
                <a:cs typeface="Times New Roman"/>
              </a:rPr>
              <a:t>Documentation supplémentaire : </a:t>
            </a:r>
            <a:r>
              <a:rPr lang="fr-FR" sz="1000" dirty="0" smtClean="0">
                <a:latin typeface="Arial"/>
                <a:ea typeface="Calibri"/>
                <a:cs typeface="Times New Roman"/>
              </a:rPr>
              <a:t>Pour télécharger des exemples de flux de travail sur le site CodePlex, accédez à : </a:t>
            </a:r>
          </a:p>
          <a:p>
            <a:pPr>
              <a:lnSpc>
                <a:spcPct val="115000"/>
              </a:lnSpc>
              <a:spcAft>
                <a:spcPts val="1000"/>
              </a:spcAft>
            </a:pPr>
            <a:r>
              <a:rPr lang="fr-FR" sz="1000" u="sng" dirty="0" smtClean="0">
                <a:solidFill>
                  <a:srgbClr val="0000FF"/>
                </a:solidFill>
                <a:latin typeface="Arial"/>
                <a:ea typeface="Calibri"/>
                <a:cs typeface="Segoe UI"/>
                <a:hlinkClick r:id="rId3"/>
              </a:rPr>
              <a:t>http://go.microsoft.com/fwlink/?linkid=285297</a:t>
            </a:r>
            <a:r>
              <a:rPr lang="fr-FR" sz="1000" dirty="0" smtClean="0">
                <a:solidFill>
                  <a:srgbClr val="A6A6A6"/>
                </a:solidFill>
                <a:latin typeface="Arial"/>
                <a:ea typeface="Calibri"/>
                <a:cs typeface="Times New Roman"/>
              </a:rPr>
              <a:t>.</a:t>
            </a:r>
            <a:endParaRPr lang="fr-FR" sz="1000" dirty="0" smtClean="0">
              <a:latin typeface="Arial"/>
              <a:ea typeface="Calibri"/>
              <a:cs typeface="Times New Roman"/>
            </a:endParaRPr>
          </a:p>
          <a:p>
            <a:pPr>
              <a:lnSpc>
                <a:spcPct val="115000"/>
              </a:lnSpc>
              <a:spcAft>
                <a:spcPts val="1000"/>
              </a:spcAft>
            </a:pPr>
            <a:r>
              <a:rPr lang="fr-FR" sz="1000" dirty="0" smtClean="0">
                <a:latin typeface="Arial"/>
                <a:ea typeface="Calibri"/>
                <a:cs typeface="Times New Roman"/>
              </a:rPr>
              <a:t>Vous devez bien connaître les types de packs d'intégration téléchargeables et être également capable de les inscrire et de les déployer à l'aide du Gestionnaire de déploiement.</a:t>
            </a:r>
            <a:endParaRPr lang="fr-FR" sz="1000"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C3EB25D0-6BC0-4531-8B14-7112F512A728}" type="slidenum">
              <a:rPr lang="fr-FR" smtClean="0"/>
              <a:t>2</a:t>
            </a:fld>
            <a:endParaRPr lang="fr-FR" dirty="0"/>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000000"/>
                </a:solidFill>
                <a:latin typeface="Arial"/>
              </a:rPr>
              <a:t>22414B</a:t>
            </a:r>
            <a:endParaRPr lang="fr-FR" sz="1200" b="1" dirty="0">
              <a:solidFill>
                <a:srgbClr val="000000"/>
              </a:solidFill>
              <a:latin typeface="Arial"/>
            </a:endParaRPr>
          </a:p>
        </p:txBody>
      </p:sp>
      <p:sp>
        <p:nvSpPr>
          <p:cNvPr id="7" name="Rectangle 6"/>
          <p:cNvSpPr/>
          <p:nvPr/>
        </p:nvSpPr>
        <p:spPr>
          <a:xfrm>
            <a:off x="1" y="238125"/>
            <a:ext cx="27432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5 : Planification et implémentation d'une solution d'administration de la virtualisation</a:t>
            </a:r>
            <a:endParaRPr lang="fr-FR" sz="1200" b="1" dirty="0">
              <a:solidFill>
                <a:srgbClr val="336699"/>
              </a:solidFill>
              <a:latin typeface="Arial"/>
            </a:endParaRPr>
          </a:p>
        </p:txBody>
      </p:sp>
    </p:spTree>
    <p:extLst>
      <p:ext uri="{BB962C8B-B14F-4D97-AF65-F5344CB8AC3E}">
        <p14:creationId xmlns:p14="http://schemas.microsoft.com/office/powerpoint/2010/main" val="2692472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dirty="0" smtClean="0">
                <a:latin typeface="Arial"/>
                <a:ea typeface="Calibri"/>
                <a:cs typeface="Times New Roman"/>
              </a:rPr>
              <a:t> </a:t>
            </a:r>
            <a:endParaRPr lang="fr-FR" sz="1000"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C3EB25D0-6BC0-4531-8B14-7112F512A728}" type="slidenum">
              <a:rPr lang="fr-FR" smtClean="0"/>
              <a:t>20</a:t>
            </a:fld>
            <a:endParaRPr lang="fr-FR" dirty="0"/>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000000"/>
                </a:solidFill>
                <a:latin typeface="Arial"/>
              </a:rPr>
              <a:t>22414B</a:t>
            </a:r>
            <a:endParaRPr lang="fr-FR" sz="1200" b="1" dirty="0">
              <a:solidFill>
                <a:srgbClr val="000000"/>
              </a:solidFill>
              <a:latin typeface="Arial"/>
            </a:endParaRPr>
          </a:p>
        </p:txBody>
      </p:sp>
      <p:sp>
        <p:nvSpPr>
          <p:cNvPr id="7" name="Rectangle 6"/>
          <p:cNvSpPr/>
          <p:nvPr/>
        </p:nvSpPr>
        <p:spPr>
          <a:xfrm>
            <a:off x="1" y="238125"/>
            <a:ext cx="27432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5 : Planification et implémentation d'une solution d'administration de la virtualisation</a:t>
            </a:r>
            <a:endParaRPr lang="fr-FR" sz="1200" b="1" dirty="0">
              <a:solidFill>
                <a:srgbClr val="336699"/>
              </a:solidFill>
              <a:latin typeface="Arial"/>
            </a:endParaRPr>
          </a:p>
        </p:txBody>
      </p:sp>
    </p:spTree>
    <p:extLst>
      <p:ext uri="{BB962C8B-B14F-4D97-AF65-F5344CB8AC3E}">
        <p14:creationId xmlns:p14="http://schemas.microsoft.com/office/powerpoint/2010/main" val="1174959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300"/>
              </a:spcAft>
            </a:pPr>
            <a:r>
              <a:rPr lang="fr-FR" sz="1000" b="1" dirty="0" smtClean="0">
                <a:latin typeface="Arial"/>
                <a:ea typeface="Calibri"/>
                <a:cs typeface="Times New Roman"/>
              </a:rPr>
              <a:t>Étapes de préparation</a:t>
            </a:r>
            <a:endParaRPr lang="fr-FR" sz="1000" dirty="0" smtClean="0">
              <a:latin typeface="Arial"/>
              <a:ea typeface="Calibri"/>
              <a:cs typeface="Times New Roman"/>
            </a:endParaRPr>
          </a:p>
          <a:p>
            <a:pPr>
              <a:lnSpc>
                <a:spcPct val="115000"/>
              </a:lnSpc>
              <a:spcAft>
                <a:spcPts val="1000"/>
              </a:spcAft>
            </a:pPr>
            <a:r>
              <a:rPr lang="fr-FR" sz="1000" dirty="0">
                <a:latin typeface="Arial"/>
                <a:ea typeface="SimSun"/>
                <a:cs typeface="Segoe UI"/>
              </a:rPr>
              <a:t>Pour cette démonstration, vous utiliserez l'environnement d'ordinateur virtuel disponible. Vérifiez que </a:t>
            </a:r>
            <a:r>
              <a:rPr lang="fr-FR" sz="1000" b="1" dirty="0">
                <a:latin typeface="Arial"/>
                <a:ea typeface="SimSun"/>
                <a:cs typeface="Segoe UI"/>
              </a:rPr>
              <a:t>22414B-LON-DC1</a:t>
            </a:r>
            <a:r>
              <a:rPr lang="fr-FR" sz="1000" dirty="0">
                <a:latin typeface="Arial"/>
                <a:ea typeface="SimSun"/>
                <a:cs typeface="Segoe UI"/>
              </a:rPr>
              <a:t> et </a:t>
            </a:r>
            <a:r>
              <a:rPr lang="fr-FR" sz="1000" b="1" dirty="0">
                <a:latin typeface="Arial"/>
                <a:ea typeface="SimSun"/>
                <a:cs typeface="Segoe UI"/>
              </a:rPr>
              <a:t>22414B-LON-VMM1</a:t>
            </a:r>
            <a:r>
              <a:rPr lang="fr-FR" sz="1000" dirty="0">
                <a:latin typeface="Arial"/>
                <a:ea typeface="SimSun"/>
                <a:cs typeface="Segoe UI"/>
              </a:rPr>
              <a:t> sont exécutés</a:t>
            </a:r>
            <a:r>
              <a:rPr lang="fr-FR" sz="1000" dirty="0" smtClean="0">
                <a:latin typeface="Arial"/>
                <a:ea typeface="SimSun"/>
                <a:cs typeface="Segoe UI"/>
              </a:rPr>
              <a:t>.</a:t>
            </a:r>
            <a:endParaRPr lang="fr-FR" sz="1000" dirty="0" smtClean="0">
              <a:latin typeface="Arial"/>
              <a:ea typeface="Calibri"/>
              <a:cs typeface="Times New Roman"/>
            </a:endParaRPr>
          </a:p>
          <a:p>
            <a:pPr>
              <a:lnSpc>
                <a:spcPct val="115000"/>
              </a:lnSpc>
              <a:spcAft>
                <a:spcPts val="1000"/>
              </a:spcAft>
            </a:pPr>
            <a:r>
              <a:rPr lang="fr-FR" sz="1000" b="1" dirty="0" smtClean="0">
                <a:latin typeface="Arial"/>
                <a:ea typeface="Calibri"/>
                <a:cs typeface="Times New Roman"/>
              </a:rPr>
              <a:t>Procédure de démonstration</a:t>
            </a:r>
            <a:endParaRPr lang="fr-FR" sz="1000" dirty="0" smtClean="0">
              <a:latin typeface="Arial"/>
              <a:ea typeface="Calibri"/>
              <a:cs typeface="Times New Roman"/>
            </a:endParaRPr>
          </a:p>
          <a:p>
            <a:pPr>
              <a:lnSpc>
                <a:spcPct val="115000"/>
              </a:lnSpc>
              <a:spcAft>
                <a:spcPts val="300"/>
              </a:spcAft>
            </a:pPr>
            <a:r>
              <a:rPr lang="fr-FR" sz="1000" b="1" dirty="0" smtClean="0">
                <a:latin typeface="Arial"/>
                <a:ea typeface="Calibri"/>
                <a:cs typeface="Times New Roman"/>
              </a:rPr>
              <a:t>Créer un cloud privé</a:t>
            </a:r>
            <a:endParaRPr lang="fr-FR" sz="1000" dirty="0" smtClean="0">
              <a:latin typeface="Arial"/>
              <a:ea typeface="Calibri"/>
              <a:cs typeface="Times New Roman"/>
            </a:endParaRPr>
          </a:p>
          <a:p>
            <a:pPr marL="342900" marR="0" lvl="0" indent="-342900">
              <a:lnSpc>
                <a:spcPct val="115000"/>
              </a:lnSpc>
              <a:spcBef>
                <a:spcPts val="0"/>
              </a:spcBef>
              <a:spcAft>
                <a:spcPts val="995"/>
              </a:spcAft>
              <a:buFont typeface="+mj-lt"/>
              <a:buAutoNum type="arabicPeriod"/>
            </a:pPr>
            <a:r>
              <a:rPr lang="fr-FR" sz="1000" dirty="0" smtClean="0">
                <a:effectLst/>
                <a:latin typeface="Arial"/>
                <a:ea typeface="Times New Roman"/>
                <a:cs typeface="Times New Roman"/>
              </a:rPr>
              <a:t>Sur LON-VMM1, dans la barre de tâches, cliquez sur </a:t>
            </a:r>
            <a:r>
              <a:rPr lang="fr-FR" sz="1000" b="1" dirty="0" smtClean="0">
                <a:effectLst/>
                <a:latin typeface="Arial"/>
                <a:ea typeface="Times New Roman"/>
                <a:cs typeface="Times New Roman"/>
              </a:rPr>
              <a:t>Console Virtual Machine Manager</a:t>
            </a:r>
            <a:r>
              <a:rPr lang="fr-FR" sz="1000" dirty="0" smtClean="0">
                <a:effectLst/>
                <a:latin typeface="Arial"/>
                <a:ea typeface="Times New Roman"/>
                <a:cs typeface="Times New Roman"/>
              </a:rPr>
              <a:t>. </a:t>
            </a:r>
          </a:p>
          <a:p>
            <a:pPr marL="342900" marR="0" lvl="0" indent="-342900">
              <a:lnSpc>
                <a:spcPct val="115000"/>
              </a:lnSpc>
              <a:spcBef>
                <a:spcPts val="0"/>
              </a:spcBef>
              <a:spcAft>
                <a:spcPts val="995"/>
              </a:spcAft>
              <a:buFont typeface="+mj-lt"/>
              <a:buAutoNum type="arabicPeriod"/>
            </a:pPr>
            <a:r>
              <a:rPr lang="fr-FR" sz="1000" dirty="0" smtClean="0">
                <a:latin typeface="Arial"/>
                <a:ea typeface="Times New Roman"/>
                <a:cs typeface="Times New Roman"/>
              </a:rPr>
              <a:t>Dans la boîte de dialogue </a:t>
            </a:r>
            <a:r>
              <a:rPr lang="fr-FR" sz="1000" b="1" dirty="0" smtClean="0">
                <a:latin typeface="Arial"/>
                <a:ea typeface="Times New Roman"/>
                <a:cs typeface="Times New Roman"/>
              </a:rPr>
              <a:t>Connexion au serveur</a:t>
            </a:r>
            <a:r>
              <a:rPr lang="fr-FR" sz="1000" dirty="0" smtClean="0">
                <a:latin typeface="Arial"/>
                <a:ea typeface="Times New Roman"/>
                <a:cs typeface="Times New Roman"/>
              </a:rPr>
              <a:t>, vérifiez que la case à cocher </a:t>
            </a:r>
            <a:r>
              <a:rPr lang="fr-FR" sz="1000" b="1" dirty="0" smtClean="0">
                <a:latin typeface="Arial"/>
                <a:ea typeface="Times New Roman"/>
                <a:cs typeface="Times New Roman"/>
              </a:rPr>
              <a:t>Utiliser l'identité actuelle de session Microsoft Windows</a:t>
            </a:r>
            <a:r>
              <a:rPr lang="fr-FR" sz="1000" dirty="0" smtClean="0">
                <a:latin typeface="Arial"/>
                <a:ea typeface="Times New Roman"/>
                <a:cs typeface="Times New Roman"/>
              </a:rPr>
              <a:t> est activée, puis cliquez sur </a:t>
            </a:r>
            <a:r>
              <a:rPr lang="fr-FR" sz="1000" b="1" dirty="0" smtClean="0">
                <a:latin typeface="Arial"/>
                <a:ea typeface="Times New Roman"/>
                <a:cs typeface="Times New Roman"/>
              </a:rPr>
              <a:t>Connecter</a:t>
            </a:r>
            <a:r>
              <a:rPr lang="fr-FR" sz="1000" dirty="0" smtClean="0">
                <a:latin typeface="Arial"/>
                <a:ea typeface="Times New Roman"/>
                <a:cs typeface="Times New Roman"/>
              </a:rPr>
              <a:t>. La console VMM s'ouvre</a:t>
            </a:r>
            <a:r>
              <a:rPr lang="fr-FR"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fr-FR" sz="1000" dirty="0" smtClean="0">
                <a:effectLst/>
                <a:latin typeface="Arial"/>
                <a:ea typeface="Times New Roman"/>
                <a:cs typeface="Times New Roman"/>
              </a:rPr>
              <a:t>Cliquez sur l'espace de travail </a:t>
            </a:r>
            <a:r>
              <a:rPr lang="fr-FR" sz="1000" b="1" dirty="0" smtClean="0">
                <a:effectLst/>
                <a:latin typeface="Arial"/>
                <a:ea typeface="Times New Roman"/>
                <a:cs typeface="Times New Roman"/>
              </a:rPr>
              <a:t>Ordinateurs virtuels et services</a:t>
            </a:r>
            <a:r>
              <a:rPr lang="fr-FR"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fr-FR" sz="1000" dirty="0" smtClean="0">
                <a:effectLst/>
                <a:latin typeface="Arial"/>
                <a:ea typeface="Times New Roman"/>
                <a:cs typeface="Times New Roman"/>
              </a:rPr>
              <a:t>Dans le ruban, cliquez sur </a:t>
            </a:r>
            <a:r>
              <a:rPr lang="fr-FR" sz="1000" b="1" dirty="0" smtClean="0">
                <a:effectLst/>
                <a:latin typeface="Arial"/>
                <a:ea typeface="Times New Roman"/>
                <a:cs typeface="Times New Roman"/>
              </a:rPr>
              <a:t>Créer un cloud</a:t>
            </a:r>
            <a:r>
              <a:rPr lang="fr-FR"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fr-FR" sz="1000" dirty="0" smtClean="0">
                <a:latin typeface="Arial"/>
                <a:ea typeface="Times New Roman"/>
                <a:cs typeface="Times New Roman"/>
              </a:rPr>
              <a:t>Dans la page </a:t>
            </a:r>
            <a:r>
              <a:rPr lang="fr-FR" sz="1000" b="1" dirty="0" smtClean="0">
                <a:latin typeface="Arial"/>
                <a:ea typeface="Times New Roman"/>
                <a:cs typeface="Times New Roman"/>
              </a:rPr>
              <a:t>Général</a:t>
            </a:r>
            <a:r>
              <a:rPr lang="fr-FR" sz="1000" dirty="0" smtClean="0">
                <a:latin typeface="Arial"/>
                <a:ea typeface="Times New Roman"/>
                <a:cs typeface="Times New Roman"/>
              </a:rPr>
              <a:t>, dans le champ </a:t>
            </a:r>
            <a:r>
              <a:rPr lang="fr-FR" sz="1000" b="1" dirty="0" smtClean="0">
                <a:latin typeface="Arial"/>
                <a:ea typeface="Times New Roman"/>
                <a:cs typeface="Times New Roman"/>
              </a:rPr>
              <a:t>Nom</a:t>
            </a:r>
            <a:r>
              <a:rPr lang="fr-FR" sz="1000" dirty="0" smtClean="0">
                <a:latin typeface="Arial"/>
                <a:ea typeface="Times New Roman"/>
                <a:cs typeface="Times New Roman"/>
              </a:rPr>
              <a:t>, tapez </a:t>
            </a:r>
            <a:r>
              <a:rPr lang="fr-FR" sz="1000" b="1" dirty="0" smtClean="0">
                <a:latin typeface="Arial"/>
                <a:ea typeface="Times New Roman"/>
                <a:cs typeface="Times New Roman"/>
              </a:rPr>
              <a:t>Développement de London</a:t>
            </a:r>
            <a:r>
              <a:rPr lang="fr-FR" sz="1000" dirty="0" smtClean="0">
                <a:latin typeface="Arial"/>
                <a:ea typeface="Times New Roman"/>
                <a:cs typeface="Times New Roman"/>
              </a:rPr>
              <a:t> et dans le champ </a:t>
            </a:r>
            <a:r>
              <a:rPr lang="fr-FR" sz="1000" b="1" dirty="0" smtClean="0">
                <a:latin typeface="Arial"/>
                <a:ea typeface="Times New Roman"/>
                <a:cs typeface="Times New Roman"/>
              </a:rPr>
              <a:t>Description</a:t>
            </a:r>
            <a:r>
              <a:rPr lang="fr-FR" sz="1000" dirty="0" smtClean="0">
                <a:latin typeface="Arial"/>
                <a:ea typeface="Times New Roman"/>
                <a:cs typeface="Times New Roman"/>
              </a:rPr>
              <a:t>, tapez </a:t>
            </a:r>
            <a:r>
              <a:rPr lang="fr-FR" sz="1000" b="1" dirty="0" smtClean="0">
                <a:latin typeface="Arial"/>
                <a:ea typeface="Times New Roman"/>
                <a:cs typeface="Times New Roman"/>
              </a:rPr>
              <a:t>Cloud Développement de London</a:t>
            </a:r>
            <a:r>
              <a:rPr lang="fr-FR" sz="1000" dirty="0" smtClean="0">
                <a:latin typeface="Arial"/>
                <a:ea typeface="Times New Roman"/>
                <a:cs typeface="Times New Roman"/>
              </a:rPr>
              <a:t>, puis cliquez sur </a:t>
            </a:r>
            <a:r>
              <a:rPr lang="fr-FR" sz="1000" b="1" dirty="0" smtClean="0">
                <a:latin typeface="Arial"/>
                <a:ea typeface="Times New Roman"/>
                <a:cs typeface="Times New Roman"/>
              </a:rPr>
              <a:t>Suivant</a:t>
            </a:r>
            <a:r>
              <a:rPr lang="fr-FR" sz="1000" dirty="0" smtClean="0">
                <a:effectLst/>
                <a:latin typeface="Arial"/>
                <a:ea typeface="Times New Roman"/>
                <a:cs typeface="Times New Roman"/>
              </a:rPr>
              <a:t>. </a:t>
            </a:r>
          </a:p>
          <a:p>
            <a:pPr marL="342900" marR="0" lvl="0" indent="-342900">
              <a:lnSpc>
                <a:spcPct val="115000"/>
              </a:lnSpc>
              <a:spcBef>
                <a:spcPts val="0"/>
              </a:spcBef>
              <a:spcAft>
                <a:spcPts val="995"/>
              </a:spcAft>
              <a:buFont typeface="+mj-lt"/>
              <a:buAutoNum type="arabicPeriod"/>
            </a:pPr>
            <a:r>
              <a:rPr lang="fr-FR" sz="1000" dirty="0" smtClean="0">
                <a:effectLst/>
                <a:latin typeface="Arial"/>
                <a:ea typeface="Times New Roman"/>
                <a:cs typeface="Times New Roman"/>
              </a:rPr>
              <a:t>Dans la page </a:t>
            </a:r>
            <a:r>
              <a:rPr lang="fr-FR" sz="1000" b="1" dirty="0" smtClean="0">
                <a:effectLst/>
                <a:latin typeface="Arial"/>
                <a:ea typeface="Times New Roman"/>
                <a:cs typeface="Times New Roman"/>
              </a:rPr>
              <a:t>Ressources</a:t>
            </a:r>
            <a:r>
              <a:rPr lang="fr-FR" sz="1000" dirty="0" smtClean="0">
                <a:effectLst/>
                <a:latin typeface="Arial"/>
                <a:ea typeface="Times New Roman"/>
                <a:cs typeface="Times New Roman"/>
              </a:rPr>
              <a:t>, sélectionnez </a:t>
            </a:r>
            <a:r>
              <a:rPr lang="fr-FR" sz="1000" b="1" dirty="0" smtClean="0">
                <a:effectLst/>
                <a:latin typeface="Arial"/>
                <a:ea typeface="Times New Roman"/>
                <a:cs typeface="Times New Roman"/>
              </a:rPr>
              <a:t>Tous les ordinateurs hôtes</a:t>
            </a:r>
            <a:r>
              <a:rPr lang="fr-FR" sz="1000" dirty="0" smtClean="0">
                <a:effectLst/>
                <a:latin typeface="Arial"/>
                <a:ea typeface="Times New Roman"/>
                <a:cs typeface="Times New Roman"/>
              </a:rPr>
              <a:t>, puis cliquez sur </a:t>
            </a:r>
            <a:r>
              <a:rPr lang="fr-FR" sz="1000" b="1" dirty="0" smtClean="0">
                <a:effectLst/>
                <a:latin typeface="Arial"/>
                <a:ea typeface="Times New Roman"/>
                <a:cs typeface="Times New Roman"/>
              </a:rPr>
              <a:t>Suivant</a:t>
            </a:r>
            <a:r>
              <a:rPr lang="fr-FR"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fr-FR" sz="1000" dirty="0" smtClean="0">
                <a:effectLst/>
                <a:latin typeface="Arial"/>
                <a:ea typeface="Times New Roman"/>
                <a:cs typeface="Times New Roman"/>
              </a:rPr>
              <a:t>Dans la page </a:t>
            </a:r>
            <a:r>
              <a:rPr lang="fr-FR" sz="1000" b="1" dirty="0" smtClean="0">
                <a:effectLst/>
                <a:latin typeface="Arial"/>
                <a:ea typeface="Times New Roman"/>
                <a:cs typeface="Times New Roman"/>
              </a:rPr>
              <a:t>Réseaux logiques</a:t>
            </a:r>
            <a:r>
              <a:rPr lang="fr-FR" sz="1000" dirty="0" smtClean="0">
                <a:effectLst/>
                <a:latin typeface="Arial"/>
                <a:ea typeface="Times New Roman"/>
                <a:cs typeface="Times New Roman"/>
              </a:rPr>
              <a:t>, sélectionnez </a:t>
            </a:r>
            <a:r>
              <a:rPr lang="fr-FR" sz="1000" b="1" dirty="0" smtClean="0">
                <a:effectLst/>
                <a:latin typeface="Arial"/>
                <a:ea typeface="Times New Roman"/>
                <a:cs typeface="Times New Roman"/>
              </a:rPr>
              <a:t>Réseau externe</a:t>
            </a:r>
            <a:r>
              <a:rPr lang="fr-FR" sz="1000" dirty="0" smtClean="0">
                <a:effectLst/>
                <a:latin typeface="Arial"/>
                <a:ea typeface="Times New Roman"/>
                <a:cs typeface="Times New Roman"/>
              </a:rPr>
              <a:t>, puis cliquez sur </a:t>
            </a:r>
            <a:r>
              <a:rPr lang="fr-FR" sz="1000" b="1" dirty="0" smtClean="0">
                <a:effectLst/>
                <a:latin typeface="Arial"/>
                <a:ea typeface="Times New Roman"/>
                <a:cs typeface="Times New Roman"/>
              </a:rPr>
              <a:t>Suivant</a:t>
            </a:r>
            <a:r>
              <a:rPr lang="fr-FR" sz="1000" dirty="0" smtClean="0">
                <a:effectLst/>
                <a:latin typeface="Arial"/>
                <a:ea typeface="Times New Roman"/>
                <a:cs typeface="Times New Roman"/>
              </a:rPr>
              <a:t>.</a:t>
            </a:r>
          </a:p>
          <a:p>
            <a:pPr marL="342900" lvl="0" indent="-342900">
              <a:lnSpc>
                <a:spcPct val="115000"/>
              </a:lnSpc>
              <a:spcAft>
                <a:spcPts val="995"/>
              </a:spcAft>
              <a:buFont typeface="+mj-lt"/>
              <a:buAutoNum type="arabicPeriod" startAt="8"/>
            </a:pPr>
            <a:r>
              <a:rPr lang="fr-FR" sz="1000" dirty="0">
                <a:solidFill>
                  <a:prstClr val="black"/>
                </a:solidFill>
                <a:latin typeface="Arial"/>
                <a:ea typeface="Times New Roman"/>
                <a:cs typeface="Times New Roman"/>
              </a:rPr>
              <a:t>Dans la page </a:t>
            </a:r>
            <a:r>
              <a:rPr lang="fr-FR" sz="1000" b="1" dirty="0">
                <a:solidFill>
                  <a:prstClr val="black"/>
                </a:solidFill>
                <a:latin typeface="Arial"/>
                <a:ea typeface="Times New Roman"/>
                <a:cs typeface="Times New Roman"/>
              </a:rPr>
              <a:t>Équilibrages de charge</a:t>
            </a:r>
            <a:r>
              <a:rPr lang="fr-FR" sz="1000" dirty="0">
                <a:solidFill>
                  <a:prstClr val="black"/>
                </a:solidFill>
                <a:latin typeface="Arial"/>
                <a:ea typeface="Times New Roman"/>
                <a:cs typeface="Times New Roman"/>
              </a:rPr>
              <a:t>, sélectionnez </a:t>
            </a:r>
            <a:r>
              <a:rPr lang="fr-FR" sz="1000" b="1" dirty="0">
                <a:solidFill>
                  <a:prstClr val="black"/>
                </a:solidFill>
                <a:latin typeface="Arial"/>
                <a:ea typeface="Times New Roman"/>
                <a:cs typeface="Times New Roman"/>
              </a:rPr>
              <a:t>Microsoft Network </a:t>
            </a:r>
            <a:r>
              <a:rPr lang="fr-FR" sz="1000" b="1" dirty="0" err="1">
                <a:solidFill>
                  <a:prstClr val="black"/>
                </a:solidFill>
                <a:latin typeface="Arial"/>
                <a:ea typeface="Times New Roman"/>
                <a:cs typeface="Times New Roman"/>
              </a:rPr>
              <a:t>Load</a:t>
            </a:r>
            <a:r>
              <a:rPr lang="fr-FR" sz="1000" b="1" dirty="0">
                <a:solidFill>
                  <a:prstClr val="black"/>
                </a:solidFill>
                <a:latin typeface="Arial"/>
                <a:ea typeface="Times New Roman"/>
                <a:cs typeface="Times New Roman"/>
              </a:rPr>
              <a:t> </a:t>
            </a:r>
            <a:r>
              <a:rPr lang="fr-FR" sz="1000" b="1" dirty="0" err="1">
                <a:solidFill>
                  <a:prstClr val="black"/>
                </a:solidFill>
                <a:latin typeface="Arial"/>
                <a:ea typeface="Times New Roman"/>
                <a:cs typeface="Times New Roman"/>
              </a:rPr>
              <a:t>Balancing</a:t>
            </a:r>
            <a:r>
              <a:rPr lang="fr-FR" sz="1000" b="1" dirty="0">
                <a:solidFill>
                  <a:prstClr val="black"/>
                </a:solidFill>
                <a:latin typeface="Arial"/>
                <a:ea typeface="Times New Roman"/>
                <a:cs typeface="Times New Roman"/>
              </a:rPr>
              <a:t> (NLB)</a:t>
            </a:r>
            <a:r>
              <a:rPr lang="fr-FR" sz="1000" dirty="0">
                <a:solidFill>
                  <a:prstClr val="black"/>
                </a:solidFill>
                <a:latin typeface="Arial"/>
                <a:ea typeface="Times New Roman"/>
                <a:cs typeface="Times New Roman"/>
              </a:rPr>
              <a:t> (Équilibrage de charge réseau Microsoft (NLB)), puis cliquez sur </a:t>
            </a:r>
            <a:r>
              <a:rPr lang="fr-FR" sz="1000" b="1" dirty="0">
                <a:solidFill>
                  <a:prstClr val="black"/>
                </a:solidFill>
                <a:latin typeface="Arial"/>
                <a:ea typeface="Times New Roman"/>
                <a:cs typeface="Times New Roman"/>
              </a:rPr>
              <a:t>Suivant</a:t>
            </a:r>
            <a:r>
              <a:rPr lang="fr-FR"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8"/>
            </a:pPr>
            <a:r>
              <a:rPr lang="fr-FR" sz="1000" dirty="0">
                <a:solidFill>
                  <a:prstClr val="black"/>
                </a:solidFill>
                <a:latin typeface="Arial"/>
                <a:ea typeface="Times New Roman"/>
                <a:cs typeface="Times New Roman"/>
              </a:rPr>
              <a:t>Dans la page </a:t>
            </a:r>
            <a:r>
              <a:rPr lang="fr-FR" sz="1000" b="1" dirty="0">
                <a:solidFill>
                  <a:prstClr val="black"/>
                </a:solidFill>
                <a:latin typeface="Arial"/>
                <a:ea typeface="Times New Roman"/>
                <a:cs typeface="Times New Roman"/>
              </a:rPr>
              <a:t>Modèles d’adresse IP virtuelle VIP</a:t>
            </a:r>
            <a:r>
              <a:rPr lang="fr-FR" sz="1000" dirty="0">
                <a:solidFill>
                  <a:prstClr val="black"/>
                </a:solidFill>
                <a:latin typeface="Arial"/>
                <a:ea typeface="Times New Roman"/>
                <a:cs typeface="Times New Roman"/>
              </a:rPr>
              <a:t>, cliquez sur </a:t>
            </a:r>
            <a:r>
              <a:rPr lang="fr-FR" sz="1000" b="1" dirty="0">
                <a:solidFill>
                  <a:prstClr val="black"/>
                </a:solidFill>
                <a:latin typeface="Arial"/>
                <a:ea typeface="Times New Roman"/>
                <a:cs typeface="Times New Roman"/>
              </a:rPr>
              <a:t>Suivant</a:t>
            </a:r>
            <a:r>
              <a:rPr lang="fr-FR"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8"/>
            </a:pPr>
            <a:r>
              <a:rPr lang="fr-FR" sz="1000" dirty="0">
                <a:solidFill>
                  <a:prstClr val="black"/>
                </a:solidFill>
                <a:latin typeface="Arial"/>
                <a:ea typeface="Times New Roman"/>
                <a:cs typeface="Times New Roman"/>
              </a:rPr>
              <a:t>Dans la page </a:t>
            </a:r>
            <a:r>
              <a:rPr lang="fr-FR" sz="1000" b="1" dirty="0">
                <a:solidFill>
                  <a:prstClr val="black"/>
                </a:solidFill>
                <a:latin typeface="Arial"/>
                <a:ea typeface="Times New Roman"/>
                <a:cs typeface="Times New Roman"/>
              </a:rPr>
              <a:t>Classifications de port</a:t>
            </a:r>
            <a:r>
              <a:rPr lang="fr-FR" sz="1000" dirty="0">
                <a:solidFill>
                  <a:prstClr val="black"/>
                </a:solidFill>
                <a:latin typeface="Arial"/>
                <a:ea typeface="Times New Roman"/>
                <a:cs typeface="Times New Roman"/>
              </a:rPr>
              <a:t>, cliquez sur </a:t>
            </a:r>
            <a:r>
              <a:rPr lang="fr-FR" sz="1000" b="1" dirty="0">
                <a:solidFill>
                  <a:prstClr val="black"/>
                </a:solidFill>
                <a:latin typeface="Arial"/>
                <a:ea typeface="Times New Roman"/>
                <a:cs typeface="Times New Roman"/>
              </a:rPr>
              <a:t>Équilibrage de la charge réseau</a:t>
            </a:r>
            <a:r>
              <a:rPr lang="fr-FR" sz="1000" dirty="0">
                <a:solidFill>
                  <a:prstClr val="black"/>
                </a:solidFill>
                <a:latin typeface="Arial"/>
                <a:ea typeface="Times New Roman"/>
                <a:cs typeface="Times New Roman"/>
              </a:rPr>
              <a:t>, cliquez sur </a:t>
            </a:r>
            <a:r>
              <a:rPr lang="fr-FR" sz="1000" b="1" dirty="0">
                <a:solidFill>
                  <a:prstClr val="black"/>
                </a:solidFill>
                <a:latin typeface="Arial"/>
                <a:ea typeface="Times New Roman"/>
                <a:cs typeface="Times New Roman"/>
              </a:rPr>
              <a:t>Bande passante moyenne</a:t>
            </a:r>
            <a:r>
              <a:rPr lang="fr-FR" sz="1000" dirty="0">
                <a:solidFill>
                  <a:prstClr val="black"/>
                </a:solidFill>
                <a:latin typeface="Arial"/>
                <a:ea typeface="Times New Roman"/>
                <a:cs typeface="Times New Roman"/>
              </a:rPr>
              <a:t>¸ sur </a:t>
            </a:r>
            <a:r>
              <a:rPr lang="fr-FR" sz="1000" b="1" dirty="0">
                <a:solidFill>
                  <a:prstClr val="black"/>
                </a:solidFill>
                <a:latin typeface="Arial"/>
                <a:ea typeface="Times New Roman"/>
                <a:cs typeface="Times New Roman"/>
              </a:rPr>
              <a:t>Faible bande passante</a:t>
            </a:r>
            <a:r>
              <a:rPr lang="fr-FR" sz="1000" dirty="0">
                <a:solidFill>
                  <a:prstClr val="black"/>
                </a:solidFill>
                <a:latin typeface="Arial"/>
                <a:ea typeface="Times New Roman"/>
                <a:cs typeface="Times New Roman"/>
              </a:rPr>
              <a:t>, puis sur </a:t>
            </a:r>
            <a:r>
              <a:rPr lang="fr-FR" sz="1000" b="1" dirty="0">
                <a:solidFill>
                  <a:prstClr val="black"/>
                </a:solidFill>
                <a:latin typeface="Arial"/>
                <a:ea typeface="Times New Roman"/>
                <a:cs typeface="Times New Roman"/>
              </a:rPr>
              <a:t>Suivant</a:t>
            </a:r>
            <a:r>
              <a:rPr lang="fr-FR"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8"/>
            </a:pPr>
            <a:r>
              <a:rPr lang="fr-FR" sz="1000" dirty="0">
                <a:solidFill>
                  <a:prstClr val="black"/>
                </a:solidFill>
                <a:latin typeface="Arial"/>
                <a:ea typeface="Times New Roman"/>
                <a:cs typeface="Times New Roman"/>
              </a:rPr>
              <a:t>Dans la page </a:t>
            </a:r>
            <a:r>
              <a:rPr lang="fr-FR" sz="1000" b="1" dirty="0">
                <a:solidFill>
                  <a:prstClr val="black"/>
                </a:solidFill>
                <a:latin typeface="Arial"/>
                <a:ea typeface="Times New Roman"/>
                <a:cs typeface="Times New Roman"/>
              </a:rPr>
              <a:t>Stockage</a:t>
            </a:r>
            <a:r>
              <a:rPr lang="fr-FR" sz="1000" dirty="0">
                <a:solidFill>
                  <a:prstClr val="black"/>
                </a:solidFill>
                <a:latin typeface="Arial"/>
                <a:ea typeface="Times New Roman"/>
                <a:cs typeface="Times New Roman"/>
              </a:rPr>
              <a:t>, cliquez sur </a:t>
            </a:r>
            <a:r>
              <a:rPr lang="fr-FR" sz="1000" b="1" dirty="0">
                <a:solidFill>
                  <a:prstClr val="black"/>
                </a:solidFill>
                <a:latin typeface="Arial"/>
                <a:ea typeface="Times New Roman"/>
                <a:cs typeface="Times New Roman"/>
              </a:rPr>
              <a:t>Suivant</a:t>
            </a:r>
            <a:r>
              <a:rPr lang="fr-FR"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8"/>
            </a:pPr>
            <a:r>
              <a:rPr lang="fr-FR" sz="1000" dirty="0">
                <a:solidFill>
                  <a:prstClr val="black"/>
                </a:solidFill>
                <a:latin typeface="Arial"/>
                <a:ea typeface="Times New Roman"/>
                <a:cs typeface="Times New Roman"/>
              </a:rPr>
              <a:t>Dans la page </a:t>
            </a:r>
            <a:r>
              <a:rPr lang="fr-FR" sz="1000" b="1" dirty="0">
                <a:solidFill>
                  <a:prstClr val="black"/>
                </a:solidFill>
                <a:latin typeface="Arial"/>
                <a:ea typeface="Times New Roman"/>
                <a:cs typeface="Times New Roman"/>
              </a:rPr>
              <a:t>Bibliothèque</a:t>
            </a:r>
            <a:r>
              <a:rPr lang="fr-FR" sz="1000" dirty="0">
                <a:solidFill>
                  <a:prstClr val="black"/>
                </a:solidFill>
                <a:latin typeface="Arial"/>
                <a:ea typeface="Times New Roman"/>
                <a:cs typeface="Times New Roman"/>
              </a:rPr>
              <a:t>, dans la section </a:t>
            </a:r>
            <a:r>
              <a:rPr lang="fr-FR" sz="1000" b="1" dirty="0">
                <a:solidFill>
                  <a:prstClr val="black"/>
                </a:solidFill>
                <a:latin typeface="Arial"/>
                <a:ea typeface="Times New Roman"/>
                <a:cs typeface="Times New Roman"/>
              </a:rPr>
              <a:t>Partages de bibliothèque en lecture seule</a:t>
            </a:r>
            <a:r>
              <a:rPr lang="fr-FR" sz="1000" dirty="0">
                <a:solidFill>
                  <a:prstClr val="black"/>
                </a:solidFill>
                <a:latin typeface="Arial"/>
                <a:ea typeface="Times New Roman"/>
                <a:cs typeface="Times New Roman"/>
              </a:rPr>
              <a:t>, cliquez sur </a:t>
            </a:r>
            <a:r>
              <a:rPr lang="fr-FR" sz="1000" b="1" dirty="0">
                <a:solidFill>
                  <a:prstClr val="black"/>
                </a:solidFill>
                <a:latin typeface="Arial"/>
                <a:ea typeface="Times New Roman"/>
                <a:cs typeface="Times New Roman"/>
              </a:rPr>
              <a:t>Ajouter</a:t>
            </a:r>
            <a:r>
              <a:rPr lang="fr-FR" sz="1000" dirty="0">
                <a:solidFill>
                  <a:prstClr val="black"/>
                </a:solidFill>
                <a:latin typeface="Arial"/>
                <a:ea typeface="Times New Roman"/>
                <a:cs typeface="Times New Roman"/>
              </a:rPr>
              <a:t>. Sélectionnez</a:t>
            </a:r>
            <a:r>
              <a:rPr lang="fr-FR" sz="1000" b="1" dirty="0">
                <a:solidFill>
                  <a:prstClr val="black"/>
                </a:solidFill>
                <a:latin typeface="Arial"/>
                <a:ea typeface="Times New Roman"/>
                <a:cs typeface="Times New Roman"/>
              </a:rPr>
              <a:t> </a:t>
            </a:r>
            <a:r>
              <a:rPr lang="fr-FR" sz="1000" b="1" dirty="0" err="1">
                <a:solidFill>
                  <a:prstClr val="black"/>
                </a:solidFill>
                <a:latin typeface="Arial"/>
                <a:ea typeface="Times New Roman"/>
                <a:cs typeface="Times New Roman"/>
              </a:rPr>
              <a:t>MSSCVMMLibrary</a:t>
            </a:r>
            <a:r>
              <a:rPr lang="fr-FR" sz="1000" dirty="0">
                <a:solidFill>
                  <a:prstClr val="black"/>
                </a:solidFill>
                <a:latin typeface="Arial"/>
                <a:ea typeface="Times New Roman"/>
                <a:cs typeface="Times New Roman"/>
              </a:rPr>
              <a:t>,</a:t>
            </a:r>
            <a:r>
              <a:rPr lang="fr-FR" sz="1000" b="1" dirty="0">
                <a:solidFill>
                  <a:prstClr val="black"/>
                </a:solidFill>
                <a:latin typeface="Arial"/>
                <a:ea typeface="Times New Roman"/>
                <a:cs typeface="Times New Roman"/>
              </a:rPr>
              <a:t> </a:t>
            </a:r>
            <a:r>
              <a:rPr lang="fr-FR" sz="1000" dirty="0">
                <a:solidFill>
                  <a:prstClr val="black"/>
                </a:solidFill>
                <a:latin typeface="Arial"/>
                <a:ea typeface="Times New Roman"/>
                <a:cs typeface="Times New Roman"/>
              </a:rPr>
              <a:t>cliquez sur </a:t>
            </a:r>
            <a:r>
              <a:rPr lang="fr-FR" sz="1000" b="1" dirty="0">
                <a:solidFill>
                  <a:prstClr val="black"/>
                </a:solidFill>
                <a:latin typeface="Arial"/>
                <a:ea typeface="Times New Roman"/>
                <a:cs typeface="Times New Roman"/>
              </a:rPr>
              <a:t>OK</a:t>
            </a:r>
            <a:r>
              <a:rPr lang="fr-FR" sz="1000" dirty="0">
                <a:solidFill>
                  <a:prstClr val="black"/>
                </a:solidFill>
                <a:latin typeface="Arial"/>
                <a:ea typeface="Times New Roman"/>
                <a:cs typeface="Times New Roman"/>
              </a:rPr>
              <a:t>, puis sur </a:t>
            </a:r>
            <a:r>
              <a:rPr lang="fr-FR" sz="1000" b="1" dirty="0">
                <a:solidFill>
                  <a:prstClr val="black"/>
                </a:solidFill>
                <a:latin typeface="Arial"/>
                <a:ea typeface="Times New Roman"/>
                <a:cs typeface="Times New Roman"/>
              </a:rPr>
              <a:t>Suivant</a:t>
            </a:r>
            <a:r>
              <a:rPr lang="fr-FR" sz="1000" dirty="0" smtClean="0">
                <a:solidFill>
                  <a:prstClr val="black"/>
                </a:solidFill>
                <a:latin typeface="Arial"/>
                <a:ea typeface="Times New Roman"/>
                <a:cs typeface="Times New Roman"/>
              </a:rPr>
              <a:t>.</a:t>
            </a:r>
            <a:endParaRPr lang="fr-FR"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endParaRPr lang="fr-FR"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C3EB25D0-6BC0-4531-8B14-7112F512A728}" type="slidenum">
              <a:rPr lang="fr-FR" smtClean="0"/>
              <a:t>21</a:t>
            </a:fld>
            <a:endParaRPr lang="fr-FR" dirty="0"/>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000000"/>
                </a:solidFill>
                <a:latin typeface="Arial"/>
              </a:rPr>
              <a:t>22414B</a:t>
            </a:r>
            <a:endParaRPr lang="fr-FR" sz="1200" b="1" dirty="0">
              <a:solidFill>
                <a:srgbClr val="000000"/>
              </a:solidFill>
              <a:latin typeface="Arial"/>
            </a:endParaRPr>
          </a:p>
        </p:txBody>
      </p:sp>
      <p:sp>
        <p:nvSpPr>
          <p:cNvPr id="7" name="Rectangle 6"/>
          <p:cNvSpPr/>
          <p:nvPr/>
        </p:nvSpPr>
        <p:spPr>
          <a:xfrm>
            <a:off x="1" y="238125"/>
            <a:ext cx="27432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5 : Planification et implémentation d'une solution d'administration de la virtualisation</a:t>
            </a:r>
            <a:endParaRPr lang="fr-FR" sz="1200" b="1" dirty="0">
              <a:solidFill>
                <a:srgbClr val="336699"/>
              </a:solidFill>
              <a:latin typeface="Arial"/>
            </a:endParaRPr>
          </a:p>
        </p:txBody>
      </p:sp>
      <p:sp>
        <p:nvSpPr>
          <p:cNvPr id="8" name="TextBox 7"/>
          <p:cNvSpPr txBox="1"/>
          <p:nvPr/>
        </p:nvSpPr>
        <p:spPr>
          <a:xfrm>
            <a:off x="0" y="8890001"/>
            <a:ext cx="4038600" cy="246221"/>
          </a:xfrm>
          <a:prstGeom prst="rect">
            <a:avLst/>
          </a:prstGeom>
          <a:noFill/>
        </p:spPr>
        <p:txBody>
          <a:bodyPr vert="horz" wrap="square" rtlCol="0">
            <a:spAutoFit/>
          </a:bodyPr>
          <a:lstStyle/>
          <a:p>
            <a:r>
              <a:rPr lang="fr-FR" sz="1000" dirty="0" smtClean="0">
                <a:latin typeface="Arial"/>
              </a:rPr>
              <a:t>(Remarques supplémentaires sur la diapositive suivante)</a:t>
            </a:r>
            <a:endParaRPr lang="fr-FR" sz="1000" dirty="0">
              <a:latin typeface="Arial"/>
            </a:endParaRPr>
          </a:p>
        </p:txBody>
      </p:sp>
    </p:spTree>
    <p:extLst>
      <p:ext uri="{BB962C8B-B14F-4D97-AF65-F5344CB8AC3E}">
        <p14:creationId xmlns:p14="http://schemas.microsoft.com/office/powerpoint/2010/main" val="2416111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10895" y="2093976"/>
            <a:ext cx="6153911" cy="6604000"/>
          </a:xfrm>
        </p:spPr>
        <p:txBody>
          <a:bodyPr>
            <a:noAutofit/>
          </a:bodyPr>
          <a:lstStyle/>
          <a:p>
            <a:pPr marL="342900" lvl="0" indent="-342900">
              <a:lnSpc>
                <a:spcPct val="115000"/>
              </a:lnSpc>
              <a:spcAft>
                <a:spcPts val="995"/>
              </a:spcAft>
              <a:buFont typeface="+mj-lt"/>
              <a:buAutoNum type="arabicPeriod" startAt="13"/>
            </a:pPr>
            <a:r>
              <a:rPr lang="fr-FR" sz="1000" dirty="0" smtClean="0">
                <a:solidFill>
                  <a:prstClr val="black"/>
                </a:solidFill>
                <a:latin typeface="Arial"/>
                <a:ea typeface="Times New Roman"/>
                <a:cs typeface="Times New Roman"/>
              </a:rPr>
              <a:t>Dans la page </a:t>
            </a:r>
            <a:r>
              <a:rPr lang="fr-FR" sz="1000" b="1" dirty="0" smtClean="0">
                <a:solidFill>
                  <a:prstClr val="black"/>
                </a:solidFill>
                <a:latin typeface="Arial"/>
                <a:ea typeface="Times New Roman"/>
                <a:cs typeface="Times New Roman"/>
              </a:rPr>
              <a:t>Capacité</a:t>
            </a:r>
            <a:r>
              <a:rPr lang="fr-FR" sz="1000" dirty="0" smtClean="0">
                <a:solidFill>
                  <a:prstClr val="black"/>
                </a:solidFill>
                <a:latin typeface="Arial"/>
                <a:ea typeface="Times New Roman"/>
                <a:cs typeface="Times New Roman"/>
              </a:rPr>
              <a:t>, passez en revue les options de capacité. Supprimez la coche à côté de chaque ressource sélectionnée, puis attribuez ce qui suit :</a:t>
            </a:r>
          </a:p>
          <a:p>
            <a:pPr marL="534988" indent="-177800">
              <a:lnSpc>
                <a:spcPct val="115000"/>
              </a:lnSpc>
              <a:spcAft>
                <a:spcPts val="995"/>
              </a:spcAft>
              <a:buFont typeface="Arial" pitchFamily="34" charset="0"/>
              <a:buChar char="•"/>
            </a:pPr>
            <a:r>
              <a:rPr lang="fr-FR" sz="1000" dirty="0" smtClean="0">
                <a:solidFill>
                  <a:prstClr val="black"/>
                </a:solidFill>
                <a:latin typeface="Arial"/>
                <a:ea typeface="Times New Roman"/>
                <a:cs typeface="Times New Roman"/>
              </a:rPr>
              <a:t>8 processeurs virtuels</a:t>
            </a:r>
            <a:endParaRPr lang="fr-FR" sz="1000" dirty="0" smtClean="0">
              <a:latin typeface="Arial"/>
              <a:ea typeface="Times New Roman"/>
              <a:cs typeface="Times New Roman"/>
            </a:endParaRPr>
          </a:p>
          <a:p>
            <a:pPr marL="534988" marR="0" lvl="0" indent="-177800">
              <a:lnSpc>
                <a:spcPct val="115000"/>
              </a:lnSpc>
              <a:spcBef>
                <a:spcPts val="0"/>
              </a:spcBef>
              <a:spcAft>
                <a:spcPts val="995"/>
              </a:spcAft>
              <a:buFont typeface="Arial" pitchFamily="34" charset="0"/>
              <a:buChar char="•"/>
            </a:pPr>
            <a:r>
              <a:rPr lang="fr-FR" sz="1000" dirty="0" smtClean="0">
                <a:solidFill>
                  <a:prstClr val="black"/>
                </a:solidFill>
                <a:latin typeface="Arial"/>
                <a:ea typeface="Times New Roman"/>
                <a:cs typeface="Times New Roman"/>
              </a:rPr>
              <a:t>12 gigaoctets (Go) de mémoire</a:t>
            </a:r>
          </a:p>
          <a:p>
            <a:pPr marL="534988" marR="0" lvl="0" indent="-177800">
              <a:lnSpc>
                <a:spcPct val="115000"/>
              </a:lnSpc>
              <a:spcBef>
                <a:spcPts val="0"/>
              </a:spcBef>
              <a:spcAft>
                <a:spcPts val="995"/>
              </a:spcAft>
              <a:buFont typeface="Arial" pitchFamily="34" charset="0"/>
              <a:buChar char="•"/>
            </a:pPr>
            <a:r>
              <a:rPr lang="fr-FR" sz="1000" dirty="0" smtClean="0">
                <a:solidFill>
                  <a:prstClr val="black"/>
                </a:solidFill>
                <a:latin typeface="Arial"/>
                <a:ea typeface="Times New Roman"/>
                <a:cs typeface="Times New Roman"/>
              </a:rPr>
              <a:t>250 Go de stockage</a:t>
            </a:r>
          </a:p>
          <a:p>
            <a:pPr marL="534988" marR="0" lvl="0" indent="-177800">
              <a:lnSpc>
                <a:spcPct val="115000"/>
              </a:lnSpc>
              <a:spcBef>
                <a:spcPts val="0"/>
              </a:spcBef>
              <a:spcAft>
                <a:spcPts val="995"/>
              </a:spcAft>
              <a:buFont typeface="Arial" pitchFamily="34" charset="0"/>
              <a:buChar char="•"/>
            </a:pPr>
            <a:r>
              <a:rPr lang="fr-FR" sz="1000" dirty="0" smtClean="0">
                <a:solidFill>
                  <a:prstClr val="black"/>
                </a:solidFill>
                <a:latin typeface="Arial"/>
                <a:ea typeface="Times New Roman"/>
                <a:cs typeface="Times New Roman"/>
              </a:rPr>
              <a:t>Quota personnalisé (points) : 15</a:t>
            </a:r>
          </a:p>
          <a:p>
            <a:pPr marL="534988" marR="0" lvl="0" indent="-177800">
              <a:lnSpc>
                <a:spcPct val="115000"/>
              </a:lnSpc>
              <a:spcBef>
                <a:spcPts val="0"/>
              </a:spcBef>
              <a:spcAft>
                <a:spcPts val="995"/>
              </a:spcAft>
              <a:buFont typeface="Arial" pitchFamily="34" charset="0"/>
              <a:buChar char="•"/>
            </a:pPr>
            <a:r>
              <a:rPr lang="fr-FR" sz="1000" dirty="0" smtClean="0">
                <a:solidFill>
                  <a:prstClr val="black"/>
                </a:solidFill>
                <a:latin typeface="Arial"/>
                <a:ea typeface="Times New Roman"/>
                <a:cs typeface="Times New Roman"/>
              </a:rPr>
              <a:t>8 ordinateurs virtuels</a:t>
            </a:r>
          </a:p>
          <a:p>
            <a:pPr marL="342900" lvl="0" indent="-342900">
              <a:lnSpc>
                <a:spcPct val="115000"/>
              </a:lnSpc>
              <a:spcAft>
                <a:spcPts val="995"/>
              </a:spcAft>
              <a:buFont typeface="+mj-lt"/>
              <a:buAutoNum type="arabicPeriod" startAt="14"/>
            </a:pPr>
            <a:r>
              <a:rPr lang="fr-FR" sz="1000" dirty="0" smtClean="0">
                <a:solidFill>
                  <a:prstClr val="black"/>
                </a:solidFill>
                <a:latin typeface="Arial"/>
                <a:ea typeface="Times New Roman"/>
                <a:cs typeface="Times New Roman"/>
              </a:rPr>
              <a:t>Cliquez sur </a:t>
            </a:r>
            <a:r>
              <a:rPr lang="fr-FR" sz="1000" b="1" dirty="0" smtClean="0">
                <a:solidFill>
                  <a:prstClr val="black"/>
                </a:solidFill>
                <a:latin typeface="Arial"/>
                <a:ea typeface="Times New Roman"/>
                <a:cs typeface="Times New Roman"/>
              </a:rPr>
              <a:t>Suivant</a:t>
            </a:r>
            <a:r>
              <a:rPr lang="fr-FR" sz="1000" dirty="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14"/>
            </a:pPr>
            <a:r>
              <a:rPr lang="fr-FR" sz="1000" dirty="0" smtClean="0">
                <a:solidFill>
                  <a:prstClr val="black"/>
                </a:solidFill>
                <a:latin typeface="Arial"/>
                <a:ea typeface="Times New Roman"/>
                <a:cs typeface="Times New Roman"/>
              </a:rPr>
              <a:t>Dans la page </a:t>
            </a:r>
            <a:r>
              <a:rPr lang="fr-FR" sz="1000" b="1" dirty="0" smtClean="0">
                <a:solidFill>
                  <a:prstClr val="black"/>
                </a:solidFill>
                <a:latin typeface="Arial"/>
                <a:ea typeface="Times New Roman"/>
                <a:cs typeface="Times New Roman"/>
              </a:rPr>
              <a:t>Profils de capacité</a:t>
            </a:r>
            <a:r>
              <a:rPr lang="fr-FR" sz="1000" dirty="0" smtClean="0">
                <a:solidFill>
                  <a:prstClr val="black"/>
                </a:solidFill>
                <a:latin typeface="Arial"/>
                <a:ea typeface="Times New Roman"/>
                <a:cs typeface="Times New Roman"/>
              </a:rPr>
              <a:t>, sélectionnez </a:t>
            </a:r>
            <a:r>
              <a:rPr lang="fr-FR" sz="1000" b="1" dirty="0" smtClean="0">
                <a:solidFill>
                  <a:prstClr val="black"/>
                </a:solidFill>
                <a:latin typeface="Arial"/>
                <a:ea typeface="Times New Roman"/>
                <a:cs typeface="Times New Roman"/>
              </a:rPr>
              <a:t>Hyper-V</a:t>
            </a:r>
            <a:r>
              <a:rPr lang="fr-FR" sz="1000" dirty="0" smtClean="0">
                <a:solidFill>
                  <a:prstClr val="black"/>
                </a:solidFill>
                <a:latin typeface="Arial"/>
                <a:ea typeface="Times New Roman"/>
                <a:cs typeface="Times New Roman"/>
              </a:rPr>
              <a:t>, puis cliquez sur </a:t>
            </a:r>
            <a:r>
              <a:rPr lang="fr-FR" sz="1000" b="1" dirty="0" smtClean="0">
                <a:solidFill>
                  <a:prstClr val="black"/>
                </a:solidFill>
                <a:latin typeface="Arial"/>
                <a:ea typeface="Times New Roman"/>
                <a:cs typeface="Times New Roman"/>
              </a:rPr>
              <a:t>Suivant</a:t>
            </a:r>
            <a:r>
              <a:rPr lang="fr-FR" sz="1000" dirty="0" smtClean="0">
                <a:solidFill>
                  <a:prstClr val="black"/>
                </a:solidFill>
                <a:latin typeface="Arial"/>
                <a:ea typeface="Times New Roman"/>
                <a:cs typeface="Times New Roman"/>
              </a:rPr>
              <a:t>. </a:t>
            </a:r>
          </a:p>
          <a:p>
            <a:pPr marL="342900" lvl="0" indent="-342900">
              <a:lnSpc>
                <a:spcPct val="115000"/>
              </a:lnSpc>
              <a:spcAft>
                <a:spcPts val="995"/>
              </a:spcAft>
              <a:buFont typeface="+mj-lt"/>
              <a:buAutoNum type="arabicPeriod" startAt="14"/>
            </a:pPr>
            <a:r>
              <a:rPr lang="fr-FR" sz="1000" dirty="0" smtClean="0">
                <a:solidFill>
                  <a:prstClr val="black"/>
                </a:solidFill>
                <a:latin typeface="Arial"/>
                <a:ea typeface="Times New Roman"/>
                <a:cs typeface="Times New Roman"/>
              </a:rPr>
              <a:t>Vérifiez la page </a:t>
            </a:r>
            <a:r>
              <a:rPr lang="fr-FR" sz="1000" b="1" dirty="0" smtClean="0">
                <a:solidFill>
                  <a:prstClr val="black"/>
                </a:solidFill>
                <a:latin typeface="Arial"/>
                <a:ea typeface="Times New Roman"/>
                <a:cs typeface="Times New Roman"/>
              </a:rPr>
              <a:t>Résumé</a:t>
            </a:r>
            <a:r>
              <a:rPr lang="fr-FR" sz="1000" dirty="0" smtClean="0">
                <a:solidFill>
                  <a:prstClr val="black"/>
                </a:solidFill>
                <a:latin typeface="Arial"/>
                <a:ea typeface="Times New Roman"/>
                <a:cs typeface="Times New Roman"/>
              </a:rPr>
              <a:t>, puis cliquez sur </a:t>
            </a:r>
            <a:r>
              <a:rPr lang="fr-FR" sz="1000" b="1" dirty="0" smtClean="0">
                <a:solidFill>
                  <a:prstClr val="black"/>
                </a:solidFill>
                <a:latin typeface="Arial"/>
                <a:ea typeface="Times New Roman"/>
                <a:cs typeface="Times New Roman"/>
              </a:rPr>
              <a:t>Terminer</a:t>
            </a:r>
            <a:r>
              <a:rPr lang="fr-FR" sz="1000" dirty="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14"/>
            </a:pPr>
            <a:r>
              <a:rPr lang="fr-FR" sz="1000" dirty="0" smtClean="0">
                <a:solidFill>
                  <a:prstClr val="black"/>
                </a:solidFill>
                <a:latin typeface="Arial"/>
                <a:ea typeface="Times New Roman"/>
                <a:cs typeface="Times New Roman"/>
              </a:rPr>
              <a:t>Fermez la fenêtre Travaux.</a:t>
            </a:r>
          </a:p>
          <a:p>
            <a:pPr lvl="0">
              <a:lnSpc>
                <a:spcPct val="115000"/>
              </a:lnSpc>
              <a:spcAft>
                <a:spcPts val="300"/>
              </a:spcAft>
            </a:pPr>
            <a:r>
              <a:rPr lang="fr-FR" sz="1000" b="1" dirty="0" smtClean="0">
                <a:solidFill>
                  <a:prstClr val="black"/>
                </a:solidFill>
                <a:latin typeface="Arial"/>
                <a:ea typeface="Calibri"/>
                <a:cs typeface="Times New Roman"/>
              </a:rPr>
              <a:t>Accorder l'accès au cloud Développement de </a:t>
            </a:r>
            <a:r>
              <a:rPr lang="fr-FR" sz="1000" b="1" dirty="0" smtClean="0">
                <a:solidFill>
                  <a:prstClr val="black"/>
                </a:solidFill>
                <a:latin typeface="Arial"/>
                <a:ea typeface="SimSun"/>
                <a:cs typeface="Arial"/>
              </a:rPr>
              <a:t>London</a:t>
            </a:r>
            <a:endParaRPr lang="fr-FR" sz="1000" dirty="0" smtClean="0">
              <a:solidFill>
                <a:prstClr val="black"/>
              </a:solidFill>
              <a:latin typeface="Arial"/>
              <a:ea typeface="Calibri"/>
              <a:cs typeface="Times New Roman"/>
            </a:endParaRPr>
          </a:p>
          <a:p>
            <a:pPr marL="342900" lvl="0" indent="-342900">
              <a:lnSpc>
                <a:spcPct val="115000"/>
              </a:lnSpc>
              <a:spcAft>
                <a:spcPts val="995"/>
              </a:spcAft>
              <a:buFont typeface="+mj-lt"/>
              <a:buAutoNum type="arabicPeriod"/>
            </a:pPr>
            <a:r>
              <a:rPr lang="fr-FR" sz="1000" dirty="0" smtClean="0">
                <a:solidFill>
                  <a:prstClr val="black"/>
                </a:solidFill>
                <a:latin typeface="Arial"/>
                <a:ea typeface="Times New Roman"/>
                <a:cs typeface="Times New Roman"/>
              </a:rPr>
              <a:t>Cliquez sur l'espace de travail </a:t>
            </a:r>
            <a:r>
              <a:rPr lang="fr-FR" sz="1000" b="1" dirty="0" smtClean="0">
                <a:solidFill>
                  <a:prstClr val="black"/>
                </a:solidFill>
                <a:latin typeface="Arial"/>
                <a:ea typeface="Times New Roman"/>
                <a:cs typeface="Times New Roman"/>
              </a:rPr>
              <a:t>Ordinateurs virtuels et services</a:t>
            </a:r>
            <a:r>
              <a:rPr lang="fr-FR" sz="1000" dirty="0" smtClean="0">
                <a:solidFill>
                  <a:prstClr val="black"/>
                </a:solidFill>
                <a:latin typeface="Arial"/>
                <a:ea typeface="Times New Roman"/>
                <a:cs typeface="Times New Roman"/>
              </a:rPr>
              <a:t>, cliquez avec le bouton droit sur </a:t>
            </a:r>
            <a:r>
              <a:rPr lang="fr-FR" sz="1000" b="1" dirty="0" smtClean="0">
                <a:solidFill>
                  <a:prstClr val="black"/>
                </a:solidFill>
                <a:latin typeface="Arial"/>
                <a:ea typeface="Times New Roman"/>
                <a:cs typeface="Times New Roman"/>
              </a:rPr>
              <a:t>Clients</a:t>
            </a:r>
            <a:r>
              <a:rPr lang="fr-FR" sz="1000" dirty="0" smtClean="0">
                <a:solidFill>
                  <a:prstClr val="black"/>
                </a:solidFill>
                <a:latin typeface="Arial"/>
                <a:ea typeface="Times New Roman"/>
                <a:cs typeface="Times New Roman"/>
              </a:rPr>
              <a:t>, puis sur </a:t>
            </a:r>
            <a:r>
              <a:rPr lang="fr-FR" sz="1000" b="1" dirty="0" smtClean="0">
                <a:solidFill>
                  <a:prstClr val="black"/>
                </a:solidFill>
                <a:latin typeface="Arial"/>
                <a:ea typeface="Times New Roman"/>
                <a:cs typeface="Times New Roman"/>
              </a:rPr>
              <a:t>Créer un rôle d'utilisateur</a:t>
            </a:r>
            <a:r>
              <a:rPr lang="fr-FR" sz="1000" dirty="0" smtClean="0">
                <a:solidFill>
                  <a:prstClr val="black"/>
                </a:solidFill>
                <a:latin typeface="Arial"/>
                <a:ea typeface="Times New Roman"/>
                <a:cs typeface="Times New Roman"/>
              </a:rPr>
              <a:t>.</a:t>
            </a:r>
          </a:p>
          <a:p>
            <a:pPr marL="342900" indent="-342900">
              <a:lnSpc>
                <a:spcPct val="115000"/>
              </a:lnSpc>
              <a:spcAft>
                <a:spcPts val="995"/>
              </a:spcAft>
              <a:buFont typeface="+mj-lt"/>
              <a:buAutoNum type="arabicPeriod"/>
            </a:pPr>
            <a:r>
              <a:rPr lang="fr-FR" sz="1000" dirty="0" smtClean="0">
                <a:solidFill>
                  <a:prstClr val="black"/>
                </a:solidFill>
                <a:latin typeface="Arial"/>
                <a:ea typeface="Times New Roman"/>
                <a:cs typeface="Times New Roman"/>
              </a:rPr>
              <a:t>Dans la page </a:t>
            </a:r>
            <a:r>
              <a:rPr lang="fr-FR" sz="1000" b="1" dirty="0" smtClean="0">
                <a:solidFill>
                  <a:prstClr val="black"/>
                </a:solidFill>
                <a:latin typeface="Arial"/>
                <a:ea typeface="Times New Roman"/>
                <a:cs typeface="Times New Roman"/>
              </a:rPr>
              <a:t>Nom et description</a:t>
            </a:r>
            <a:r>
              <a:rPr lang="fr-FR" sz="1000" dirty="0" smtClean="0">
                <a:solidFill>
                  <a:prstClr val="black"/>
                </a:solidFill>
                <a:latin typeface="Arial"/>
                <a:ea typeface="Times New Roman"/>
                <a:cs typeface="Times New Roman"/>
              </a:rPr>
              <a:t>, dans le champ </a:t>
            </a:r>
            <a:r>
              <a:rPr lang="fr-FR" sz="1000" b="1" dirty="0" smtClean="0">
                <a:solidFill>
                  <a:prstClr val="black"/>
                </a:solidFill>
                <a:latin typeface="Arial"/>
                <a:ea typeface="Times New Roman"/>
                <a:cs typeface="Times New Roman"/>
              </a:rPr>
              <a:t>Nom</a:t>
            </a:r>
            <a:r>
              <a:rPr lang="fr-FR" sz="1000" dirty="0" smtClean="0">
                <a:solidFill>
                  <a:prstClr val="black"/>
                </a:solidFill>
                <a:latin typeface="Arial"/>
                <a:ea typeface="Times New Roman"/>
                <a:cs typeface="Times New Roman"/>
              </a:rPr>
              <a:t>, tapez </a:t>
            </a:r>
            <a:r>
              <a:rPr lang="fr-FR" sz="1000" b="1" dirty="0" smtClean="0">
                <a:solidFill>
                  <a:prstClr val="black"/>
                </a:solidFill>
                <a:latin typeface="Arial"/>
                <a:ea typeface="Times New Roman"/>
                <a:cs typeface="Times New Roman"/>
              </a:rPr>
              <a:t>DevSS</a:t>
            </a:r>
            <a:r>
              <a:rPr lang="fr-FR" sz="1000" dirty="0" smtClean="0">
                <a:solidFill>
                  <a:prstClr val="black"/>
                </a:solidFill>
                <a:latin typeface="Arial"/>
                <a:ea typeface="Times New Roman"/>
                <a:cs typeface="Times New Roman"/>
              </a:rPr>
              <a:t>. Dans le champ </a:t>
            </a:r>
            <a:r>
              <a:rPr lang="fr-FR" sz="1000" b="1" dirty="0" smtClean="0">
                <a:solidFill>
                  <a:prstClr val="black"/>
                </a:solidFill>
                <a:latin typeface="Arial"/>
                <a:ea typeface="Times New Roman"/>
                <a:cs typeface="Times New Roman"/>
              </a:rPr>
              <a:t>Description</a:t>
            </a:r>
            <a:r>
              <a:rPr lang="fr-FR" sz="1000" dirty="0" smtClean="0">
                <a:solidFill>
                  <a:prstClr val="black"/>
                </a:solidFill>
                <a:latin typeface="Arial"/>
                <a:ea typeface="Times New Roman"/>
                <a:cs typeface="Times New Roman"/>
              </a:rPr>
              <a:t>, tapez </a:t>
            </a:r>
            <a:r>
              <a:rPr lang="fr-FR" sz="1000" b="1" dirty="0" smtClean="0">
                <a:solidFill>
                  <a:prstClr val="black"/>
                </a:solidFill>
                <a:latin typeface="Arial"/>
                <a:ea typeface="Times New Roman"/>
                <a:cs typeface="Times New Roman"/>
              </a:rPr>
              <a:t>Rôle de libre-service de l'équipe de développement de London</a:t>
            </a:r>
            <a:r>
              <a:rPr lang="fr-FR" sz="1000" dirty="0" smtClean="0">
                <a:solidFill>
                  <a:prstClr val="black"/>
                </a:solidFill>
                <a:latin typeface="Arial"/>
                <a:ea typeface="Times New Roman"/>
                <a:cs typeface="Times New Roman"/>
              </a:rPr>
              <a:t>, puis cliquez sur </a:t>
            </a:r>
            <a:r>
              <a:rPr lang="fr-FR" sz="1000" b="1" dirty="0" smtClean="0">
                <a:solidFill>
                  <a:prstClr val="black"/>
                </a:solidFill>
                <a:latin typeface="Arial"/>
                <a:ea typeface="Times New Roman"/>
                <a:cs typeface="Times New Roman"/>
              </a:rPr>
              <a:t>Suivant</a:t>
            </a:r>
            <a:r>
              <a:rPr lang="fr-FR" sz="1000" dirty="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3"/>
            </a:pPr>
            <a:r>
              <a:rPr lang="fr-FR" sz="1000" dirty="0">
                <a:solidFill>
                  <a:prstClr val="black"/>
                </a:solidFill>
                <a:latin typeface="Arial"/>
                <a:ea typeface="Times New Roman"/>
                <a:cs typeface="Times New Roman"/>
              </a:rPr>
              <a:t>Dans la page </a:t>
            </a:r>
            <a:r>
              <a:rPr lang="fr-FR" sz="1000" b="1" dirty="0">
                <a:solidFill>
                  <a:prstClr val="black"/>
                </a:solidFill>
                <a:latin typeface="Arial"/>
                <a:ea typeface="Times New Roman"/>
                <a:cs typeface="Times New Roman"/>
              </a:rPr>
              <a:t>Profil</a:t>
            </a:r>
            <a:r>
              <a:rPr lang="fr-FR" sz="1000" dirty="0">
                <a:solidFill>
                  <a:prstClr val="black"/>
                </a:solidFill>
                <a:latin typeface="Arial"/>
                <a:ea typeface="Times New Roman"/>
                <a:cs typeface="Times New Roman"/>
              </a:rPr>
              <a:t>, cliquez sur </a:t>
            </a:r>
            <a:r>
              <a:rPr lang="fr-FR" sz="1000" b="1" dirty="0">
                <a:solidFill>
                  <a:prstClr val="black"/>
                </a:solidFill>
                <a:latin typeface="Arial"/>
                <a:ea typeface="Times New Roman"/>
                <a:cs typeface="Times New Roman"/>
              </a:rPr>
              <a:t>Administrateur d'application (utilisateur libre-service)</a:t>
            </a:r>
            <a:r>
              <a:rPr lang="fr-FR" sz="1000" dirty="0">
                <a:solidFill>
                  <a:prstClr val="black"/>
                </a:solidFill>
                <a:latin typeface="Arial"/>
                <a:ea typeface="Times New Roman"/>
                <a:cs typeface="Times New Roman"/>
              </a:rPr>
              <a:t>,</a:t>
            </a:r>
            <a:r>
              <a:rPr lang="fr-FR" sz="1000" b="1" dirty="0">
                <a:solidFill>
                  <a:prstClr val="black"/>
                </a:solidFill>
                <a:latin typeface="Arial"/>
                <a:ea typeface="Times New Roman"/>
                <a:cs typeface="Times New Roman"/>
              </a:rPr>
              <a:t> </a:t>
            </a:r>
            <a:r>
              <a:rPr lang="fr-FR" sz="1000" dirty="0">
                <a:solidFill>
                  <a:prstClr val="black"/>
                </a:solidFill>
                <a:latin typeface="Arial"/>
                <a:ea typeface="Times New Roman"/>
                <a:cs typeface="Times New Roman"/>
              </a:rPr>
              <a:t>puis</a:t>
            </a:r>
            <a:r>
              <a:rPr lang="fr-FR" sz="1000" b="1" dirty="0">
                <a:solidFill>
                  <a:prstClr val="black"/>
                </a:solidFill>
                <a:latin typeface="Arial"/>
                <a:ea typeface="Times New Roman"/>
                <a:cs typeface="Times New Roman"/>
              </a:rPr>
              <a:t> </a:t>
            </a:r>
            <a:r>
              <a:rPr lang="fr-FR" sz="1000" dirty="0">
                <a:solidFill>
                  <a:prstClr val="black"/>
                </a:solidFill>
                <a:latin typeface="Arial"/>
                <a:ea typeface="Times New Roman"/>
                <a:cs typeface="Times New Roman"/>
              </a:rPr>
              <a:t>sur </a:t>
            </a:r>
            <a:r>
              <a:rPr lang="fr-FR" sz="1000" b="1" dirty="0">
                <a:solidFill>
                  <a:prstClr val="black"/>
                </a:solidFill>
                <a:latin typeface="Arial"/>
                <a:ea typeface="Times New Roman"/>
                <a:cs typeface="Times New Roman"/>
              </a:rPr>
              <a:t>Suivant</a:t>
            </a:r>
            <a:r>
              <a:rPr lang="fr-FR"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3"/>
            </a:pPr>
            <a:r>
              <a:rPr lang="fr-FR" sz="1000" dirty="0">
                <a:solidFill>
                  <a:prstClr val="black"/>
                </a:solidFill>
                <a:latin typeface="Arial"/>
                <a:ea typeface="Times New Roman"/>
                <a:cs typeface="Times New Roman"/>
              </a:rPr>
              <a:t>Dans la page </a:t>
            </a:r>
            <a:r>
              <a:rPr lang="fr-FR" sz="1000" b="1" dirty="0">
                <a:solidFill>
                  <a:prstClr val="black"/>
                </a:solidFill>
                <a:latin typeface="Arial"/>
                <a:ea typeface="Times New Roman"/>
                <a:cs typeface="Times New Roman"/>
              </a:rPr>
              <a:t>Membres</a:t>
            </a:r>
            <a:r>
              <a:rPr lang="fr-FR" sz="1000" dirty="0">
                <a:solidFill>
                  <a:prstClr val="black"/>
                </a:solidFill>
                <a:latin typeface="Arial"/>
                <a:ea typeface="Times New Roman"/>
                <a:cs typeface="Times New Roman"/>
              </a:rPr>
              <a:t>, cliquez sur </a:t>
            </a:r>
            <a:r>
              <a:rPr lang="fr-FR" sz="1000" b="1" dirty="0">
                <a:solidFill>
                  <a:prstClr val="black"/>
                </a:solidFill>
                <a:latin typeface="Arial"/>
                <a:ea typeface="Times New Roman"/>
                <a:cs typeface="Times New Roman"/>
              </a:rPr>
              <a:t>Ajouter</a:t>
            </a:r>
            <a:r>
              <a:rPr lang="fr-FR" sz="1000" dirty="0">
                <a:solidFill>
                  <a:prstClr val="black"/>
                </a:solidFill>
                <a:latin typeface="Arial"/>
                <a:ea typeface="Times New Roman"/>
                <a:cs typeface="Times New Roman"/>
              </a:rPr>
              <a:t> et dans la page </a:t>
            </a:r>
            <a:r>
              <a:rPr lang="fr-FR" sz="1000" b="1" dirty="0">
                <a:solidFill>
                  <a:prstClr val="black"/>
                </a:solidFill>
                <a:latin typeface="Arial"/>
                <a:ea typeface="Times New Roman"/>
                <a:cs typeface="Times New Roman"/>
              </a:rPr>
              <a:t>Sélectionnez des utilisateurs, des ordinateurs ou des groupes</a:t>
            </a:r>
            <a:r>
              <a:rPr lang="fr-FR" sz="1000" dirty="0">
                <a:solidFill>
                  <a:prstClr val="black"/>
                </a:solidFill>
                <a:latin typeface="Arial"/>
                <a:ea typeface="Times New Roman"/>
                <a:cs typeface="Times New Roman"/>
              </a:rPr>
              <a:t>, tapez </a:t>
            </a:r>
            <a:r>
              <a:rPr lang="fr-FR" sz="1000" b="1" dirty="0" err="1">
                <a:solidFill>
                  <a:prstClr val="black"/>
                </a:solidFill>
                <a:latin typeface="Arial"/>
                <a:ea typeface="Times New Roman"/>
                <a:cs typeface="Times New Roman"/>
              </a:rPr>
              <a:t>anat</a:t>
            </a:r>
            <a:r>
              <a:rPr lang="fr-FR" sz="1000" dirty="0">
                <a:solidFill>
                  <a:prstClr val="black"/>
                </a:solidFill>
                <a:latin typeface="Arial"/>
                <a:ea typeface="Times New Roman"/>
                <a:cs typeface="Times New Roman"/>
              </a:rPr>
              <a:t>, cliquez sur </a:t>
            </a:r>
            <a:r>
              <a:rPr lang="fr-FR" sz="1000" b="1" dirty="0">
                <a:solidFill>
                  <a:prstClr val="black"/>
                </a:solidFill>
                <a:latin typeface="Arial"/>
                <a:ea typeface="Times New Roman"/>
                <a:cs typeface="Times New Roman"/>
              </a:rPr>
              <a:t>OK</a:t>
            </a:r>
            <a:r>
              <a:rPr lang="fr-FR" sz="1000" dirty="0">
                <a:solidFill>
                  <a:prstClr val="black"/>
                </a:solidFill>
                <a:latin typeface="Arial"/>
                <a:ea typeface="Times New Roman"/>
                <a:cs typeface="Times New Roman"/>
              </a:rPr>
              <a:t>, puis sur </a:t>
            </a:r>
            <a:r>
              <a:rPr lang="fr-FR" sz="1000" b="1" dirty="0">
                <a:solidFill>
                  <a:prstClr val="black"/>
                </a:solidFill>
                <a:latin typeface="Arial"/>
                <a:ea typeface="Times New Roman"/>
                <a:cs typeface="Times New Roman"/>
              </a:rPr>
              <a:t>Suivant</a:t>
            </a:r>
            <a:r>
              <a:rPr lang="fr-FR"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3"/>
            </a:pPr>
            <a:r>
              <a:rPr lang="fr-FR" sz="1000" dirty="0">
                <a:solidFill>
                  <a:prstClr val="black"/>
                </a:solidFill>
                <a:latin typeface="Arial"/>
                <a:ea typeface="Times New Roman"/>
                <a:cs typeface="Times New Roman"/>
              </a:rPr>
              <a:t>Dans la page </a:t>
            </a:r>
            <a:r>
              <a:rPr lang="fr-FR" sz="1000" b="1" dirty="0">
                <a:solidFill>
                  <a:prstClr val="black"/>
                </a:solidFill>
                <a:latin typeface="Arial"/>
                <a:ea typeface="Times New Roman"/>
                <a:cs typeface="Times New Roman"/>
              </a:rPr>
              <a:t>Étendue</a:t>
            </a:r>
            <a:r>
              <a:rPr lang="fr-FR" sz="1000" dirty="0">
                <a:solidFill>
                  <a:prstClr val="black"/>
                </a:solidFill>
                <a:latin typeface="Arial"/>
                <a:ea typeface="Times New Roman"/>
                <a:cs typeface="Times New Roman"/>
              </a:rPr>
              <a:t>, cliquez sur </a:t>
            </a:r>
            <a:r>
              <a:rPr lang="fr-FR" sz="1000" b="1" dirty="0">
                <a:solidFill>
                  <a:prstClr val="black"/>
                </a:solidFill>
                <a:latin typeface="Arial"/>
                <a:ea typeface="Times New Roman"/>
                <a:cs typeface="Times New Roman"/>
              </a:rPr>
              <a:t>Développement de London</a:t>
            </a:r>
            <a:r>
              <a:rPr lang="fr-FR" sz="1000" dirty="0">
                <a:solidFill>
                  <a:prstClr val="black"/>
                </a:solidFill>
                <a:latin typeface="Arial"/>
                <a:ea typeface="Times New Roman"/>
                <a:cs typeface="Times New Roman"/>
              </a:rPr>
              <a:t>, puis cliquez sur </a:t>
            </a:r>
            <a:r>
              <a:rPr lang="fr-FR" sz="1000" b="1" dirty="0">
                <a:solidFill>
                  <a:prstClr val="black"/>
                </a:solidFill>
                <a:latin typeface="Arial"/>
                <a:ea typeface="Times New Roman"/>
                <a:cs typeface="Times New Roman"/>
              </a:rPr>
              <a:t>Suivant</a:t>
            </a:r>
            <a:r>
              <a:rPr lang="fr-FR"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3"/>
            </a:pPr>
            <a:r>
              <a:rPr lang="fr-FR" sz="1000" dirty="0">
                <a:solidFill>
                  <a:prstClr val="black"/>
                </a:solidFill>
                <a:latin typeface="Arial"/>
                <a:ea typeface="Times New Roman"/>
                <a:cs typeface="Times New Roman"/>
              </a:rPr>
              <a:t>Dans la page </a:t>
            </a:r>
            <a:r>
              <a:rPr lang="fr-FR" sz="1000" b="1" dirty="0">
                <a:solidFill>
                  <a:prstClr val="black"/>
                </a:solidFill>
                <a:latin typeface="Arial"/>
                <a:ea typeface="Times New Roman"/>
                <a:cs typeface="Times New Roman"/>
              </a:rPr>
              <a:t>Quotas</a:t>
            </a:r>
            <a:r>
              <a:rPr lang="fr-FR" sz="1000" dirty="0">
                <a:solidFill>
                  <a:prstClr val="black"/>
                </a:solidFill>
                <a:latin typeface="Arial"/>
                <a:ea typeface="Times New Roman"/>
                <a:cs typeface="Times New Roman"/>
              </a:rPr>
              <a:t>, vérifiez les quotas au niveau des rôles et des utilisateurs, puis cliquez sur </a:t>
            </a:r>
            <a:r>
              <a:rPr lang="fr-FR" sz="1000" b="1" dirty="0">
                <a:solidFill>
                  <a:prstClr val="black"/>
                </a:solidFill>
                <a:latin typeface="Arial"/>
                <a:ea typeface="Times New Roman"/>
                <a:cs typeface="Times New Roman"/>
              </a:rPr>
              <a:t>Suivant</a:t>
            </a:r>
            <a:r>
              <a:rPr lang="fr-FR" sz="1000" dirty="0" smtClean="0">
                <a:solidFill>
                  <a:prstClr val="black"/>
                </a:solidFill>
                <a:latin typeface="Arial"/>
                <a:ea typeface="Times New Roman"/>
                <a:cs typeface="Times New Roman"/>
              </a:rPr>
              <a:t>.</a:t>
            </a:r>
          </a:p>
          <a:p>
            <a:pPr marL="342900" indent="-342900">
              <a:lnSpc>
                <a:spcPct val="115000"/>
              </a:lnSpc>
              <a:spcAft>
                <a:spcPts val="995"/>
              </a:spcAft>
              <a:buFont typeface="+mj-lt"/>
              <a:buAutoNum type="arabicPeriod" startAt="3"/>
            </a:pPr>
            <a:r>
              <a:rPr lang="fr-FR" sz="1000" dirty="0">
                <a:solidFill>
                  <a:prstClr val="black"/>
                </a:solidFill>
                <a:latin typeface="Arial"/>
                <a:ea typeface="Times New Roman"/>
                <a:cs typeface="Times New Roman"/>
              </a:rPr>
              <a:t>Dans la page </a:t>
            </a:r>
            <a:r>
              <a:rPr lang="fr-FR" sz="1000" b="1" dirty="0">
                <a:solidFill>
                  <a:prstClr val="black"/>
                </a:solidFill>
                <a:latin typeface="Arial"/>
                <a:ea typeface="Times New Roman"/>
                <a:cs typeface="Times New Roman"/>
              </a:rPr>
              <a:t>Mise en réseau</a:t>
            </a:r>
            <a:r>
              <a:rPr lang="fr-FR" sz="1000" dirty="0">
                <a:solidFill>
                  <a:prstClr val="black"/>
                </a:solidFill>
                <a:latin typeface="Arial"/>
                <a:ea typeface="Times New Roman"/>
                <a:cs typeface="Times New Roman"/>
              </a:rPr>
              <a:t>, cliquez sur </a:t>
            </a:r>
            <a:r>
              <a:rPr lang="fr-FR" sz="1000" b="1" dirty="0">
                <a:solidFill>
                  <a:prstClr val="black"/>
                </a:solidFill>
                <a:latin typeface="Arial"/>
                <a:ea typeface="Times New Roman"/>
                <a:cs typeface="Times New Roman"/>
              </a:rPr>
              <a:t>Ajouter</a:t>
            </a:r>
            <a:r>
              <a:rPr lang="fr-FR" sz="1000" dirty="0">
                <a:solidFill>
                  <a:prstClr val="black"/>
                </a:solidFill>
                <a:latin typeface="Arial"/>
                <a:ea typeface="Times New Roman"/>
                <a:cs typeface="Times New Roman"/>
              </a:rPr>
              <a:t> et dans la page </a:t>
            </a:r>
            <a:r>
              <a:rPr lang="fr-FR" sz="1000" b="1" dirty="0">
                <a:solidFill>
                  <a:prstClr val="black"/>
                </a:solidFill>
                <a:latin typeface="Arial"/>
                <a:ea typeface="Times New Roman"/>
                <a:cs typeface="Times New Roman"/>
              </a:rPr>
              <a:t>Sélectionner des réseaux d'ordinateurs virtuels</a:t>
            </a:r>
            <a:r>
              <a:rPr lang="fr-FR" sz="1000" dirty="0">
                <a:solidFill>
                  <a:prstClr val="black"/>
                </a:solidFill>
                <a:latin typeface="Arial"/>
                <a:ea typeface="Times New Roman"/>
                <a:cs typeface="Times New Roman"/>
              </a:rPr>
              <a:t>, cliquez sur </a:t>
            </a:r>
            <a:r>
              <a:rPr lang="fr-FR" sz="1000" b="1" dirty="0">
                <a:solidFill>
                  <a:prstClr val="black"/>
                </a:solidFill>
                <a:latin typeface="Arial"/>
                <a:ea typeface="Times New Roman"/>
                <a:cs typeface="Times New Roman"/>
              </a:rPr>
              <a:t>Réseau externe</a:t>
            </a:r>
            <a:r>
              <a:rPr lang="fr-FR" sz="1000" dirty="0">
                <a:solidFill>
                  <a:prstClr val="black"/>
                </a:solidFill>
                <a:latin typeface="Arial"/>
                <a:ea typeface="Times New Roman"/>
                <a:cs typeface="Times New Roman"/>
              </a:rPr>
              <a:t>, sur </a:t>
            </a:r>
            <a:r>
              <a:rPr lang="fr-FR" sz="1000" b="1" dirty="0">
                <a:solidFill>
                  <a:prstClr val="black"/>
                </a:solidFill>
                <a:latin typeface="Arial"/>
                <a:ea typeface="Times New Roman"/>
                <a:cs typeface="Times New Roman"/>
              </a:rPr>
              <a:t>OK</a:t>
            </a:r>
            <a:r>
              <a:rPr lang="fr-FR" sz="1000" dirty="0">
                <a:solidFill>
                  <a:prstClr val="black"/>
                </a:solidFill>
                <a:latin typeface="Arial"/>
                <a:ea typeface="Times New Roman"/>
                <a:cs typeface="Times New Roman"/>
              </a:rPr>
              <a:t>, puis sur </a:t>
            </a:r>
            <a:r>
              <a:rPr lang="fr-FR" sz="1000" b="1" dirty="0">
                <a:solidFill>
                  <a:prstClr val="black"/>
                </a:solidFill>
                <a:latin typeface="Arial"/>
                <a:ea typeface="Times New Roman"/>
                <a:cs typeface="Times New Roman"/>
              </a:rPr>
              <a:t>Suivant</a:t>
            </a:r>
            <a:r>
              <a:rPr lang="fr-FR" sz="1000" dirty="0" smtClean="0">
                <a:solidFill>
                  <a:prstClr val="black"/>
                </a:solidFill>
                <a:latin typeface="Arial"/>
                <a:ea typeface="Times New Roman"/>
                <a:cs typeface="Times New Roman"/>
              </a:rPr>
              <a:t>.</a:t>
            </a:r>
            <a:endParaRPr lang="fr-FR" sz="1000" dirty="0">
              <a:solidFill>
                <a:prstClr val="black"/>
              </a:solidFill>
              <a:latin typeface="Arial"/>
              <a:ea typeface="Times New Roman"/>
              <a:cs typeface="Times New Roman"/>
            </a:endParaRPr>
          </a:p>
          <a:p>
            <a:pPr marL="342900" indent="-342900">
              <a:lnSpc>
                <a:spcPct val="115000"/>
              </a:lnSpc>
              <a:spcAft>
                <a:spcPts val="995"/>
              </a:spcAft>
              <a:buFont typeface="+mj-lt"/>
              <a:buAutoNum type="arabicPeriod"/>
            </a:pPr>
            <a:endParaRPr lang="fr-FR" sz="1000" dirty="0">
              <a:solidFill>
                <a:prstClr val="black"/>
              </a:solidFill>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B0DCCA6E-50B3-4613-98BC-509B80EFCF86}" type="slidenum">
              <a:rPr lang="fr-FR" smtClean="0"/>
              <a:pPr/>
              <a:t>22</a:t>
            </a:fld>
            <a:endParaRPr lang="fr-FR" dirty="0"/>
          </a:p>
        </p:txBody>
      </p:sp>
      <p:sp>
        <p:nvSpPr>
          <p:cNvPr id="5" name="TextBox 4"/>
          <p:cNvSpPr txBox="1"/>
          <p:nvPr/>
        </p:nvSpPr>
        <p:spPr>
          <a:xfrm>
            <a:off x="0" y="8890001"/>
            <a:ext cx="4038600" cy="246221"/>
          </a:xfrm>
          <a:prstGeom prst="rect">
            <a:avLst/>
          </a:prstGeom>
          <a:noFill/>
        </p:spPr>
        <p:txBody>
          <a:bodyPr vert="horz" wrap="square" rtlCol="0">
            <a:spAutoFit/>
          </a:bodyPr>
          <a:lstStyle/>
          <a:p>
            <a:r>
              <a:rPr lang="fr-FR" sz="1000" dirty="0" smtClean="0">
                <a:latin typeface="Arial"/>
              </a:rPr>
              <a:t>(Remarques supplémentaires sur la diapositive suivante)</a:t>
            </a:r>
            <a:endParaRPr lang="fr-FR" sz="1000" dirty="0">
              <a:latin typeface="Arial"/>
            </a:endParaRPr>
          </a:p>
        </p:txBody>
      </p:sp>
      <p:sp>
        <p:nvSpPr>
          <p:cNvPr id="8" name="Rectangle 7"/>
          <p:cNvSpPr/>
          <p:nvPr/>
        </p:nvSpPr>
        <p:spPr>
          <a:xfrm>
            <a:off x="1" y="238125"/>
            <a:ext cx="27432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5 : Planification et implémentation d'une solution d'administration de la virtualisation</a:t>
            </a:r>
            <a:endParaRPr lang="fr-FR" sz="1200" b="1" dirty="0">
              <a:solidFill>
                <a:srgbClr val="336699"/>
              </a:solidFill>
              <a:latin typeface="Arial"/>
            </a:endParaRPr>
          </a:p>
        </p:txBody>
      </p:sp>
      <p:sp>
        <p:nvSpPr>
          <p:cNvPr id="9" name="Slide Image Placeholder 1"/>
          <p:cNvSpPr>
            <a:spLocks noGrp="1" noRot="1" noChangeAspect="1"/>
          </p:cNvSpPr>
          <p:nvPr>
            <p:ph type="sldImg" idx="2"/>
          </p:nvPr>
        </p:nvSpPr>
        <p:spPr>
          <a:xfrm>
            <a:off x="4325112" y="73152"/>
            <a:ext cx="2468880" cy="1851660"/>
          </a:xfrm>
        </p:spPr>
      </p:sp>
      <p:sp>
        <p:nvSpPr>
          <p:cNvPr id="10" name="Rectangle 9"/>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000000"/>
                </a:solidFill>
                <a:latin typeface="Arial"/>
              </a:rPr>
              <a:t>22414B</a:t>
            </a:r>
            <a:endParaRPr lang="fr-FR" sz="1200" b="1" dirty="0">
              <a:solidFill>
                <a:srgbClr val="000000"/>
              </a:solidFill>
              <a:latin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10895" y="2093976"/>
            <a:ext cx="6153911" cy="6604000"/>
          </a:xfrm>
        </p:spPr>
        <p:txBody>
          <a:bodyPr>
            <a:noAutofit/>
          </a:bodyPr>
          <a:lstStyle/>
          <a:p>
            <a:pPr marL="342900" lvl="0" indent="-342900">
              <a:lnSpc>
                <a:spcPct val="115000"/>
              </a:lnSpc>
              <a:spcAft>
                <a:spcPts val="995"/>
              </a:spcAft>
              <a:buFont typeface="+mj-lt"/>
              <a:buAutoNum type="arabicPeriod" startAt="8"/>
            </a:pPr>
            <a:r>
              <a:rPr lang="fr-FR" sz="1000" dirty="0" smtClean="0">
                <a:solidFill>
                  <a:prstClr val="black"/>
                </a:solidFill>
                <a:latin typeface="Arial"/>
                <a:ea typeface="Times New Roman"/>
                <a:cs typeface="Times New Roman"/>
              </a:rPr>
              <a:t>Dans la page </a:t>
            </a:r>
            <a:r>
              <a:rPr lang="fr-FR" sz="1000" b="1" dirty="0" smtClean="0">
                <a:solidFill>
                  <a:prstClr val="black"/>
                </a:solidFill>
                <a:latin typeface="Arial"/>
                <a:ea typeface="Times New Roman"/>
                <a:cs typeface="Times New Roman"/>
              </a:rPr>
              <a:t>Ressources</a:t>
            </a:r>
            <a:r>
              <a:rPr lang="fr-FR" sz="1000" dirty="0" smtClean="0">
                <a:solidFill>
                  <a:prstClr val="black"/>
                </a:solidFill>
                <a:latin typeface="Arial"/>
                <a:ea typeface="Times New Roman"/>
                <a:cs typeface="Times New Roman"/>
              </a:rPr>
              <a:t>, cliquez sur </a:t>
            </a:r>
            <a:r>
              <a:rPr lang="fr-FR" sz="1000" b="1" dirty="0" smtClean="0">
                <a:solidFill>
                  <a:prstClr val="black"/>
                </a:solidFill>
                <a:latin typeface="Arial"/>
                <a:ea typeface="Times New Roman"/>
                <a:cs typeface="Times New Roman"/>
              </a:rPr>
              <a:t>Suivant</a:t>
            </a:r>
            <a:r>
              <a:rPr lang="fr-FR" sz="1000" dirty="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8"/>
            </a:pPr>
            <a:r>
              <a:rPr lang="fr-FR" sz="1000" dirty="0" smtClean="0">
                <a:solidFill>
                  <a:prstClr val="black"/>
                </a:solidFill>
                <a:latin typeface="Arial"/>
                <a:ea typeface="Times New Roman"/>
                <a:cs typeface="Times New Roman"/>
              </a:rPr>
              <a:t>Dans la page </a:t>
            </a:r>
            <a:r>
              <a:rPr lang="fr-FR" sz="1000" b="1" dirty="0" smtClean="0">
                <a:solidFill>
                  <a:prstClr val="black"/>
                </a:solidFill>
                <a:latin typeface="Arial"/>
                <a:ea typeface="Times New Roman"/>
                <a:cs typeface="Times New Roman"/>
              </a:rPr>
              <a:t>Actions</a:t>
            </a:r>
            <a:r>
              <a:rPr lang="fr-FR" sz="1000" dirty="0" smtClean="0">
                <a:solidFill>
                  <a:prstClr val="black"/>
                </a:solidFill>
                <a:latin typeface="Arial"/>
                <a:ea typeface="Times New Roman"/>
                <a:cs typeface="Times New Roman"/>
              </a:rPr>
              <a:t>, cliquez sur </a:t>
            </a:r>
            <a:r>
              <a:rPr lang="fr-FR" sz="1000" b="1" dirty="0" smtClean="0">
                <a:solidFill>
                  <a:prstClr val="black"/>
                </a:solidFill>
                <a:latin typeface="Arial"/>
                <a:ea typeface="Times New Roman"/>
                <a:cs typeface="Times New Roman"/>
              </a:rPr>
              <a:t>Sélectionner tout</a:t>
            </a:r>
            <a:r>
              <a:rPr lang="fr-FR" sz="1000" dirty="0" smtClean="0">
                <a:solidFill>
                  <a:prstClr val="black"/>
                </a:solidFill>
                <a:latin typeface="Arial"/>
                <a:ea typeface="Times New Roman"/>
                <a:cs typeface="Times New Roman"/>
              </a:rPr>
              <a:t>,</a:t>
            </a:r>
            <a:r>
              <a:rPr lang="fr-FR" sz="1000" b="1" dirty="0" smtClean="0">
                <a:solidFill>
                  <a:prstClr val="black"/>
                </a:solidFill>
                <a:latin typeface="Arial"/>
                <a:ea typeface="Times New Roman"/>
                <a:cs typeface="Times New Roman"/>
              </a:rPr>
              <a:t> </a:t>
            </a:r>
            <a:r>
              <a:rPr lang="fr-FR" sz="1000" dirty="0" smtClean="0">
                <a:solidFill>
                  <a:prstClr val="black"/>
                </a:solidFill>
                <a:latin typeface="Arial"/>
                <a:ea typeface="Times New Roman"/>
                <a:cs typeface="Times New Roman"/>
              </a:rPr>
              <a:t>puis cliquez sur </a:t>
            </a:r>
            <a:r>
              <a:rPr lang="fr-FR" sz="1000" b="1" dirty="0" smtClean="0">
                <a:solidFill>
                  <a:prstClr val="black"/>
                </a:solidFill>
                <a:latin typeface="Arial"/>
                <a:ea typeface="Times New Roman"/>
                <a:cs typeface="Times New Roman"/>
              </a:rPr>
              <a:t>Suivant</a:t>
            </a:r>
            <a:r>
              <a:rPr lang="fr-FR" sz="1000" dirty="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8"/>
            </a:pPr>
            <a:r>
              <a:rPr lang="fr-FR" sz="1000" dirty="0" smtClean="0">
                <a:solidFill>
                  <a:prstClr val="black"/>
                </a:solidFill>
                <a:latin typeface="Arial"/>
                <a:ea typeface="Times New Roman"/>
                <a:cs typeface="Times New Roman"/>
              </a:rPr>
              <a:t>Dans la page </a:t>
            </a:r>
            <a:r>
              <a:rPr lang="fr-FR" sz="1000" b="1" dirty="0" smtClean="0">
                <a:solidFill>
                  <a:prstClr val="black"/>
                </a:solidFill>
                <a:latin typeface="Arial"/>
                <a:ea typeface="Times New Roman"/>
                <a:cs typeface="Times New Roman"/>
              </a:rPr>
              <a:t>Comptes d'identification</a:t>
            </a:r>
            <a:r>
              <a:rPr lang="fr-FR" sz="1000" dirty="0" smtClean="0">
                <a:solidFill>
                  <a:prstClr val="black"/>
                </a:solidFill>
                <a:latin typeface="Arial"/>
                <a:ea typeface="Times New Roman"/>
                <a:cs typeface="Times New Roman"/>
              </a:rPr>
              <a:t>, cliquez sur </a:t>
            </a:r>
            <a:r>
              <a:rPr lang="fr-FR" sz="1000" b="1" dirty="0" smtClean="0">
                <a:solidFill>
                  <a:prstClr val="black"/>
                </a:solidFill>
                <a:latin typeface="Arial"/>
                <a:ea typeface="Times New Roman"/>
                <a:cs typeface="Times New Roman"/>
              </a:rPr>
              <a:t>Ajouter</a:t>
            </a:r>
            <a:r>
              <a:rPr lang="fr-FR" sz="1000" dirty="0" smtClean="0">
                <a:solidFill>
                  <a:prstClr val="black"/>
                </a:solidFill>
                <a:latin typeface="Arial"/>
                <a:ea typeface="Times New Roman"/>
                <a:cs typeface="Times New Roman"/>
              </a:rPr>
              <a:t>,</a:t>
            </a:r>
            <a:r>
              <a:rPr lang="fr-FR" sz="1000" b="1" dirty="0" smtClean="0">
                <a:solidFill>
                  <a:prstClr val="black"/>
                </a:solidFill>
                <a:latin typeface="Arial"/>
                <a:ea typeface="Times New Roman"/>
                <a:cs typeface="Times New Roman"/>
              </a:rPr>
              <a:t> </a:t>
            </a:r>
            <a:r>
              <a:rPr lang="fr-FR" sz="1000" dirty="0" smtClean="0">
                <a:solidFill>
                  <a:prstClr val="black"/>
                </a:solidFill>
                <a:latin typeface="Arial"/>
                <a:ea typeface="Times New Roman"/>
                <a:cs typeface="Times New Roman"/>
              </a:rPr>
              <a:t>sur </a:t>
            </a:r>
            <a:r>
              <a:rPr lang="fr-FR" sz="1000" b="1" dirty="0" smtClean="0">
                <a:solidFill>
                  <a:prstClr val="black"/>
                </a:solidFill>
                <a:latin typeface="Arial"/>
                <a:ea typeface="Times New Roman"/>
                <a:cs typeface="Times New Roman"/>
              </a:rPr>
              <a:t>Administrateur</a:t>
            </a:r>
            <a:r>
              <a:rPr lang="fr-FR" sz="1000" dirty="0" smtClean="0">
                <a:solidFill>
                  <a:prstClr val="black"/>
                </a:solidFill>
                <a:latin typeface="Arial"/>
                <a:ea typeface="Times New Roman"/>
                <a:cs typeface="Times New Roman"/>
              </a:rPr>
              <a:t>, sur </a:t>
            </a:r>
            <a:r>
              <a:rPr lang="fr-FR" sz="1000" b="1" dirty="0" smtClean="0">
                <a:solidFill>
                  <a:prstClr val="black"/>
                </a:solidFill>
                <a:latin typeface="Arial"/>
                <a:ea typeface="Times New Roman"/>
                <a:cs typeface="Times New Roman"/>
              </a:rPr>
              <a:t>OK</a:t>
            </a:r>
            <a:r>
              <a:rPr lang="fr-FR" sz="1000" dirty="0" smtClean="0">
                <a:solidFill>
                  <a:prstClr val="black"/>
                </a:solidFill>
                <a:latin typeface="Arial"/>
                <a:ea typeface="Times New Roman"/>
                <a:cs typeface="Times New Roman"/>
              </a:rPr>
              <a:t>, puis sur </a:t>
            </a:r>
            <a:r>
              <a:rPr lang="fr-FR" sz="1000" b="1" dirty="0" smtClean="0">
                <a:solidFill>
                  <a:prstClr val="black"/>
                </a:solidFill>
                <a:latin typeface="Arial"/>
                <a:ea typeface="Times New Roman"/>
                <a:cs typeface="Times New Roman"/>
              </a:rPr>
              <a:t>Suivant</a:t>
            </a:r>
            <a:r>
              <a:rPr lang="fr-FR" sz="1000" dirty="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8"/>
            </a:pPr>
            <a:r>
              <a:rPr lang="fr-FR" sz="1000" dirty="0" smtClean="0">
                <a:solidFill>
                  <a:prstClr val="black"/>
                </a:solidFill>
                <a:latin typeface="Arial"/>
                <a:ea typeface="Times New Roman"/>
                <a:cs typeface="Times New Roman"/>
              </a:rPr>
              <a:t>Dans la page </a:t>
            </a:r>
            <a:r>
              <a:rPr lang="fr-FR" sz="1000" b="1" dirty="0" smtClean="0">
                <a:solidFill>
                  <a:prstClr val="black"/>
                </a:solidFill>
                <a:latin typeface="Arial"/>
                <a:ea typeface="Times New Roman"/>
                <a:cs typeface="Times New Roman"/>
              </a:rPr>
              <a:t>Résumé</a:t>
            </a:r>
            <a:r>
              <a:rPr lang="fr-FR" sz="1000" dirty="0" smtClean="0">
                <a:solidFill>
                  <a:prstClr val="black"/>
                </a:solidFill>
                <a:latin typeface="Arial"/>
                <a:ea typeface="Times New Roman"/>
                <a:cs typeface="Times New Roman"/>
              </a:rPr>
              <a:t>, vérifiez les paramètres, puis cliquez sur </a:t>
            </a:r>
            <a:r>
              <a:rPr lang="fr-FR" sz="1000" b="1" dirty="0" smtClean="0">
                <a:solidFill>
                  <a:prstClr val="black"/>
                </a:solidFill>
                <a:latin typeface="Arial"/>
                <a:ea typeface="Times New Roman"/>
                <a:cs typeface="Times New Roman"/>
              </a:rPr>
              <a:t>Terminer</a:t>
            </a:r>
            <a:r>
              <a:rPr lang="fr-FR" sz="1000" dirty="0" smtClean="0">
                <a:solidFill>
                  <a:prstClr val="black"/>
                </a:solidFill>
                <a:latin typeface="Arial"/>
                <a:ea typeface="Times New Roman"/>
                <a:cs typeface="Times New Roman"/>
              </a:rPr>
              <a:t>.</a:t>
            </a:r>
          </a:p>
          <a:p>
            <a:pPr marL="0" lvl="0" indent="0">
              <a:lnSpc>
                <a:spcPct val="115000"/>
              </a:lnSpc>
              <a:spcAft>
                <a:spcPts val="300"/>
              </a:spcAft>
              <a:buNone/>
            </a:pPr>
            <a:r>
              <a:rPr lang="fr-FR" sz="1000" b="1" dirty="0" smtClean="0">
                <a:solidFill>
                  <a:prstClr val="black"/>
                </a:solidFill>
                <a:latin typeface="Arial"/>
                <a:ea typeface="Calibri"/>
                <a:cs typeface="Times New Roman"/>
              </a:rPr>
              <a:t>Connecter App Controller à VMM</a:t>
            </a:r>
            <a:endParaRPr lang="fr-FR" sz="1000" dirty="0" smtClean="0">
              <a:solidFill>
                <a:prstClr val="black"/>
              </a:solidFill>
              <a:latin typeface="Arial"/>
              <a:ea typeface="Calibri"/>
              <a:cs typeface="Times New Roman"/>
            </a:endParaRPr>
          </a:p>
          <a:p>
            <a:pPr marL="342900" lvl="0" indent="-342900">
              <a:lnSpc>
                <a:spcPct val="115000"/>
              </a:lnSpc>
              <a:spcAft>
                <a:spcPts val="995"/>
              </a:spcAft>
              <a:buFont typeface="+mj-lt"/>
              <a:buAutoNum type="arabicPeriod"/>
            </a:pPr>
            <a:r>
              <a:rPr lang="fr-FR" sz="1000" dirty="0" smtClean="0">
                <a:solidFill>
                  <a:prstClr val="black"/>
                </a:solidFill>
                <a:latin typeface="Arial"/>
                <a:ea typeface="Times New Roman"/>
                <a:cs typeface="Times New Roman"/>
              </a:rPr>
              <a:t>Sur </a:t>
            </a:r>
            <a:r>
              <a:rPr lang="fr-FR" sz="1000" b="1" dirty="0" smtClean="0">
                <a:solidFill>
                  <a:prstClr val="black"/>
                </a:solidFill>
                <a:latin typeface="Arial"/>
                <a:ea typeface="Times New Roman"/>
                <a:cs typeface="Times New Roman"/>
              </a:rPr>
              <a:t>LON-VMM1</a:t>
            </a:r>
            <a:r>
              <a:rPr lang="fr-FR" sz="1000" dirty="0" smtClean="0">
                <a:solidFill>
                  <a:prstClr val="black"/>
                </a:solidFill>
                <a:latin typeface="Arial"/>
                <a:ea typeface="Times New Roman"/>
                <a:cs typeface="Times New Roman"/>
              </a:rPr>
              <a:t>, déplacez la souris sur le coin inférieur gauche jusqu'à ce que l'icône </a:t>
            </a:r>
            <a:r>
              <a:rPr lang="fr-FR" sz="1000" b="1" dirty="0" smtClean="0">
                <a:solidFill>
                  <a:prstClr val="black"/>
                </a:solidFill>
                <a:latin typeface="Arial"/>
                <a:ea typeface="Times New Roman"/>
                <a:cs typeface="Times New Roman"/>
              </a:rPr>
              <a:t>Accueil</a:t>
            </a:r>
            <a:r>
              <a:rPr lang="fr-FR" sz="1000" dirty="0" smtClean="0">
                <a:solidFill>
                  <a:prstClr val="black"/>
                </a:solidFill>
                <a:latin typeface="Arial"/>
                <a:ea typeface="Times New Roman"/>
                <a:cs typeface="Times New Roman"/>
              </a:rPr>
              <a:t> apparaisse, cliquez sur l'icône </a:t>
            </a:r>
            <a:r>
              <a:rPr lang="fr-FR" sz="1000" b="1" dirty="0" smtClean="0">
                <a:solidFill>
                  <a:prstClr val="black"/>
                </a:solidFill>
                <a:latin typeface="Arial"/>
                <a:ea typeface="Times New Roman"/>
                <a:cs typeface="Times New Roman"/>
              </a:rPr>
              <a:t>Accueil</a:t>
            </a:r>
            <a:r>
              <a:rPr lang="fr-FR" sz="1000" dirty="0" smtClean="0">
                <a:solidFill>
                  <a:prstClr val="black"/>
                </a:solidFill>
                <a:latin typeface="Arial"/>
                <a:ea typeface="Times New Roman"/>
                <a:cs typeface="Times New Roman"/>
              </a:rPr>
              <a:t>, puis lorsque</a:t>
            </a:r>
            <a:r>
              <a:rPr lang="fr-FR" sz="1000" b="1" dirty="0" smtClean="0">
                <a:solidFill>
                  <a:prstClr val="black"/>
                </a:solidFill>
                <a:latin typeface="Arial"/>
                <a:ea typeface="Times New Roman"/>
                <a:cs typeface="Times New Roman"/>
              </a:rPr>
              <a:t> </a:t>
            </a:r>
            <a:r>
              <a:rPr lang="fr-FR" sz="1000" dirty="0" smtClean="0">
                <a:solidFill>
                  <a:prstClr val="black"/>
                </a:solidFill>
                <a:latin typeface="Arial"/>
                <a:ea typeface="Times New Roman"/>
                <a:cs typeface="Times New Roman"/>
              </a:rPr>
              <a:t>l'interface utilisateur Windows apparaît, cliquez sur </a:t>
            </a:r>
            <a:r>
              <a:rPr lang="fr-FR" sz="1000" b="1" dirty="0" smtClean="0">
                <a:solidFill>
                  <a:prstClr val="black"/>
                </a:solidFill>
                <a:latin typeface="Arial"/>
                <a:ea typeface="Times New Roman"/>
                <a:cs typeface="Times New Roman"/>
              </a:rPr>
              <a:t>App Controller</a:t>
            </a:r>
            <a:r>
              <a:rPr lang="fr-FR" sz="1000" dirty="0" smtClean="0">
                <a:solidFill>
                  <a:prstClr val="black"/>
                </a:solidFill>
                <a:latin typeface="Arial"/>
                <a:ea typeface="Times New Roman"/>
                <a:cs typeface="Times New Roman"/>
              </a:rPr>
              <a:t>. </a:t>
            </a:r>
          </a:p>
          <a:p>
            <a:pPr marL="342900" indent="-342900">
              <a:lnSpc>
                <a:spcPct val="115000"/>
              </a:lnSpc>
              <a:spcAft>
                <a:spcPts val="995"/>
              </a:spcAft>
              <a:buFont typeface="+mj-lt"/>
              <a:buAutoNum type="arabicPeriod"/>
            </a:pPr>
            <a:r>
              <a:rPr lang="fr-FR" sz="1000" dirty="0" smtClean="0">
                <a:solidFill>
                  <a:prstClr val="black"/>
                </a:solidFill>
                <a:latin typeface="Arial"/>
                <a:ea typeface="Times New Roman"/>
                <a:cs typeface="Times New Roman"/>
              </a:rPr>
              <a:t>Dans la page </a:t>
            </a:r>
            <a:r>
              <a:rPr lang="fr-FR" sz="1000" b="1" dirty="0" smtClean="0">
                <a:solidFill>
                  <a:prstClr val="black"/>
                </a:solidFill>
                <a:latin typeface="Arial"/>
                <a:ea typeface="Times New Roman"/>
                <a:cs typeface="Times New Roman"/>
              </a:rPr>
              <a:t>Entrez vos informations d'identification pour vous connecter</a:t>
            </a:r>
            <a:r>
              <a:rPr lang="fr-FR" sz="1000" dirty="0" smtClean="0">
                <a:solidFill>
                  <a:prstClr val="black"/>
                </a:solidFill>
                <a:latin typeface="Arial"/>
                <a:ea typeface="Times New Roman"/>
                <a:cs typeface="Times New Roman"/>
              </a:rPr>
              <a:t>, dans le champ </a:t>
            </a:r>
            <a:r>
              <a:rPr lang="fr-FR" sz="1000" b="1" dirty="0" smtClean="0">
                <a:solidFill>
                  <a:prstClr val="black"/>
                </a:solidFill>
                <a:latin typeface="Arial"/>
                <a:ea typeface="Times New Roman"/>
                <a:cs typeface="Times New Roman"/>
              </a:rPr>
              <a:t>Nom d'utilisateur</a:t>
            </a:r>
            <a:r>
              <a:rPr lang="fr-FR" sz="1000" dirty="0" smtClean="0">
                <a:solidFill>
                  <a:prstClr val="black"/>
                </a:solidFill>
                <a:latin typeface="Arial"/>
                <a:ea typeface="Times New Roman"/>
                <a:cs typeface="Times New Roman"/>
              </a:rPr>
              <a:t>, tapez </a:t>
            </a:r>
            <a:r>
              <a:rPr lang="fr-FR" sz="1000" b="1" dirty="0" smtClean="0">
                <a:solidFill>
                  <a:prstClr val="black"/>
                </a:solidFill>
                <a:latin typeface="Arial"/>
                <a:ea typeface="Times New Roman"/>
                <a:cs typeface="Times New Roman"/>
              </a:rPr>
              <a:t>ADATUM\Administrateur</a:t>
            </a:r>
            <a:r>
              <a:rPr lang="fr-FR" sz="1000" dirty="0" smtClean="0">
                <a:solidFill>
                  <a:prstClr val="black"/>
                </a:solidFill>
                <a:latin typeface="Arial"/>
                <a:ea typeface="Times New Roman"/>
                <a:cs typeface="Times New Roman"/>
              </a:rPr>
              <a:t> et dans le champ </a:t>
            </a:r>
            <a:r>
              <a:rPr lang="fr-FR" sz="1000" b="1" dirty="0" smtClean="0">
                <a:solidFill>
                  <a:prstClr val="black"/>
                </a:solidFill>
                <a:latin typeface="Arial"/>
                <a:ea typeface="Times New Roman"/>
                <a:cs typeface="Times New Roman"/>
              </a:rPr>
              <a:t>Mot de passe</a:t>
            </a:r>
            <a:r>
              <a:rPr lang="fr-FR" sz="1000" dirty="0" smtClean="0">
                <a:solidFill>
                  <a:prstClr val="black"/>
                </a:solidFill>
                <a:latin typeface="Arial"/>
                <a:ea typeface="Times New Roman"/>
                <a:cs typeface="Times New Roman"/>
              </a:rPr>
              <a:t>, tapez </a:t>
            </a:r>
            <a:r>
              <a:rPr lang="fr-FR" sz="1000" b="1" dirty="0" smtClean="0">
                <a:solidFill>
                  <a:prstClr val="black"/>
                </a:solidFill>
                <a:latin typeface="Arial"/>
                <a:ea typeface="Times New Roman"/>
                <a:cs typeface="Times New Roman"/>
              </a:rPr>
              <a:t>Pa$$w0rd</a:t>
            </a:r>
            <a:r>
              <a:rPr lang="fr-FR" sz="1000" dirty="0" smtClean="0">
                <a:solidFill>
                  <a:prstClr val="black"/>
                </a:solidFill>
                <a:latin typeface="Arial"/>
                <a:ea typeface="Times New Roman"/>
                <a:cs typeface="Times New Roman"/>
              </a:rPr>
              <a:t>, puis cliquez sur </a:t>
            </a:r>
            <a:r>
              <a:rPr lang="fr-FR" sz="1000" b="1" dirty="0" smtClean="0">
                <a:solidFill>
                  <a:prstClr val="black"/>
                </a:solidFill>
                <a:latin typeface="Arial"/>
                <a:ea typeface="Times New Roman"/>
                <a:cs typeface="Times New Roman"/>
              </a:rPr>
              <a:t>Connexion</a:t>
            </a:r>
            <a:r>
              <a:rPr lang="fr-FR" sz="1000" dirty="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fr-FR" sz="1000" dirty="0" smtClean="0">
                <a:solidFill>
                  <a:prstClr val="black"/>
                </a:solidFill>
                <a:latin typeface="Arial"/>
                <a:ea typeface="Times New Roman"/>
                <a:cs typeface="Times New Roman"/>
              </a:rPr>
              <a:t>Dans la page </a:t>
            </a:r>
            <a:r>
              <a:rPr lang="fr-FR" sz="1000" b="1" dirty="0" smtClean="0">
                <a:solidFill>
                  <a:prstClr val="black"/>
                </a:solidFill>
                <a:latin typeface="Arial"/>
                <a:ea typeface="Times New Roman"/>
                <a:cs typeface="Times New Roman"/>
              </a:rPr>
              <a:t>Vue d'ensemble</a:t>
            </a:r>
            <a:r>
              <a:rPr lang="fr-FR" sz="1000" dirty="0" smtClean="0">
                <a:solidFill>
                  <a:prstClr val="black"/>
                </a:solidFill>
                <a:latin typeface="Arial"/>
                <a:ea typeface="Times New Roman"/>
                <a:cs typeface="Times New Roman"/>
              </a:rPr>
              <a:t>, sous État, cliquez sur </a:t>
            </a:r>
            <a:r>
              <a:rPr lang="fr-FR" sz="1000" b="1" dirty="0" smtClean="0">
                <a:solidFill>
                  <a:prstClr val="black"/>
                </a:solidFill>
                <a:latin typeface="Arial"/>
                <a:ea typeface="Times New Roman"/>
                <a:cs typeface="Times New Roman"/>
              </a:rPr>
              <a:t>Connecter un serveur Virtual Machine Manager et des clouds</a:t>
            </a:r>
            <a:r>
              <a:rPr lang="fr-FR" sz="1000" dirty="0" smtClean="0">
                <a:solidFill>
                  <a:prstClr val="black"/>
                </a:solidFill>
                <a:latin typeface="Arial"/>
                <a:ea typeface="Times New Roman"/>
                <a:cs typeface="Times New Roman"/>
              </a:rPr>
              <a:t>. Dans la page </a:t>
            </a:r>
            <a:r>
              <a:rPr lang="fr-FR" sz="1000" b="1" dirty="0" smtClean="0">
                <a:solidFill>
                  <a:prstClr val="black"/>
                </a:solidFill>
                <a:latin typeface="Arial"/>
                <a:ea typeface="Times New Roman"/>
                <a:cs typeface="Times New Roman"/>
              </a:rPr>
              <a:t>Ajouter une nouvelle connexion VMM</a:t>
            </a:r>
            <a:r>
              <a:rPr lang="fr-FR" sz="1000" dirty="0" smtClean="0">
                <a:solidFill>
                  <a:prstClr val="black"/>
                </a:solidFill>
                <a:latin typeface="Arial"/>
                <a:ea typeface="Times New Roman"/>
                <a:cs typeface="Times New Roman"/>
              </a:rPr>
              <a:t>, cliquez sur le champ </a:t>
            </a:r>
            <a:r>
              <a:rPr lang="fr-FR" sz="1000" b="1" dirty="0" smtClean="0">
                <a:solidFill>
                  <a:prstClr val="black"/>
                </a:solidFill>
                <a:latin typeface="Arial"/>
                <a:ea typeface="Times New Roman"/>
                <a:cs typeface="Times New Roman"/>
              </a:rPr>
              <a:t>Nom de la connexion</a:t>
            </a:r>
            <a:r>
              <a:rPr lang="fr-FR" sz="1000" dirty="0" smtClean="0">
                <a:solidFill>
                  <a:prstClr val="black"/>
                </a:solidFill>
                <a:latin typeface="Arial"/>
                <a:ea typeface="Times New Roman"/>
                <a:cs typeface="Times New Roman"/>
              </a:rPr>
              <a:t>, puis tapez </a:t>
            </a:r>
            <a:r>
              <a:rPr lang="fr-FR" sz="1000" b="1" dirty="0" smtClean="0">
                <a:solidFill>
                  <a:prstClr val="black"/>
                </a:solidFill>
                <a:latin typeface="Arial"/>
                <a:ea typeface="Times New Roman"/>
                <a:cs typeface="Times New Roman"/>
              </a:rPr>
              <a:t>LON-VMM1.adatum.com</a:t>
            </a:r>
            <a:r>
              <a:rPr lang="fr-FR" sz="1000" dirty="0" smtClean="0">
                <a:solidFill>
                  <a:prstClr val="black"/>
                </a:solidFill>
                <a:latin typeface="Arial"/>
                <a:ea typeface="Times New Roman"/>
                <a:cs typeface="Times New Roman"/>
              </a:rPr>
              <a:t>. Dans le champ Description, tapez </a:t>
            </a:r>
            <a:r>
              <a:rPr lang="fr-FR" sz="1000" b="1" dirty="0" smtClean="0">
                <a:solidFill>
                  <a:prstClr val="black"/>
                </a:solidFill>
                <a:latin typeface="Arial"/>
                <a:ea typeface="Times New Roman"/>
                <a:cs typeface="Times New Roman"/>
              </a:rPr>
              <a:t>Accès au serveur VMM de London</a:t>
            </a:r>
            <a:r>
              <a:rPr lang="fr-FR" sz="1000" dirty="0" smtClean="0">
                <a:solidFill>
                  <a:prstClr val="black"/>
                </a:solidFill>
                <a:latin typeface="Arial"/>
                <a:ea typeface="Times New Roman"/>
                <a:cs typeface="Times New Roman"/>
              </a:rPr>
              <a:t>. Dans le champ </a:t>
            </a:r>
            <a:r>
              <a:rPr lang="fr-FR" sz="1000" b="1" dirty="0" smtClean="0">
                <a:solidFill>
                  <a:prstClr val="black"/>
                </a:solidFill>
                <a:latin typeface="Arial"/>
                <a:ea typeface="Times New Roman"/>
                <a:cs typeface="Times New Roman"/>
              </a:rPr>
              <a:t>Nom du serveur</a:t>
            </a:r>
            <a:r>
              <a:rPr lang="fr-FR" sz="1000" dirty="0" smtClean="0">
                <a:solidFill>
                  <a:prstClr val="black"/>
                </a:solidFill>
                <a:latin typeface="Arial"/>
                <a:ea typeface="Times New Roman"/>
                <a:cs typeface="Times New Roman"/>
              </a:rPr>
              <a:t>, tapez </a:t>
            </a:r>
            <a:br>
              <a:rPr lang="fr-FR" sz="1000" dirty="0" smtClean="0">
                <a:solidFill>
                  <a:prstClr val="black"/>
                </a:solidFill>
                <a:latin typeface="Arial"/>
                <a:ea typeface="Times New Roman"/>
                <a:cs typeface="Times New Roman"/>
              </a:rPr>
            </a:br>
            <a:r>
              <a:rPr lang="fr-FR" sz="1000" b="1" dirty="0" smtClean="0">
                <a:solidFill>
                  <a:prstClr val="black"/>
                </a:solidFill>
                <a:latin typeface="Arial"/>
                <a:ea typeface="Times New Roman"/>
                <a:cs typeface="Times New Roman"/>
              </a:rPr>
              <a:t>LON-VMM1.adatum.com</a:t>
            </a:r>
            <a:r>
              <a:rPr lang="fr-FR" sz="1000" dirty="0" smtClean="0">
                <a:solidFill>
                  <a:prstClr val="black"/>
                </a:solidFill>
                <a:latin typeface="Arial"/>
                <a:ea typeface="Times New Roman"/>
                <a:cs typeface="Times New Roman"/>
              </a:rPr>
              <a:t>, puis cliquez sur </a:t>
            </a:r>
            <a:r>
              <a:rPr lang="fr-FR" sz="1000" b="1" dirty="0" smtClean="0">
                <a:solidFill>
                  <a:prstClr val="black"/>
                </a:solidFill>
                <a:latin typeface="Arial"/>
                <a:ea typeface="Times New Roman"/>
                <a:cs typeface="Times New Roman"/>
              </a:rPr>
              <a:t>OK</a:t>
            </a:r>
            <a:r>
              <a:rPr lang="fr-FR" sz="1000" dirty="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fr-FR" sz="1000" dirty="0" smtClean="0">
                <a:solidFill>
                  <a:prstClr val="black"/>
                </a:solidFill>
                <a:latin typeface="Arial"/>
                <a:ea typeface="Times New Roman"/>
                <a:cs typeface="Times New Roman"/>
              </a:rPr>
              <a:t>Dans la page </a:t>
            </a:r>
            <a:r>
              <a:rPr lang="fr-FR" sz="1000" b="1" dirty="0" smtClean="0">
                <a:solidFill>
                  <a:prstClr val="black"/>
                </a:solidFill>
                <a:latin typeface="Arial"/>
                <a:ea typeface="Times New Roman"/>
                <a:cs typeface="Times New Roman"/>
              </a:rPr>
              <a:t>Vue d'ensemble</a:t>
            </a:r>
            <a:r>
              <a:rPr lang="fr-FR" sz="1000" dirty="0" smtClean="0">
                <a:solidFill>
                  <a:prstClr val="black"/>
                </a:solidFill>
                <a:latin typeface="Arial"/>
                <a:ea typeface="Times New Roman"/>
                <a:cs typeface="Times New Roman"/>
              </a:rPr>
              <a:t>, dans le coin supérieur droit du navigateur, cliquez sur </a:t>
            </a:r>
            <a:r>
              <a:rPr lang="fr-FR" sz="1000" b="1" dirty="0" smtClean="0">
                <a:solidFill>
                  <a:prstClr val="black"/>
                </a:solidFill>
                <a:latin typeface="Arial"/>
                <a:ea typeface="Times New Roman"/>
                <a:cs typeface="Times New Roman"/>
              </a:rPr>
              <a:t>Déconnexion</a:t>
            </a:r>
            <a:r>
              <a:rPr lang="fr-FR" sz="1000" dirty="0" smtClean="0">
                <a:solidFill>
                  <a:prstClr val="black"/>
                </a:solidFill>
                <a:latin typeface="Arial"/>
                <a:ea typeface="Times New Roman"/>
                <a:cs typeface="Times New Roman"/>
              </a:rPr>
              <a:t>.</a:t>
            </a:r>
            <a:endParaRPr lang="fr-FR" sz="1000" dirty="0" smtClean="0"/>
          </a:p>
        </p:txBody>
      </p:sp>
      <p:sp>
        <p:nvSpPr>
          <p:cNvPr id="4" name="Slide Number Placeholder 3"/>
          <p:cNvSpPr>
            <a:spLocks noGrp="1"/>
          </p:cNvSpPr>
          <p:nvPr>
            <p:ph type="sldNum" sz="quarter" idx="10"/>
          </p:nvPr>
        </p:nvSpPr>
        <p:spPr/>
        <p:txBody>
          <a:bodyPr/>
          <a:lstStyle/>
          <a:p>
            <a:fld id="{B0DCCA6E-50B3-4613-98BC-509B80EFCF86}" type="slidenum">
              <a:rPr lang="fr-FR" smtClean="0"/>
              <a:pPr/>
              <a:t>23</a:t>
            </a:fld>
            <a:endParaRPr lang="fr-FR" dirty="0"/>
          </a:p>
        </p:txBody>
      </p:sp>
      <p:sp>
        <p:nvSpPr>
          <p:cNvPr id="8" name="Rectangle 7"/>
          <p:cNvSpPr/>
          <p:nvPr/>
        </p:nvSpPr>
        <p:spPr>
          <a:xfrm>
            <a:off x="1" y="238125"/>
            <a:ext cx="27432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5 : Planification et implémentation d'une solution d'administration de la virtualisation</a:t>
            </a:r>
            <a:endParaRPr lang="fr-FR" sz="1200" b="1" dirty="0">
              <a:solidFill>
                <a:srgbClr val="336699"/>
              </a:solidFill>
              <a:latin typeface="Arial"/>
            </a:endParaRPr>
          </a:p>
        </p:txBody>
      </p:sp>
      <p:sp>
        <p:nvSpPr>
          <p:cNvPr id="9" name="Slide Image Placeholder 1"/>
          <p:cNvSpPr>
            <a:spLocks noGrp="1" noRot="1" noChangeAspect="1"/>
          </p:cNvSpPr>
          <p:nvPr>
            <p:ph type="sldImg" idx="2"/>
          </p:nvPr>
        </p:nvSpPr>
        <p:spPr>
          <a:xfrm>
            <a:off x="4325112" y="73152"/>
            <a:ext cx="2468880" cy="1851660"/>
          </a:xfrm>
        </p:spPr>
      </p:sp>
      <p:sp>
        <p:nvSpPr>
          <p:cNvPr id="10" name="Rectangle 9"/>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000000"/>
                </a:solidFill>
                <a:latin typeface="Arial"/>
              </a:rPr>
              <a:t>22414B</a:t>
            </a:r>
            <a:endParaRPr lang="fr-FR" sz="1200" b="1" dirty="0">
              <a:solidFill>
                <a:srgbClr val="000000"/>
              </a:solidFill>
              <a:latin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dirty="0" smtClean="0">
                <a:latin typeface="Arial"/>
                <a:ea typeface="Calibri"/>
                <a:cs typeface="Times New Roman"/>
              </a:rPr>
              <a:t> </a:t>
            </a:r>
            <a:endParaRPr lang="fr-FR" sz="1000"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C3EB25D0-6BC0-4531-8B14-7112F512A728}" type="slidenum">
              <a:rPr lang="fr-FR" smtClean="0"/>
              <a:t>24</a:t>
            </a:fld>
            <a:endParaRPr lang="fr-FR" dirty="0"/>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000000"/>
                </a:solidFill>
                <a:latin typeface="Arial"/>
              </a:rPr>
              <a:t>22414B</a:t>
            </a:r>
            <a:endParaRPr lang="fr-FR" sz="1200" b="1" dirty="0">
              <a:solidFill>
                <a:srgbClr val="000000"/>
              </a:solidFill>
              <a:latin typeface="Arial"/>
            </a:endParaRPr>
          </a:p>
        </p:txBody>
      </p:sp>
      <p:sp>
        <p:nvSpPr>
          <p:cNvPr id="7" name="Rectangle 6"/>
          <p:cNvSpPr/>
          <p:nvPr/>
        </p:nvSpPr>
        <p:spPr>
          <a:xfrm>
            <a:off x="1" y="238125"/>
            <a:ext cx="27432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5 : Planification et implémentation d'une solution d'administration de la virtualisation</a:t>
            </a:r>
            <a:endParaRPr lang="fr-FR" sz="1200" b="1" dirty="0">
              <a:solidFill>
                <a:srgbClr val="336699"/>
              </a:solidFill>
              <a:latin typeface="Arial"/>
            </a:endParaRPr>
          </a:p>
        </p:txBody>
      </p:sp>
    </p:spTree>
    <p:extLst>
      <p:ext uri="{BB962C8B-B14F-4D97-AF65-F5344CB8AC3E}">
        <p14:creationId xmlns:p14="http://schemas.microsoft.com/office/powerpoint/2010/main" val="26274307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dirty="0" smtClean="0">
                <a:latin typeface="Arial"/>
                <a:ea typeface="Calibri"/>
                <a:cs typeface="Times New Roman"/>
              </a:rPr>
              <a:t> </a:t>
            </a:r>
            <a:endParaRPr lang="fr-FR" sz="1000"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C3EB25D0-6BC0-4531-8B14-7112F512A728}" type="slidenum">
              <a:rPr lang="fr-FR" smtClean="0"/>
              <a:t>25</a:t>
            </a:fld>
            <a:endParaRPr lang="fr-FR" dirty="0"/>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000000"/>
                </a:solidFill>
                <a:latin typeface="Arial"/>
              </a:rPr>
              <a:t>22414B</a:t>
            </a:r>
            <a:endParaRPr lang="fr-FR" sz="1200" b="1" dirty="0">
              <a:solidFill>
                <a:srgbClr val="000000"/>
              </a:solidFill>
              <a:latin typeface="Arial"/>
            </a:endParaRPr>
          </a:p>
        </p:txBody>
      </p:sp>
      <p:sp>
        <p:nvSpPr>
          <p:cNvPr id="7" name="Rectangle 6"/>
          <p:cNvSpPr/>
          <p:nvPr/>
        </p:nvSpPr>
        <p:spPr>
          <a:xfrm>
            <a:off x="1" y="238125"/>
            <a:ext cx="27432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5 : Planification et implémentation d'une solution d'administration de la virtualisation</a:t>
            </a:r>
            <a:endParaRPr lang="fr-FR" sz="1200" b="1" dirty="0">
              <a:solidFill>
                <a:srgbClr val="336699"/>
              </a:solidFill>
              <a:latin typeface="Arial"/>
            </a:endParaRPr>
          </a:p>
        </p:txBody>
      </p:sp>
    </p:spTree>
    <p:extLst>
      <p:ext uri="{BB962C8B-B14F-4D97-AF65-F5344CB8AC3E}">
        <p14:creationId xmlns:p14="http://schemas.microsoft.com/office/powerpoint/2010/main" val="2105428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5" y="2093976"/>
            <a:ext cx="6244283" cy="6604000"/>
          </a:xfrm>
        </p:spPr>
        <p:txBody>
          <a:bodyPr>
            <a:noAutofit/>
          </a:bodyPr>
          <a:lstStyle/>
          <a:p>
            <a:pPr>
              <a:lnSpc>
                <a:spcPct val="115000"/>
              </a:lnSpc>
              <a:spcAft>
                <a:spcPts val="300"/>
              </a:spcAft>
            </a:pPr>
            <a:r>
              <a:rPr lang="fr-FR" sz="1000" b="1" dirty="0" smtClean="0">
                <a:latin typeface="Arial"/>
                <a:ea typeface="Calibri"/>
                <a:cs typeface="Times New Roman"/>
              </a:rPr>
              <a:t>Exercice 1 : Configuration de l'automatisation des processus dans System Center</a:t>
            </a:r>
          </a:p>
          <a:p>
            <a:pPr>
              <a:lnSpc>
                <a:spcPct val="115000"/>
              </a:lnSpc>
              <a:spcAft>
                <a:spcPts val="1000"/>
              </a:spcAft>
            </a:pPr>
            <a:r>
              <a:rPr lang="fr-FR" sz="1000" dirty="0" smtClean="0">
                <a:latin typeface="Arial"/>
                <a:ea typeface="Calibri"/>
                <a:cs typeface="Times New Roman"/>
              </a:rPr>
              <a:t>L'équipe d'administration du développement a installé la console Orchestrator et souhaite que vous l'aidiez à la configurer pour créer des flux de travail qui automatiseront le déploiement d'ordinateurs virtuels.</a:t>
            </a:r>
          </a:p>
          <a:p>
            <a:pPr>
              <a:lnSpc>
                <a:spcPct val="115000"/>
              </a:lnSpc>
              <a:spcAft>
                <a:spcPts val="300"/>
              </a:spcAft>
            </a:pPr>
            <a:r>
              <a:rPr lang="fr-FR" sz="1000" b="1" dirty="0" smtClean="0">
                <a:latin typeface="Arial"/>
                <a:ea typeface="Calibri"/>
                <a:cs typeface="Times New Roman"/>
              </a:rPr>
              <a:t>Exercice 2 : Planification de la délégation administrative et du libre-service dans System Center 2012</a:t>
            </a:r>
          </a:p>
          <a:p>
            <a:pPr>
              <a:lnSpc>
                <a:spcPct val="115000"/>
              </a:lnSpc>
              <a:spcAft>
                <a:spcPts val="1000"/>
              </a:spcAft>
            </a:pPr>
            <a:r>
              <a:rPr lang="fr-FR" sz="1000" dirty="0" smtClean="0">
                <a:latin typeface="Arial"/>
                <a:ea typeface="Calibri"/>
                <a:cs typeface="Times New Roman"/>
              </a:rPr>
              <a:t>L'équipe de développement chez A. Datum basée à Toronto souhaiterait avoir plus de contrôle sur l'environnement virtuel dans lequel ses serveurs sont déployés. Elle veut recueillir des informations d'analyse avancées, y compris personnaliser une partie de la configuration de l'analyse. Elle veut également pouvoir créer et gérer des événements de flux de travail liés à ses environnements virtuels, et pouvoir déléguer la responsabilité de la création d'ordinateurs virtuels aux utilisateurs au sein de l'organisation.</a:t>
            </a:r>
            <a:endParaRPr lang="fr-FR" sz="1000"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C3EB25D0-6BC0-4531-8B14-7112F512A728}" type="slidenum">
              <a:rPr lang="fr-FR" smtClean="0"/>
              <a:t>26</a:t>
            </a:fld>
            <a:endParaRPr lang="fr-FR" dirty="0"/>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000000"/>
                </a:solidFill>
                <a:latin typeface="Arial"/>
              </a:rPr>
              <a:t>22414B</a:t>
            </a:r>
            <a:endParaRPr lang="fr-FR" sz="1200" b="1" dirty="0">
              <a:solidFill>
                <a:srgbClr val="000000"/>
              </a:solidFill>
              <a:latin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val="586025916"/>
              </p:ext>
            </p:extLst>
          </p:nvPr>
        </p:nvGraphicFramePr>
        <p:xfrm>
          <a:off x="381000" y="4005147"/>
          <a:ext cx="6097588" cy="4714574"/>
        </p:xfrm>
        <a:graphic>
          <a:graphicData uri="http://schemas.openxmlformats.org/drawingml/2006/table">
            <a:tbl>
              <a:tblPr firstRow="1" bandRow="1">
                <a:tableStyleId>{5C22544A-7EE6-4342-B048-85BDC9FD1C3A}</a:tableStyleId>
              </a:tblPr>
              <a:tblGrid>
                <a:gridCol w="3232152"/>
                <a:gridCol w="2865436"/>
              </a:tblGrid>
              <a:tr h="262053">
                <a:tc gridSpan="2">
                  <a:txBody>
                    <a:bodyPr/>
                    <a:lstStyle/>
                    <a:p>
                      <a:pPr marL="0" marR="0">
                        <a:lnSpc>
                          <a:spcPct val="115000"/>
                        </a:lnSpc>
                        <a:spcBef>
                          <a:spcPts val="0"/>
                        </a:spcBef>
                        <a:spcAft>
                          <a:spcPts val="0"/>
                        </a:spcAft>
                      </a:pPr>
                      <a:r>
                        <a:rPr lang="fr-FR" sz="900" noProof="0" dirty="0" smtClean="0">
                          <a:latin typeface="Arial" pitchFamily="34" charset="0"/>
                          <a:ea typeface="Times New Roman"/>
                          <a:cs typeface="Arial" pitchFamily="34" charset="0"/>
                        </a:rPr>
                        <a:t>Stratégie d'administration de la virtualisation</a:t>
                      </a:r>
                      <a:endParaRPr lang="fr-FR" sz="900" noProof="0" dirty="0">
                        <a:latin typeface="Arial" pitchFamily="34" charset="0"/>
                        <a:ea typeface="Times New Roman"/>
                        <a:cs typeface="Arial" pitchFamily="34" charset="0"/>
                      </a:endParaRPr>
                    </a:p>
                  </a:txBody>
                  <a:tcPr marL="68580" marR="68580" marT="0" marB="0"/>
                </a:tc>
                <a:tc hMerge="1">
                  <a:txBody>
                    <a:bodyPr/>
                    <a:lstStyle/>
                    <a:p>
                      <a:pPr marL="0" marR="0">
                        <a:lnSpc>
                          <a:spcPct val="115000"/>
                        </a:lnSpc>
                        <a:spcBef>
                          <a:spcPts val="0"/>
                        </a:spcBef>
                        <a:spcAft>
                          <a:spcPts val="0"/>
                        </a:spcAft>
                      </a:pPr>
                      <a:endParaRPr lang="en-IN" sz="800" dirty="0">
                        <a:latin typeface="Arial" pitchFamily="34" charset="0"/>
                        <a:ea typeface="Times New Roman"/>
                        <a:cs typeface="Arial" pitchFamily="34" charset="0"/>
                      </a:endParaRPr>
                    </a:p>
                  </a:txBody>
                  <a:tcPr marL="68580" marR="68580" marT="0" marB="0"/>
                </a:tc>
              </a:tr>
              <a:tr h="238760">
                <a:tc gridSpan="2">
                  <a:txBody>
                    <a:bodyPr/>
                    <a:lstStyle/>
                    <a:p>
                      <a:pPr marL="0" marR="0">
                        <a:lnSpc>
                          <a:spcPct val="115000"/>
                        </a:lnSpc>
                        <a:spcBef>
                          <a:spcPts val="0"/>
                        </a:spcBef>
                        <a:spcAft>
                          <a:spcPts val="0"/>
                        </a:spcAft>
                      </a:pPr>
                      <a:r>
                        <a:rPr lang="fr-FR" sz="900" b="1" noProof="0" dirty="0" smtClean="0">
                          <a:latin typeface="Arial" pitchFamily="34" charset="0"/>
                          <a:ea typeface="Times New Roman"/>
                          <a:cs typeface="Arial" pitchFamily="34" charset="0"/>
                        </a:rPr>
                        <a:t>Numéro de référence du document : </a:t>
                      </a:r>
                      <a:r>
                        <a:rPr lang="fr-FR" sz="900" noProof="0" dirty="0" smtClean="0">
                          <a:latin typeface="Arial" pitchFamily="34" charset="0"/>
                          <a:ea typeface="Times New Roman"/>
                          <a:cs typeface="Arial" pitchFamily="34" charset="0"/>
                        </a:rPr>
                        <a:t>BS0907/1</a:t>
                      </a:r>
                      <a:endParaRPr lang="fr-FR" sz="900" noProof="0" dirty="0">
                        <a:latin typeface="Arial" pitchFamily="34" charset="0"/>
                        <a:ea typeface="Times New Roman"/>
                        <a:cs typeface="Arial" pitchFamily="34" charset="0"/>
                      </a:endParaRPr>
                    </a:p>
                  </a:txBody>
                  <a:tcPr marL="68580" marR="68580" marT="0" marB="0"/>
                </a:tc>
                <a:tc hMerge="1">
                  <a:txBody>
                    <a:bodyPr/>
                    <a:lstStyle/>
                    <a:p>
                      <a:pPr marL="0" marR="0">
                        <a:lnSpc>
                          <a:spcPct val="115000"/>
                        </a:lnSpc>
                        <a:spcBef>
                          <a:spcPts val="0"/>
                        </a:spcBef>
                        <a:spcAft>
                          <a:spcPts val="0"/>
                        </a:spcAft>
                      </a:pPr>
                      <a:endParaRPr lang="en-IN" sz="1000" dirty="0">
                        <a:latin typeface="+mj-lt"/>
                        <a:ea typeface="Times New Roman"/>
                        <a:cs typeface="Arial" pitchFamily="34" charset="0"/>
                      </a:endParaRPr>
                    </a:p>
                  </a:txBody>
                  <a:tcPr marL="68580" marR="68580" marT="0" marB="0"/>
                </a:tc>
              </a:tr>
              <a:tr h="381000">
                <a:tc>
                  <a:txBody>
                    <a:bodyPr/>
                    <a:lstStyle/>
                    <a:p>
                      <a:pPr marL="0" marR="0">
                        <a:lnSpc>
                          <a:spcPct val="115000"/>
                        </a:lnSpc>
                        <a:spcBef>
                          <a:spcPts val="0"/>
                        </a:spcBef>
                        <a:spcAft>
                          <a:spcPts val="0"/>
                        </a:spcAft>
                      </a:pPr>
                      <a:r>
                        <a:rPr lang="fr-FR" sz="900" noProof="0" dirty="0" smtClean="0">
                          <a:latin typeface="Arial" pitchFamily="34" charset="0"/>
                          <a:ea typeface="Times New Roman"/>
                          <a:cs typeface="Arial" pitchFamily="34" charset="0"/>
                        </a:rPr>
                        <a:t>Auteur du document</a:t>
                      </a:r>
                    </a:p>
                    <a:p>
                      <a:pPr marL="0" marR="0">
                        <a:lnSpc>
                          <a:spcPct val="115000"/>
                        </a:lnSpc>
                        <a:spcBef>
                          <a:spcPts val="0"/>
                        </a:spcBef>
                        <a:spcAft>
                          <a:spcPts val="0"/>
                        </a:spcAft>
                      </a:pPr>
                      <a:r>
                        <a:rPr lang="fr-FR" sz="900" noProof="0" dirty="0" smtClean="0">
                          <a:latin typeface="Arial" pitchFamily="34" charset="0"/>
                          <a:ea typeface="Times New Roman"/>
                          <a:cs typeface="Arial" pitchFamily="34" charset="0"/>
                        </a:rPr>
                        <a:t>Date</a:t>
                      </a:r>
                    </a:p>
                  </a:txBody>
                  <a:tcPr marL="68580" marR="68580" marT="0" marB="0"/>
                </a:tc>
                <a:tc>
                  <a:txBody>
                    <a:bodyPr/>
                    <a:lstStyle/>
                    <a:p>
                      <a:pPr marL="0" marR="0">
                        <a:lnSpc>
                          <a:spcPct val="115000"/>
                        </a:lnSpc>
                        <a:spcBef>
                          <a:spcPts val="0"/>
                        </a:spcBef>
                        <a:spcAft>
                          <a:spcPts val="0"/>
                        </a:spcAft>
                      </a:pPr>
                      <a:r>
                        <a:rPr lang="fr-FR" sz="900" noProof="0" dirty="0" smtClean="0">
                          <a:latin typeface="Arial" pitchFamily="34" charset="0"/>
                          <a:ea typeface="Times New Roman"/>
                          <a:cs typeface="Arial" pitchFamily="34" charset="0"/>
                        </a:rPr>
                        <a:t>Brad Sutton</a:t>
                      </a:r>
                    </a:p>
                    <a:p>
                      <a:pPr marL="0" marR="0">
                        <a:lnSpc>
                          <a:spcPct val="115000"/>
                        </a:lnSpc>
                        <a:spcBef>
                          <a:spcPts val="0"/>
                        </a:spcBef>
                        <a:spcAft>
                          <a:spcPts val="0"/>
                        </a:spcAft>
                      </a:pPr>
                      <a:r>
                        <a:rPr lang="fr-FR" sz="900" noProof="0" dirty="0" smtClean="0">
                          <a:latin typeface="Arial" pitchFamily="34" charset="0"/>
                          <a:ea typeface="Times New Roman"/>
                          <a:cs typeface="Arial" pitchFamily="34" charset="0"/>
                        </a:rPr>
                        <a:t>20 septembre</a:t>
                      </a:r>
                    </a:p>
                  </a:txBody>
                  <a:tcPr marL="68580" marR="68580" marT="0" marB="0"/>
                </a:tc>
              </a:tr>
              <a:tr h="1419101">
                <a:tc gridSpan="2">
                  <a:txBody>
                    <a:bodyPr/>
                    <a:lstStyle/>
                    <a:p>
                      <a:pPr marL="0" marR="0">
                        <a:lnSpc>
                          <a:spcPct val="115000"/>
                        </a:lnSpc>
                        <a:spcBef>
                          <a:spcPts val="0"/>
                        </a:spcBef>
                        <a:spcAft>
                          <a:spcPts val="0"/>
                        </a:spcAft>
                      </a:pPr>
                      <a:r>
                        <a:rPr lang="fr-FR" sz="900" b="1" noProof="0" dirty="0" smtClean="0">
                          <a:latin typeface="Arial" pitchFamily="34" charset="0"/>
                          <a:ea typeface="Times New Roman"/>
                          <a:cs typeface="Arial" pitchFamily="34" charset="0"/>
                        </a:rPr>
                        <a:t>Présentation des exigences :</a:t>
                      </a:r>
                    </a:p>
                    <a:p>
                      <a:pPr marL="0" marR="0">
                        <a:lnSpc>
                          <a:spcPct val="115000"/>
                        </a:lnSpc>
                        <a:spcBef>
                          <a:spcPts val="0"/>
                        </a:spcBef>
                        <a:spcAft>
                          <a:spcPts val="0"/>
                        </a:spcAft>
                      </a:pPr>
                      <a:r>
                        <a:rPr lang="fr-FR" sz="900" noProof="0" dirty="0" smtClean="0">
                          <a:latin typeface="Arial" pitchFamily="34" charset="0"/>
                          <a:ea typeface="Times New Roman"/>
                          <a:cs typeface="Arial" pitchFamily="34" charset="0"/>
                        </a:rPr>
                        <a:t>Planifiez une stratégie d'administration de la virtualisation afin d'atteindre les objectifs suivants :</a:t>
                      </a:r>
                    </a:p>
                    <a:p>
                      <a:pPr marL="171450" marR="0" indent="-171450">
                        <a:lnSpc>
                          <a:spcPct val="115000"/>
                        </a:lnSpc>
                        <a:spcBef>
                          <a:spcPts val="0"/>
                        </a:spcBef>
                        <a:spcAft>
                          <a:spcPts val="0"/>
                        </a:spcAft>
                        <a:buFont typeface="Arial" pitchFamily="34" charset="0"/>
                        <a:buChar char="•"/>
                      </a:pPr>
                      <a:r>
                        <a:rPr lang="fr-FR" sz="900" noProof="0" dirty="0" smtClean="0">
                          <a:latin typeface="Arial" pitchFamily="34" charset="0"/>
                          <a:ea typeface="Times New Roman"/>
                          <a:cs typeface="Arial" pitchFamily="34" charset="0"/>
                        </a:rPr>
                        <a:t>Donner à l'équipe d'administration du groupe de développement le contrôle administratif sur ses groupes d'hôtes et ressources associées.</a:t>
                      </a:r>
                    </a:p>
                    <a:p>
                      <a:pPr marL="171450" marR="0" indent="-171450">
                        <a:lnSpc>
                          <a:spcPct val="115000"/>
                        </a:lnSpc>
                        <a:spcBef>
                          <a:spcPts val="0"/>
                        </a:spcBef>
                        <a:spcAft>
                          <a:spcPts val="0"/>
                        </a:spcAft>
                        <a:buFont typeface="Arial" pitchFamily="34" charset="0"/>
                        <a:buChar char="•"/>
                      </a:pPr>
                      <a:r>
                        <a:rPr lang="fr-FR" sz="900" noProof="0" dirty="0" smtClean="0">
                          <a:latin typeface="Arial" pitchFamily="34" charset="0"/>
                          <a:ea typeface="Times New Roman"/>
                          <a:cs typeface="Arial" pitchFamily="34" charset="0"/>
                        </a:rPr>
                        <a:t>Permettre à l'équipe de développement de créer des comptes en libre-service pour les développeurs et les fournisseurs afin de déployer rapidement des ordinateurs.</a:t>
                      </a:r>
                    </a:p>
                    <a:p>
                      <a:pPr marL="171450" marR="0" indent="-171450">
                        <a:lnSpc>
                          <a:spcPct val="115000"/>
                        </a:lnSpc>
                        <a:spcBef>
                          <a:spcPts val="0"/>
                        </a:spcBef>
                        <a:spcAft>
                          <a:spcPts val="0"/>
                        </a:spcAft>
                        <a:buFont typeface="Arial" pitchFamily="34" charset="0"/>
                        <a:buChar char="•"/>
                      </a:pPr>
                      <a:r>
                        <a:rPr lang="fr-FR" sz="900" noProof="0" dirty="0" smtClean="0">
                          <a:latin typeface="Arial" pitchFamily="34" charset="0"/>
                          <a:ea typeface="Times New Roman"/>
                          <a:cs typeface="Arial" pitchFamily="34" charset="0"/>
                        </a:rPr>
                        <a:t>Fournir à l'équipe de développement l'analyse de serveur afin d'inclure l'option de configuration de paramètres avancés spécifiques.</a:t>
                      </a:r>
                    </a:p>
                  </a:txBody>
                  <a:tcPr marL="68580" marR="68580" marT="0" marB="0"/>
                </a:tc>
                <a:tc hMerge="1">
                  <a:txBody>
                    <a:bodyPr/>
                    <a:lstStyle/>
                    <a:p>
                      <a:pPr marL="0" marR="0">
                        <a:lnSpc>
                          <a:spcPct val="115000"/>
                        </a:lnSpc>
                        <a:spcBef>
                          <a:spcPts val="0"/>
                        </a:spcBef>
                        <a:spcAft>
                          <a:spcPts val="0"/>
                        </a:spcAft>
                      </a:pPr>
                      <a:endParaRPr lang="en-IN" sz="1000">
                        <a:latin typeface="+mj-lt"/>
                        <a:ea typeface="Times New Roman"/>
                        <a:cs typeface="Arial" pitchFamily="34" charset="0"/>
                      </a:endParaRPr>
                    </a:p>
                  </a:txBody>
                  <a:tcPr marL="68580" marR="68580" marT="0" marB="0"/>
                </a:tc>
              </a:tr>
              <a:tr h="1270660">
                <a:tc gridSpan="2">
                  <a:txBody>
                    <a:bodyPr/>
                    <a:lstStyle/>
                    <a:p>
                      <a:pPr marL="0" marR="0">
                        <a:lnSpc>
                          <a:spcPct val="115000"/>
                        </a:lnSpc>
                        <a:spcBef>
                          <a:spcPts val="0"/>
                        </a:spcBef>
                        <a:spcAft>
                          <a:spcPts val="0"/>
                        </a:spcAft>
                      </a:pPr>
                      <a:r>
                        <a:rPr lang="fr-FR" sz="900" b="1" noProof="0" dirty="0" smtClean="0">
                          <a:latin typeface="Arial" pitchFamily="34" charset="0"/>
                          <a:ea typeface="Times New Roman"/>
                          <a:cs typeface="Arial" pitchFamily="34" charset="0"/>
                        </a:rPr>
                        <a:t>Informations supplémentaires :</a:t>
                      </a:r>
                    </a:p>
                    <a:p>
                      <a:pPr marL="171450" marR="0" indent="-171450">
                        <a:lnSpc>
                          <a:spcPct val="115000"/>
                        </a:lnSpc>
                        <a:spcBef>
                          <a:spcPts val="0"/>
                        </a:spcBef>
                        <a:spcAft>
                          <a:spcPts val="0"/>
                        </a:spcAft>
                        <a:buFont typeface="Arial" pitchFamily="34" charset="0"/>
                        <a:buChar char="•"/>
                      </a:pPr>
                      <a:r>
                        <a:rPr lang="fr-FR" sz="900" noProof="0" dirty="0" smtClean="0">
                          <a:latin typeface="Arial" pitchFamily="34" charset="0"/>
                          <a:ea typeface="Times New Roman"/>
                          <a:cs typeface="Arial" pitchFamily="34" charset="0"/>
                        </a:rPr>
                        <a:t>L'équipe de développement recommande que le service soit très dynamique et qu'il déploie des ordinateurs virtuels tous les jours à des fins de développement interne des systèmes.</a:t>
                      </a:r>
                    </a:p>
                    <a:p>
                      <a:pPr marL="171450" marR="0" indent="-171450">
                        <a:lnSpc>
                          <a:spcPct val="115000"/>
                        </a:lnSpc>
                        <a:spcBef>
                          <a:spcPts val="0"/>
                        </a:spcBef>
                        <a:spcAft>
                          <a:spcPts val="0"/>
                        </a:spcAft>
                        <a:buFont typeface="Arial" pitchFamily="34" charset="0"/>
                        <a:buChar char="•"/>
                      </a:pPr>
                      <a:r>
                        <a:rPr lang="fr-FR" sz="900" noProof="0" dirty="0" smtClean="0">
                          <a:latin typeface="Arial" pitchFamily="34" charset="0"/>
                          <a:ea typeface="Times New Roman"/>
                          <a:cs typeface="Arial" pitchFamily="34" charset="0"/>
                        </a:rPr>
                        <a:t>En ce moment, du personnel externe est chargé de tester deux grands systèmes pendant une courte période. Les développeurs qui gèrent normalement les serveurs hôtes virtuels sont pressés par le temps à cause des tâches d'administration qu'ils doivent accomplir. La stratégie consiste à analyser et à sauvegarder tous les ordinateurs virtuels, y compris les systèmes de tests.</a:t>
                      </a:r>
                    </a:p>
                  </a:txBody>
                  <a:tcPr marL="68580" marR="68580" marT="0" marB="0"/>
                </a:tc>
                <a:tc hMerge="1">
                  <a:txBody>
                    <a:bodyPr/>
                    <a:lstStyle/>
                    <a:p>
                      <a:pPr marL="0" marR="0">
                        <a:lnSpc>
                          <a:spcPct val="115000"/>
                        </a:lnSpc>
                        <a:spcBef>
                          <a:spcPts val="0"/>
                        </a:spcBef>
                        <a:spcAft>
                          <a:spcPts val="0"/>
                        </a:spcAft>
                      </a:pPr>
                      <a:endParaRPr lang="en-IN" sz="1000">
                        <a:latin typeface="+mj-lt"/>
                        <a:ea typeface="Times New Roman"/>
                        <a:cs typeface="Arial" pitchFamily="34" charset="0"/>
                      </a:endParaRPr>
                    </a:p>
                  </a:txBody>
                  <a:tcPr marL="68580" marR="68580" marT="0" marB="0"/>
                </a:tc>
              </a:tr>
              <a:tr h="1143000">
                <a:tc gridSpan="2">
                  <a:txBody>
                    <a:bodyPr/>
                    <a:lstStyle/>
                    <a:p>
                      <a:pPr marL="0" marR="0">
                        <a:lnSpc>
                          <a:spcPct val="115000"/>
                        </a:lnSpc>
                        <a:spcBef>
                          <a:spcPts val="0"/>
                        </a:spcBef>
                        <a:spcAft>
                          <a:spcPts val="0"/>
                        </a:spcAft>
                      </a:pPr>
                      <a:r>
                        <a:rPr lang="fr-FR" sz="900" b="1" noProof="0" dirty="0" smtClean="0">
                          <a:latin typeface="Arial" pitchFamily="34" charset="0"/>
                          <a:ea typeface="Times New Roman"/>
                          <a:cs typeface="Arial" pitchFamily="34" charset="0"/>
                        </a:rPr>
                        <a:t>Propositions :</a:t>
                      </a:r>
                    </a:p>
                    <a:p>
                      <a:pPr marL="228600" marR="0" indent="-228600">
                        <a:lnSpc>
                          <a:spcPct val="115000"/>
                        </a:lnSpc>
                        <a:spcBef>
                          <a:spcPts val="0"/>
                        </a:spcBef>
                        <a:spcAft>
                          <a:spcPts val="0"/>
                        </a:spcAft>
                        <a:buFont typeface="+mj-lt"/>
                        <a:buAutoNum type="arabicPeriod"/>
                      </a:pPr>
                      <a:r>
                        <a:rPr lang="fr-FR" sz="900" noProof="0" dirty="0" smtClean="0">
                          <a:latin typeface="Arial" pitchFamily="34" charset="0"/>
                          <a:ea typeface="Times New Roman"/>
                          <a:cs typeface="Arial" pitchFamily="34" charset="0"/>
                        </a:rPr>
                        <a:t>Quel est le rôle d'administration le mieux approprié pour atteindre les objectifs de contrôle principaux des équipes d'administration dans le groupe de développement ?</a:t>
                      </a:r>
                    </a:p>
                    <a:p>
                      <a:pPr marL="228600" marR="0" indent="-228600">
                        <a:lnSpc>
                          <a:spcPct val="115000"/>
                        </a:lnSpc>
                        <a:spcBef>
                          <a:spcPts val="0"/>
                        </a:spcBef>
                        <a:spcAft>
                          <a:spcPts val="0"/>
                        </a:spcAft>
                        <a:buFont typeface="+mj-lt"/>
                        <a:buAutoNum type="arabicPeriod"/>
                      </a:pPr>
                      <a:r>
                        <a:rPr lang="fr-FR" sz="900" noProof="0" dirty="0" smtClean="0">
                          <a:latin typeface="Arial" pitchFamily="34" charset="0"/>
                          <a:ea typeface="Times New Roman"/>
                          <a:cs typeface="Arial" pitchFamily="34" charset="0"/>
                        </a:rPr>
                        <a:t>La plupart des développeurs auront besoin de la fonction de création des comptes en libre-service. Par conséquent, quels seront les rôles d'administration les plus adaptés pour eux ?</a:t>
                      </a:r>
                    </a:p>
                    <a:p>
                      <a:pPr marL="228600" marR="0" indent="-228600">
                        <a:lnSpc>
                          <a:spcPct val="115000"/>
                        </a:lnSpc>
                        <a:spcBef>
                          <a:spcPts val="0"/>
                        </a:spcBef>
                        <a:spcAft>
                          <a:spcPts val="0"/>
                        </a:spcAft>
                        <a:buFont typeface="+mj-lt"/>
                        <a:buAutoNum type="arabicPeriod"/>
                      </a:pPr>
                      <a:r>
                        <a:rPr lang="fr-FR" sz="900" noProof="0" dirty="0" smtClean="0">
                          <a:latin typeface="Arial" pitchFamily="34" charset="0"/>
                          <a:ea typeface="Times New Roman"/>
                          <a:cs typeface="Arial" pitchFamily="34" charset="0"/>
                        </a:rPr>
                        <a:t>Que pouvez-vous faire pour aider à réduire les charges administratives des administrateurs du développement ?</a:t>
                      </a:r>
                    </a:p>
                  </a:txBody>
                  <a:tcPr marL="68580" marR="68580" marT="0" marB="0"/>
                </a:tc>
                <a:tc hMerge="1">
                  <a:txBody>
                    <a:bodyPr/>
                    <a:lstStyle/>
                    <a:p>
                      <a:pPr marL="0" marR="0">
                        <a:lnSpc>
                          <a:spcPct val="115000"/>
                        </a:lnSpc>
                        <a:spcBef>
                          <a:spcPts val="0"/>
                        </a:spcBef>
                        <a:spcAft>
                          <a:spcPts val="0"/>
                        </a:spcAft>
                      </a:pPr>
                      <a:endParaRPr lang="en-IN" sz="1000">
                        <a:latin typeface="+mj-lt"/>
                        <a:ea typeface="Times New Roman"/>
                        <a:cs typeface="Arial" pitchFamily="34" charset="0"/>
                      </a:endParaRPr>
                    </a:p>
                  </a:txBody>
                  <a:tcPr marL="68580" marR="68580" marT="0" marB="0"/>
                </a:tc>
              </a:tr>
            </a:tbl>
          </a:graphicData>
        </a:graphic>
      </p:graphicFrame>
      <p:sp>
        <p:nvSpPr>
          <p:cNvPr id="9" name="Rectangle 8"/>
          <p:cNvSpPr/>
          <p:nvPr/>
        </p:nvSpPr>
        <p:spPr>
          <a:xfrm>
            <a:off x="1" y="238125"/>
            <a:ext cx="27432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5 : Planification et implémentation d'une solution d'administration de la virtualisation</a:t>
            </a:r>
            <a:endParaRPr lang="fr-FR" sz="1200" b="1" dirty="0">
              <a:solidFill>
                <a:srgbClr val="336699"/>
              </a:solidFill>
              <a:latin typeface="Arial"/>
            </a:endParaRPr>
          </a:p>
        </p:txBody>
      </p:sp>
    </p:spTree>
    <p:extLst>
      <p:ext uri="{BB962C8B-B14F-4D97-AF65-F5344CB8AC3E}">
        <p14:creationId xmlns:p14="http://schemas.microsoft.com/office/powerpoint/2010/main" val="4229679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endParaRPr lang="fr-FR" dirty="0"/>
          </a:p>
        </p:txBody>
      </p:sp>
      <p:sp>
        <p:nvSpPr>
          <p:cNvPr id="4" name="Slide Number Placeholder 3"/>
          <p:cNvSpPr>
            <a:spLocks noGrp="1"/>
          </p:cNvSpPr>
          <p:nvPr>
            <p:ph type="sldNum" sz="quarter" idx="10"/>
          </p:nvPr>
        </p:nvSpPr>
        <p:spPr/>
        <p:txBody>
          <a:bodyPr/>
          <a:lstStyle/>
          <a:p>
            <a:fld id="{C3EB25D0-6BC0-4531-8B14-7112F512A728}" type="slidenum">
              <a:rPr lang="fr-FR" smtClean="0"/>
              <a:t>27</a:t>
            </a:fld>
            <a:endParaRPr lang="fr-FR" dirty="0"/>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000000"/>
                </a:solidFill>
                <a:latin typeface="Arial"/>
              </a:rPr>
              <a:t>22414B</a:t>
            </a:r>
            <a:endParaRPr lang="fr-FR" sz="1200" b="1" dirty="0">
              <a:solidFill>
                <a:srgbClr val="000000"/>
              </a:solidFill>
              <a:latin typeface="Arial"/>
            </a:endParaRPr>
          </a:p>
        </p:txBody>
      </p:sp>
      <p:sp>
        <p:nvSpPr>
          <p:cNvPr id="7" name="Rectangle 6"/>
          <p:cNvSpPr/>
          <p:nvPr/>
        </p:nvSpPr>
        <p:spPr>
          <a:xfrm>
            <a:off x="1" y="238125"/>
            <a:ext cx="27432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5 : Planification et implémentation d'une solution d'administration de la virtualisation</a:t>
            </a:r>
            <a:endParaRPr lang="fr-FR" sz="1200" b="1" dirty="0">
              <a:solidFill>
                <a:srgbClr val="336699"/>
              </a:solidFill>
              <a:latin typeface="Arial"/>
            </a:endParaRPr>
          </a:p>
        </p:txBody>
      </p:sp>
    </p:spTree>
    <p:extLst>
      <p:ext uri="{BB962C8B-B14F-4D97-AF65-F5344CB8AC3E}">
        <p14:creationId xmlns:p14="http://schemas.microsoft.com/office/powerpoint/2010/main" val="2854873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300"/>
              </a:spcAft>
            </a:pPr>
            <a:r>
              <a:rPr lang="fr-FR" sz="1000" b="1" dirty="0" smtClean="0">
                <a:latin typeface="Arial"/>
                <a:ea typeface="Calibri"/>
                <a:cs typeface="Times New Roman"/>
              </a:rPr>
              <a:t>Question</a:t>
            </a:r>
            <a:endParaRPr lang="fr-FR" sz="1000" dirty="0" smtClean="0">
              <a:latin typeface="Arial"/>
              <a:ea typeface="Calibri"/>
              <a:cs typeface="Times New Roman"/>
            </a:endParaRPr>
          </a:p>
          <a:p>
            <a:pPr>
              <a:lnSpc>
                <a:spcPct val="115000"/>
              </a:lnSpc>
              <a:spcAft>
                <a:spcPts val="1000"/>
              </a:spcAft>
            </a:pPr>
            <a:r>
              <a:rPr lang="fr-FR" sz="1000" dirty="0" smtClean="0">
                <a:effectLst/>
                <a:latin typeface="Arial"/>
                <a:ea typeface="Times New Roman"/>
                <a:cs typeface="Times New Roman"/>
              </a:rPr>
              <a:t>Si vous recevez un appel des développeurs de Toronto mentionnant qu'il n'y a plus aucune ressource, où pouvez-vous voir, rapidement, qui consomme toutes les ressources ? </a:t>
            </a:r>
          </a:p>
          <a:p>
            <a:pPr>
              <a:lnSpc>
                <a:spcPct val="115000"/>
              </a:lnSpc>
              <a:spcAft>
                <a:spcPts val="300"/>
              </a:spcAft>
            </a:pPr>
            <a:r>
              <a:rPr lang="fr-FR" sz="1000" b="1" dirty="0" smtClean="0">
                <a:latin typeface="Arial"/>
                <a:ea typeface="Calibri"/>
                <a:cs typeface="Times New Roman"/>
              </a:rPr>
              <a:t>Réponse</a:t>
            </a:r>
            <a:endParaRPr lang="fr-FR" sz="1000" dirty="0" smtClean="0">
              <a:latin typeface="Arial"/>
              <a:ea typeface="Calibri"/>
              <a:cs typeface="Times New Roman"/>
            </a:endParaRPr>
          </a:p>
          <a:p>
            <a:pPr>
              <a:lnSpc>
                <a:spcPct val="115000"/>
              </a:lnSpc>
              <a:spcAft>
                <a:spcPts val="1000"/>
              </a:spcAft>
            </a:pPr>
            <a:r>
              <a:rPr lang="fr-FR" sz="1000" dirty="0" smtClean="0">
                <a:latin typeface="Arial"/>
                <a:ea typeface="Calibri"/>
                <a:cs typeface="Times New Roman"/>
              </a:rPr>
              <a:t>Dans la console VMM, cliquez sur l'espace de travail </a:t>
            </a:r>
            <a:r>
              <a:rPr lang="fr-FR" sz="1000" b="1" dirty="0" smtClean="0">
                <a:latin typeface="Arial"/>
                <a:ea typeface="Calibri"/>
                <a:cs typeface="Times New Roman"/>
              </a:rPr>
              <a:t>Ordinateurs virtuels et services</a:t>
            </a:r>
            <a:r>
              <a:rPr lang="fr-FR" sz="1000" dirty="0" smtClean="0">
                <a:latin typeface="Arial"/>
                <a:ea typeface="Calibri"/>
                <a:cs typeface="Times New Roman"/>
              </a:rPr>
              <a:t>, développez </a:t>
            </a:r>
            <a:r>
              <a:rPr lang="fr-FR" sz="1000" b="1" dirty="0" smtClean="0">
                <a:latin typeface="Arial"/>
                <a:ea typeface="Calibri"/>
                <a:cs typeface="Times New Roman"/>
              </a:rPr>
              <a:t>clouds</a:t>
            </a:r>
            <a:r>
              <a:rPr lang="fr-FR" sz="1000" dirty="0" smtClean="0">
                <a:latin typeface="Arial"/>
                <a:ea typeface="Calibri"/>
                <a:cs typeface="Times New Roman"/>
              </a:rPr>
              <a:t>, puis cliquez sur </a:t>
            </a:r>
            <a:r>
              <a:rPr lang="fr-FR" sz="1000" b="1" dirty="0" smtClean="0">
                <a:latin typeface="Arial"/>
                <a:ea typeface="Calibri"/>
                <a:cs typeface="Times New Roman"/>
              </a:rPr>
              <a:t>Cloud de Toronto</a:t>
            </a:r>
            <a:r>
              <a:rPr lang="fr-FR" sz="1000" dirty="0" smtClean="0">
                <a:latin typeface="Arial"/>
                <a:ea typeface="Calibri"/>
                <a:cs typeface="Times New Roman"/>
              </a:rPr>
              <a:t>. Dans le ruban, cliquez sur le bouton</a:t>
            </a:r>
            <a:r>
              <a:rPr lang="fr-FR" sz="1000" b="1" dirty="0" smtClean="0">
                <a:latin typeface="Arial"/>
                <a:ea typeface="Calibri"/>
                <a:cs typeface="Times New Roman"/>
              </a:rPr>
              <a:t> Vue d'ensemble</a:t>
            </a:r>
            <a:r>
              <a:rPr lang="fr-FR" sz="1000" dirty="0" smtClean="0">
                <a:latin typeface="Arial"/>
                <a:ea typeface="Calibri"/>
                <a:cs typeface="Times New Roman"/>
              </a:rPr>
              <a:t>, regardez les </a:t>
            </a:r>
            <a:r>
              <a:rPr lang="fr-FR" sz="1000" b="1" dirty="0" smtClean="0">
                <a:latin typeface="Arial"/>
                <a:ea typeface="Calibri"/>
                <a:cs typeface="Times New Roman"/>
              </a:rPr>
              <a:t>Quotas</a:t>
            </a:r>
            <a:r>
              <a:rPr lang="fr-FR" sz="1000" dirty="0" smtClean="0">
                <a:latin typeface="Arial"/>
                <a:ea typeface="Calibri"/>
                <a:cs typeface="Times New Roman"/>
              </a:rPr>
              <a:t> et examinez de près les attributions individuelles.</a:t>
            </a:r>
          </a:p>
          <a:p>
            <a:pPr>
              <a:lnSpc>
                <a:spcPct val="115000"/>
              </a:lnSpc>
              <a:spcAft>
                <a:spcPts val="300"/>
              </a:spcAft>
            </a:pPr>
            <a:r>
              <a:rPr lang="fr-FR" sz="1000" b="1" dirty="0" smtClean="0">
                <a:latin typeface="Arial"/>
                <a:ea typeface="Calibri"/>
                <a:cs typeface="Times New Roman"/>
              </a:rPr>
              <a:t>Question</a:t>
            </a:r>
            <a:endParaRPr lang="fr-FR" sz="1000" dirty="0" smtClean="0">
              <a:latin typeface="Arial"/>
              <a:ea typeface="Calibri"/>
              <a:cs typeface="Times New Roman"/>
            </a:endParaRPr>
          </a:p>
          <a:p>
            <a:pPr>
              <a:lnSpc>
                <a:spcPct val="115000"/>
              </a:lnSpc>
              <a:spcAft>
                <a:spcPts val="1000"/>
              </a:spcAft>
            </a:pPr>
            <a:r>
              <a:rPr lang="fr-FR" sz="1000" dirty="0" smtClean="0">
                <a:effectLst/>
                <a:latin typeface="Arial"/>
                <a:ea typeface="Times New Roman"/>
                <a:cs typeface="Times New Roman"/>
              </a:rPr>
              <a:t>Adam peut-il déployer un ordinateur virtuel ?</a:t>
            </a:r>
          </a:p>
          <a:p>
            <a:pPr>
              <a:lnSpc>
                <a:spcPct val="115000"/>
              </a:lnSpc>
              <a:spcAft>
                <a:spcPts val="300"/>
              </a:spcAft>
            </a:pPr>
            <a:r>
              <a:rPr lang="fr-FR" sz="1000" b="1" dirty="0" smtClean="0">
                <a:latin typeface="Arial"/>
                <a:ea typeface="Calibri"/>
                <a:cs typeface="Times New Roman"/>
              </a:rPr>
              <a:t>Réponse</a:t>
            </a:r>
            <a:endParaRPr lang="fr-FR" sz="1000" dirty="0" smtClean="0">
              <a:latin typeface="Arial"/>
              <a:ea typeface="Calibri"/>
              <a:cs typeface="Times New Roman"/>
            </a:endParaRPr>
          </a:p>
          <a:p>
            <a:pPr>
              <a:lnSpc>
                <a:spcPct val="115000"/>
              </a:lnSpc>
              <a:spcAft>
                <a:spcPts val="1000"/>
              </a:spcAft>
            </a:pPr>
            <a:r>
              <a:rPr lang="fr-FR" sz="1000" dirty="0" smtClean="0">
                <a:latin typeface="Arial"/>
                <a:ea typeface="Calibri"/>
                <a:cs typeface="Times New Roman"/>
              </a:rPr>
              <a:t>Adam doit pouvoir déployer un ordinateur virtuel, mais uniquement à partir d'un modèle attribué.</a:t>
            </a:r>
            <a:endParaRPr lang="fr-FR" sz="1000"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C3EB25D0-6BC0-4531-8B14-7112F512A728}" type="slidenum">
              <a:rPr lang="fr-FR" smtClean="0"/>
              <a:t>28</a:t>
            </a:fld>
            <a:endParaRPr lang="fr-FR" dirty="0"/>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000000"/>
                </a:solidFill>
                <a:latin typeface="Arial"/>
              </a:rPr>
              <a:t>22414B</a:t>
            </a:r>
            <a:endParaRPr lang="fr-FR" sz="1200" b="1" dirty="0">
              <a:solidFill>
                <a:srgbClr val="000000"/>
              </a:solidFill>
              <a:latin typeface="Arial"/>
            </a:endParaRPr>
          </a:p>
        </p:txBody>
      </p:sp>
      <p:sp>
        <p:nvSpPr>
          <p:cNvPr id="7" name="Rectangle 6"/>
          <p:cNvSpPr/>
          <p:nvPr/>
        </p:nvSpPr>
        <p:spPr>
          <a:xfrm>
            <a:off x="1" y="238125"/>
            <a:ext cx="27432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5 : Planification et implémentation d'une solution d'administration de la virtualisation</a:t>
            </a:r>
            <a:endParaRPr lang="fr-FR" sz="1200" b="1" dirty="0">
              <a:solidFill>
                <a:srgbClr val="336699"/>
              </a:solidFill>
              <a:latin typeface="Arial"/>
            </a:endParaRPr>
          </a:p>
        </p:txBody>
      </p:sp>
    </p:spTree>
    <p:extLst>
      <p:ext uri="{BB962C8B-B14F-4D97-AF65-F5344CB8AC3E}">
        <p14:creationId xmlns:p14="http://schemas.microsoft.com/office/powerpoint/2010/main" val="1920041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b="1" dirty="0" smtClean="0">
                <a:latin typeface="Arial"/>
                <a:ea typeface="Calibri"/>
                <a:cs typeface="Times New Roman"/>
              </a:rPr>
              <a:t>Question(s) de contrôle des acquis</a:t>
            </a:r>
            <a:endParaRPr lang="fr-FR" sz="1000" dirty="0" smtClean="0">
              <a:latin typeface="Arial"/>
              <a:ea typeface="Calibri"/>
              <a:cs typeface="Times New Roman"/>
            </a:endParaRPr>
          </a:p>
          <a:p>
            <a:pPr>
              <a:lnSpc>
                <a:spcPct val="115000"/>
              </a:lnSpc>
              <a:spcAft>
                <a:spcPts val="300"/>
              </a:spcAft>
            </a:pPr>
            <a:r>
              <a:rPr lang="fr-FR" sz="1000" b="1" dirty="0" smtClean="0">
                <a:latin typeface="Arial"/>
                <a:ea typeface="Calibri"/>
                <a:cs typeface="Times New Roman"/>
              </a:rPr>
              <a:t>Question</a:t>
            </a:r>
            <a:endParaRPr lang="fr-FR" sz="1000" dirty="0" smtClean="0">
              <a:latin typeface="Arial"/>
              <a:ea typeface="Calibri"/>
              <a:cs typeface="Times New Roman"/>
            </a:endParaRPr>
          </a:p>
          <a:p>
            <a:pPr>
              <a:lnSpc>
                <a:spcPct val="115000"/>
              </a:lnSpc>
              <a:spcAft>
                <a:spcPts val="1000"/>
              </a:spcAft>
            </a:pPr>
            <a:r>
              <a:rPr lang="fr-FR" sz="1000" dirty="0" smtClean="0">
                <a:effectLst/>
                <a:latin typeface="Arial"/>
                <a:ea typeface="Times New Roman"/>
                <a:cs typeface="Times New Roman"/>
              </a:rPr>
              <a:t>Quels sont certains des avantages de l'automatisation et du libre-service ?</a:t>
            </a:r>
            <a:endParaRPr lang="fr-FR"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C3EB25D0-6BC0-4531-8B14-7112F512A728}" type="slidenum">
              <a:rPr lang="fr-FR" smtClean="0"/>
              <a:t>29</a:t>
            </a:fld>
            <a:endParaRPr lang="fr-FR" dirty="0"/>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000000"/>
                </a:solidFill>
                <a:latin typeface="Arial"/>
              </a:rPr>
              <a:t>22414B</a:t>
            </a:r>
            <a:endParaRPr lang="fr-FR" sz="1200" b="1" dirty="0">
              <a:solidFill>
                <a:srgbClr val="000000"/>
              </a:solidFill>
              <a:latin typeface="Arial"/>
            </a:endParaRPr>
          </a:p>
        </p:txBody>
      </p:sp>
      <p:sp>
        <p:nvSpPr>
          <p:cNvPr id="7" name="Rectangle 6"/>
          <p:cNvSpPr/>
          <p:nvPr/>
        </p:nvSpPr>
        <p:spPr>
          <a:xfrm>
            <a:off x="1" y="238125"/>
            <a:ext cx="27432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5 : Planification et implémentation d'une solution d'administration de la virtualisation</a:t>
            </a:r>
            <a:endParaRPr lang="fr-FR" sz="1200" b="1" dirty="0">
              <a:solidFill>
                <a:srgbClr val="336699"/>
              </a:solidFill>
              <a:latin typeface="Arial"/>
            </a:endParaRPr>
          </a:p>
        </p:txBody>
      </p:sp>
    </p:spTree>
    <p:extLst>
      <p:ext uri="{BB962C8B-B14F-4D97-AF65-F5344CB8AC3E}">
        <p14:creationId xmlns:p14="http://schemas.microsoft.com/office/powerpoint/2010/main" val="3659483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dirty="0" smtClean="0">
                <a:latin typeface="Arial"/>
                <a:ea typeface="Calibri"/>
                <a:cs typeface="Times New Roman"/>
              </a:rPr>
              <a:t> </a:t>
            </a:r>
            <a:endParaRPr lang="fr-FR" sz="1000"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C3EB25D0-6BC0-4531-8B14-7112F512A728}" type="slidenum">
              <a:rPr lang="fr-FR" smtClean="0"/>
              <a:t>3</a:t>
            </a:fld>
            <a:endParaRPr lang="fr-FR" dirty="0"/>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000000"/>
                </a:solidFill>
                <a:latin typeface="Arial"/>
              </a:rPr>
              <a:t>22414B</a:t>
            </a:r>
            <a:endParaRPr lang="fr-FR" sz="1200" b="1" dirty="0">
              <a:solidFill>
                <a:srgbClr val="000000"/>
              </a:solidFill>
              <a:latin typeface="Arial"/>
            </a:endParaRPr>
          </a:p>
        </p:txBody>
      </p:sp>
      <p:sp>
        <p:nvSpPr>
          <p:cNvPr id="7" name="Rectangle 6"/>
          <p:cNvSpPr/>
          <p:nvPr/>
        </p:nvSpPr>
        <p:spPr>
          <a:xfrm>
            <a:off x="1" y="238125"/>
            <a:ext cx="27432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5 : Planification et implémentation d'une solution d'administration de la virtualisation</a:t>
            </a:r>
            <a:endParaRPr lang="fr-FR" sz="1200" b="1" dirty="0">
              <a:solidFill>
                <a:srgbClr val="336699"/>
              </a:solidFill>
              <a:latin typeface="Arial"/>
            </a:endParaRPr>
          </a:p>
        </p:txBody>
      </p:sp>
    </p:spTree>
    <p:extLst>
      <p:ext uri="{BB962C8B-B14F-4D97-AF65-F5344CB8AC3E}">
        <p14:creationId xmlns:p14="http://schemas.microsoft.com/office/powerpoint/2010/main" val="1987272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dirty="0" smtClean="0">
                <a:latin typeface="Arial"/>
                <a:ea typeface="Calibri"/>
                <a:cs typeface="Times New Roman"/>
              </a:rPr>
              <a:t>Présentez certains des aspects à prendre en compte lors du déploiement de l'automatisation et demandez aux stagiaires de suggérer des idées, en insistant sur le retour sur investissement. Insistez sur le fait qu'il faut une bonne raison pour implémenter l'automatisation, et que vous devez évaluer le temps et les efforts nécessaires pour la création de l'automatisation par rapport au temps que vous gagnerez. Cette méthode est utile pour trier une liste de tâches relatives à l'automatisation des processus.</a:t>
            </a:r>
            <a:endParaRPr lang="fr-FR" sz="1000"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C3EB25D0-6BC0-4531-8B14-7112F512A728}" type="slidenum">
              <a:rPr lang="fr-FR" smtClean="0"/>
              <a:t>4</a:t>
            </a:fld>
            <a:endParaRPr lang="fr-FR" dirty="0"/>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000000"/>
                </a:solidFill>
                <a:latin typeface="Arial"/>
              </a:rPr>
              <a:t>22414B</a:t>
            </a:r>
            <a:endParaRPr lang="fr-FR" sz="1200" b="1" dirty="0">
              <a:solidFill>
                <a:srgbClr val="000000"/>
              </a:solidFill>
              <a:latin typeface="Arial"/>
            </a:endParaRPr>
          </a:p>
        </p:txBody>
      </p:sp>
      <p:sp>
        <p:nvSpPr>
          <p:cNvPr id="7" name="Rectangle 6"/>
          <p:cNvSpPr/>
          <p:nvPr/>
        </p:nvSpPr>
        <p:spPr>
          <a:xfrm>
            <a:off x="1" y="238125"/>
            <a:ext cx="27432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5 : Planification et implémentation d'une solution d'administration de la virtualisation</a:t>
            </a:r>
            <a:endParaRPr lang="fr-FR" sz="1200" b="1" dirty="0">
              <a:solidFill>
                <a:srgbClr val="336699"/>
              </a:solidFill>
              <a:latin typeface="Arial"/>
            </a:endParaRPr>
          </a:p>
        </p:txBody>
      </p:sp>
    </p:spTree>
    <p:extLst>
      <p:ext uri="{BB962C8B-B14F-4D97-AF65-F5344CB8AC3E}">
        <p14:creationId xmlns:p14="http://schemas.microsoft.com/office/powerpoint/2010/main" val="3884617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dirty="0" smtClean="0">
                <a:latin typeface="Arial"/>
                <a:ea typeface="Calibri"/>
                <a:cs typeface="Times New Roman"/>
              </a:rPr>
              <a:t>Le diagramme de cette diapositive affiche une tâche réactive courante qui consiste à apporter une réponse à un faible espace disque.</a:t>
            </a:r>
          </a:p>
          <a:p>
            <a:pPr>
              <a:lnSpc>
                <a:spcPct val="115000"/>
              </a:lnSpc>
              <a:spcAft>
                <a:spcPts val="1000"/>
              </a:spcAft>
            </a:pPr>
            <a:r>
              <a:rPr lang="fr-FR" sz="1000" dirty="0" smtClean="0">
                <a:latin typeface="Arial"/>
                <a:ea typeface="Calibri"/>
                <a:cs typeface="Times New Roman"/>
              </a:rPr>
              <a:t>Vous pouvez partiellement ou entièrement automatiser cette tâche à l'aide d'Orchestrator, intégré aux autres composants de System Center 2012 indiqués dans les étapes.</a:t>
            </a:r>
          </a:p>
          <a:p>
            <a:pPr>
              <a:lnSpc>
                <a:spcPct val="115000"/>
              </a:lnSpc>
              <a:spcAft>
                <a:spcPts val="1000"/>
              </a:spcAft>
            </a:pPr>
            <a:r>
              <a:rPr lang="fr-FR" sz="1000" dirty="0" smtClean="0">
                <a:latin typeface="Arial"/>
                <a:ea typeface="Calibri"/>
                <a:cs typeface="Times New Roman"/>
              </a:rPr>
              <a:t>Passez en revue les tâches et présentez les opportunités d'automatisation avec la classe. Puis, parcourez les exemples d'étapes de runbooks répertoriés dans le manuel et sur la diapositive.</a:t>
            </a:r>
            <a:endParaRPr lang="fr-FR" sz="1000"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C3EB25D0-6BC0-4531-8B14-7112F512A728}" type="slidenum">
              <a:rPr lang="fr-FR" smtClean="0"/>
              <a:t>5</a:t>
            </a:fld>
            <a:endParaRPr lang="fr-FR" dirty="0"/>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000000"/>
                </a:solidFill>
                <a:latin typeface="Arial"/>
              </a:rPr>
              <a:t>22414B</a:t>
            </a:r>
            <a:endParaRPr lang="fr-FR" sz="1200" b="1" dirty="0">
              <a:solidFill>
                <a:srgbClr val="000000"/>
              </a:solidFill>
              <a:latin typeface="Arial"/>
            </a:endParaRPr>
          </a:p>
        </p:txBody>
      </p:sp>
      <p:sp>
        <p:nvSpPr>
          <p:cNvPr id="7" name="Rectangle 6"/>
          <p:cNvSpPr/>
          <p:nvPr/>
        </p:nvSpPr>
        <p:spPr>
          <a:xfrm>
            <a:off x="1" y="238125"/>
            <a:ext cx="27432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5 : Planification et implémentation d'une solution d'administration de la virtualisation</a:t>
            </a:r>
            <a:endParaRPr lang="fr-FR" sz="1200" b="1" dirty="0">
              <a:solidFill>
                <a:srgbClr val="336699"/>
              </a:solidFill>
              <a:latin typeface="Arial"/>
            </a:endParaRPr>
          </a:p>
        </p:txBody>
      </p:sp>
    </p:spTree>
    <p:extLst>
      <p:ext uri="{BB962C8B-B14F-4D97-AF65-F5344CB8AC3E}">
        <p14:creationId xmlns:p14="http://schemas.microsoft.com/office/powerpoint/2010/main" val="89642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300"/>
              </a:spcAft>
            </a:pPr>
            <a:r>
              <a:rPr lang="fr-FR" sz="1000" b="1" dirty="0" smtClean="0">
                <a:latin typeface="Arial"/>
                <a:ea typeface="Calibri"/>
                <a:cs typeface="Times New Roman"/>
              </a:rPr>
              <a:t>Étapes de préparation</a:t>
            </a:r>
            <a:endParaRPr lang="fr-FR" sz="1000" dirty="0" smtClean="0">
              <a:latin typeface="Arial"/>
              <a:ea typeface="Calibri"/>
              <a:cs typeface="Times New Roman"/>
            </a:endParaRPr>
          </a:p>
          <a:p>
            <a:pPr>
              <a:lnSpc>
                <a:spcPct val="115000"/>
              </a:lnSpc>
              <a:spcAft>
                <a:spcPts val="1000"/>
              </a:spcAft>
            </a:pPr>
            <a:r>
              <a:rPr lang="fr-FR" sz="1000" dirty="0" smtClean="0">
                <a:latin typeface="Arial"/>
                <a:ea typeface="Calibri"/>
                <a:cs typeface="Segoe UI"/>
              </a:rPr>
              <a:t>Pour cette démonstration, vous utiliserez l'environnement d'ordinateur virtuel disponible. Avant de commencer cette démonstration, vous devez suivre la procédure suivante :</a:t>
            </a:r>
            <a:endParaRPr lang="fr-FR" sz="1000" dirty="0" smtClean="0">
              <a:latin typeface="Arial"/>
              <a:ea typeface="Calibri"/>
              <a:cs typeface="Times New Roman"/>
            </a:endParaRPr>
          </a:p>
          <a:p>
            <a:pPr marL="342900" marR="0" lvl="0" indent="-342900">
              <a:lnSpc>
                <a:spcPct val="115000"/>
              </a:lnSpc>
              <a:spcBef>
                <a:spcPts val="0"/>
              </a:spcBef>
              <a:spcAft>
                <a:spcPts val="995"/>
              </a:spcAft>
              <a:buFont typeface="+mj-lt"/>
              <a:buAutoNum type="arabicPeriod"/>
            </a:pPr>
            <a:r>
              <a:rPr lang="fr-FR" sz="1000" dirty="0">
                <a:latin typeface="Arial"/>
                <a:ea typeface="Times New Roman"/>
                <a:cs typeface="Times New Roman"/>
              </a:rPr>
              <a:t>Sur votre ordinateur hôte, ouvrez le </a:t>
            </a:r>
            <a:r>
              <a:rPr lang="fr-FR" sz="1000" b="1" dirty="0">
                <a:latin typeface="Arial"/>
                <a:ea typeface="Times New Roman"/>
                <a:cs typeface="Times New Roman"/>
              </a:rPr>
              <a:t>Gestionnaire Hyper-V</a:t>
            </a:r>
            <a:r>
              <a:rPr lang="fr-FR"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fr-FR" sz="1000" dirty="0">
                <a:latin typeface="Arial"/>
                <a:ea typeface="Times New Roman"/>
                <a:cs typeface="Times New Roman"/>
              </a:rPr>
              <a:t>Dans le </a:t>
            </a:r>
            <a:r>
              <a:rPr lang="fr-FR" sz="1000">
                <a:latin typeface="Arial"/>
                <a:ea typeface="Times New Roman"/>
                <a:cs typeface="Times New Roman"/>
              </a:rPr>
              <a:t>Gestionnaire </a:t>
            </a:r>
            <a:r>
              <a:rPr lang="fr-FR" sz="1000" smtClean="0">
                <a:latin typeface="Arial"/>
                <a:ea typeface="Times New Roman"/>
                <a:cs typeface="Times New Roman"/>
              </a:rPr>
              <a:t>Hyper-V, </a:t>
            </a:r>
            <a:r>
              <a:rPr lang="fr-FR" sz="1000" dirty="0">
                <a:latin typeface="Arial"/>
                <a:ea typeface="Times New Roman"/>
                <a:cs typeface="Times New Roman"/>
              </a:rPr>
              <a:t>cliquez sur </a:t>
            </a:r>
            <a:r>
              <a:rPr lang="fr-FR" sz="1000" b="1" dirty="0">
                <a:latin typeface="Arial"/>
                <a:ea typeface="Times New Roman"/>
                <a:cs typeface="Times New Roman"/>
              </a:rPr>
              <a:t>22414B-LON-OR1</a:t>
            </a:r>
            <a:r>
              <a:rPr lang="fr-FR" sz="1000" dirty="0">
                <a:latin typeface="Arial"/>
                <a:ea typeface="Times New Roman"/>
                <a:cs typeface="Times New Roman"/>
              </a:rPr>
              <a:t>, puis dans le volet Actions, cliquez sur </a:t>
            </a:r>
            <a:r>
              <a:rPr lang="fr-FR" sz="1000" b="1" dirty="0">
                <a:latin typeface="Arial"/>
                <a:ea typeface="Times New Roman"/>
                <a:cs typeface="Times New Roman"/>
              </a:rPr>
              <a:t>Démarrer</a:t>
            </a:r>
            <a:r>
              <a:rPr lang="fr-FR"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fr-FR" sz="1000" dirty="0">
                <a:latin typeface="Arial"/>
                <a:ea typeface="Times New Roman"/>
                <a:cs typeface="Times New Roman"/>
              </a:rPr>
              <a:t>Dans le volet Actions, cliquez sur </a:t>
            </a:r>
            <a:r>
              <a:rPr lang="fr-FR" sz="1000" b="1" dirty="0">
                <a:latin typeface="Arial"/>
                <a:ea typeface="Times New Roman"/>
                <a:cs typeface="Times New Roman"/>
              </a:rPr>
              <a:t>Se connecter</a:t>
            </a:r>
            <a:r>
              <a:rPr lang="fr-FR" sz="1000" dirty="0">
                <a:latin typeface="Arial"/>
                <a:ea typeface="Times New Roman"/>
                <a:cs typeface="Times New Roman"/>
              </a:rPr>
              <a:t>. Attendez que l'ordinateur virtuel démarre.</a:t>
            </a:r>
            <a:endParaRPr lang="fr-FR"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dirty="0">
                <a:latin typeface="Arial"/>
                <a:ea typeface="Times New Roman"/>
                <a:cs typeface="Times New Roman"/>
              </a:rPr>
              <a:t>Connectez-vous en utilisant les informations d'identification suivantes</a:t>
            </a:r>
            <a:r>
              <a:rPr lang="fr-FR" sz="1000" dirty="0" smtClean="0">
                <a:effectLst/>
                <a:latin typeface="Arial"/>
                <a:ea typeface="Times New Roman"/>
                <a:cs typeface="Times New Roman"/>
              </a:rPr>
              <a:t> : </a:t>
            </a:r>
          </a:p>
          <a:p>
            <a:pPr marL="534988" marR="0" lvl="0" indent="-177800">
              <a:lnSpc>
                <a:spcPct val="115000"/>
              </a:lnSpc>
              <a:spcBef>
                <a:spcPts val="0"/>
              </a:spcBef>
              <a:spcAft>
                <a:spcPts val="995"/>
              </a:spcAft>
              <a:buFont typeface="Arial" pitchFamily="34" charset="0"/>
              <a:buChar char="•"/>
            </a:pPr>
            <a:r>
              <a:rPr lang="en-US" sz="1000" dirty="0">
                <a:latin typeface="Arial"/>
                <a:ea typeface="Times New Roman"/>
                <a:cs typeface="Segoe UI"/>
              </a:rPr>
              <a:t>Nom </a:t>
            </a:r>
            <a:r>
              <a:rPr lang="en-US" sz="1000" dirty="0" err="1">
                <a:latin typeface="Arial"/>
                <a:ea typeface="Times New Roman"/>
                <a:cs typeface="Segoe UI"/>
              </a:rPr>
              <a:t>d'utilisateur</a:t>
            </a:r>
            <a:r>
              <a:rPr lang="en-US" sz="1000" dirty="0">
                <a:latin typeface="Arial"/>
                <a:ea typeface="Times New Roman"/>
                <a:cs typeface="Segoe UI"/>
              </a:rPr>
              <a:t> : </a:t>
            </a:r>
            <a:r>
              <a:rPr lang="en-US" sz="1000" b="1" dirty="0" err="1">
                <a:latin typeface="Arial"/>
                <a:ea typeface="Times New Roman"/>
                <a:cs typeface="Times New Roman"/>
              </a:rPr>
              <a:t>Administrateur</a:t>
            </a:r>
            <a:endParaRPr lang="fr-FR" sz="1000" dirty="0" smtClean="0">
              <a:latin typeface="Arial"/>
              <a:ea typeface="Times New Roman"/>
              <a:cs typeface="Times New Roman"/>
            </a:endParaRPr>
          </a:p>
          <a:p>
            <a:pPr marL="534988" marR="0" lvl="0" indent="-177800">
              <a:lnSpc>
                <a:spcPct val="115000"/>
              </a:lnSpc>
              <a:spcBef>
                <a:spcPts val="0"/>
              </a:spcBef>
              <a:spcAft>
                <a:spcPts val="995"/>
              </a:spcAft>
              <a:buFont typeface="Arial" pitchFamily="34" charset="0"/>
              <a:buChar char="•"/>
            </a:pPr>
            <a:r>
              <a:rPr lang="en-US" sz="1000" dirty="0">
                <a:latin typeface="Arial"/>
                <a:ea typeface="Times New Roman"/>
                <a:cs typeface="Segoe UI"/>
              </a:rPr>
              <a:t>Mot de </a:t>
            </a:r>
            <a:r>
              <a:rPr lang="en-US" sz="1000" dirty="0" err="1">
                <a:latin typeface="Arial"/>
                <a:ea typeface="Times New Roman"/>
                <a:cs typeface="Segoe UI"/>
              </a:rPr>
              <a:t>passe</a:t>
            </a:r>
            <a:r>
              <a:rPr lang="en-US" sz="1000" dirty="0">
                <a:latin typeface="Arial"/>
                <a:ea typeface="Times New Roman"/>
                <a:cs typeface="Segoe UI"/>
              </a:rPr>
              <a:t> : </a:t>
            </a:r>
            <a:r>
              <a:rPr lang="en-US" sz="1000" b="1" dirty="0">
                <a:latin typeface="Arial"/>
                <a:ea typeface="Times New Roman"/>
                <a:cs typeface="Times New Roman"/>
              </a:rPr>
              <a:t>Pa$$w0rd</a:t>
            </a:r>
            <a:endParaRPr lang="fr-FR" sz="1000" dirty="0" smtClean="0">
              <a:latin typeface="Arial"/>
              <a:ea typeface="Times New Roman"/>
              <a:cs typeface="Times New Roman"/>
            </a:endParaRPr>
          </a:p>
          <a:p>
            <a:pPr marL="534988" marR="0" lvl="0" indent="-177800">
              <a:lnSpc>
                <a:spcPct val="115000"/>
              </a:lnSpc>
              <a:spcBef>
                <a:spcPts val="0"/>
              </a:spcBef>
              <a:spcAft>
                <a:spcPts val="995"/>
              </a:spcAft>
              <a:buFont typeface="Arial" pitchFamily="34" charset="0"/>
              <a:buChar char="•"/>
            </a:pPr>
            <a:r>
              <a:rPr lang="en-US" sz="1000" dirty="0" err="1">
                <a:latin typeface="Arial"/>
                <a:ea typeface="Times New Roman"/>
                <a:cs typeface="Times New Roman"/>
              </a:rPr>
              <a:t>Domaine</a:t>
            </a:r>
            <a:r>
              <a:rPr lang="en-US" sz="1000" dirty="0">
                <a:latin typeface="Arial"/>
                <a:ea typeface="Times New Roman"/>
                <a:cs typeface="Times New Roman"/>
              </a:rPr>
              <a:t> : </a:t>
            </a:r>
            <a:r>
              <a:rPr lang="en-US" sz="1000" b="1" dirty="0" smtClean="0">
                <a:latin typeface="Arial"/>
                <a:ea typeface="Times New Roman"/>
                <a:cs typeface="Times New Roman"/>
              </a:rPr>
              <a:t>ADATUM</a:t>
            </a:r>
            <a:endParaRPr lang="fr-FR" sz="1000" dirty="0" smtClean="0">
              <a:effectLst/>
              <a:latin typeface="Arial"/>
              <a:ea typeface="Times New Roman"/>
              <a:cs typeface="Times New Roman"/>
            </a:endParaRPr>
          </a:p>
          <a:p>
            <a:pPr marL="346075" lvl="0" indent="-346075">
              <a:lnSpc>
                <a:spcPct val="115000"/>
              </a:lnSpc>
              <a:spcAft>
                <a:spcPts val="1000"/>
              </a:spcAft>
              <a:buFont typeface="+mj-lt"/>
              <a:buAutoNum type="arabicPeriod" startAt="5"/>
            </a:pPr>
            <a:r>
              <a:rPr lang="en-US" sz="1000" dirty="0" err="1">
                <a:latin typeface="Arial"/>
                <a:ea typeface="Times New Roman"/>
                <a:cs typeface="Times New Roman"/>
              </a:rPr>
              <a:t>Vérifiez</a:t>
            </a:r>
            <a:r>
              <a:rPr lang="en-US" sz="1000" dirty="0">
                <a:latin typeface="Arial"/>
                <a:ea typeface="Times New Roman"/>
                <a:cs typeface="Times New Roman"/>
              </a:rPr>
              <a:t> </a:t>
            </a:r>
            <a:r>
              <a:rPr lang="en-US" sz="1000" dirty="0" err="1">
                <a:latin typeface="Arial"/>
                <a:ea typeface="Times New Roman"/>
                <a:cs typeface="Times New Roman"/>
              </a:rPr>
              <a:t>que</a:t>
            </a:r>
            <a:r>
              <a:rPr lang="en-US" sz="1000" dirty="0">
                <a:latin typeface="Arial"/>
                <a:ea typeface="Times New Roman"/>
                <a:cs typeface="Times New Roman"/>
              </a:rPr>
              <a:t> </a:t>
            </a:r>
            <a:r>
              <a:rPr lang="en-US" sz="1000" b="1" dirty="0">
                <a:latin typeface="Arial"/>
                <a:ea typeface="Times New Roman"/>
                <a:cs typeface="Times New Roman"/>
              </a:rPr>
              <a:t>22414B-LON-DC1 </a:t>
            </a:r>
            <a:r>
              <a:rPr lang="en-US" sz="1000" dirty="0">
                <a:latin typeface="Arial"/>
                <a:ea typeface="Times New Roman"/>
                <a:cs typeface="Times New Roman"/>
              </a:rPr>
              <a:t>et </a:t>
            </a:r>
            <a:r>
              <a:rPr lang="en-US" sz="1000" b="1" dirty="0">
                <a:latin typeface="Arial"/>
                <a:ea typeface="Times New Roman"/>
                <a:cs typeface="Times New Roman"/>
              </a:rPr>
              <a:t>22414B-LON-VMM1</a:t>
            </a:r>
            <a:r>
              <a:rPr lang="en-US" sz="1000" dirty="0">
                <a:latin typeface="Arial"/>
                <a:ea typeface="Times New Roman"/>
                <a:cs typeface="Times New Roman"/>
              </a:rPr>
              <a:t> </a:t>
            </a:r>
            <a:r>
              <a:rPr lang="en-US" sz="1000" dirty="0" err="1">
                <a:latin typeface="Arial"/>
                <a:ea typeface="Times New Roman"/>
                <a:cs typeface="Times New Roman"/>
              </a:rPr>
              <a:t>sont</a:t>
            </a:r>
            <a:r>
              <a:rPr lang="en-US" sz="1000" dirty="0">
                <a:latin typeface="Arial"/>
                <a:ea typeface="Times New Roman"/>
                <a:cs typeface="Times New Roman"/>
              </a:rPr>
              <a:t> </a:t>
            </a:r>
            <a:r>
              <a:rPr lang="en-US" sz="1000" dirty="0" err="1">
                <a:latin typeface="Arial"/>
                <a:ea typeface="Times New Roman"/>
                <a:cs typeface="Times New Roman"/>
              </a:rPr>
              <a:t>exécutés</a:t>
            </a:r>
            <a:r>
              <a:rPr lang="fr-FR" sz="1000" dirty="0" smtClean="0">
                <a:latin typeface="Arial"/>
                <a:ea typeface="Times New Roman"/>
                <a:cs typeface="Times New Roman"/>
              </a:rPr>
              <a:t>.</a:t>
            </a:r>
            <a:endParaRPr lang="fr-FR" sz="1000" b="1" dirty="0" smtClean="0">
              <a:latin typeface="Arial"/>
              <a:ea typeface="Calibri"/>
              <a:cs typeface="Times New Roman"/>
            </a:endParaRPr>
          </a:p>
          <a:p>
            <a:pPr>
              <a:lnSpc>
                <a:spcPct val="115000"/>
              </a:lnSpc>
              <a:spcAft>
                <a:spcPts val="1000"/>
              </a:spcAft>
            </a:pPr>
            <a:r>
              <a:rPr lang="fr-FR" sz="1000" b="1" dirty="0" smtClean="0">
                <a:latin typeface="Arial"/>
                <a:ea typeface="Calibri"/>
                <a:cs typeface="Times New Roman"/>
              </a:rPr>
              <a:t>Procédure de démonstration</a:t>
            </a:r>
            <a:endParaRPr lang="fr-FR" sz="1000" dirty="0" smtClean="0">
              <a:latin typeface="Arial"/>
              <a:ea typeface="Calibri"/>
              <a:cs typeface="Times New Roman"/>
            </a:endParaRPr>
          </a:p>
          <a:p>
            <a:pPr>
              <a:lnSpc>
                <a:spcPct val="115000"/>
              </a:lnSpc>
              <a:spcAft>
                <a:spcPts val="300"/>
              </a:spcAft>
            </a:pPr>
            <a:r>
              <a:rPr lang="fr-FR" sz="1000" b="1" dirty="0" smtClean="0">
                <a:latin typeface="Arial"/>
                <a:ea typeface="Calibri"/>
                <a:cs typeface="Times New Roman"/>
              </a:rPr>
              <a:t>Créer un runbook de base</a:t>
            </a:r>
            <a:endParaRPr lang="fr-FR" sz="1000" dirty="0" smtClean="0">
              <a:latin typeface="Arial"/>
              <a:ea typeface="Calibri"/>
              <a:cs typeface="Times New Roman"/>
            </a:endParaRPr>
          </a:p>
          <a:p>
            <a:pPr marL="342900" marR="0" lvl="0" indent="-342900">
              <a:lnSpc>
                <a:spcPct val="115000"/>
              </a:lnSpc>
              <a:spcBef>
                <a:spcPts val="0"/>
              </a:spcBef>
              <a:spcAft>
                <a:spcPts val="995"/>
              </a:spcAft>
              <a:buFont typeface="+mj-lt"/>
              <a:buAutoNum type="arabicPeriod"/>
            </a:pPr>
            <a:r>
              <a:rPr lang="fr-FR" sz="1000" dirty="0" smtClean="0">
                <a:latin typeface="Arial"/>
                <a:ea typeface="Times New Roman"/>
                <a:cs typeface="Times New Roman"/>
              </a:rPr>
              <a:t>Sur </a:t>
            </a:r>
            <a:r>
              <a:rPr lang="fr-FR" sz="1000" b="1" dirty="0" smtClean="0">
                <a:latin typeface="Arial"/>
                <a:ea typeface="Times New Roman"/>
                <a:cs typeface="Times New Roman"/>
              </a:rPr>
              <a:t>LON-OR1</a:t>
            </a:r>
            <a:r>
              <a:rPr lang="fr-FR" sz="1000" dirty="0" smtClean="0">
                <a:latin typeface="Arial"/>
                <a:ea typeface="Times New Roman"/>
                <a:cs typeface="Times New Roman"/>
              </a:rPr>
              <a:t>, déplacez la souris sur le coin inférieur gauche jusqu'à ce que l'icône Accueil apparaisse, cliquez sur l'icône </a:t>
            </a:r>
            <a:r>
              <a:rPr lang="fr-FR" sz="1000" b="1" dirty="0" smtClean="0">
                <a:latin typeface="Arial"/>
                <a:ea typeface="Times New Roman"/>
                <a:cs typeface="Times New Roman"/>
              </a:rPr>
              <a:t>Accueil</a:t>
            </a:r>
            <a:r>
              <a:rPr lang="fr-FR" sz="1000" dirty="0" smtClean="0">
                <a:latin typeface="Arial"/>
                <a:ea typeface="Times New Roman"/>
                <a:cs typeface="Times New Roman"/>
              </a:rPr>
              <a:t>, puis</a:t>
            </a:r>
            <a:r>
              <a:rPr lang="fr-FR" sz="1000" b="1" dirty="0" smtClean="0">
                <a:latin typeface="Arial"/>
                <a:ea typeface="Times New Roman"/>
                <a:cs typeface="Times New Roman"/>
              </a:rPr>
              <a:t> </a:t>
            </a:r>
            <a:r>
              <a:rPr lang="fr-FR" sz="1000" dirty="0" smtClean="0">
                <a:latin typeface="Arial"/>
                <a:ea typeface="Times New Roman"/>
                <a:cs typeface="Times New Roman"/>
              </a:rPr>
              <a:t>l'interface utilisateur Windows apparaît. Cliquez sur </a:t>
            </a:r>
            <a:r>
              <a:rPr lang="fr-FR" sz="1000" b="1" dirty="0" smtClean="0">
                <a:latin typeface="Arial"/>
                <a:ea typeface="Times New Roman"/>
                <a:cs typeface="Times New Roman"/>
              </a:rPr>
              <a:t>Runbook Designer</a:t>
            </a:r>
            <a:r>
              <a:rPr lang="fr-FR"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fr-FR" sz="1000" dirty="0" smtClean="0">
                <a:effectLst/>
                <a:latin typeface="Arial"/>
                <a:ea typeface="Times New Roman"/>
                <a:cs typeface="Times New Roman"/>
              </a:rPr>
              <a:t>À gauche, dans le volet Connexions, cliquez avec le bouton droit sur </a:t>
            </a:r>
            <a:r>
              <a:rPr lang="fr-FR" sz="1000" b="1" dirty="0" smtClean="0">
                <a:latin typeface="Arial"/>
                <a:ea typeface="Times New Roman"/>
                <a:cs typeface="Times New Roman"/>
              </a:rPr>
              <a:t>Runbook</a:t>
            </a:r>
            <a:r>
              <a:rPr lang="fr-FR" sz="1000" dirty="0" smtClean="0">
                <a:effectLst/>
                <a:latin typeface="Arial"/>
                <a:ea typeface="Times New Roman"/>
                <a:cs typeface="Times New Roman"/>
              </a:rPr>
              <a:t>, cliquez sur </a:t>
            </a:r>
            <a:r>
              <a:rPr lang="fr-FR" sz="1000" b="1" dirty="0" smtClean="0">
                <a:effectLst/>
                <a:latin typeface="Arial"/>
                <a:ea typeface="Times New Roman"/>
                <a:cs typeface="Times New Roman"/>
              </a:rPr>
              <a:t>Nouveau</a:t>
            </a:r>
            <a:r>
              <a:rPr lang="fr-FR" sz="1000" dirty="0" smtClean="0">
                <a:effectLst/>
                <a:latin typeface="Arial"/>
                <a:ea typeface="Times New Roman"/>
                <a:cs typeface="Times New Roman"/>
              </a:rPr>
              <a:t>, sur </a:t>
            </a:r>
            <a:r>
              <a:rPr lang="fr-FR" sz="1000" b="1" dirty="0" smtClean="0">
                <a:effectLst/>
                <a:latin typeface="Arial"/>
                <a:ea typeface="Times New Roman"/>
                <a:cs typeface="Times New Roman"/>
              </a:rPr>
              <a:t>Dossier</a:t>
            </a:r>
            <a:r>
              <a:rPr lang="fr-FR" sz="1000" dirty="0" smtClean="0">
                <a:effectLst/>
                <a:latin typeface="Arial"/>
                <a:ea typeface="Times New Roman"/>
                <a:cs typeface="Times New Roman"/>
              </a:rPr>
              <a:t> et sur votre clavier, appuyez sur la </a:t>
            </a:r>
            <a:r>
              <a:rPr lang="fr-FR" sz="1000" b="1" dirty="0" smtClean="0">
                <a:effectLst/>
                <a:latin typeface="Arial"/>
                <a:ea typeface="Times New Roman"/>
                <a:cs typeface="Times New Roman"/>
              </a:rPr>
              <a:t>touche Suppr</a:t>
            </a:r>
            <a:r>
              <a:rPr lang="fr-FR" sz="1000" dirty="0" smtClean="0">
                <a:effectLst/>
                <a:latin typeface="Arial"/>
                <a:ea typeface="Times New Roman"/>
                <a:cs typeface="Times New Roman"/>
              </a:rPr>
              <a:t>, tapez </a:t>
            </a:r>
            <a:r>
              <a:rPr lang="fr-FR" sz="1000" b="1" dirty="0" smtClean="0">
                <a:effectLst/>
                <a:latin typeface="Arial"/>
                <a:ea typeface="Times New Roman"/>
                <a:cs typeface="Times New Roman"/>
              </a:rPr>
              <a:t>22414 Runbooks</a:t>
            </a:r>
            <a:r>
              <a:rPr lang="fr-FR" sz="1000" dirty="0" smtClean="0">
                <a:effectLst/>
                <a:latin typeface="Arial"/>
                <a:ea typeface="Times New Roman"/>
                <a:cs typeface="Times New Roman"/>
              </a:rPr>
              <a:t>, puis appuyez sur Entrée.</a:t>
            </a:r>
          </a:p>
          <a:p>
            <a:pPr marL="342900" lvl="0" indent="-342900">
              <a:lnSpc>
                <a:spcPct val="115000"/>
              </a:lnSpc>
              <a:spcAft>
                <a:spcPts val="995"/>
              </a:spcAft>
              <a:buFont typeface="+mj-lt"/>
              <a:buAutoNum type="arabicPeriod" startAt="3"/>
            </a:pPr>
            <a:r>
              <a:rPr lang="fr-FR" sz="1000" dirty="0">
                <a:latin typeface="Arial"/>
                <a:ea typeface="Times New Roman"/>
                <a:cs typeface="Times New Roman"/>
              </a:rPr>
              <a:t>Cliquez avec le bouton droit sur le dossier </a:t>
            </a:r>
            <a:r>
              <a:rPr lang="fr-FR" sz="1000" b="1" dirty="0">
                <a:latin typeface="Arial"/>
                <a:ea typeface="Times New Roman"/>
                <a:cs typeface="Times New Roman"/>
              </a:rPr>
              <a:t>22414 </a:t>
            </a:r>
            <a:r>
              <a:rPr lang="fr-FR" sz="1000" b="1" dirty="0" err="1">
                <a:latin typeface="Arial"/>
                <a:ea typeface="Times New Roman"/>
                <a:cs typeface="Times New Roman"/>
              </a:rPr>
              <a:t>Runbooks</a:t>
            </a:r>
            <a:r>
              <a:rPr lang="fr-FR" sz="1000" dirty="0">
                <a:latin typeface="Arial"/>
                <a:ea typeface="Times New Roman"/>
                <a:cs typeface="Times New Roman"/>
              </a:rPr>
              <a:t>, cliquez sur </a:t>
            </a:r>
            <a:r>
              <a:rPr lang="fr-FR" sz="1000" b="1" dirty="0">
                <a:latin typeface="Arial"/>
                <a:ea typeface="Times New Roman"/>
                <a:cs typeface="Times New Roman"/>
              </a:rPr>
              <a:t>Nouveau</a:t>
            </a:r>
            <a:r>
              <a:rPr lang="fr-FR" sz="1000" dirty="0">
                <a:latin typeface="Arial"/>
                <a:ea typeface="Times New Roman"/>
                <a:cs typeface="Times New Roman"/>
              </a:rPr>
              <a:t>, sur </a:t>
            </a:r>
            <a:r>
              <a:rPr lang="fr-FR" sz="1000" b="1" dirty="0" err="1">
                <a:latin typeface="Arial"/>
                <a:ea typeface="Times New Roman"/>
                <a:cs typeface="Times New Roman"/>
              </a:rPr>
              <a:t>Runbook</a:t>
            </a:r>
            <a:r>
              <a:rPr lang="fr-FR" sz="1000" dirty="0">
                <a:latin typeface="Arial"/>
                <a:ea typeface="Times New Roman"/>
                <a:cs typeface="Times New Roman"/>
              </a:rPr>
              <a:t> et en haut du volet central, cliquez avec le bouton droit sur </a:t>
            </a:r>
            <a:r>
              <a:rPr lang="fr-FR" sz="1000" b="1" dirty="0">
                <a:latin typeface="Arial"/>
                <a:ea typeface="Times New Roman"/>
                <a:cs typeface="Times New Roman"/>
              </a:rPr>
              <a:t>Nouveau </a:t>
            </a:r>
            <a:r>
              <a:rPr lang="fr-FR" sz="1000" b="1" dirty="0" err="1">
                <a:latin typeface="Arial"/>
                <a:ea typeface="Times New Roman"/>
                <a:cs typeface="Times New Roman"/>
              </a:rPr>
              <a:t>runbook</a:t>
            </a:r>
            <a:r>
              <a:rPr lang="fr-FR" sz="1000" dirty="0">
                <a:latin typeface="Arial"/>
                <a:ea typeface="Times New Roman"/>
                <a:cs typeface="Times New Roman"/>
              </a:rPr>
              <a:t>, cliquez sur</a:t>
            </a:r>
            <a:r>
              <a:rPr lang="fr-FR" sz="1000" dirty="0">
                <a:latin typeface="Arial"/>
                <a:ea typeface="SimSun"/>
                <a:cs typeface="Arial"/>
              </a:rPr>
              <a:t> </a:t>
            </a:r>
            <a:r>
              <a:rPr lang="fr-FR" sz="1000" b="1" dirty="0">
                <a:solidFill>
                  <a:prstClr val="black"/>
                </a:solidFill>
                <a:latin typeface="Arial"/>
                <a:ea typeface="Times New Roman"/>
                <a:cs typeface="Times New Roman"/>
              </a:rPr>
              <a:t>Renommer</a:t>
            </a:r>
            <a:r>
              <a:rPr lang="fr-FR" sz="1000" dirty="0">
                <a:solidFill>
                  <a:prstClr val="black"/>
                </a:solidFill>
                <a:latin typeface="Arial"/>
                <a:ea typeface="Times New Roman"/>
                <a:cs typeface="Times New Roman"/>
              </a:rPr>
              <a:t>, sur </a:t>
            </a:r>
            <a:r>
              <a:rPr lang="fr-FR" sz="1000" b="1" dirty="0">
                <a:solidFill>
                  <a:prstClr val="black"/>
                </a:solidFill>
                <a:latin typeface="Arial"/>
                <a:ea typeface="Times New Roman"/>
                <a:cs typeface="Times New Roman"/>
              </a:rPr>
              <a:t>Oui</a:t>
            </a:r>
            <a:r>
              <a:rPr lang="fr-FR" sz="1000" dirty="0">
                <a:solidFill>
                  <a:prstClr val="black"/>
                </a:solidFill>
                <a:latin typeface="Arial"/>
                <a:ea typeface="Times New Roman"/>
                <a:cs typeface="Times New Roman"/>
              </a:rPr>
              <a:t> pour confirmer la modification de ce </a:t>
            </a:r>
            <a:r>
              <a:rPr lang="fr-FR" sz="1000" dirty="0" err="1">
                <a:solidFill>
                  <a:prstClr val="black"/>
                </a:solidFill>
                <a:latin typeface="Arial"/>
                <a:ea typeface="Times New Roman"/>
                <a:cs typeface="Times New Roman"/>
              </a:rPr>
              <a:t>runbook</a:t>
            </a:r>
            <a:r>
              <a:rPr lang="fr-FR" sz="1000" dirty="0">
                <a:solidFill>
                  <a:prstClr val="black"/>
                </a:solidFill>
                <a:latin typeface="Arial"/>
                <a:ea typeface="Times New Roman"/>
                <a:cs typeface="Times New Roman"/>
              </a:rPr>
              <a:t>, tapez </a:t>
            </a:r>
            <a:r>
              <a:rPr lang="fr-FR" sz="1000" b="1" dirty="0">
                <a:solidFill>
                  <a:prstClr val="black"/>
                </a:solidFill>
                <a:latin typeface="Arial"/>
                <a:ea typeface="Times New Roman"/>
                <a:cs typeface="Times New Roman"/>
              </a:rPr>
              <a:t>Analyse de la bibliothèque VMM</a:t>
            </a:r>
            <a:r>
              <a:rPr lang="fr-FR" sz="1000" dirty="0">
                <a:solidFill>
                  <a:prstClr val="black"/>
                </a:solidFill>
                <a:latin typeface="Arial"/>
                <a:ea typeface="Times New Roman"/>
                <a:cs typeface="Times New Roman"/>
              </a:rPr>
              <a:t>, puis appuyez sur Entrée</a:t>
            </a:r>
            <a:r>
              <a:rPr lang="fr-FR" sz="1000" dirty="0">
                <a:latin typeface="Arial"/>
                <a:ea typeface="Times New Roman"/>
                <a:cs typeface="Times New Roman"/>
              </a:rPr>
              <a:t>.</a:t>
            </a:r>
          </a:p>
          <a:p>
            <a:pPr marL="342900" marR="0" lvl="0" indent="-342900">
              <a:lnSpc>
                <a:spcPct val="115000"/>
              </a:lnSpc>
              <a:spcBef>
                <a:spcPts val="0"/>
              </a:spcBef>
              <a:spcAft>
                <a:spcPts val="995"/>
              </a:spcAft>
              <a:buFont typeface="+mj-lt"/>
              <a:buAutoNum type="arabicPeriod" startAt="3"/>
            </a:pPr>
            <a:r>
              <a:rPr lang="fr-FR" sz="1000" dirty="0">
                <a:latin typeface="Arial"/>
                <a:ea typeface="Times New Roman"/>
                <a:cs typeface="Times New Roman"/>
              </a:rPr>
              <a:t>Dans le volet de droite, sous Activités, cliquez pour développer </a:t>
            </a:r>
            <a:r>
              <a:rPr lang="fr-FR" sz="1000" b="1" dirty="0">
                <a:latin typeface="Arial"/>
                <a:ea typeface="Times New Roman"/>
                <a:cs typeface="Times New Roman"/>
              </a:rPr>
              <a:t>Gestion de fichiers</a:t>
            </a:r>
            <a:r>
              <a:rPr lang="fr-FR" sz="1000" dirty="0">
                <a:latin typeface="Arial"/>
                <a:ea typeface="Times New Roman"/>
                <a:cs typeface="Times New Roman"/>
              </a:rPr>
              <a:t>, puis cliquez sur l'activité </a:t>
            </a:r>
            <a:r>
              <a:rPr lang="fr-FR" sz="1000" b="1" dirty="0">
                <a:latin typeface="Arial"/>
                <a:ea typeface="Times New Roman"/>
                <a:cs typeface="Times New Roman"/>
              </a:rPr>
              <a:t>Analyser le dossier </a:t>
            </a:r>
            <a:r>
              <a:rPr lang="fr-FR" sz="1000" dirty="0">
                <a:latin typeface="Arial"/>
                <a:ea typeface="Times New Roman"/>
                <a:cs typeface="Times New Roman"/>
              </a:rPr>
              <a:t>et faites-la glisser au milieu du volet central.</a:t>
            </a:r>
          </a:p>
          <a:p>
            <a:pPr marR="0" lvl="0">
              <a:lnSpc>
                <a:spcPct val="115000"/>
              </a:lnSpc>
              <a:spcBef>
                <a:spcPts val="0"/>
              </a:spcBef>
              <a:spcAft>
                <a:spcPts val="995"/>
              </a:spcAft>
            </a:pPr>
            <a:endParaRPr lang="fr-FR" sz="1000" dirty="0" smtClean="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C3EB25D0-6BC0-4531-8B14-7112F512A728}" type="slidenum">
              <a:rPr lang="fr-FR" smtClean="0"/>
              <a:t>6</a:t>
            </a:fld>
            <a:endParaRPr lang="fr-FR" dirty="0"/>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000000"/>
                </a:solidFill>
                <a:latin typeface="Arial"/>
              </a:rPr>
              <a:t>22414B</a:t>
            </a:r>
            <a:endParaRPr lang="fr-FR" sz="1200" b="1" dirty="0">
              <a:solidFill>
                <a:srgbClr val="000000"/>
              </a:solidFill>
              <a:latin typeface="Arial"/>
            </a:endParaRPr>
          </a:p>
        </p:txBody>
      </p:sp>
      <p:sp>
        <p:nvSpPr>
          <p:cNvPr id="7" name="Rectangle 6"/>
          <p:cNvSpPr/>
          <p:nvPr/>
        </p:nvSpPr>
        <p:spPr>
          <a:xfrm>
            <a:off x="1" y="238125"/>
            <a:ext cx="27432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5 : Planification et implémentation d'une solution d'administration de la virtualisation</a:t>
            </a:r>
            <a:endParaRPr lang="fr-FR" sz="1200" b="1" dirty="0">
              <a:solidFill>
                <a:srgbClr val="336699"/>
              </a:solidFill>
              <a:latin typeface="Arial"/>
            </a:endParaRPr>
          </a:p>
        </p:txBody>
      </p:sp>
      <p:sp>
        <p:nvSpPr>
          <p:cNvPr id="8" name="TextBox 7"/>
          <p:cNvSpPr txBox="1"/>
          <p:nvPr/>
        </p:nvSpPr>
        <p:spPr>
          <a:xfrm>
            <a:off x="0" y="8890000"/>
            <a:ext cx="3810000" cy="246221"/>
          </a:xfrm>
          <a:prstGeom prst="rect">
            <a:avLst/>
          </a:prstGeom>
          <a:noFill/>
        </p:spPr>
        <p:txBody>
          <a:bodyPr vert="horz" wrap="square" rtlCol="0">
            <a:spAutoFit/>
          </a:bodyPr>
          <a:lstStyle/>
          <a:p>
            <a:r>
              <a:rPr lang="fr-FR" sz="1000" dirty="0" smtClean="0">
                <a:latin typeface="Arial"/>
              </a:rPr>
              <a:t>(Remarques supplémentaires sur la diapositive suivante)</a:t>
            </a:r>
            <a:endParaRPr lang="fr-FR" sz="1000" dirty="0">
              <a:latin typeface="Arial"/>
            </a:endParaRPr>
          </a:p>
        </p:txBody>
      </p:sp>
    </p:spTree>
    <p:extLst>
      <p:ext uri="{BB962C8B-B14F-4D97-AF65-F5344CB8AC3E}">
        <p14:creationId xmlns:p14="http://schemas.microsoft.com/office/powerpoint/2010/main" val="3162386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10895" y="2093976"/>
            <a:ext cx="6153911" cy="6604000"/>
          </a:xfrm>
        </p:spPr>
        <p:txBody>
          <a:bodyPr>
            <a:noAutofit/>
          </a:bodyPr>
          <a:lstStyle/>
          <a:p>
            <a:pPr marL="342900" marR="0" lvl="0" indent="-342900">
              <a:lnSpc>
                <a:spcPct val="115000"/>
              </a:lnSpc>
              <a:spcBef>
                <a:spcPts val="0"/>
              </a:spcBef>
              <a:spcAft>
                <a:spcPts val="995"/>
              </a:spcAft>
              <a:buFont typeface="+mj-lt"/>
              <a:buAutoNum type="arabicPeriod" startAt="5"/>
            </a:pPr>
            <a:r>
              <a:rPr lang="fr-FR" sz="1000" dirty="0" smtClean="0">
                <a:latin typeface="Arial"/>
                <a:ea typeface="Times New Roman"/>
                <a:cs typeface="Times New Roman"/>
              </a:rPr>
              <a:t>Cliquez avec le bouton droit sur l'activité </a:t>
            </a:r>
            <a:r>
              <a:rPr lang="fr-FR" sz="1000" b="1" dirty="0" smtClean="0">
                <a:latin typeface="Arial"/>
                <a:ea typeface="Times New Roman"/>
                <a:cs typeface="Times New Roman"/>
              </a:rPr>
              <a:t>Analyser le dossier</a:t>
            </a:r>
            <a:r>
              <a:rPr lang="fr-FR" sz="1000" dirty="0" smtClean="0">
                <a:latin typeface="Arial"/>
                <a:ea typeface="Times New Roman"/>
                <a:cs typeface="Times New Roman"/>
              </a:rPr>
              <a:t>, cliquez sur </a:t>
            </a:r>
            <a:r>
              <a:rPr lang="fr-FR" sz="1000" b="1" dirty="0" smtClean="0">
                <a:latin typeface="Arial"/>
                <a:ea typeface="Times New Roman"/>
                <a:cs typeface="Times New Roman"/>
              </a:rPr>
              <a:t>Renommer</a:t>
            </a:r>
            <a:r>
              <a:rPr lang="fr-FR" sz="1000" dirty="0" smtClean="0">
                <a:latin typeface="Arial"/>
                <a:ea typeface="Times New Roman"/>
                <a:cs typeface="Times New Roman"/>
              </a:rPr>
              <a:t>, puis tapez </a:t>
            </a:r>
            <a:r>
              <a:rPr lang="fr-FR" sz="1000" b="1" dirty="0" smtClean="0">
                <a:latin typeface="Arial"/>
                <a:ea typeface="Times New Roman"/>
                <a:cs typeface="Times New Roman"/>
              </a:rPr>
              <a:t>Analyse de la bibliothèque VMM</a:t>
            </a:r>
            <a:r>
              <a:rPr lang="fr-FR" sz="1000" dirty="0" smtClean="0">
                <a:latin typeface="Arial"/>
                <a:ea typeface="Times New Roman"/>
                <a:cs typeface="Times New Roman"/>
              </a:rPr>
              <a:t>.</a:t>
            </a:r>
          </a:p>
          <a:p>
            <a:pPr marL="342900" marR="0" lvl="0" indent="-342900">
              <a:lnSpc>
                <a:spcPct val="115000"/>
              </a:lnSpc>
              <a:spcBef>
                <a:spcPts val="0"/>
              </a:spcBef>
              <a:spcAft>
                <a:spcPts val="995"/>
              </a:spcAft>
              <a:buFont typeface="+mj-lt"/>
              <a:buAutoNum type="arabicPeriod" startAt="5"/>
            </a:pPr>
            <a:r>
              <a:rPr lang="fr-FR" sz="1000" dirty="0" smtClean="0">
                <a:latin typeface="Arial"/>
                <a:ea typeface="Times New Roman"/>
                <a:cs typeface="Times New Roman"/>
              </a:rPr>
              <a:t>Cliquez avec le bouton droit sur </a:t>
            </a:r>
            <a:r>
              <a:rPr lang="fr-FR" sz="1000" b="1" dirty="0" smtClean="0">
                <a:latin typeface="Arial"/>
                <a:ea typeface="Times New Roman"/>
                <a:cs typeface="Times New Roman"/>
              </a:rPr>
              <a:t>Analyse de la bibliothèque VMM</a:t>
            </a:r>
            <a:r>
              <a:rPr lang="fr-FR" sz="1000" dirty="0" smtClean="0">
                <a:latin typeface="Arial"/>
                <a:ea typeface="Times New Roman"/>
                <a:cs typeface="Times New Roman"/>
              </a:rPr>
              <a:t>, cliquez sur </a:t>
            </a:r>
            <a:r>
              <a:rPr lang="fr-FR" sz="1000" b="1" dirty="0" smtClean="0">
                <a:latin typeface="Arial"/>
                <a:ea typeface="Times New Roman"/>
                <a:cs typeface="Times New Roman"/>
              </a:rPr>
              <a:t>Propriétés</a:t>
            </a:r>
            <a:r>
              <a:rPr lang="fr-FR" sz="1000" dirty="0" smtClean="0">
                <a:latin typeface="Arial"/>
                <a:ea typeface="Times New Roman"/>
                <a:cs typeface="Times New Roman"/>
              </a:rPr>
              <a:t> et, à gauche, cliquez sur </a:t>
            </a:r>
            <a:r>
              <a:rPr lang="fr-FR" sz="1000" b="1" dirty="0" smtClean="0">
                <a:latin typeface="Arial"/>
                <a:ea typeface="Times New Roman"/>
                <a:cs typeface="Times New Roman"/>
              </a:rPr>
              <a:t>Général</a:t>
            </a:r>
            <a:r>
              <a:rPr lang="fr-FR" sz="1000" dirty="0" smtClean="0">
                <a:latin typeface="Arial"/>
                <a:ea typeface="Times New Roman"/>
                <a:cs typeface="Times New Roman"/>
              </a:rPr>
              <a:t>. Dans la page </a:t>
            </a:r>
            <a:r>
              <a:rPr lang="fr-FR" sz="1000" b="1" dirty="0" smtClean="0">
                <a:latin typeface="Arial"/>
                <a:ea typeface="Times New Roman"/>
                <a:cs typeface="Times New Roman"/>
              </a:rPr>
              <a:t>Informations </a:t>
            </a:r>
            <a:r>
              <a:rPr lang="fr-FR" sz="1000" b="1" dirty="0" smtClean="0">
                <a:solidFill>
                  <a:prstClr val="black"/>
                </a:solidFill>
                <a:latin typeface="Arial"/>
                <a:ea typeface="Times New Roman"/>
                <a:cs typeface="Times New Roman"/>
              </a:rPr>
              <a:t>générales</a:t>
            </a:r>
            <a:r>
              <a:rPr lang="fr-FR" sz="1000" dirty="0" smtClean="0">
                <a:solidFill>
                  <a:prstClr val="black"/>
                </a:solidFill>
                <a:latin typeface="Arial"/>
                <a:ea typeface="Times New Roman"/>
                <a:cs typeface="Times New Roman"/>
              </a:rPr>
              <a:t>, dans le champ </a:t>
            </a:r>
            <a:r>
              <a:rPr lang="fr-FR" sz="1000" b="1" dirty="0" smtClean="0">
                <a:solidFill>
                  <a:prstClr val="black"/>
                </a:solidFill>
                <a:latin typeface="Arial"/>
                <a:ea typeface="Times New Roman"/>
                <a:cs typeface="Times New Roman"/>
              </a:rPr>
              <a:t>Description</a:t>
            </a:r>
            <a:r>
              <a:rPr lang="fr-FR" sz="1000" dirty="0" smtClean="0">
                <a:solidFill>
                  <a:prstClr val="black"/>
                </a:solidFill>
                <a:latin typeface="Arial"/>
                <a:ea typeface="Times New Roman"/>
                <a:cs typeface="Times New Roman"/>
              </a:rPr>
              <a:t>, tapez </a:t>
            </a:r>
            <a:r>
              <a:rPr lang="fr-FR" sz="1000" b="1" dirty="0" smtClean="0">
                <a:solidFill>
                  <a:prstClr val="black"/>
                </a:solidFill>
                <a:latin typeface="Arial"/>
                <a:ea typeface="Times New Roman"/>
                <a:cs typeface="Times New Roman"/>
              </a:rPr>
              <a:t>Ce Runbook analyse la bibliothèque VMM pour les nouveaux disques durs virtuels</a:t>
            </a:r>
            <a:r>
              <a:rPr lang="fr-FR" sz="1000" dirty="0" smtClean="0">
                <a:solidFill>
                  <a:prstClr val="black"/>
                </a:solidFill>
                <a:latin typeface="Arial"/>
                <a:ea typeface="Times New Roman"/>
                <a:cs typeface="Times New Roman"/>
              </a:rPr>
              <a:t>.</a:t>
            </a:r>
            <a:endParaRPr lang="fr-FR" sz="1000" dirty="0" smtClean="0">
              <a:latin typeface="Arial"/>
              <a:ea typeface="Calibri"/>
              <a:cs typeface="Times New Roman"/>
            </a:endParaRPr>
          </a:p>
          <a:p>
            <a:pPr marL="342900" lvl="0" indent="-342900">
              <a:lnSpc>
                <a:spcPct val="115000"/>
              </a:lnSpc>
              <a:spcAft>
                <a:spcPts val="995"/>
              </a:spcAft>
              <a:buFont typeface="+mj-lt"/>
              <a:buAutoNum type="arabicPeriod" startAt="7"/>
            </a:pPr>
            <a:r>
              <a:rPr lang="fr-FR" sz="1000" dirty="0" smtClean="0">
                <a:solidFill>
                  <a:prstClr val="black"/>
                </a:solidFill>
                <a:latin typeface="Arial"/>
                <a:ea typeface="Times New Roman"/>
                <a:cs typeface="Times New Roman"/>
              </a:rPr>
              <a:t>À gauche, cliquez sur </a:t>
            </a:r>
            <a:r>
              <a:rPr lang="fr-FR" sz="1000" b="1" dirty="0" smtClean="0">
                <a:solidFill>
                  <a:prstClr val="black"/>
                </a:solidFill>
                <a:latin typeface="Arial"/>
                <a:ea typeface="Times New Roman"/>
                <a:cs typeface="Times New Roman"/>
              </a:rPr>
              <a:t>Détails</a:t>
            </a:r>
            <a:r>
              <a:rPr lang="fr-FR" sz="1000" dirty="0" smtClean="0">
                <a:solidFill>
                  <a:prstClr val="black"/>
                </a:solidFill>
                <a:latin typeface="Arial"/>
                <a:ea typeface="Times New Roman"/>
                <a:cs typeface="Times New Roman"/>
              </a:rPr>
              <a:t>, dans la section Dossier à analyser, dans le champ </a:t>
            </a:r>
            <a:r>
              <a:rPr lang="fr-FR" sz="1000" b="1" dirty="0" smtClean="0">
                <a:solidFill>
                  <a:prstClr val="black"/>
                </a:solidFill>
                <a:latin typeface="Arial"/>
                <a:ea typeface="Times New Roman"/>
                <a:cs typeface="Times New Roman"/>
              </a:rPr>
              <a:t>Chemin d'accès</a:t>
            </a:r>
            <a:r>
              <a:rPr lang="fr-FR" sz="1000" dirty="0" smtClean="0">
                <a:solidFill>
                  <a:prstClr val="black"/>
                </a:solidFill>
                <a:latin typeface="Arial"/>
                <a:ea typeface="Times New Roman"/>
                <a:cs typeface="Times New Roman"/>
              </a:rPr>
              <a:t>, tapez </a:t>
            </a:r>
            <a:r>
              <a:rPr lang="fr-FR" sz="1000" b="1" dirty="0" smtClean="0">
                <a:solidFill>
                  <a:prstClr val="black"/>
                </a:solidFill>
                <a:latin typeface="Arial"/>
                <a:ea typeface="Times New Roman"/>
                <a:cs typeface="Times New Roman"/>
              </a:rPr>
              <a:t>\\LON-VMM1\MSSCVMMLibrary</a:t>
            </a:r>
            <a:r>
              <a:rPr lang="fr-FR" sz="1000" dirty="0" smtClean="0">
                <a:solidFill>
                  <a:prstClr val="black"/>
                </a:solidFill>
                <a:latin typeface="Arial"/>
                <a:ea typeface="Times New Roman"/>
                <a:cs typeface="Times New Roman"/>
              </a:rPr>
              <a:t>, puis cliquez sur </a:t>
            </a:r>
            <a:r>
              <a:rPr lang="fr-FR" sz="1000" b="1" dirty="0" smtClean="0">
                <a:solidFill>
                  <a:prstClr val="black"/>
                </a:solidFill>
                <a:latin typeface="Arial"/>
                <a:ea typeface="Times New Roman"/>
                <a:cs typeface="Times New Roman"/>
              </a:rPr>
              <a:t>Inclure les sous-dossiers</a:t>
            </a:r>
            <a:r>
              <a:rPr lang="fr-FR" sz="1000" dirty="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7"/>
            </a:pPr>
            <a:r>
              <a:rPr lang="fr-FR" sz="1000" dirty="0" smtClean="0">
                <a:solidFill>
                  <a:prstClr val="black"/>
                </a:solidFill>
                <a:latin typeface="Arial"/>
                <a:ea typeface="Times New Roman"/>
                <a:cs typeface="Times New Roman"/>
              </a:rPr>
              <a:t>Dans la section Filtres de fichier, cliquez sur </a:t>
            </a:r>
            <a:r>
              <a:rPr lang="fr-FR" sz="1000" b="1" dirty="0" smtClean="0">
                <a:solidFill>
                  <a:prstClr val="black"/>
                </a:solidFill>
                <a:latin typeface="Arial"/>
                <a:ea typeface="Times New Roman"/>
                <a:cs typeface="Times New Roman"/>
              </a:rPr>
              <a:t>Ajouter</a:t>
            </a:r>
            <a:r>
              <a:rPr lang="fr-FR" sz="1000" dirty="0" smtClean="0">
                <a:solidFill>
                  <a:prstClr val="black"/>
                </a:solidFill>
                <a:latin typeface="Arial"/>
                <a:ea typeface="Times New Roman"/>
                <a:cs typeface="Times New Roman"/>
              </a:rPr>
              <a:t> et dans la page </a:t>
            </a:r>
            <a:r>
              <a:rPr lang="fr-FR" sz="1000" b="1" dirty="0" smtClean="0">
                <a:solidFill>
                  <a:prstClr val="black"/>
                </a:solidFill>
                <a:latin typeface="Arial"/>
                <a:ea typeface="Times New Roman"/>
                <a:cs typeface="Times New Roman"/>
              </a:rPr>
              <a:t>Paramètres de filtre</a:t>
            </a:r>
            <a:r>
              <a:rPr lang="fr-FR" sz="1000" dirty="0" smtClean="0">
                <a:solidFill>
                  <a:prstClr val="black"/>
                </a:solidFill>
                <a:latin typeface="Arial"/>
                <a:ea typeface="Times New Roman"/>
                <a:cs typeface="Times New Roman"/>
              </a:rPr>
              <a:t>, cliquez sur la zone de liste déroulante </a:t>
            </a:r>
            <a:r>
              <a:rPr lang="fr-FR" sz="1000" b="1" dirty="0" smtClean="0">
                <a:solidFill>
                  <a:prstClr val="black"/>
                </a:solidFill>
                <a:latin typeface="Arial"/>
                <a:ea typeface="Times New Roman"/>
                <a:cs typeface="Times New Roman"/>
              </a:rPr>
              <a:t>Nom</a:t>
            </a:r>
            <a:r>
              <a:rPr lang="fr-FR" sz="1000" dirty="0" smtClean="0">
                <a:solidFill>
                  <a:prstClr val="black"/>
                </a:solidFill>
                <a:latin typeface="Arial"/>
                <a:ea typeface="Times New Roman"/>
                <a:cs typeface="Times New Roman"/>
              </a:rPr>
              <a:t>, cliquez sur </a:t>
            </a:r>
            <a:r>
              <a:rPr lang="fr-FR" sz="1000" b="1" dirty="0" smtClean="0">
                <a:solidFill>
                  <a:prstClr val="black"/>
                </a:solidFill>
                <a:latin typeface="Arial"/>
                <a:ea typeface="Times New Roman"/>
                <a:cs typeface="Times New Roman"/>
              </a:rPr>
              <a:t>Nom du fichier</a:t>
            </a:r>
            <a:r>
              <a:rPr lang="fr-FR" sz="1000" dirty="0" smtClean="0">
                <a:solidFill>
                  <a:prstClr val="black"/>
                </a:solidFill>
                <a:latin typeface="Arial"/>
                <a:ea typeface="Times New Roman"/>
                <a:cs typeface="Times New Roman"/>
              </a:rPr>
              <a:t>, puis dans le champ</a:t>
            </a:r>
            <a:r>
              <a:rPr lang="fr-FR" sz="1000" b="1" dirty="0" smtClean="0">
                <a:solidFill>
                  <a:prstClr val="black"/>
                </a:solidFill>
                <a:latin typeface="Arial"/>
                <a:ea typeface="Times New Roman"/>
                <a:cs typeface="Times New Roman"/>
              </a:rPr>
              <a:t> Valeur</a:t>
            </a:r>
            <a:r>
              <a:rPr lang="fr-FR" sz="1000" dirty="0" smtClean="0">
                <a:solidFill>
                  <a:prstClr val="black"/>
                </a:solidFill>
                <a:latin typeface="Arial"/>
                <a:ea typeface="Times New Roman"/>
                <a:cs typeface="Times New Roman"/>
              </a:rPr>
              <a:t>, tapez </a:t>
            </a:r>
            <a:r>
              <a:rPr lang="fr-FR" sz="1000" b="1" dirty="0" smtClean="0">
                <a:solidFill>
                  <a:prstClr val="black"/>
                </a:solidFill>
                <a:latin typeface="Arial"/>
                <a:ea typeface="Times New Roman"/>
                <a:cs typeface="Times New Roman"/>
              </a:rPr>
              <a:t>*.vhd</a:t>
            </a:r>
            <a:r>
              <a:rPr lang="fr-FR" sz="1000" dirty="0" smtClean="0">
                <a:solidFill>
                  <a:prstClr val="black"/>
                </a:solidFill>
                <a:latin typeface="Arial"/>
                <a:ea typeface="Times New Roman"/>
                <a:cs typeface="Times New Roman"/>
              </a:rPr>
              <a:t>, puis cliquez sur </a:t>
            </a:r>
            <a:r>
              <a:rPr lang="fr-FR" sz="1000" b="1" dirty="0" smtClean="0">
                <a:solidFill>
                  <a:prstClr val="black"/>
                </a:solidFill>
                <a:latin typeface="Arial"/>
                <a:ea typeface="Times New Roman"/>
                <a:cs typeface="Times New Roman"/>
              </a:rPr>
              <a:t>OK</a:t>
            </a:r>
            <a:r>
              <a:rPr lang="fr-FR" sz="1000" dirty="0" smtClean="0">
                <a:solidFill>
                  <a:prstClr val="black"/>
                </a:solidFill>
                <a:latin typeface="Arial"/>
                <a:ea typeface="Times New Roman"/>
                <a:cs typeface="Times New Roman"/>
              </a:rPr>
              <a:t>. </a:t>
            </a:r>
          </a:p>
          <a:p>
            <a:pPr marL="342900" lvl="0" indent="-342900">
              <a:lnSpc>
                <a:spcPct val="115000"/>
              </a:lnSpc>
              <a:spcAft>
                <a:spcPts val="995"/>
              </a:spcAft>
              <a:buFont typeface="+mj-lt"/>
              <a:buAutoNum type="arabicPeriod" startAt="7"/>
            </a:pPr>
            <a:r>
              <a:rPr lang="fr-FR" sz="1000" dirty="0" smtClean="0">
                <a:solidFill>
                  <a:prstClr val="black"/>
                </a:solidFill>
                <a:latin typeface="Arial"/>
                <a:ea typeface="Times New Roman"/>
                <a:cs typeface="Times New Roman"/>
              </a:rPr>
              <a:t>À gauche, cliquez sur </a:t>
            </a:r>
            <a:r>
              <a:rPr lang="fr-FR" sz="1000" b="1" dirty="0" smtClean="0">
                <a:solidFill>
                  <a:prstClr val="black"/>
                </a:solidFill>
                <a:latin typeface="Arial"/>
                <a:ea typeface="Times New Roman"/>
                <a:cs typeface="Times New Roman"/>
              </a:rPr>
              <a:t>Déclencheurs</a:t>
            </a:r>
            <a:r>
              <a:rPr lang="fr-FR" sz="1000" dirty="0" smtClean="0">
                <a:solidFill>
                  <a:prstClr val="black"/>
                </a:solidFill>
                <a:latin typeface="Arial"/>
                <a:ea typeface="Times New Roman"/>
                <a:cs typeface="Times New Roman"/>
              </a:rPr>
              <a:t> et dans la section Déclencher si, cliquez sur la case à cocher à côté de </a:t>
            </a:r>
            <a:r>
              <a:rPr lang="fr-FR" sz="1000" b="1" dirty="0" smtClean="0">
                <a:solidFill>
                  <a:prstClr val="black"/>
                </a:solidFill>
                <a:latin typeface="Arial"/>
                <a:ea typeface="Times New Roman"/>
                <a:cs typeface="Times New Roman"/>
              </a:rPr>
              <a:t>Nombre de fichiers :</a:t>
            </a:r>
            <a:r>
              <a:rPr lang="fr-FR" sz="1000" dirty="0" smtClean="0">
                <a:solidFill>
                  <a:prstClr val="black"/>
                </a:solidFill>
                <a:latin typeface="Arial"/>
                <a:ea typeface="Times New Roman"/>
                <a:cs typeface="Times New Roman"/>
              </a:rPr>
              <a:t>. Cliquez sur la zone de liste déroulante sous Nombre de fichiers, puis sélectionnez </a:t>
            </a:r>
            <a:r>
              <a:rPr lang="fr-FR" sz="1000" b="1" dirty="0" smtClean="0">
                <a:solidFill>
                  <a:prstClr val="black"/>
                </a:solidFill>
                <a:latin typeface="Arial"/>
                <a:ea typeface="Times New Roman"/>
                <a:cs typeface="Times New Roman"/>
              </a:rPr>
              <a:t>greater than</a:t>
            </a:r>
            <a:r>
              <a:rPr lang="fr-FR" sz="1000" dirty="0" smtClean="0">
                <a:solidFill>
                  <a:prstClr val="black"/>
                </a:solidFill>
                <a:latin typeface="Arial"/>
                <a:ea typeface="Times New Roman"/>
                <a:cs typeface="Times New Roman"/>
              </a:rPr>
              <a:t>,</a:t>
            </a:r>
            <a:r>
              <a:rPr lang="fr-FR" sz="1000" b="1" dirty="0" smtClean="0">
                <a:solidFill>
                  <a:prstClr val="black"/>
                </a:solidFill>
                <a:latin typeface="Arial"/>
                <a:ea typeface="Times New Roman"/>
                <a:cs typeface="Times New Roman"/>
              </a:rPr>
              <a:t> </a:t>
            </a:r>
            <a:r>
              <a:rPr lang="fr-FR" sz="1000" dirty="0" smtClean="0">
                <a:solidFill>
                  <a:prstClr val="black"/>
                </a:solidFill>
                <a:latin typeface="Arial"/>
                <a:ea typeface="Times New Roman"/>
                <a:cs typeface="Times New Roman"/>
              </a:rPr>
              <a:t>et tapez </a:t>
            </a:r>
            <a:r>
              <a:rPr lang="fr-FR" sz="1000" b="1" dirty="0" smtClean="0">
                <a:solidFill>
                  <a:prstClr val="black"/>
                </a:solidFill>
                <a:latin typeface="Arial"/>
                <a:ea typeface="Times New Roman"/>
                <a:cs typeface="Times New Roman"/>
              </a:rPr>
              <a:t>0</a:t>
            </a:r>
            <a:r>
              <a:rPr lang="fr-FR" sz="1000" dirty="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7"/>
            </a:pPr>
            <a:r>
              <a:rPr lang="fr-FR" sz="1000" dirty="0" smtClean="0">
                <a:solidFill>
                  <a:prstClr val="black"/>
                </a:solidFill>
                <a:latin typeface="Arial"/>
                <a:ea typeface="Times New Roman"/>
                <a:cs typeface="Times New Roman"/>
              </a:rPr>
              <a:t>À gauche, cliquez sur </a:t>
            </a:r>
            <a:r>
              <a:rPr lang="fr-FR" sz="1000" b="1" dirty="0" smtClean="0">
                <a:solidFill>
                  <a:prstClr val="black"/>
                </a:solidFill>
                <a:latin typeface="Arial"/>
                <a:ea typeface="Times New Roman"/>
                <a:cs typeface="Times New Roman"/>
              </a:rPr>
              <a:t>Authentification</a:t>
            </a:r>
            <a:r>
              <a:rPr lang="fr-FR" sz="1000" dirty="0" smtClean="0">
                <a:solidFill>
                  <a:prstClr val="black"/>
                </a:solidFill>
                <a:latin typeface="Arial"/>
                <a:ea typeface="Times New Roman"/>
                <a:cs typeface="Times New Roman"/>
              </a:rPr>
              <a:t> et dans le champ </a:t>
            </a:r>
            <a:r>
              <a:rPr lang="fr-FR" sz="1000" b="1" dirty="0" smtClean="0">
                <a:solidFill>
                  <a:prstClr val="black"/>
                </a:solidFill>
                <a:latin typeface="Arial"/>
                <a:ea typeface="Times New Roman"/>
                <a:cs typeface="Times New Roman"/>
              </a:rPr>
              <a:t>Nom d'utilisateur</a:t>
            </a:r>
            <a:r>
              <a:rPr lang="fr-FR" sz="1000" dirty="0" smtClean="0">
                <a:solidFill>
                  <a:prstClr val="black"/>
                </a:solidFill>
                <a:latin typeface="Arial"/>
                <a:ea typeface="Times New Roman"/>
                <a:cs typeface="Times New Roman"/>
              </a:rPr>
              <a:t>, tapez </a:t>
            </a:r>
            <a:r>
              <a:rPr lang="fr-FR" sz="1000" b="1" dirty="0" smtClean="0">
                <a:solidFill>
                  <a:prstClr val="black"/>
                </a:solidFill>
                <a:latin typeface="Arial"/>
                <a:ea typeface="Times New Roman"/>
                <a:cs typeface="Times New Roman"/>
              </a:rPr>
              <a:t>ADATUM\Administrateur</a:t>
            </a:r>
            <a:r>
              <a:rPr lang="fr-FR" sz="1000" dirty="0" smtClean="0">
                <a:solidFill>
                  <a:prstClr val="black"/>
                </a:solidFill>
                <a:latin typeface="Arial"/>
                <a:ea typeface="Times New Roman"/>
                <a:cs typeface="Times New Roman"/>
              </a:rPr>
              <a:t> et dans le champ </a:t>
            </a:r>
            <a:r>
              <a:rPr lang="fr-FR" sz="1000" b="1" dirty="0" smtClean="0">
                <a:solidFill>
                  <a:prstClr val="black"/>
                </a:solidFill>
                <a:latin typeface="Arial"/>
                <a:ea typeface="Times New Roman"/>
                <a:cs typeface="Times New Roman"/>
              </a:rPr>
              <a:t>Mot de passe</a:t>
            </a:r>
            <a:r>
              <a:rPr lang="fr-FR" sz="1000" dirty="0" smtClean="0">
                <a:solidFill>
                  <a:prstClr val="black"/>
                </a:solidFill>
                <a:latin typeface="Arial"/>
                <a:ea typeface="Times New Roman"/>
                <a:cs typeface="Times New Roman"/>
              </a:rPr>
              <a:t>, tapez </a:t>
            </a:r>
            <a:r>
              <a:rPr lang="fr-FR" sz="1000" b="1" dirty="0" smtClean="0">
                <a:solidFill>
                  <a:prstClr val="black"/>
                </a:solidFill>
                <a:latin typeface="Arial"/>
                <a:ea typeface="Times New Roman"/>
                <a:cs typeface="Times New Roman"/>
              </a:rPr>
              <a:t>Pa$$w0rd</a:t>
            </a:r>
            <a:r>
              <a:rPr lang="fr-FR" sz="1000" dirty="0" smtClean="0">
                <a:solidFill>
                  <a:prstClr val="black"/>
                </a:solidFill>
                <a:latin typeface="Arial"/>
                <a:ea typeface="Times New Roman"/>
                <a:cs typeface="Times New Roman"/>
              </a:rPr>
              <a:t>, puis cliquez sur </a:t>
            </a:r>
            <a:r>
              <a:rPr lang="fr-FR" sz="1000" b="1" dirty="0" smtClean="0">
                <a:solidFill>
                  <a:prstClr val="black"/>
                </a:solidFill>
                <a:latin typeface="Arial"/>
                <a:ea typeface="Times New Roman"/>
                <a:cs typeface="Times New Roman"/>
              </a:rPr>
              <a:t>Terminer</a:t>
            </a:r>
            <a:r>
              <a:rPr lang="fr-FR" sz="1000" dirty="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7"/>
            </a:pPr>
            <a:r>
              <a:rPr lang="fr-FR" sz="1000" dirty="0" smtClean="0">
                <a:solidFill>
                  <a:prstClr val="black"/>
                </a:solidFill>
                <a:latin typeface="Arial"/>
                <a:ea typeface="Times New Roman"/>
                <a:cs typeface="Times New Roman"/>
              </a:rPr>
              <a:t>À droite, sous Activités, cliquez sur </a:t>
            </a:r>
            <a:r>
              <a:rPr lang="fr-FR" sz="1000" b="1" dirty="0" smtClean="0">
                <a:solidFill>
                  <a:prstClr val="black"/>
                </a:solidFill>
                <a:latin typeface="Arial"/>
                <a:ea typeface="Times New Roman"/>
                <a:cs typeface="Times New Roman"/>
              </a:rPr>
              <a:t>Notification</a:t>
            </a:r>
            <a:r>
              <a:rPr lang="fr-FR" sz="1000" dirty="0" smtClean="0">
                <a:solidFill>
                  <a:prstClr val="black"/>
                </a:solidFill>
                <a:latin typeface="Arial"/>
                <a:ea typeface="Times New Roman"/>
                <a:cs typeface="Times New Roman"/>
              </a:rPr>
              <a:t>, puis cliquez sur l'activité </a:t>
            </a:r>
            <a:r>
              <a:rPr lang="fr-FR" sz="1000" b="1" dirty="0" smtClean="0">
                <a:solidFill>
                  <a:prstClr val="black"/>
                </a:solidFill>
                <a:latin typeface="Arial"/>
                <a:ea typeface="Times New Roman"/>
                <a:cs typeface="Times New Roman"/>
              </a:rPr>
              <a:t>Envoyer un message du journal des événements</a:t>
            </a:r>
            <a:r>
              <a:rPr lang="fr-FR" sz="1000" dirty="0" smtClean="0">
                <a:solidFill>
                  <a:prstClr val="black"/>
                </a:solidFill>
                <a:latin typeface="Arial"/>
                <a:ea typeface="Times New Roman"/>
                <a:cs typeface="Times New Roman"/>
              </a:rPr>
              <a:t> et faites-la glisser au milieu du volet central et à droite de l'activité </a:t>
            </a:r>
            <a:r>
              <a:rPr lang="fr-FR" sz="1000" b="1" dirty="0" smtClean="0">
                <a:solidFill>
                  <a:prstClr val="black"/>
                </a:solidFill>
                <a:latin typeface="Arial"/>
                <a:ea typeface="Times New Roman"/>
                <a:cs typeface="Times New Roman"/>
              </a:rPr>
              <a:t>Analyse de la bibliothèque VMM</a:t>
            </a:r>
            <a:r>
              <a:rPr lang="fr-FR" sz="1000" dirty="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7"/>
            </a:pPr>
            <a:r>
              <a:rPr lang="fr-FR" sz="1000" dirty="0" smtClean="0">
                <a:solidFill>
                  <a:prstClr val="black"/>
                </a:solidFill>
                <a:latin typeface="Arial"/>
                <a:ea typeface="Times New Roman"/>
                <a:cs typeface="Times New Roman"/>
              </a:rPr>
              <a:t>Placez le pointeur de la souris sur l'activité Analyse de la bibliothèque VMM</a:t>
            </a:r>
            <a:r>
              <a:rPr lang="fr-FR" sz="1000" b="1" dirty="0" smtClean="0">
                <a:solidFill>
                  <a:prstClr val="black"/>
                </a:solidFill>
                <a:latin typeface="Arial"/>
                <a:ea typeface="Times New Roman"/>
                <a:cs typeface="Times New Roman"/>
              </a:rPr>
              <a:t> </a:t>
            </a:r>
            <a:r>
              <a:rPr lang="fr-FR" sz="1000" dirty="0" smtClean="0">
                <a:solidFill>
                  <a:prstClr val="black"/>
                </a:solidFill>
                <a:latin typeface="Arial"/>
                <a:ea typeface="Times New Roman"/>
                <a:cs typeface="Times New Roman"/>
              </a:rPr>
              <a:t>et une petite flèche apparaîtra sur la droite. Placez le pointeur de la souris sur la flèche et celui-ci doit prendre la forme d'une croix, cliquez sur la </a:t>
            </a:r>
            <a:r>
              <a:rPr lang="fr-FR" sz="1000" b="1" dirty="0" smtClean="0">
                <a:solidFill>
                  <a:prstClr val="black"/>
                </a:solidFill>
                <a:latin typeface="Arial"/>
                <a:ea typeface="Times New Roman"/>
                <a:cs typeface="Times New Roman"/>
              </a:rPr>
              <a:t>flèche</a:t>
            </a:r>
            <a:r>
              <a:rPr lang="fr-FR" sz="1000" dirty="0" smtClean="0">
                <a:solidFill>
                  <a:prstClr val="black"/>
                </a:solidFill>
                <a:latin typeface="Arial"/>
                <a:ea typeface="Times New Roman"/>
                <a:cs typeface="Times New Roman"/>
              </a:rPr>
              <a:t> et faites-la glisser sur </a:t>
            </a:r>
            <a:r>
              <a:rPr lang="fr-FR" sz="1000" b="1" dirty="0" smtClean="0">
                <a:solidFill>
                  <a:prstClr val="black"/>
                </a:solidFill>
                <a:latin typeface="Arial"/>
                <a:ea typeface="Times New Roman"/>
                <a:cs typeface="Times New Roman"/>
              </a:rPr>
              <a:t>Envoyer un message du journal des événements</a:t>
            </a:r>
            <a:r>
              <a:rPr lang="fr-FR" sz="1000" dirty="0" smtClean="0">
                <a:solidFill>
                  <a:prstClr val="black"/>
                </a:solidFill>
                <a:latin typeface="Arial"/>
                <a:ea typeface="Times New Roman"/>
                <a:cs typeface="Times New Roman"/>
              </a:rPr>
              <a:t>. Un lien avec une flèche doit maintenant apparaître entre les deux activités.</a:t>
            </a:r>
          </a:p>
          <a:p>
            <a:pPr marL="342900" indent="-342900">
              <a:lnSpc>
                <a:spcPct val="115000"/>
              </a:lnSpc>
              <a:spcAft>
                <a:spcPts val="995"/>
              </a:spcAft>
              <a:buFont typeface="+mj-lt"/>
              <a:buAutoNum type="arabicPeriod" startAt="13"/>
            </a:pPr>
            <a:r>
              <a:rPr lang="fr-FR" sz="1000" dirty="0">
                <a:solidFill>
                  <a:prstClr val="black"/>
                </a:solidFill>
                <a:latin typeface="Arial"/>
                <a:ea typeface="Times New Roman"/>
                <a:cs typeface="Times New Roman"/>
              </a:rPr>
              <a:t>Cliquez avec le bouton droit sur le lien entre les deux activités, cliquez sur </a:t>
            </a:r>
            <a:r>
              <a:rPr lang="fr-FR" sz="1000" b="1" dirty="0">
                <a:solidFill>
                  <a:prstClr val="black"/>
                </a:solidFill>
                <a:latin typeface="Arial"/>
                <a:ea typeface="Times New Roman"/>
                <a:cs typeface="Times New Roman"/>
              </a:rPr>
              <a:t>Propriétés</a:t>
            </a:r>
            <a:r>
              <a:rPr lang="fr-FR" sz="1000" dirty="0">
                <a:solidFill>
                  <a:prstClr val="black"/>
                </a:solidFill>
                <a:latin typeface="Arial"/>
                <a:ea typeface="Times New Roman"/>
                <a:cs typeface="Times New Roman"/>
              </a:rPr>
              <a:t>, puis lorsque la page </a:t>
            </a:r>
            <a:r>
              <a:rPr lang="fr-FR" sz="1000" b="1" dirty="0">
                <a:solidFill>
                  <a:prstClr val="black"/>
                </a:solidFill>
                <a:latin typeface="Arial"/>
                <a:ea typeface="Times New Roman"/>
                <a:cs typeface="Times New Roman"/>
              </a:rPr>
              <a:t>Lier Propriétés</a:t>
            </a:r>
            <a:r>
              <a:rPr lang="fr-FR" sz="1000" dirty="0">
                <a:solidFill>
                  <a:prstClr val="black"/>
                </a:solidFill>
                <a:latin typeface="Arial"/>
                <a:ea typeface="Times New Roman"/>
                <a:cs typeface="Times New Roman"/>
              </a:rPr>
              <a:t> s'affiche, examinez le filtre, puis cliquez sur </a:t>
            </a:r>
            <a:r>
              <a:rPr lang="fr-FR" sz="1000" b="1" dirty="0">
                <a:solidFill>
                  <a:prstClr val="black"/>
                </a:solidFill>
                <a:latin typeface="Arial"/>
                <a:ea typeface="Times New Roman"/>
                <a:cs typeface="Times New Roman"/>
              </a:rPr>
              <a:t>Terminer</a:t>
            </a:r>
            <a:r>
              <a:rPr lang="fr-FR"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13"/>
            </a:pPr>
            <a:r>
              <a:rPr lang="fr-FR" sz="1000" dirty="0">
                <a:solidFill>
                  <a:prstClr val="black"/>
                </a:solidFill>
                <a:latin typeface="Arial"/>
                <a:ea typeface="Times New Roman"/>
                <a:cs typeface="Times New Roman"/>
              </a:rPr>
              <a:t>Cliquez avec le bouton droit sur</a:t>
            </a:r>
            <a:r>
              <a:rPr lang="fr-FR" sz="1000" b="1" dirty="0">
                <a:solidFill>
                  <a:prstClr val="black"/>
                </a:solidFill>
                <a:latin typeface="Arial"/>
                <a:ea typeface="Times New Roman"/>
                <a:cs typeface="Times New Roman"/>
              </a:rPr>
              <a:t> Envoyer un message du journal des événements</a:t>
            </a:r>
            <a:r>
              <a:rPr lang="fr-FR" sz="1000" dirty="0">
                <a:solidFill>
                  <a:prstClr val="black"/>
                </a:solidFill>
                <a:latin typeface="Arial"/>
                <a:ea typeface="Times New Roman"/>
                <a:cs typeface="Times New Roman"/>
              </a:rPr>
              <a:t>,</a:t>
            </a:r>
            <a:r>
              <a:rPr lang="fr-FR" sz="1000" b="1" dirty="0">
                <a:solidFill>
                  <a:prstClr val="black"/>
                </a:solidFill>
                <a:latin typeface="Arial"/>
                <a:ea typeface="Times New Roman"/>
                <a:cs typeface="Times New Roman"/>
              </a:rPr>
              <a:t> </a:t>
            </a:r>
            <a:r>
              <a:rPr lang="fr-FR" sz="1000" dirty="0">
                <a:solidFill>
                  <a:prstClr val="black"/>
                </a:solidFill>
                <a:latin typeface="Arial"/>
                <a:ea typeface="Times New Roman"/>
                <a:cs typeface="Times New Roman"/>
              </a:rPr>
              <a:t>cliquez sur </a:t>
            </a:r>
            <a:r>
              <a:rPr lang="fr-FR" sz="1000" b="1" dirty="0">
                <a:solidFill>
                  <a:prstClr val="black"/>
                </a:solidFill>
                <a:latin typeface="Arial"/>
                <a:ea typeface="Times New Roman"/>
                <a:cs typeface="Times New Roman"/>
              </a:rPr>
              <a:t>Propriétés</a:t>
            </a:r>
            <a:r>
              <a:rPr lang="fr-FR" sz="1000" dirty="0">
                <a:solidFill>
                  <a:prstClr val="black"/>
                </a:solidFill>
                <a:latin typeface="Arial"/>
                <a:ea typeface="Times New Roman"/>
                <a:cs typeface="Times New Roman"/>
              </a:rPr>
              <a:t>, puis dans la page </a:t>
            </a:r>
            <a:r>
              <a:rPr lang="fr-FR" sz="1000" b="1" dirty="0">
                <a:solidFill>
                  <a:prstClr val="black"/>
                </a:solidFill>
                <a:latin typeface="Arial"/>
                <a:ea typeface="Times New Roman"/>
                <a:cs typeface="Times New Roman"/>
              </a:rPr>
              <a:t>Détails</a:t>
            </a:r>
            <a:r>
              <a:rPr lang="fr-FR" sz="1000" dirty="0">
                <a:solidFill>
                  <a:prstClr val="black"/>
                </a:solidFill>
                <a:latin typeface="Arial"/>
                <a:ea typeface="Times New Roman"/>
                <a:cs typeface="Times New Roman"/>
              </a:rPr>
              <a:t>, dans la section Propriétés, cliquez dans le champ </a:t>
            </a:r>
            <a:r>
              <a:rPr lang="fr-FR" sz="1000" b="1" dirty="0">
                <a:solidFill>
                  <a:prstClr val="black"/>
                </a:solidFill>
                <a:latin typeface="Arial"/>
                <a:ea typeface="Times New Roman"/>
                <a:cs typeface="Times New Roman"/>
              </a:rPr>
              <a:t>Ordinateur</a:t>
            </a:r>
            <a:r>
              <a:rPr lang="fr-FR" sz="1000" dirty="0">
                <a:solidFill>
                  <a:prstClr val="black"/>
                </a:solidFill>
                <a:latin typeface="Arial"/>
                <a:ea typeface="Times New Roman"/>
                <a:cs typeface="Times New Roman"/>
              </a:rPr>
              <a:t>, puis tapez </a:t>
            </a:r>
            <a:r>
              <a:rPr lang="fr-FR" sz="1000" b="1" dirty="0">
                <a:solidFill>
                  <a:prstClr val="black"/>
                </a:solidFill>
                <a:latin typeface="Arial"/>
                <a:ea typeface="Times New Roman"/>
                <a:cs typeface="Times New Roman"/>
              </a:rPr>
              <a:t>LON-OR1</a:t>
            </a:r>
            <a:r>
              <a:rPr lang="fr-FR" sz="1000" dirty="0">
                <a:solidFill>
                  <a:prstClr val="black"/>
                </a:solidFill>
                <a:latin typeface="Arial"/>
                <a:ea typeface="Times New Roman"/>
                <a:cs typeface="Times New Roman"/>
              </a:rPr>
              <a:t>. Dans le champ </a:t>
            </a:r>
            <a:r>
              <a:rPr lang="fr-FR" sz="1000" b="1" dirty="0">
                <a:solidFill>
                  <a:prstClr val="black"/>
                </a:solidFill>
                <a:latin typeface="Arial"/>
                <a:ea typeface="Times New Roman"/>
                <a:cs typeface="Times New Roman"/>
              </a:rPr>
              <a:t>Message</a:t>
            </a:r>
            <a:r>
              <a:rPr lang="fr-FR" sz="1000" dirty="0">
                <a:solidFill>
                  <a:prstClr val="black"/>
                </a:solidFill>
                <a:latin typeface="Arial"/>
                <a:ea typeface="Times New Roman"/>
                <a:cs typeface="Times New Roman"/>
              </a:rPr>
              <a:t>, tapez </a:t>
            </a:r>
            <a:r>
              <a:rPr lang="fr-FR" sz="1000" b="1" dirty="0">
                <a:solidFill>
                  <a:prstClr val="black"/>
                </a:solidFill>
                <a:latin typeface="Arial"/>
                <a:ea typeface="Times New Roman"/>
                <a:cs typeface="Times New Roman"/>
              </a:rPr>
              <a:t>Un fichier de disque dur virtuel a été créé ou mis à jour dans la bibliothèque LON-VMM1</a:t>
            </a:r>
            <a:r>
              <a:rPr lang="fr-FR" sz="1000" dirty="0">
                <a:solidFill>
                  <a:prstClr val="black"/>
                </a:solidFill>
                <a:latin typeface="Arial"/>
                <a:ea typeface="Times New Roman"/>
                <a:cs typeface="Times New Roman"/>
              </a:rPr>
              <a:t>. Dans la section Gravité, cliquez sur </a:t>
            </a:r>
            <a:r>
              <a:rPr lang="fr-FR" sz="1000" b="1" dirty="0">
                <a:solidFill>
                  <a:prstClr val="black"/>
                </a:solidFill>
                <a:latin typeface="Arial"/>
                <a:ea typeface="Times New Roman"/>
                <a:cs typeface="Times New Roman"/>
              </a:rPr>
              <a:t>Avertissement</a:t>
            </a:r>
            <a:r>
              <a:rPr lang="fr-FR" sz="1000" dirty="0">
                <a:solidFill>
                  <a:prstClr val="black"/>
                </a:solidFill>
                <a:latin typeface="Arial"/>
                <a:ea typeface="Times New Roman"/>
                <a:cs typeface="Times New Roman"/>
              </a:rPr>
              <a:t>, puis sur </a:t>
            </a:r>
            <a:r>
              <a:rPr lang="fr-FR" sz="1000" b="1" dirty="0">
                <a:solidFill>
                  <a:prstClr val="black"/>
                </a:solidFill>
                <a:latin typeface="Arial"/>
                <a:ea typeface="Times New Roman"/>
                <a:cs typeface="Times New Roman"/>
              </a:rPr>
              <a:t>Terminer</a:t>
            </a:r>
            <a:r>
              <a:rPr lang="fr-FR" sz="1000" dirty="0" smtClean="0">
                <a:solidFill>
                  <a:prstClr val="black"/>
                </a:solidFill>
                <a:latin typeface="Arial"/>
                <a:ea typeface="Times New Roman"/>
                <a:cs typeface="Times New Roman"/>
              </a:rPr>
              <a:t>.</a:t>
            </a:r>
            <a:endParaRPr lang="fr-FR" sz="1000" dirty="0">
              <a:solidFill>
                <a:prstClr val="black"/>
              </a:solidFill>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B0DCCA6E-50B3-4613-98BC-509B80EFCF86}" type="slidenum">
              <a:rPr lang="fr-FR" smtClean="0"/>
              <a:pPr/>
              <a:t>7</a:t>
            </a:fld>
            <a:endParaRPr lang="fr-FR" dirty="0"/>
          </a:p>
        </p:txBody>
      </p:sp>
      <p:sp>
        <p:nvSpPr>
          <p:cNvPr id="5" name="TextBox 4"/>
          <p:cNvSpPr txBox="1"/>
          <p:nvPr/>
        </p:nvSpPr>
        <p:spPr>
          <a:xfrm>
            <a:off x="0" y="8890000"/>
            <a:ext cx="3810000" cy="246221"/>
          </a:xfrm>
          <a:prstGeom prst="rect">
            <a:avLst/>
          </a:prstGeom>
          <a:noFill/>
        </p:spPr>
        <p:txBody>
          <a:bodyPr vert="horz" wrap="square" rtlCol="0">
            <a:spAutoFit/>
          </a:bodyPr>
          <a:lstStyle/>
          <a:p>
            <a:r>
              <a:rPr lang="fr-FR" sz="1000" dirty="0" smtClean="0">
                <a:latin typeface="Arial"/>
              </a:rPr>
              <a:t>(Remarques supplémentaires sur la diapositive suivante)</a:t>
            </a:r>
            <a:endParaRPr lang="fr-FR" sz="1000" dirty="0">
              <a:latin typeface="Arial"/>
            </a:endParaRPr>
          </a:p>
        </p:txBody>
      </p:sp>
      <p:sp>
        <p:nvSpPr>
          <p:cNvPr id="8" name="Rectangle 7"/>
          <p:cNvSpPr/>
          <p:nvPr/>
        </p:nvSpPr>
        <p:spPr>
          <a:xfrm>
            <a:off x="1" y="238125"/>
            <a:ext cx="27432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5 : Planification et implémentation d'une solution d'administration de la virtualisation</a:t>
            </a:r>
            <a:endParaRPr lang="fr-FR" sz="1200" b="1" dirty="0">
              <a:solidFill>
                <a:srgbClr val="336699"/>
              </a:solidFill>
              <a:latin typeface="Arial"/>
            </a:endParaRPr>
          </a:p>
        </p:txBody>
      </p:sp>
      <p:sp>
        <p:nvSpPr>
          <p:cNvPr id="9" name="Slide Image Placeholder 1"/>
          <p:cNvSpPr>
            <a:spLocks noGrp="1" noRot="1" noChangeAspect="1"/>
          </p:cNvSpPr>
          <p:nvPr>
            <p:ph type="sldImg" idx="2"/>
          </p:nvPr>
        </p:nvSpPr>
        <p:spPr>
          <a:xfrm>
            <a:off x="4325112" y="73152"/>
            <a:ext cx="2468880" cy="1851660"/>
          </a:xfrm>
        </p:spPr>
      </p:sp>
      <p:sp>
        <p:nvSpPr>
          <p:cNvPr id="10" name="Rectangle 9"/>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000000"/>
                </a:solidFill>
                <a:latin typeface="Arial"/>
              </a:rPr>
              <a:t>22414B</a:t>
            </a:r>
            <a:endParaRPr lang="fr-FR" sz="1200" b="1" dirty="0">
              <a:solidFill>
                <a:srgbClr val="000000"/>
              </a:solidFill>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10895" y="2093976"/>
            <a:ext cx="6153911" cy="6604000"/>
          </a:xfrm>
        </p:spPr>
        <p:txBody>
          <a:bodyPr>
            <a:noAutofit/>
          </a:bodyPr>
          <a:lstStyle/>
          <a:p>
            <a:pPr marL="342900" lvl="0" indent="-342900">
              <a:lnSpc>
                <a:spcPct val="115000"/>
              </a:lnSpc>
              <a:spcAft>
                <a:spcPts val="995"/>
              </a:spcAft>
              <a:buFont typeface="+mj-lt"/>
              <a:buAutoNum type="arabicPeriod" startAt="15"/>
            </a:pPr>
            <a:r>
              <a:rPr lang="fr-FR" sz="1000" dirty="0" smtClean="0">
                <a:solidFill>
                  <a:prstClr val="black"/>
                </a:solidFill>
                <a:latin typeface="Arial"/>
                <a:ea typeface="Times New Roman"/>
                <a:cs typeface="Times New Roman"/>
              </a:rPr>
              <a:t>Dans le ruban, cliquez sur </a:t>
            </a:r>
            <a:r>
              <a:rPr lang="fr-FR" sz="1000" b="1" dirty="0" smtClean="0">
                <a:solidFill>
                  <a:prstClr val="black"/>
                </a:solidFill>
                <a:latin typeface="Arial"/>
                <a:ea typeface="Times New Roman"/>
                <a:cs typeface="Times New Roman"/>
              </a:rPr>
              <a:t>Enregistrer</a:t>
            </a:r>
            <a:r>
              <a:rPr lang="fr-FR" sz="1000" dirty="0" smtClean="0">
                <a:solidFill>
                  <a:prstClr val="black"/>
                </a:solidFill>
                <a:latin typeface="Arial"/>
                <a:ea typeface="Times New Roman"/>
                <a:cs typeface="Times New Roman"/>
              </a:rPr>
              <a:t>, puis sur </a:t>
            </a:r>
            <a:r>
              <a:rPr lang="fr-FR" sz="1000" b="1" dirty="0" smtClean="0">
                <a:solidFill>
                  <a:prstClr val="black"/>
                </a:solidFill>
                <a:latin typeface="Arial"/>
                <a:ea typeface="Times New Roman"/>
                <a:cs typeface="Times New Roman"/>
              </a:rPr>
              <a:t>Exécuter</a:t>
            </a:r>
            <a:r>
              <a:rPr lang="fr-FR" sz="1000" dirty="0" smtClean="0">
                <a:solidFill>
                  <a:prstClr val="black"/>
                </a:solidFill>
                <a:latin typeface="Arial"/>
                <a:ea typeface="Times New Roman"/>
                <a:cs typeface="Times New Roman"/>
              </a:rPr>
              <a:t>. Dans la barre des tâches de Windows, cliquez sur l'icône </a:t>
            </a:r>
            <a:r>
              <a:rPr lang="fr-FR" sz="1000" b="1" dirty="0" smtClean="0">
                <a:solidFill>
                  <a:prstClr val="black"/>
                </a:solidFill>
                <a:latin typeface="Arial"/>
                <a:ea typeface="Times New Roman"/>
                <a:cs typeface="Times New Roman"/>
              </a:rPr>
              <a:t>Explorateur de fichiers</a:t>
            </a:r>
            <a:r>
              <a:rPr lang="fr-FR" sz="1000" dirty="0" smtClean="0">
                <a:solidFill>
                  <a:prstClr val="black"/>
                </a:solidFill>
                <a:latin typeface="Arial"/>
                <a:ea typeface="Times New Roman"/>
                <a:cs typeface="Times New Roman"/>
              </a:rPr>
              <a:t>, cliquez dans le champ de la </a:t>
            </a:r>
            <a:r>
              <a:rPr lang="fr-FR" sz="1000" b="1" dirty="0" smtClean="0">
                <a:solidFill>
                  <a:prstClr val="black"/>
                </a:solidFill>
                <a:latin typeface="Arial"/>
                <a:ea typeface="Times New Roman"/>
                <a:cs typeface="Times New Roman"/>
              </a:rPr>
              <a:t>barre d'adresses</a:t>
            </a:r>
            <a:r>
              <a:rPr lang="fr-FR" sz="1000" dirty="0" smtClean="0">
                <a:solidFill>
                  <a:prstClr val="black"/>
                </a:solidFill>
                <a:latin typeface="Arial"/>
                <a:ea typeface="Times New Roman"/>
                <a:cs typeface="Times New Roman"/>
              </a:rPr>
              <a:t> et tapez </a:t>
            </a:r>
            <a:r>
              <a:rPr lang="fr-FR" sz="1000" b="1" dirty="0" smtClean="0">
                <a:solidFill>
                  <a:prstClr val="black"/>
                </a:solidFill>
                <a:latin typeface="Arial"/>
                <a:ea typeface="Times New Roman"/>
                <a:cs typeface="Times New Roman"/>
              </a:rPr>
              <a:t>\\lon-vmm1\MSSCVMMLibrary\VHDs</a:t>
            </a:r>
            <a:r>
              <a:rPr lang="fr-FR" sz="1000" dirty="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16"/>
            </a:pPr>
            <a:r>
              <a:rPr lang="fr-FR" sz="1000" dirty="0" smtClean="0">
                <a:solidFill>
                  <a:prstClr val="black"/>
                </a:solidFill>
                <a:latin typeface="Arial"/>
                <a:ea typeface="Times New Roman"/>
                <a:cs typeface="Segoe UI"/>
              </a:rPr>
              <a:t>Dans le ruban de la fenêtre des disques durs virtuels, cliquez sur </a:t>
            </a:r>
            <a:r>
              <a:rPr lang="fr-FR" sz="1000" b="1" dirty="0" smtClean="0">
                <a:solidFill>
                  <a:prstClr val="black"/>
                </a:solidFill>
                <a:latin typeface="Arial"/>
                <a:ea typeface="Times New Roman"/>
                <a:cs typeface="Times New Roman"/>
              </a:rPr>
              <a:t>Affichage</a:t>
            </a:r>
            <a:r>
              <a:rPr lang="fr-FR" sz="1000" dirty="0" smtClean="0">
                <a:solidFill>
                  <a:prstClr val="black"/>
                </a:solidFill>
                <a:latin typeface="Arial"/>
                <a:ea typeface="Times New Roman"/>
                <a:cs typeface="Segoe UI"/>
              </a:rPr>
              <a:t>, puis sélectionnez la case à cocher à côté de </a:t>
            </a:r>
            <a:r>
              <a:rPr lang="fr-FR" sz="1000" b="1" dirty="0" smtClean="0">
                <a:solidFill>
                  <a:prstClr val="black"/>
                </a:solidFill>
                <a:latin typeface="Arial"/>
                <a:ea typeface="Times New Roman"/>
                <a:cs typeface="Times New Roman"/>
              </a:rPr>
              <a:t>Extensions de noms de fichiers.</a:t>
            </a:r>
            <a:endParaRPr lang="fr-FR" sz="1000" dirty="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6"/>
            </a:pPr>
            <a:r>
              <a:rPr lang="fr-FR" sz="1000" dirty="0" smtClean="0">
                <a:solidFill>
                  <a:prstClr val="black"/>
                </a:solidFill>
                <a:latin typeface="Arial"/>
                <a:ea typeface="Times New Roman"/>
                <a:cs typeface="Segoe UI"/>
              </a:rPr>
              <a:t>Dans la fenêtre des disques durs virtuels, c</a:t>
            </a:r>
            <a:r>
              <a:rPr lang="fr-FR" sz="1000" dirty="0" smtClean="0">
                <a:solidFill>
                  <a:prstClr val="black"/>
                </a:solidFill>
                <a:latin typeface="Arial"/>
                <a:ea typeface="Times New Roman"/>
                <a:cs typeface="Times New Roman"/>
              </a:rPr>
              <a:t>liquez avec le bouton droit sur le fichier </a:t>
            </a:r>
            <a:r>
              <a:rPr lang="fr-FR" sz="1000" b="1" dirty="0" smtClean="0">
                <a:solidFill>
                  <a:prstClr val="black"/>
                </a:solidFill>
                <a:latin typeface="Arial"/>
                <a:ea typeface="Times New Roman"/>
                <a:cs typeface="Times New Roman"/>
              </a:rPr>
              <a:t>Disque vierge – Grand.vhd</a:t>
            </a:r>
            <a:r>
              <a:rPr lang="fr-FR" sz="1000" dirty="0" smtClean="0">
                <a:solidFill>
                  <a:prstClr val="black"/>
                </a:solidFill>
                <a:latin typeface="Arial"/>
                <a:ea typeface="Times New Roman"/>
                <a:cs typeface="Times New Roman"/>
              </a:rPr>
              <a:t>, cliquez sur </a:t>
            </a:r>
            <a:r>
              <a:rPr lang="fr-FR" sz="1000" b="1" dirty="0" smtClean="0">
                <a:solidFill>
                  <a:prstClr val="black"/>
                </a:solidFill>
                <a:latin typeface="Arial"/>
                <a:ea typeface="Times New Roman"/>
                <a:cs typeface="Times New Roman"/>
              </a:rPr>
              <a:t>Copier</a:t>
            </a:r>
            <a:r>
              <a:rPr lang="fr-FR" sz="1000" dirty="0" smtClean="0">
                <a:solidFill>
                  <a:prstClr val="black"/>
                </a:solidFill>
                <a:latin typeface="Arial"/>
                <a:ea typeface="Times New Roman"/>
                <a:cs typeface="Times New Roman"/>
              </a:rPr>
              <a:t>, cliquez avec le bouton droit sur un espace vide dans la fenêtre de l'Explorateur de fichiers, puis cliquez sur </a:t>
            </a:r>
            <a:r>
              <a:rPr lang="fr-FR" sz="1000" b="1" dirty="0" smtClean="0">
                <a:solidFill>
                  <a:prstClr val="black"/>
                </a:solidFill>
                <a:latin typeface="Arial"/>
                <a:ea typeface="Times New Roman"/>
                <a:cs typeface="Times New Roman"/>
              </a:rPr>
              <a:t>Coller</a:t>
            </a:r>
            <a:r>
              <a:rPr lang="fr-FR" sz="1000" dirty="0" smtClean="0">
                <a:solidFill>
                  <a:prstClr val="black"/>
                </a:solidFill>
                <a:latin typeface="Arial"/>
                <a:ea typeface="Times New Roman"/>
                <a:cs typeface="Times New Roman"/>
              </a:rPr>
              <a:t>. Un nouveau fichier nommé Disque vierge – Grand – Copie.vhd est créé.</a:t>
            </a:r>
          </a:p>
          <a:p>
            <a:pPr marL="342900" lvl="0" indent="-342900">
              <a:lnSpc>
                <a:spcPct val="115000"/>
              </a:lnSpc>
              <a:spcAft>
                <a:spcPts val="995"/>
              </a:spcAft>
              <a:buFont typeface="+mj-lt"/>
              <a:buAutoNum type="arabicPeriod" startAt="16"/>
            </a:pPr>
            <a:r>
              <a:rPr lang="fr-FR" sz="1000" dirty="0" smtClean="0">
                <a:solidFill>
                  <a:prstClr val="black"/>
                </a:solidFill>
                <a:latin typeface="Arial"/>
                <a:ea typeface="Times New Roman"/>
                <a:cs typeface="Times New Roman"/>
              </a:rPr>
              <a:t>Déplacez la souris sur le coin inférieur gauche jusqu'à ce que l'icône Accueil apparaisse, cliquez sur l'icône </a:t>
            </a:r>
            <a:r>
              <a:rPr lang="fr-FR" sz="1000" b="1" dirty="0" smtClean="0">
                <a:solidFill>
                  <a:prstClr val="black"/>
                </a:solidFill>
                <a:latin typeface="Arial"/>
                <a:ea typeface="Times New Roman"/>
                <a:cs typeface="Times New Roman"/>
              </a:rPr>
              <a:t>Accueil</a:t>
            </a:r>
            <a:r>
              <a:rPr lang="fr-FR" sz="1000" dirty="0" smtClean="0">
                <a:solidFill>
                  <a:prstClr val="black"/>
                </a:solidFill>
                <a:latin typeface="Arial"/>
                <a:ea typeface="Times New Roman"/>
                <a:cs typeface="Times New Roman"/>
              </a:rPr>
              <a:t>, l'interface utilisateur Windows apparaît, tapez </a:t>
            </a:r>
            <a:r>
              <a:rPr lang="fr-FR" sz="1000" b="1" dirty="0" smtClean="0">
                <a:solidFill>
                  <a:prstClr val="black"/>
                </a:solidFill>
                <a:latin typeface="Arial"/>
                <a:ea typeface="Times New Roman"/>
                <a:cs typeface="Times New Roman"/>
              </a:rPr>
              <a:t>Événement</a:t>
            </a:r>
            <a:r>
              <a:rPr lang="fr-FR" sz="1000" dirty="0" smtClean="0">
                <a:solidFill>
                  <a:prstClr val="black"/>
                </a:solidFill>
                <a:latin typeface="Arial"/>
                <a:ea typeface="Times New Roman"/>
                <a:cs typeface="Times New Roman"/>
              </a:rPr>
              <a:t>,</a:t>
            </a:r>
            <a:r>
              <a:rPr lang="fr-FR" sz="1000" b="1" dirty="0" smtClean="0">
                <a:solidFill>
                  <a:prstClr val="black"/>
                </a:solidFill>
                <a:latin typeface="Arial"/>
                <a:ea typeface="Times New Roman"/>
                <a:cs typeface="Times New Roman"/>
              </a:rPr>
              <a:t> </a:t>
            </a:r>
            <a:r>
              <a:rPr lang="fr-FR" sz="1000" dirty="0" smtClean="0">
                <a:solidFill>
                  <a:prstClr val="black"/>
                </a:solidFill>
                <a:latin typeface="Arial"/>
                <a:ea typeface="Times New Roman"/>
                <a:cs typeface="Times New Roman"/>
              </a:rPr>
              <a:t>puis cliquez sur </a:t>
            </a:r>
            <a:r>
              <a:rPr lang="fr-FR" sz="1000" b="1" dirty="0" smtClean="0">
                <a:solidFill>
                  <a:prstClr val="black"/>
                </a:solidFill>
                <a:latin typeface="Arial"/>
                <a:ea typeface="Times New Roman"/>
                <a:cs typeface="Times New Roman"/>
              </a:rPr>
              <a:t>Observateur d'événements</a:t>
            </a:r>
            <a:r>
              <a:rPr lang="fr-FR" sz="1000" dirty="0" smtClean="0">
                <a:solidFill>
                  <a:prstClr val="black"/>
                </a:solidFill>
                <a:latin typeface="Arial"/>
                <a:ea typeface="Times New Roman"/>
                <a:cs typeface="Times New Roman"/>
              </a:rPr>
              <a:t>. </a:t>
            </a:r>
          </a:p>
          <a:p>
            <a:pPr marL="342900" lvl="0" indent="-342900">
              <a:lnSpc>
                <a:spcPct val="115000"/>
              </a:lnSpc>
              <a:spcAft>
                <a:spcPts val="995"/>
              </a:spcAft>
              <a:buFont typeface="+mj-lt"/>
              <a:buAutoNum type="arabicPeriod" startAt="16"/>
            </a:pPr>
            <a:r>
              <a:rPr lang="fr-FR" sz="1000" dirty="0" smtClean="0">
                <a:solidFill>
                  <a:prstClr val="black"/>
                </a:solidFill>
                <a:latin typeface="Arial"/>
                <a:ea typeface="Times New Roman"/>
                <a:cs typeface="Times New Roman"/>
              </a:rPr>
              <a:t>Au centre, dans le volet Résumé des événements d'administration, cliquez sur le bouton Développer (</a:t>
            </a:r>
            <a:r>
              <a:rPr lang="fr-FR" sz="1000" b="1" dirty="0" smtClean="0">
                <a:solidFill>
                  <a:prstClr val="black"/>
                </a:solidFill>
                <a:latin typeface="Arial"/>
                <a:ea typeface="Times New Roman"/>
                <a:cs typeface="Times New Roman"/>
              </a:rPr>
              <a:t>+</a:t>
            </a:r>
            <a:r>
              <a:rPr lang="fr-FR" sz="1000" dirty="0" smtClean="0">
                <a:solidFill>
                  <a:prstClr val="black"/>
                </a:solidFill>
                <a:latin typeface="Arial"/>
                <a:ea typeface="Times New Roman"/>
                <a:cs typeface="Times New Roman"/>
              </a:rPr>
              <a:t>) à côté d'</a:t>
            </a:r>
            <a:r>
              <a:rPr lang="fr-FR" sz="1000" b="1" dirty="0" smtClean="0">
                <a:solidFill>
                  <a:prstClr val="black"/>
                </a:solidFill>
                <a:latin typeface="Arial"/>
                <a:ea typeface="Times New Roman"/>
                <a:cs typeface="Times New Roman"/>
              </a:rPr>
              <a:t>Avertissement</a:t>
            </a:r>
            <a:r>
              <a:rPr lang="fr-FR" sz="1000" dirty="0" smtClean="0">
                <a:solidFill>
                  <a:prstClr val="black"/>
                </a:solidFill>
                <a:latin typeface="Arial"/>
                <a:ea typeface="Times New Roman"/>
                <a:cs typeface="Times New Roman"/>
              </a:rPr>
              <a:t> et vous verrez qu'il existe un ID de l’événement avec l'identificateur 1 et une source d’Orchestrator Runbook. Double-cliquez sur </a:t>
            </a:r>
            <a:r>
              <a:rPr lang="fr-FR" sz="1000" b="1" dirty="0" smtClean="0">
                <a:solidFill>
                  <a:prstClr val="black"/>
                </a:solidFill>
                <a:latin typeface="Arial"/>
                <a:ea typeface="Times New Roman"/>
                <a:cs typeface="Times New Roman"/>
              </a:rPr>
              <a:t>Événement Orchestrator</a:t>
            </a:r>
            <a:r>
              <a:rPr lang="fr-FR" sz="1000" dirty="0" smtClean="0">
                <a:solidFill>
                  <a:prstClr val="black"/>
                </a:solidFill>
                <a:latin typeface="Arial"/>
                <a:ea typeface="Times New Roman"/>
                <a:cs typeface="Times New Roman"/>
              </a:rPr>
              <a:t>, puis examinez l'événement.</a:t>
            </a:r>
          </a:p>
          <a:p>
            <a:pPr marL="342900" lvl="0" indent="-342900">
              <a:lnSpc>
                <a:spcPct val="115000"/>
              </a:lnSpc>
              <a:spcAft>
                <a:spcPts val="995"/>
              </a:spcAft>
              <a:buFont typeface="+mj-lt"/>
              <a:buAutoNum type="arabicPeriod" startAt="16"/>
            </a:pPr>
            <a:r>
              <a:rPr lang="fr-FR" sz="1000" dirty="0" smtClean="0">
                <a:solidFill>
                  <a:prstClr val="black"/>
                </a:solidFill>
                <a:latin typeface="Arial"/>
                <a:ea typeface="Times New Roman"/>
                <a:cs typeface="Times New Roman"/>
              </a:rPr>
              <a:t>Fermez l'</a:t>
            </a:r>
            <a:r>
              <a:rPr lang="fr-FR" sz="1000" b="1" dirty="0" smtClean="0">
                <a:solidFill>
                  <a:prstClr val="black"/>
                </a:solidFill>
                <a:latin typeface="Arial"/>
                <a:ea typeface="Times New Roman"/>
                <a:cs typeface="Times New Roman"/>
              </a:rPr>
              <a:t>Observateur d'événements</a:t>
            </a:r>
            <a:r>
              <a:rPr lang="fr-FR" sz="1000" dirty="0" smtClean="0">
                <a:solidFill>
                  <a:prstClr val="black"/>
                </a:solidFill>
                <a:latin typeface="Arial"/>
                <a:ea typeface="Times New Roman"/>
                <a:cs typeface="Times New Roman"/>
              </a:rPr>
              <a:t>, puis la fenêtre de l'Explorateur de fichiers. Dans le ruban, cliquez sur </a:t>
            </a:r>
            <a:r>
              <a:rPr lang="fr-FR" sz="1000" b="1" dirty="0" smtClean="0">
                <a:solidFill>
                  <a:prstClr val="black"/>
                </a:solidFill>
                <a:latin typeface="Arial"/>
                <a:ea typeface="Times New Roman"/>
                <a:cs typeface="Times New Roman"/>
              </a:rPr>
              <a:t>Arrêter</a:t>
            </a:r>
            <a:r>
              <a:rPr lang="fr-FR" sz="1000" dirty="0" smtClean="0">
                <a:solidFill>
                  <a:prstClr val="black"/>
                </a:solidFill>
                <a:latin typeface="Arial"/>
                <a:ea typeface="Times New Roman"/>
                <a:cs typeface="Times New Roman"/>
              </a:rPr>
              <a:t>, puis sur </a:t>
            </a:r>
            <a:r>
              <a:rPr lang="fr-FR" sz="1000" b="1" dirty="0" smtClean="0">
                <a:solidFill>
                  <a:prstClr val="black"/>
                </a:solidFill>
                <a:latin typeface="Arial"/>
                <a:ea typeface="Times New Roman"/>
                <a:cs typeface="Times New Roman"/>
              </a:rPr>
              <a:t>Orchestration Console</a:t>
            </a:r>
            <a:r>
              <a:rPr lang="fr-FR" sz="1000" dirty="0" smtClean="0">
                <a:solidFill>
                  <a:prstClr val="black"/>
                </a:solidFill>
                <a:latin typeface="Arial"/>
                <a:ea typeface="Times New Roman"/>
                <a:cs typeface="Times New Roman"/>
              </a:rPr>
              <a:t>. Examinez la console Orchestration et dans le Résumé, sous Statistiques des instances, vous devez voir une opération Réussite.</a:t>
            </a:r>
          </a:p>
          <a:p>
            <a:pPr marL="342900" lvl="0" indent="-342900">
              <a:lnSpc>
                <a:spcPct val="115000"/>
              </a:lnSpc>
              <a:spcAft>
                <a:spcPts val="995"/>
              </a:spcAft>
              <a:buFont typeface="+mj-lt"/>
              <a:buAutoNum type="arabicPeriod" startAt="16"/>
            </a:pPr>
            <a:r>
              <a:rPr lang="fr-FR" sz="1000" dirty="0" smtClean="0">
                <a:solidFill>
                  <a:prstClr val="black"/>
                </a:solidFill>
                <a:latin typeface="Arial"/>
                <a:ea typeface="Times New Roman"/>
                <a:cs typeface="Times New Roman"/>
              </a:rPr>
              <a:t>Fermez Orchestration Console.</a:t>
            </a:r>
          </a:p>
          <a:p>
            <a:pPr marL="342900" lvl="0" indent="-342900">
              <a:lnSpc>
                <a:spcPct val="115000"/>
              </a:lnSpc>
              <a:spcAft>
                <a:spcPts val="995"/>
              </a:spcAft>
              <a:buFont typeface="+mj-lt"/>
              <a:buAutoNum type="arabicPeriod" startAt="16"/>
            </a:pPr>
            <a:r>
              <a:rPr lang="fr-FR" sz="1000" dirty="0" smtClean="0">
                <a:solidFill>
                  <a:prstClr val="black"/>
                </a:solidFill>
                <a:latin typeface="Arial"/>
                <a:ea typeface="Times New Roman"/>
                <a:cs typeface="Times New Roman"/>
              </a:rPr>
              <a:t>Laissez les ordinateurs virtuels en cours d'exécution. Ils sont nécessaires pour la démonstration suivante.</a:t>
            </a:r>
          </a:p>
        </p:txBody>
      </p:sp>
      <p:sp>
        <p:nvSpPr>
          <p:cNvPr id="4" name="Slide Number Placeholder 3"/>
          <p:cNvSpPr>
            <a:spLocks noGrp="1"/>
          </p:cNvSpPr>
          <p:nvPr>
            <p:ph type="sldNum" sz="quarter" idx="10"/>
          </p:nvPr>
        </p:nvSpPr>
        <p:spPr/>
        <p:txBody>
          <a:bodyPr/>
          <a:lstStyle/>
          <a:p>
            <a:fld id="{B0DCCA6E-50B3-4613-98BC-509B80EFCF86}" type="slidenum">
              <a:rPr lang="fr-FR" smtClean="0"/>
              <a:pPr/>
              <a:t>8</a:t>
            </a:fld>
            <a:endParaRPr lang="fr-FR" dirty="0"/>
          </a:p>
        </p:txBody>
      </p:sp>
      <p:sp>
        <p:nvSpPr>
          <p:cNvPr id="8" name="Rectangle 7"/>
          <p:cNvSpPr/>
          <p:nvPr/>
        </p:nvSpPr>
        <p:spPr>
          <a:xfrm>
            <a:off x="1" y="238125"/>
            <a:ext cx="27432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5 : Planification et implémentation d'une solution d'administration de la virtualisation</a:t>
            </a:r>
            <a:endParaRPr lang="fr-FR" sz="1200" b="1" dirty="0">
              <a:solidFill>
                <a:srgbClr val="336699"/>
              </a:solidFill>
              <a:latin typeface="Arial"/>
            </a:endParaRPr>
          </a:p>
        </p:txBody>
      </p:sp>
      <p:sp>
        <p:nvSpPr>
          <p:cNvPr id="9" name="Slide Image Placeholder 1"/>
          <p:cNvSpPr>
            <a:spLocks noGrp="1" noRot="1" noChangeAspect="1"/>
          </p:cNvSpPr>
          <p:nvPr>
            <p:ph type="sldImg" idx="2"/>
          </p:nvPr>
        </p:nvSpPr>
        <p:spPr>
          <a:xfrm>
            <a:off x="4325112" y="73152"/>
            <a:ext cx="2468880" cy="1851660"/>
          </a:xfrm>
        </p:spPr>
      </p:sp>
      <p:sp>
        <p:nvSpPr>
          <p:cNvPr id="10" name="Rectangle 9"/>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000000"/>
                </a:solidFill>
                <a:latin typeface="Arial"/>
              </a:rPr>
              <a:t>22414B</a:t>
            </a:r>
            <a:endParaRPr lang="fr-FR" sz="1200" b="1" dirty="0">
              <a:solidFill>
                <a:srgbClr val="000000"/>
              </a:solidFill>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300"/>
              </a:spcAft>
            </a:pPr>
            <a:r>
              <a:rPr lang="fr-FR" sz="1000" b="1" dirty="0" smtClean="0">
                <a:latin typeface="Arial"/>
                <a:ea typeface="Calibri"/>
                <a:cs typeface="Times New Roman"/>
              </a:rPr>
              <a:t>Étapes de préparation</a:t>
            </a:r>
            <a:endParaRPr lang="fr-FR" sz="1000" dirty="0" smtClean="0">
              <a:latin typeface="Arial"/>
              <a:ea typeface="Calibri"/>
              <a:cs typeface="Times New Roman"/>
            </a:endParaRPr>
          </a:p>
          <a:p>
            <a:pPr>
              <a:lnSpc>
                <a:spcPct val="115000"/>
              </a:lnSpc>
              <a:spcAft>
                <a:spcPts val="1000"/>
              </a:spcAft>
            </a:pPr>
            <a:r>
              <a:rPr lang="fr-FR" sz="1000" dirty="0">
                <a:latin typeface="Arial"/>
                <a:ea typeface="SimSun"/>
                <a:cs typeface="Segoe UI"/>
              </a:rPr>
              <a:t>Pour cette démonstration, vous utiliserez l'environnement d'ordinateur virtuel disponible. Vérifiez que </a:t>
            </a:r>
            <a:r>
              <a:rPr lang="fr-FR" sz="1000" b="1" dirty="0">
                <a:latin typeface="Arial"/>
                <a:ea typeface="SimSun"/>
                <a:cs typeface="Segoe UI"/>
              </a:rPr>
              <a:t>22414B-LON-DC1</a:t>
            </a:r>
            <a:r>
              <a:rPr lang="fr-FR" sz="1000" dirty="0">
                <a:latin typeface="Arial"/>
                <a:ea typeface="SimSun"/>
                <a:cs typeface="Segoe UI"/>
              </a:rPr>
              <a:t>, </a:t>
            </a:r>
            <a:r>
              <a:rPr lang="fr-FR" sz="1000" b="1" dirty="0">
                <a:latin typeface="Arial"/>
                <a:ea typeface="SimSun"/>
                <a:cs typeface="Segoe UI"/>
              </a:rPr>
              <a:t>22414B-LON-VMM1</a:t>
            </a:r>
            <a:r>
              <a:rPr lang="fr-FR" sz="1000" dirty="0">
                <a:latin typeface="Arial"/>
                <a:ea typeface="SimSun"/>
                <a:cs typeface="Segoe UI"/>
              </a:rPr>
              <a:t> et </a:t>
            </a:r>
            <a:r>
              <a:rPr lang="fr-FR" sz="1000" b="1" dirty="0">
                <a:latin typeface="Arial"/>
                <a:ea typeface="SimSun"/>
                <a:cs typeface="Segoe UI"/>
              </a:rPr>
              <a:t>22414B-LON-OR1</a:t>
            </a:r>
            <a:r>
              <a:rPr lang="fr-FR" sz="1000" dirty="0">
                <a:latin typeface="Arial"/>
                <a:ea typeface="SimSun"/>
                <a:cs typeface="Segoe UI"/>
              </a:rPr>
              <a:t> sont exécutés.</a:t>
            </a:r>
            <a:endParaRPr lang="fr-FR" sz="1000" dirty="0" smtClean="0">
              <a:latin typeface="Arial"/>
              <a:ea typeface="Calibri"/>
              <a:cs typeface="Times New Roman"/>
            </a:endParaRPr>
          </a:p>
          <a:p>
            <a:pPr>
              <a:lnSpc>
                <a:spcPct val="115000"/>
              </a:lnSpc>
              <a:spcAft>
                <a:spcPts val="1000"/>
              </a:spcAft>
            </a:pPr>
            <a:r>
              <a:rPr lang="fr-FR" sz="1000" b="1" dirty="0" smtClean="0">
                <a:latin typeface="Arial"/>
                <a:ea typeface="Calibri"/>
                <a:cs typeface="Times New Roman"/>
              </a:rPr>
              <a:t>Procédure de démonstration</a:t>
            </a:r>
            <a:endParaRPr lang="fr-FR" sz="1000" dirty="0" smtClean="0">
              <a:latin typeface="Arial"/>
              <a:ea typeface="Calibri"/>
              <a:cs typeface="Times New Roman"/>
            </a:endParaRPr>
          </a:p>
          <a:p>
            <a:pPr>
              <a:lnSpc>
                <a:spcPct val="115000"/>
              </a:lnSpc>
              <a:spcAft>
                <a:spcPts val="300"/>
              </a:spcAft>
            </a:pPr>
            <a:r>
              <a:rPr lang="fr-FR" sz="1000" b="1" dirty="0" smtClean="0">
                <a:latin typeface="Arial"/>
                <a:ea typeface="Calibri"/>
                <a:cs typeface="Times New Roman"/>
              </a:rPr>
              <a:t>Installer le pack d'intégration System Center pour VMM</a:t>
            </a:r>
            <a:endParaRPr lang="fr-FR" sz="1000" dirty="0" smtClean="0">
              <a:latin typeface="Arial"/>
              <a:ea typeface="Calibri"/>
              <a:cs typeface="Times New Roman"/>
            </a:endParaRPr>
          </a:p>
          <a:p>
            <a:pPr marL="342900" marR="0" lvl="0" indent="-342900">
              <a:lnSpc>
                <a:spcPct val="115000"/>
              </a:lnSpc>
              <a:spcBef>
                <a:spcPts val="0"/>
              </a:spcBef>
              <a:spcAft>
                <a:spcPts val="995"/>
              </a:spcAft>
              <a:buFont typeface="+mj-lt"/>
              <a:buAutoNum type="arabicPeriod"/>
            </a:pPr>
            <a:r>
              <a:rPr lang="fr-FR" sz="1000" dirty="0" smtClean="0">
                <a:latin typeface="Arial"/>
                <a:ea typeface="Times New Roman"/>
                <a:cs typeface="Times New Roman"/>
              </a:rPr>
              <a:t>Sur </a:t>
            </a:r>
            <a:r>
              <a:rPr lang="fr-FR" sz="1000" b="1" dirty="0" smtClean="0">
                <a:latin typeface="Arial"/>
                <a:ea typeface="Times New Roman"/>
                <a:cs typeface="Times New Roman"/>
              </a:rPr>
              <a:t>LON-OR1</a:t>
            </a:r>
            <a:r>
              <a:rPr lang="fr-FR" sz="1000" dirty="0" smtClean="0">
                <a:latin typeface="Arial"/>
                <a:ea typeface="Times New Roman"/>
                <a:cs typeface="Times New Roman"/>
              </a:rPr>
              <a:t>, déplacez la souris sur le coin inférieur gauche jusqu'à ce que l'icône </a:t>
            </a:r>
            <a:r>
              <a:rPr lang="fr-FR" sz="1000" b="1" dirty="0" smtClean="0">
                <a:latin typeface="Arial"/>
                <a:ea typeface="Times New Roman"/>
                <a:cs typeface="Times New Roman"/>
              </a:rPr>
              <a:t>Accueil</a:t>
            </a:r>
            <a:r>
              <a:rPr lang="fr-FR" sz="1000" dirty="0" smtClean="0">
                <a:latin typeface="Arial"/>
                <a:ea typeface="Times New Roman"/>
                <a:cs typeface="Times New Roman"/>
              </a:rPr>
              <a:t> apparaisse, cliquez avec le bouton droit sur l'icône </a:t>
            </a:r>
            <a:r>
              <a:rPr lang="fr-FR" sz="1000" b="1" dirty="0" smtClean="0">
                <a:latin typeface="Arial"/>
                <a:ea typeface="Times New Roman"/>
                <a:cs typeface="Times New Roman"/>
              </a:rPr>
              <a:t>Accueil</a:t>
            </a:r>
            <a:r>
              <a:rPr lang="fr-FR" sz="1000" dirty="0" smtClean="0">
                <a:latin typeface="Arial"/>
                <a:ea typeface="Times New Roman"/>
                <a:cs typeface="Times New Roman"/>
              </a:rPr>
              <a:t>, puis cliquez sur </a:t>
            </a:r>
            <a:r>
              <a:rPr lang="fr-FR" sz="1000" b="1" dirty="0" smtClean="0">
                <a:latin typeface="Arial"/>
                <a:ea typeface="Times New Roman"/>
                <a:cs typeface="Times New Roman"/>
              </a:rPr>
              <a:t>Exécuter</a:t>
            </a:r>
            <a:r>
              <a:rPr lang="fr-FR" sz="1000" dirty="0" smtClean="0">
                <a:latin typeface="Arial"/>
                <a:ea typeface="Times New Roman"/>
                <a:cs typeface="Times New Roman"/>
              </a:rPr>
              <a:t>. Dans la page Exécuter, cliquez dans le champ Ouvrir et tapez </a:t>
            </a:r>
            <a:r>
              <a:rPr lang="fr-FR" sz="1000" b="1" dirty="0" smtClean="0">
                <a:latin typeface="Arial"/>
                <a:ea typeface="Times New Roman"/>
                <a:cs typeface="Times New Roman"/>
              </a:rPr>
              <a:t>\\lon-dc1\labfiles\module5\</a:t>
            </a:r>
            <a:br>
              <a:rPr lang="fr-FR" sz="1000" b="1" dirty="0" smtClean="0">
                <a:latin typeface="Arial"/>
                <a:ea typeface="Times New Roman"/>
                <a:cs typeface="Times New Roman"/>
              </a:rPr>
            </a:br>
            <a:r>
              <a:rPr lang="fr-FR" sz="1000" b="1" dirty="0" smtClean="0">
                <a:latin typeface="Arial"/>
                <a:ea typeface="Times New Roman"/>
                <a:cs typeface="Times New Roman"/>
              </a:rPr>
              <a:t>system_center_2012_orchestrator_integration_packs.exe</a:t>
            </a:r>
            <a:r>
              <a:rPr lang="fr-FR" sz="1000" dirty="0" smtClean="0">
                <a:latin typeface="Arial"/>
                <a:ea typeface="Times New Roman"/>
                <a:cs typeface="Times New Roman"/>
              </a:rPr>
              <a:t>, puis cliquez sur </a:t>
            </a:r>
            <a:r>
              <a:rPr lang="fr-FR" sz="1000" b="1" dirty="0" smtClean="0">
                <a:latin typeface="Arial"/>
                <a:ea typeface="Times New Roman"/>
                <a:cs typeface="Times New Roman"/>
              </a:rPr>
              <a:t>OK</a:t>
            </a:r>
            <a:r>
              <a:rPr lang="fr-FR" sz="1000" dirty="0" smtClean="0">
                <a:latin typeface="Arial"/>
                <a:ea typeface="Times New Roman"/>
                <a:cs typeface="Times New Roman"/>
              </a:rPr>
              <a:t>. Dans la page Choose Directory For Extracted Files, conservez le répertoire par défaut, puis cliquez sur </a:t>
            </a:r>
            <a:r>
              <a:rPr lang="fr-FR" sz="1000" b="1" dirty="0" smtClean="0">
                <a:latin typeface="Arial"/>
                <a:ea typeface="Times New Roman"/>
                <a:cs typeface="Times New Roman"/>
              </a:rPr>
              <a:t>OK</a:t>
            </a:r>
            <a:r>
              <a:rPr lang="fr-FR" sz="1000" dirty="0" smtClean="0">
                <a:latin typeface="Arial"/>
                <a:ea typeface="Times New Roman"/>
                <a:cs typeface="Times New Roman"/>
              </a:rPr>
              <a:t>. Dans la page </a:t>
            </a:r>
            <a:r>
              <a:rPr lang="fr-FR" sz="1000" b="1" dirty="0" smtClean="0">
                <a:latin typeface="Arial"/>
                <a:ea typeface="Times New Roman"/>
                <a:cs typeface="Times New Roman"/>
              </a:rPr>
              <a:t>Extraction Complete</a:t>
            </a:r>
            <a:r>
              <a:rPr lang="fr-FR" sz="1000" dirty="0" smtClean="0">
                <a:latin typeface="Arial"/>
                <a:ea typeface="Times New Roman"/>
                <a:cs typeface="Times New Roman"/>
              </a:rPr>
              <a:t> (Extraction terminée), cliquez sur </a:t>
            </a:r>
            <a:r>
              <a:rPr lang="fr-FR" sz="1000" b="1" dirty="0" smtClean="0">
                <a:latin typeface="Arial"/>
                <a:ea typeface="Times New Roman"/>
                <a:cs typeface="Times New Roman"/>
              </a:rPr>
              <a:t>OK</a:t>
            </a:r>
            <a:r>
              <a:rPr lang="fr-FR"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fr-FR" sz="1000" dirty="0" smtClean="0">
                <a:latin typeface="Arial"/>
                <a:ea typeface="Times New Roman"/>
                <a:cs typeface="Times New Roman"/>
              </a:rPr>
              <a:t>Sur </a:t>
            </a:r>
            <a:r>
              <a:rPr lang="fr-FR" sz="1000" b="1" dirty="0" smtClean="0">
                <a:latin typeface="Arial"/>
                <a:ea typeface="Times New Roman"/>
                <a:cs typeface="Times New Roman"/>
              </a:rPr>
              <a:t>LON-OR1</a:t>
            </a:r>
            <a:r>
              <a:rPr lang="fr-FR" sz="1000" dirty="0" smtClean="0">
                <a:latin typeface="Arial"/>
                <a:ea typeface="Times New Roman"/>
                <a:cs typeface="Times New Roman"/>
              </a:rPr>
              <a:t>, déplacez la souris sur le coin inférieur gauche jusqu’à ce que l'icône </a:t>
            </a:r>
            <a:r>
              <a:rPr lang="fr-FR" sz="1000" b="1" dirty="0" smtClean="0">
                <a:latin typeface="Arial"/>
                <a:ea typeface="Times New Roman"/>
                <a:cs typeface="Times New Roman"/>
              </a:rPr>
              <a:t>Accueil</a:t>
            </a:r>
            <a:r>
              <a:rPr lang="fr-FR" sz="1000" dirty="0" smtClean="0">
                <a:latin typeface="Arial"/>
                <a:ea typeface="Times New Roman"/>
                <a:cs typeface="Times New Roman"/>
              </a:rPr>
              <a:t> apparaisse, cliquez sur l'icône </a:t>
            </a:r>
            <a:r>
              <a:rPr lang="fr-FR" sz="1000" b="1" dirty="0" smtClean="0">
                <a:latin typeface="Arial"/>
                <a:ea typeface="Times New Roman"/>
                <a:cs typeface="Times New Roman"/>
              </a:rPr>
              <a:t>Accueil</a:t>
            </a:r>
            <a:r>
              <a:rPr lang="fr-FR" sz="1000" dirty="0" smtClean="0">
                <a:latin typeface="Arial"/>
                <a:ea typeface="Times New Roman"/>
                <a:cs typeface="Times New Roman"/>
              </a:rPr>
              <a:t>, puis lorsque</a:t>
            </a:r>
            <a:r>
              <a:rPr lang="fr-FR" sz="1000" b="1" dirty="0" smtClean="0">
                <a:latin typeface="Arial"/>
                <a:ea typeface="Times New Roman"/>
                <a:cs typeface="Times New Roman"/>
              </a:rPr>
              <a:t> </a:t>
            </a:r>
            <a:r>
              <a:rPr lang="fr-FR" sz="1000" dirty="0" smtClean="0">
                <a:latin typeface="Arial"/>
                <a:ea typeface="Times New Roman"/>
                <a:cs typeface="Times New Roman"/>
              </a:rPr>
              <a:t>l'interface utilisateur Windows apparaît, cliquez sur </a:t>
            </a:r>
            <a:r>
              <a:rPr lang="fr-FR" sz="1000" b="1" dirty="0" smtClean="0">
                <a:latin typeface="Arial"/>
                <a:ea typeface="Times New Roman"/>
                <a:cs typeface="Times New Roman"/>
              </a:rPr>
              <a:t>Deployment Manager</a:t>
            </a:r>
            <a:r>
              <a:rPr lang="fr-FR"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fr-FR" sz="1000" dirty="0" smtClean="0">
                <a:latin typeface="Arial"/>
                <a:ea typeface="Times New Roman"/>
                <a:cs typeface="Times New Roman"/>
              </a:rPr>
              <a:t>Dans la console Deployment Manager, cliquez avec le bouton droit sur </a:t>
            </a:r>
            <a:r>
              <a:rPr lang="fr-FR" sz="1000" b="1" dirty="0" smtClean="0">
                <a:latin typeface="Arial"/>
                <a:ea typeface="Times New Roman"/>
                <a:cs typeface="Times New Roman"/>
              </a:rPr>
              <a:t>Packs d'intégration</a:t>
            </a:r>
            <a:r>
              <a:rPr lang="fr-FR" sz="1000" dirty="0" smtClean="0">
                <a:latin typeface="Arial"/>
                <a:ea typeface="Times New Roman"/>
                <a:cs typeface="Times New Roman"/>
              </a:rPr>
              <a:t>, puis cliquez sur </a:t>
            </a:r>
            <a:r>
              <a:rPr lang="fr-FR" sz="1000" b="1" dirty="0" smtClean="0">
                <a:latin typeface="Arial"/>
                <a:ea typeface="Times New Roman"/>
                <a:cs typeface="Times New Roman"/>
              </a:rPr>
              <a:t>Inscrire le pack d'intégration auprès d'Orchestrator Management Server</a:t>
            </a:r>
            <a:r>
              <a:rPr lang="fr-FR" sz="1000" dirty="0" smtClean="0">
                <a:effectLst/>
                <a:latin typeface="Arial"/>
                <a:ea typeface="Times New Roman"/>
                <a:cs typeface="Times New Roman"/>
              </a:rPr>
              <a:t>. </a:t>
            </a:r>
          </a:p>
          <a:p>
            <a:pPr marL="342900" indent="-342900">
              <a:lnSpc>
                <a:spcPct val="115000"/>
              </a:lnSpc>
              <a:spcAft>
                <a:spcPts val="995"/>
              </a:spcAft>
              <a:buFont typeface="+mj-lt"/>
              <a:buAutoNum type="arabicPeriod" startAt="4"/>
            </a:pPr>
            <a:r>
              <a:rPr lang="fr-FR" sz="1000" dirty="0">
                <a:solidFill>
                  <a:prstClr val="black"/>
                </a:solidFill>
                <a:latin typeface="Arial"/>
                <a:ea typeface="Times New Roman"/>
                <a:cs typeface="Times New Roman"/>
              </a:rPr>
              <a:t>Dans la page </a:t>
            </a:r>
            <a:r>
              <a:rPr lang="fr-FR" sz="1000" b="1" dirty="0">
                <a:solidFill>
                  <a:prstClr val="black"/>
                </a:solidFill>
                <a:latin typeface="Arial"/>
                <a:ea typeface="Times New Roman"/>
                <a:cs typeface="Times New Roman"/>
              </a:rPr>
              <a:t>Bienvenue</a:t>
            </a:r>
            <a:r>
              <a:rPr lang="fr-FR" sz="1000" dirty="0">
                <a:solidFill>
                  <a:prstClr val="black"/>
                </a:solidFill>
                <a:latin typeface="Arial"/>
                <a:ea typeface="Times New Roman"/>
                <a:cs typeface="Times New Roman"/>
              </a:rPr>
              <a:t>, cliquez sur </a:t>
            </a:r>
            <a:r>
              <a:rPr lang="fr-FR" sz="1000" b="1" dirty="0">
                <a:solidFill>
                  <a:prstClr val="black"/>
                </a:solidFill>
                <a:latin typeface="Arial"/>
                <a:ea typeface="Times New Roman"/>
                <a:cs typeface="Times New Roman"/>
              </a:rPr>
              <a:t>Suivant</a:t>
            </a:r>
            <a:r>
              <a:rPr lang="fr-FR" sz="1000" dirty="0">
                <a:solidFill>
                  <a:prstClr val="black"/>
                </a:solidFill>
                <a:latin typeface="Arial"/>
                <a:ea typeface="Times New Roman"/>
                <a:cs typeface="Times New Roman"/>
              </a:rPr>
              <a:t>, puis dans la page </a:t>
            </a:r>
            <a:r>
              <a:rPr lang="fr-FR" sz="1000" b="1" dirty="0">
                <a:solidFill>
                  <a:prstClr val="black"/>
                </a:solidFill>
                <a:latin typeface="Arial"/>
                <a:ea typeface="Times New Roman"/>
                <a:cs typeface="Times New Roman"/>
              </a:rPr>
              <a:t>Sélectionner les packs d'intégration ou les correctifs logiciels</a:t>
            </a:r>
            <a:r>
              <a:rPr lang="fr-FR" sz="1000" dirty="0">
                <a:solidFill>
                  <a:prstClr val="black"/>
                </a:solidFill>
                <a:latin typeface="Arial"/>
                <a:ea typeface="Times New Roman"/>
                <a:cs typeface="Times New Roman"/>
              </a:rPr>
              <a:t>, cliquez sur </a:t>
            </a:r>
            <a:r>
              <a:rPr lang="fr-FR" sz="1000" b="1" dirty="0">
                <a:solidFill>
                  <a:prstClr val="black"/>
                </a:solidFill>
                <a:latin typeface="Arial"/>
                <a:ea typeface="Times New Roman"/>
                <a:cs typeface="Times New Roman"/>
              </a:rPr>
              <a:t>Ajouter</a:t>
            </a:r>
            <a:r>
              <a:rPr lang="fr-FR" sz="1000" dirty="0">
                <a:latin typeface="Arial"/>
                <a:ea typeface="Times New Roman"/>
                <a:cs typeface="Times New Roman"/>
              </a:rPr>
              <a:t>.</a:t>
            </a:r>
          </a:p>
          <a:p>
            <a:pPr marL="342900" lvl="0" indent="-342900">
              <a:lnSpc>
                <a:spcPct val="115000"/>
              </a:lnSpc>
              <a:spcAft>
                <a:spcPts val="995"/>
              </a:spcAft>
              <a:buFont typeface="+mj-lt"/>
              <a:buAutoNum type="arabicPeriod" startAt="4"/>
            </a:pPr>
            <a:r>
              <a:rPr lang="fr-FR" sz="1000" dirty="0">
                <a:solidFill>
                  <a:prstClr val="black"/>
                </a:solidFill>
                <a:latin typeface="Arial"/>
                <a:ea typeface="Times New Roman"/>
                <a:cs typeface="Times New Roman"/>
              </a:rPr>
              <a:t>Dans la page </a:t>
            </a:r>
            <a:r>
              <a:rPr lang="fr-FR" sz="1000" b="1" dirty="0">
                <a:solidFill>
                  <a:prstClr val="black"/>
                </a:solidFill>
                <a:latin typeface="Arial"/>
                <a:ea typeface="Times New Roman"/>
                <a:cs typeface="Times New Roman"/>
              </a:rPr>
              <a:t>Ouvrir</a:t>
            </a:r>
            <a:r>
              <a:rPr lang="fr-FR" sz="1000" dirty="0">
                <a:solidFill>
                  <a:prstClr val="black"/>
                </a:solidFill>
                <a:latin typeface="Arial"/>
                <a:ea typeface="Times New Roman"/>
                <a:cs typeface="Times New Roman"/>
              </a:rPr>
              <a:t>, dans le champ Nom du fichier, tapez </a:t>
            </a:r>
            <a:r>
              <a:rPr lang="fr-FR" sz="1000" b="1" dirty="0">
                <a:solidFill>
                  <a:prstClr val="black"/>
                </a:solidFill>
                <a:latin typeface="Arial"/>
                <a:ea typeface="Times New Roman"/>
                <a:cs typeface="Times New Roman"/>
              </a:rPr>
              <a:t>\\lon-dc1\Labfiles\Module5\</a:t>
            </a:r>
            <a:br>
              <a:rPr lang="fr-FR" sz="1000" b="1" dirty="0">
                <a:solidFill>
                  <a:prstClr val="black"/>
                </a:solidFill>
                <a:latin typeface="Arial"/>
                <a:ea typeface="Times New Roman"/>
                <a:cs typeface="Times New Roman"/>
              </a:rPr>
            </a:br>
            <a:r>
              <a:rPr lang="fr-FR" sz="1000" b="1" dirty="0">
                <a:solidFill>
                  <a:prstClr val="black"/>
                </a:solidFill>
                <a:latin typeface="Arial"/>
                <a:ea typeface="Times New Roman"/>
                <a:cs typeface="Times New Roman"/>
              </a:rPr>
              <a:t>SC2012_Virtual_Machine_Manager_Integration_Pack.oip</a:t>
            </a:r>
            <a:r>
              <a:rPr lang="fr-FR" sz="1000" dirty="0">
                <a:solidFill>
                  <a:prstClr val="black"/>
                </a:solidFill>
                <a:latin typeface="Arial"/>
                <a:ea typeface="Times New Roman"/>
                <a:cs typeface="Times New Roman"/>
              </a:rPr>
              <a:t>. Cliquez sur </a:t>
            </a:r>
            <a:r>
              <a:rPr lang="fr-FR" sz="1000" b="1" dirty="0">
                <a:solidFill>
                  <a:prstClr val="black"/>
                </a:solidFill>
                <a:latin typeface="Arial"/>
                <a:ea typeface="Times New Roman"/>
                <a:cs typeface="Times New Roman"/>
              </a:rPr>
              <a:t>Ouvrir</a:t>
            </a:r>
            <a:r>
              <a:rPr lang="fr-FR" sz="1000" dirty="0">
                <a:solidFill>
                  <a:prstClr val="black"/>
                </a:solidFill>
                <a:latin typeface="Arial"/>
                <a:ea typeface="Times New Roman"/>
                <a:cs typeface="Times New Roman"/>
              </a:rPr>
              <a:t>,</a:t>
            </a:r>
            <a:r>
              <a:rPr lang="fr-FR" sz="1000" b="1" dirty="0">
                <a:solidFill>
                  <a:prstClr val="black"/>
                </a:solidFill>
                <a:latin typeface="Arial"/>
                <a:ea typeface="Times New Roman"/>
                <a:cs typeface="Times New Roman"/>
              </a:rPr>
              <a:t> </a:t>
            </a:r>
            <a:r>
              <a:rPr lang="fr-FR" sz="1000" dirty="0">
                <a:solidFill>
                  <a:prstClr val="black"/>
                </a:solidFill>
                <a:latin typeface="Arial"/>
                <a:ea typeface="Times New Roman"/>
                <a:cs typeface="Times New Roman"/>
              </a:rPr>
              <a:t>le pack d'intégration figure à présent dans la liste, cliquez sur </a:t>
            </a:r>
            <a:r>
              <a:rPr lang="fr-FR" sz="1000" b="1" dirty="0">
                <a:solidFill>
                  <a:prstClr val="black"/>
                </a:solidFill>
                <a:latin typeface="Arial"/>
                <a:ea typeface="Times New Roman"/>
                <a:cs typeface="Times New Roman"/>
              </a:rPr>
              <a:t>Suivant</a:t>
            </a:r>
            <a:r>
              <a:rPr lang="fr-FR" sz="1000" dirty="0">
                <a:solidFill>
                  <a:prstClr val="black"/>
                </a:solidFill>
                <a:latin typeface="Arial"/>
                <a:ea typeface="Times New Roman"/>
                <a:cs typeface="Times New Roman"/>
              </a:rPr>
              <a:t>, puis dans la page </a:t>
            </a:r>
            <a:r>
              <a:rPr lang="fr-FR" sz="1000" b="1" dirty="0">
                <a:solidFill>
                  <a:prstClr val="black"/>
                </a:solidFill>
                <a:latin typeface="Arial"/>
                <a:ea typeface="Times New Roman"/>
                <a:cs typeface="Times New Roman"/>
              </a:rPr>
              <a:t>Fin de l'Assistant Inscription des packs d'intégration</a:t>
            </a:r>
            <a:r>
              <a:rPr lang="fr-FR" sz="1000" dirty="0">
                <a:solidFill>
                  <a:prstClr val="black"/>
                </a:solidFill>
                <a:latin typeface="Arial"/>
                <a:ea typeface="Times New Roman"/>
                <a:cs typeface="Times New Roman"/>
              </a:rPr>
              <a:t>, cliquez sur </a:t>
            </a:r>
            <a:r>
              <a:rPr lang="fr-FR" sz="1000" b="1" dirty="0">
                <a:solidFill>
                  <a:prstClr val="black"/>
                </a:solidFill>
                <a:latin typeface="Arial"/>
                <a:ea typeface="Times New Roman"/>
                <a:cs typeface="Times New Roman"/>
              </a:rPr>
              <a:t>Terminer</a:t>
            </a:r>
            <a:r>
              <a:rPr lang="fr-FR" sz="1000" dirty="0">
                <a:solidFill>
                  <a:prstClr val="black"/>
                </a:solidFill>
                <a:latin typeface="Arial"/>
                <a:ea typeface="Times New Roman"/>
                <a:cs typeface="Times New Roman"/>
              </a:rPr>
              <a:t>. Dans la page </a:t>
            </a:r>
            <a:r>
              <a:rPr lang="fr-FR" sz="1000" b="1" dirty="0">
                <a:solidFill>
                  <a:prstClr val="black"/>
                </a:solidFill>
                <a:latin typeface="Arial"/>
                <a:ea typeface="Times New Roman"/>
                <a:cs typeface="Times New Roman"/>
              </a:rPr>
              <a:t>Contrat de Licence Utilisateur Final</a:t>
            </a:r>
            <a:r>
              <a:rPr lang="fr-FR" sz="1000" dirty="0">
                <a:solidFill>
                  <a:prstClr val="black"/>
                </a:solidFill>
                <a:latin typeface="Arial"/>
                <a:ea typeface="Times New Roman"/>
                <a:cs typeface="Times New Roman"/>
              </a:rPr>
              <a:t>, cliquez sur </a:t>
            </a:r>
            <a:r>
              <a:rPr lang="fr-FR" sz="1000" b="1" dirty="0">
                <a:solidFill>
                  <a:prstClr val="black"/>
                </a:solidFill>
                <a:latin typeface="Arial"/>
                <a:ea typeface="Times New Roman"/>
                <a:cs typeface="Times New Roman"/>
              </a:rPr>
              <a:t>Accepter</a:t>
            </a:r>
            <a:r>
              <a:rPr lang="fr-FR"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4"/>
            </a:pPr>
            <a:r>
              <a:rPr lang="fr-FR" sz="1000" dirty="0">
                <a:solidFill>
                  <a:prstClr val="black"/>
                </a:solidFill>
                <a:latin typeface="Arial"/>
                <a:ea typeface="Times New Roman"/>
                <a:cs typeface="Times New Roman"/>
              </a:rPr>
              <a:t>Attendez que l'inscription soit terminée, cliquez pour développer </a:t>
            </a:r>
            <a:r>
              <a:rPr lang="fr-FR" sz="1000" b="1" dirty="0" err="1">
                <a:solidFill>
                  <a:prstClr val="black"/>
                </a:solidFill>
                <a:latin typeface="Arial"/>
                <a:ea typeface="Times New Roman"/>
                <a:cs typeface="Times New Roman"/>
              </a:rPr>
              <a:t>Orchestrator</a:t>
            </a:r>
            <a:r>
              <a:rPr lang="fr-FR" sz="1000" b="1" dirty="0">
                <a:solidFill>
                  <a:prstClr val="black"/>
                </a:solidFill>
                <a:latin typeface="Arial"/>
                <a:ea typeface="Times New Roman"/>
                <a:cs typeface="Times New Roman"/>
              </a:rPr>
              <a:t> Management Server</a:t>
            </a:r>
            <a:r>
              <a:rPr lang="fr-FR" sz="1000" dirty="0">
                <a:solidFill>
                  <a:prstClr val="black"/>
                </a:solidFill>
                <a:latin typeface="Arial"/>
                <a:ea typeface="Times New Roman"/>
                <a:cs typeface="Times New Roman"/>
              </a:rPr>
              <a:t>, puis cliquez sur </a:t>
            </a:r>
            <a:r>
              <a:rPr lang="fr-FR" sz="1000" b="1" dirty="0">
                <a:solidFill>
                  <a:prstClr val="black"/>
                </a:solidFill>
                <a:latin typeface="Arial"/>
                <a:ea typeface="Times New Roman"/>
                <a:cs typeface="Times New Roman"/>
              </a:rPr>
              <a:t>Packs d'intégration</a:t>
            </a:r>
            <a:r>
              <a:rPr lang="fr-FR"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4"/>
            </a:pPr>
            <a:r>
              <a:rPr lang="fr-FR" sz="1000" dirty="0">
                <a:solidFill>
                  <a:prstClr val="black"/>
                </a:solidFill>
                <a:latin typeface="Arial"/>
                <a:ea typeface="Times New Roman"/>
                <a:cs typeface="Times New Roman"/>
              </a:rPr>
              <a:t>Cliquez avec le bouton droit sur </a:t>
            </a:r>
            <a:r>
              <a:rPr lang="fr-FR" sz="1000" b="1" dirty="0">
                <a:solidFill>
                  <a:prstClr val="black"/>
                </a:solidFill>
                <a:latin typeface="Arial"/>
                <a:ea typeface="Times New Roman"/>
                <a:cs typeface="Times New Roman"/>
              </a:rPr>
              <a:t>System Center </a:t>
            </a:r>
            <a:r>
              <a:rPr lang="fr-FR" sz="1000" b="1" dirty="0" err="1">
                <a:solidFill>
                  <a:prstClr val="black"/>
                </a:solidFill>
                <a:latin typeface="Arial"/>
                <a:ea typeface="Times New Roman"/>
                <a:cs typeface="Times New Roman"/>
              </a:rPr>
              <a:t>Integration</a:t>
            </a:r>
            <a:r>
              <a:rPr lang="fr-FR" sz="1000" b="1" dirty="0">
                <a:solidFill>
                  <a:prstClr val="black"/>
                </a:solidFill>
                <a:latin typeface="Arial"/>
                <a:ea typeface="Times New Roman"/>
                <a:cs typeface="Times New Roman"/>
              </a:rPr>
              <a:t> Pack for System Center 2012 Virtual Machine Manager</a:t>
            </a:r>
            <a:r>
              <a:rPr lang="fr-FR" sz="1000" dirty="0">
                <a:solidFill>
                  <a:prstClr val="black"/>
                </a:solidFill>
                <a:latin typeface="Arial"/>
                <a:ea typeface="Times New Roman"/>
                <a:cs typeface="Times New Roman"/>
              </a:rPr>
              <a:t>, puis cliquez sur </a:t>
            </a:r>
            <a:r>
              <a:rPr lang="fr-FR" sz="1000" b="1" dirty="0">
                <a:solidFill>
                  <a:prstClr val="black"/>
                </a:solidFill>
                <a:latin typeface="Arial"/>
                <a:ea typeface="Times New Roman"/>
                <a:cs typeface="Times New Roman"/>
              </a:rPr>
              <a:t>Déployer le pack d'intégration sur le serveur </a:t>
            </a:r>
            <a:r>
              <a:rPr lang="fr-FR" sz="1000" b="1" dirty="0" err="1">
                <a:solidFill>
                  <a:prstClr val="black"/>
                </a:solidFill>
                <a:latin typeface="Arial"/>
                <a:ea typeface="Times New Roman"/>
                <a:cs typeface="Times New Roman"/>
              </a:rPr>
              <a:t>Runbook</a:t>
            </a:r>
            <a:r>
              <a:rPr lang="fr-FR" sz="1000" b="1" dirty="0">
                <a:solidFill>
                  <a:prstClr val="black"/>
                </a:solidFill>
                <a:latin typeface="Arial"/>
                <a:ea typeface="Times New Roman"/>
                <a:cs typeface="Times New Roman"/>
              </a:rPr>
              <a:t> Server ou sur </a:t>
            </a:r>
            <a:r>
              <a:rPr lang="fr-FR" sz="1000" b="1" dirty="0" err="1">
                <a:solidFill>
                  <a:prstClr val="black"/>
                </a:solidFill>
                <a:latin typeface="Arial"/>
                <a:ea typeface="Times New Roman"/>
                <a:cs typeface="Times New Roman"/>
              </a:rPr>
              <a:t>Runbook</a:t>
            </a:r>
            <a:r>
              <a:rPr lang="fr-FR" sz="1000" b="1" dirty="0">
                <a:solidFill>
                  <a:prstClr val="black"/>
                </a:solidFill>
                <a:latin typeface="Arial"/>
                <a:ea typeface="Times New Roman"/>
                <a:cs typeface="Times New Roman"/>
              </a:rPr>
              <a:t> Designer</a:t>
            </a:r>
            <a:r>
              <a:rPr lang="fr-FR" sz="1000" dirty="0">
                <a:solidFill>
                  <a:prstClr val="black"/>
                </a:solidFill>
                <a:latin typeface="Arial"/>
                <a:ea typeface="Times New Roman"/>
                <a:cs typeface="Times New Roman"/>
              </a:rPr>
              <a:t>. </a:t>
            </a:r>
            <a:endParaRPr lang="fr-FR" sz="1000" dirty="0" smtClean="0">
              <a:solidFill>
                <a:prstClr val="black"/>
              </a:solidFill>
              <a:latin typeface="Arial"/>
              <a:ea typeface="Times New Roman"/>
              <a:cs typeface="Times New Roman"/>
            </a:endParaRPr>
          </a:p>
          <a:p>
            <a:pPr marL="342900" indent="-342900">
              <a:lnSpc>
                <a:spcPct val="115000"/>
              </a:lnSpc>
              <a:spcAft>
                <a:spcPts val="995"/>
              </a:spcAft>
              <a:buFont typeface="+mj-lt"/>
              <a:buAutoNum type="arabicPeriod" startAt="4"/>
            </a:pPr>
            <a:r>
              <a:rPr lang="fr-FR" sz="1000" dirty="0">
                <a:solidFill>
                  <a:prstClr val="black"/>
                </a:solidFill>
                <a:latin typeface="Arial"/>
                <a:ea typeface="Times New Roman"/>
                <a:cs typeface="Times New Roman"/>
              </a:rPr>
              <a:t>Dans la page </a:t>
            </a:r>
            <a:r>
              <a:rPr lang="fr-FR" sz="1000" b="1" dirty="0">
                <a:solidFill>
                  <a:prstClr val="black"/>
                </a:solidFill>
                <a:latin typeface="Arial"/>
                <a:ea typeface="Times New Roman"/>
                <a:cs typeface="Times New Roman"/>
              </a:rPr>
              <a:t>Bienvenue</a:t>
            </a:r>
            <a:r>
              <a:rPr lang="fr-FR" sz="1000" dirty="0">
                <a:solidFill>
                  <a:prstClr val="black"/>
                </a:solidFill>
                <a:latin typeface="Arial"/>
                <a:ea typeface="Times New Roman"/>
                <a:cs typeface="Times New Roman"/>
              </a:rPr>
              <a:t>, cliquez sur </a:t>
            </a:r>
            <a:r>
              <a:rPr lang="fr-FR" sz="1000" b="1" dirty="0">
                <a:solidFill>
                  <a:prstClr val="black"/>
                </a:solidFill>
                <a:latin typeface="Arial"/>
                <a:ea typeface="Times New Roman"/>
                <a:cs typeface="Times New Roman"/>
              </a:rPr>
              <a:t>Suivant</a:t>
            </a:r>
            <a:r>
              <a:rPr lang="fr-FR" sz="1000" dirty="0">
                <a:solidFill>
                  <a:prstClr val="black"/>
                </a:solidFill>
                <a:latin typeface="Arial"/>
                <a:ea typeface="Times New Roman"/>
                <a:cs typeface="Times New Roman"/>
              </a:rPr>
              <a:t>, et dans la page </a:t>
            </a:r>
            <a:r>
              <a:rPr lang="fr-FR" sz="1000" b="1" dirty="0">
                <a:solidFill>
                  <a:prstClr val="black"/>
                </a:solidFill>
                <a:latin typeface="Arial"/>
                <a:ea typeface="Times New Roman"/>
                <a:cs typeface="Times New Roman"/>
              </a:rPr>
              <a:t>Déployer les packs d'intégration ou les correctifs logiciels</a:t>
            </a:r>
            <a:r>
              <a:rPr lang="fr-FR" sz="1000" dirty="0">
                <a:solidFill>
                  <a:prstClr val="black"/>
                </a:solidFill>
                <a:latin typeface="Arial"/>
                <a:ea typeface="Times New Roman"/>
                <a:cs typeface="Times New Roman"/>
              </a:rPr>
              <a:t>,</a:t>
            </a:r>
            <a:r>
              <a:rPr lang="fr-FR" sz="1000" b="1" dirty="0">
                <a:solidFill>
                  <a:prstClr val="black"/>
                </a:solidFill>
                <a:latin typeface="Arial"/>
                <a:ea typeface="Times New Roman"/>
                <a:cs typeface="Times New Roman"/>
              </a:rPr>
              <a:t> </a:t>
            </a:r>
            <a:r>
              <a:rPr lang="fr-FR" sz="1000" dirty="0">
                <a:solidFill>
                  <a:prstClr val="black"/>
                </a:solidFill>
                <a:latin typeface="Arial"/>
                <a:ea typeface="Times New Roman"/>
                <a:cs typeface="Times New Roman"/>
              </a:rPr>
              <a:t>activez la case à cocher à côté de </a:t>
            </a:r>
            <a:r>
              <a:rPr lang="fr-FR" sz="1000" b="1" dirty="0">
                <a:solidFill>
                  <a:prstClr val="black"/>
                </a:solidFill>
                <a:latin typeface="Arial"/>
                <a:ea typeface="Times New Roman"/>
                <a:cs typeface="Times New Roman"/>
              </a:rPr>
              <a:t>System Center </a:t>
            </a:r>
            <a:r>
              <a:rPr lang="fr-FR" sz="1000" b="1" dirty="0" err="1">
                <a:solidFill>
                  <a:prstClr val="black"/>
                </a:solidFill>
                <a:latin typeface="Arial"/>
                <a:ea typeface="Times New Roman"/>
                <a:cs typeface="Times New Roman"/>
              </a:rPr>
              <a:t>Integration</a:t>
            </a:r>
            <a:r>
              <a:rPr lang="fr-FR" sz="1000" b="1" dirty="0">
                <a:solidFill>
                  <a:prstClr val="black"/>
                </a:solidFill>
                <a:latin typeface="Arial"/>
                <a:ea typeface="Times New Roman"/>
                <a:cs typeface="Times New Roman"/>
              </a:rPr>
              <a:t> Pack for System Center 2012 Virtual Machine Manager</a:t>
            </a:r>
            <a:r>
              <a:rPr lang="fr-FR" sz="1000" dirty="0">
                <a:solidFill>
                  <a:prstClr val="black"/>
                </a:solidFill>
                <a:latin typeface="Arial"/>
                <a:ea typeface="Times New Roman"/>
                <a:cs typeface="Times New Roman"/>
              </a:rPr>
              <a:t>, puis cliquez sur </a:t>
            </a:r>
            <a:r>
              <a:rPr lang="fr-FR" sz="1000" b="1" dirty="0">
                <a:solidFill>
                  <a:prstClr val="black"/>
                </a:solidFill>
                <a:latin typeface="Arial"/>
                <a:ea typeface="Times New Roman"/>
                <a:cs typeface="Times New Roman"/>
              </a:rPr>
              <a:t>Suivant</a:t>
            </a:r>
            <a:r>
              <a:rPr lang="fr-FR" sz="1000" dirty="0">
                <a:solidFill>
                  <a:prstClr val="black"/>
                </a:solidFill>
                <a:latin typeface="Arial"/>
                <a:ea typeface="Times New Roman"/>
                <a:cs typeface="Times New Roman"/>
              </a:rPr>
              <a:t>. </a:t>
            </a:r>
          </a:p>
          <a:p>
            <a:pPr marL="342900" lvl="0" indent="-342900">
              <a:lnSpc>
                <a:spcPct val="115000"/>
              </a:lnSpc>
              <a:spcAft>
                <a:spcPts val="995"/>
              </a:spcAft>
              <a:buFont typeface="+mj-lt"/>
              <a:buAutoNum type="arabicPeriod" startAt="4"/>
            </a:pPr>
            <a:endParaRPr lang="fr-FR" sz="1000" dirty="0">
              <a:solidFill>
                <a:prstClr val="black"/>
              </a:solidFill>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endParaRPr lang="fr-FR"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endParaRPr lang="fr-FR"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C3EB25D0-6BC0-4531-8B14-7112F512A728}" type="slidenum">
              <a:rPr lang="fr-FR" smtClean="0"/>
              <a:t>9</a:t>
            </a:fld>
            <a:endParaRPr lang="fr-FR" dirty="0"/>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000000"/>
                </a:solidFill>
                <a:latin typeface="Arial"/>
              </a:rPr>
              <a:t>22414B</a:t>
            </a:r>
            <a:endParaRPr lang="fr-FR" sz="1200" b="1" dirty="0">
              <a:solidFill>
                <a:srgbClr val="000000"/>
              </a:solidFill>
              <a:latin typeface="Arial"/>
            </a:endParaRPr>
          </a:p>
        </p:txBody>
      </p:sp>
      <p:sp>
        <p:nvSpPr>
          <p:cNvPr id="7" name="Rectangle 6"/>
          <p:cNvSpPr/>
          <p:nvPr/>
        </p:nvSpPr>
        <p:spPr>
          <a:xfrm>
            <a:off x="1" y="238125"/>
            <a:ext cx="2743200" cy="5238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5 : Planification et implémentation d'une solution d'administration de la virtualisation</a:t>
            </a:r>
            <a:endParaRPr lang="fr-FR" sz="1200" b="1" dirty="0">
              <a:solidFill>
                <a:srgbClr val="336699"/>
              </a:solidFill>
              <a:latin typeface="Arial"/>
            </a:endParaRPr>
          </a:p>
        </p:txBody>
      </p:sp>
      <p:sp>
        <p:nvSpPr>
          <p:cNvPr id="8" name="TextBox 7"/>
          <p:cNvSpPr txBox="1"/>
          <p:nvPr/>
        </p:nvSpPr>
        <p:spPr>
          <a:xfrm>
            <a:off x="0" y="8890000"/>
            <a:ext cx="3810000" cy="246221"/>
          </a:xfrm>
          <a:prstGeom prst="rect">
            <a:avLst/>
          </a:prstGeom>
          <a:noFill/>
        </p:spPr>
        <p:txBody>
          <a:bodyPr vert="horz" wrap="square" rtlCol="0">
            <a:spAutoFit/>
          </a:bodyPr>
          <a:lstStyle/>
          <a:p>
            <a:r>
              <a:rPr lang="fr-FR" sz="1000" dirty="0" smtClean="0">
                <a:latin typeface="Arial"/>
              </a:rPr>
              <a:t>(Remarques supplémentaires sur la diapositive suivante)</a:t>
            </a:r>
            <a:endParaRPr lang="fr-FR" sz="1000" dirty="0">
              <a:latin typeface="Arial"/>
            </a:endParaRPr>
          </a:p>
        </p:txBody>
      </p:sp>
    </p:spTree>
    <p:extLst>
      <p:ext uri="{BB962C8B-B14F-4D97-AF65-F5344CB8AC3E}">
        <p14:creationId xmlns:p14="http://schemas.microsoft.com/office/powerpoint/2010/main" val="377267541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2514600"/>
            <a:ext cx="9144000" cy="2514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523875" y="1500426"/>
            <a:ext cx="7477125" cy="861774"/>
          </a:xfrm>
          <a:prstGeom prst="rect">
            <a:avLst/>
          </a:prstGeom>
          <a:noFill/>
        </p:spPr>
        <p:txBody>
          <a:bodyPr wrap="square" rtlCol="0">
            <a:spAutoFit/>
          </a:bodyPr>
          <a:lstStyle/>
          <a:p>
            <a:r>
              <a:rPr lang="en-US" sz="4800" dirty="0" smtClean="0">
                <a:solidFill>
                  <a:schemeClr val="tx1">
                    <a:lumMod val="65000"/>
                    <a:lumOff val="35000"/>
                  </a:schemeClr>
                </a:solidFill>
                <a:latin typeface="Segoe UI Light" pitchFamily="34" charset="0"/>
                <a:ea typeface="Segoe UI" pitchFamily="34" charset="0"/>
                <a:cs typeface="Segoe UI" pitchFamily="34" charset="0"/>
              </a:rPr>
              <a:t>Microsoft</a:t>
            </a:r>
            <a:r>
              <a:rPr lang="en-US" baseline="100000" dirty="0" smtClean="0">
                <a:solidFill>
                  <a:schemeClr val="tx1">
                    <a:lumMod val="65000"/>
                    <a:lumOff val="35000"/>
                  </a:schemeClr>
                </a:solidFill>
                <a:latin typeface="Segoe UI Light" pitchFamily="34" charset="0"/>
                <a:ea typeface="Segoe UI" pitchFamily="34" charset="0"/>
                <a:cs typeface="Segoe UI" pitchFamily="34" charset="0"/>
              </a:rPr>
              <a:t>®</a:t>
            </a:r>
            <a:r>
              <a:rPr lang="en-US" sz="4400" dirty="0" smtClean="0">
                <a:solidFill>
                  <a:schemeClr val="tx1">
                    <a:lumMod val="65000"/>
                    <a:lumOff val="35000"/>
                  </a:schemeClr>
                </a:solidFill>
                <a:latin typeface="Segoe UI Light" pitchFamily="34" charset="0"/>
                <a:ea typeface="Segoe UI" pitchFamily="34" charset="0"/>
                <a:cs typeface="Segoe UI" pitchFamily="34" charset="0"/>
              </a:rPr>
              <a:t> </a:t>
            </a:r>
            <a:r>
              <a:rPr lang="en-US" sz="4800" dirty="0" smtClean="0">
                <a:solidFill>
                  <a:schemeClr val="tx1">
                    <a:lumMod val="65000"/>
                    <a:lumOff val="35000"/>
                  </a:schemeClr>
                </a:solidFill>
                <a:latin typeface="Segoe UI Light" pitchFamily="34" charset="0"/>
                <a:ea typeface="Segoe UI" pitchFamily="34" charset="0"/>
                <a:cs typeface="Segoe UI" pitchFamily="34" charset="0"/>
              </a:rPr>
              <a:t>Official Course</a:t>
            </a:r>
            <a:endParaRPr lang="en-US" sz="4800" dirty="0">
              <a:solidFill>
                <a:schemeClr val="tx1">
                  <a:lumMod val="65000"/>
                  <a:lumOff val="35000"/>
                </a:schemeClr>
              </a:solidFill>
              <a:latin typeface="Segoe UI Light" pitchFamily="34" charset="0"/>
              <a:ea typeface="Segoe UI" pitchFamily="34" charset="0"/>
              <a:cs typeface="Segoe UI" pitchFamily="34" charset="0"/>
            </a:endParaRPr>
          </a:p>
        </p:txBody>
      </p:sp>
      <p:pic>
        <p:nvPicPr>
          <p:cNvPr id="7" name="Picture 6"/>
          <p:cNvPicPr>
            <a:picLocks noChangeAspect="1"/>
          </p:cNvPicPr>
          <p:nvPr/>
        </p:nvPicPr>
        <p:blipFill>
          <a:blip r:embed="rId2"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7315200" y="6248400"/>
            <a:ext cx="1413823" cy="230205"/>
          </a:xfrm>
          <a:prstGeom prst="rect">
            <a:avLst/>
          </a:prstGeom>
        </p:spPr>
      </p:pic>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2514600"/>
            <a:ext cx="3063240" cy="2514600"/>
          </a:xfrm>
          <a:prstGeom prst="rect">
            <a:avLst/>
          </a:prstGeom>
        </p:spPr>
      </p:pic>
      <p:sp>
        <p:nvSpPr>
          <p:cNvPr id="726019" name="Rectangle 3"/>
          <p:cNvSpPr>
            <a:spLocks noGrp="1" noChangeArrowheads="1"/>
          </p:cNvSpPr>
          <p:nvPr>
            <p:ph type="ctrTitle" sz="quarter" hasCustomPrompt="1"/>
          </p:nvPr>
        </p:nvSpPr>
        <p:spPr>
          <a:xfrm>
            <a:off x="3106782" y="2774735"/>
            <a:ext cx="5732417" cy="1129607"/>
          </a:xfrm>
          <a:ln algn="ctr"/>
        </p:spPr>
        <p:txBody>
          <a:bodyPr wrap="square" tIns="0" rIns="0" bIns="0">
            <a:spAutoFit/>
          </a:bodyPr>
          <a:lstStyle>
            <a:lvl1pPr algn="l">
              <a:spcBef>
                <a:spcPct val="60000"/>
              </a:spcBef>
              <a:buClr>
                <a:schemeClr val="hlink"/>
              </a:buClr>
              <a:buSzPct val="90000"/>
              <a:buFontTx/>
              <a:buNone/>
              <a:defRPr sz="8400" baseline="0">
                <a:solidFill>
                  <a:schemeClr val="bg1"/>
                </a:solidFill>
                <a:latin typeface="Segoe Light"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121297" y="3925328"/>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816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Titre de la diapositive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Corps du texte</a:t>
            </a:r>
          </a:p>
          <a:p>
            <a:pPr lvl="1"/>
            <a:r>
              <a:rPr lang="en-US" dirty="0" smtClean="0"/>
              <a:t>Deuxième niveau</a:t>
            </a:r>
          </a:p>
          <a:p>
            <a:pPr lvl="2"/>
            <a:r>
              <a:rPr lang="en-US" dirty="0" smtClean="0"/>
              <a:t>Troisième niveau</a:t>
            </a:r>
          </a:p>
          <a:p>
            <a:pPr lvl="3"/>
            <a:r>
              <a:rPr lang="en-US" dirty="0" smtClean="0"/>
              <a:t>Quatrième niveau</a:t>
            </a:r>
          </a:p>
          <a:p>
            <a:pPr lvl="4"/>
            <a:r>
              <a:rPr lang="en-US" dirty="0" smtClean="0"/>
              <a:t>Cinquième niveau</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124200" y="3169492"/>
            <a:ext cx="5732417" cy="340093"/>
          </a:xfrm>
        </p:spPr>
        <p:txBody>
          <a:bodyPr lIns="90000" rIns="90000"/>
          <a:lstStyle/>
          <a:p>
            <a:r>
              <a:rPr lang="fr-FR" sz="2600" dirty="0" smtClean="0"/>
              <a:t>Module 5</a:t>
            </a:r>
            <a:endParaRPr lang="fr-FR" sz="2600" dirty="0"/>
          </a:p>
        </p:txBody>
      </p:sp>
      <p:sp>
        <p:nvSpPr>
          <p:cNvPr id="3" name="Subtitle 2"/>
          <p:cNvSpPr>
            <a:spLocks noGrp="1"/>
          </p:cNvSpPr>
          <p:nvPr>
            <p:ph type="subTitle" sz="quarter" idx="1"/>
          </p:nvPr>
        </p:nvSpPr>
        <p:spPr>
          <a:xfrm>
            <a:off x="3124200" y="3696728"/>
            <a:ext cx="5867400" cy="1256272"/>
          </a:xfrm>
        </p:spPr>
        <p:txBody>
          <a:bodyPr lIns="90000" rIns="90000"/>
          <a:lstStyle/>
          <a:p>
            <a:r>
              <a:rPr lang="fr-FR" dirty="0" smtClean="0"/>
              <a:t>Planification et implémentation d'une solution d'administration de la virtualisation</a:t>
            </a:r>
            <a:endParaRPr lang="fr-FR" dirty="0"/>
          </a:p>
        </p:txBody>
      </p:sp>
    </p:spTree>
    <p:extLst>
      <p:ext uri="{BB962C8B-B14F-4D97-AF65-F5344CB8AC3E}">
        <p14:creationId xmlns:p14="http://schemas.microsoft.com/office/powerpoint/2010/main" val="4242566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52426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52426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fr-FR" sz="2600" dirty="0" smtClean="0"/>
              <a:t>Leçon 2 : Planification et implémentation de l'administration de System Center 2012</a:t>
            </a:r>
            <a:endParaRPr lang="fr-FR" sz="2600" dirty="0"/>
          </a:p>
        </p:txBody>
      </p:sp>
      <p:sp>
        <p:nvSpPr>
          <p:cNvPr id="3" name="Text Placeholder 2"/>
          <p:cNvSpPr>
            <a:spLocks noGrp="1"/>
          </p:cNvSpPr>
          <p:nvPr>
            <p:ph type="body" idx="1"/>
          </p:nvPr>
        </p:nvSpPr>
        <p:spPr>
          <a:xfrm>
            <a:off x="458788" y="1021215"/>
            <a:ext cx="8380412" cy="5147356"/>
          </a:xfrm>
        </p:spPr>
        <p:txBody>
          <a:bodyPr/>
          <a:lstStyle/>
          <a:p>
            <a:r>
              <a:rPr lang="fr-FR" dirty="0" smtClean="0"/>
              <a:t>Vue d'ensemble des comptes d'identification dans System Center 2012
Délégation des options d'administration dans VMM
Délégation des options d'administration dans App Controller
Délégation des options d'administration dans Orchestrator
Éléments à prendre en compte pour la délégation de l'administration dans System Center
Démonstration : Créer un administrateur délégué dans VMM</a:t>
            </a:r>
            <a:endParaRPr lang="fr-FR" dirty="0"/>
          </a:p>
        </p:txBody>
      </p:sp>
    </p:spTree>
    <p:extLst>
      <p:ext uri="{BB962C8B-B14F-4D97-AF65-F5344CB8AC3E}">
        <p14:creationId xmlns:p14="http://schemas.microsoft.com/office/powerpoint/2010/main" val="36092043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6b815f6b-9c51-4f3a-803e-ecd54c9b54aa">
    <p:spTree>
      <p:nvGrpSpPr>
        <p:cNvPr id="1" name=""/>
        <p:cNvGrpSpPr/>
        <p:nvPr/>
      </p:nvGrpSpPr>
      <p:grpSpPr>
        <a:xfrm>
          <a:off x="0" y="0"/>
          <a:ext cx="0" cy="0"/>
          <a:chOff x="0" y="0"/>
          <a:chExt cx="0" cy="0"/>
        </a:xfrm>
      </p:grpSpPr>
      <p:sp>
        <p:nvSpPr>
          <p:cNvPr id="2" name="Title 1"/>
          <p:cNvSpPr>
            <a:spLocks noGrp="1"/>
          </p:cNvSpPr>
          <p:nvPr>
            <p:ph type="title"/>
          </p:nvPr>
        </p:nvSpPr>
        <p:spPr>
          <a:xfrm>
            <a:off x="460375" y="-2"/>
            <a:ext cx="8302626" cy="740664"/>
          </a:xfrm>
        </p:spPr>
        <p:txBody>
          <a:bodyPr/>
          <a:lstStyle/>
          <a:p>
            <a:pPr>
              <a:lnSpc>
                <a:spcPct val="80000"/>
              </a:lnSpc>
            </a:pPr>
            <a:r>
              <a:rPr lang="fr-FR" sz="2600" dirty="0" smtClean="0"/>
              <a:t>Vue d'ensemble des comptes d'identification dans System Center 2012</a:t>
            </a:r>
            <a:endParaRPr lang="fr-FR" sz="2600" dirty="0"/>
          </a:p>
        </p:txBody>
      </p:sp>
      <p:sp>
        <p:nvSpPr>
          <p:cNvPr id="4" name="Content Placeholder 2"/>
          <p:cNvSpPr>
            <a:spLocks noGrp="1"/>
          </p:cNvSpPr>
          <p:nvPr/>
        </p:nvSpPr>
        <p:spPr bwMode="auto">
          <a:xfrm>
            <a:off x="458788" y="1021215"/>
            <a:ext cx="8456612"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dirty="0" smtClean="0"/>
              <a:t>Les comptes d'identification stockent les informations d'identification que vous utilisez pour les tâches d'administration en cours d'exécution Avantages de l'utilisation de l'identification</a:t>
            </a:r>
          </a:p>
          <a:p>
            <a:pPr lvl="1"/>
            <a:r>
              <a:rPr lang="fr-FR" dirty="0" smtClean="0"/>
              <a:t>Accélérer les tâches d'administration</a:t>
            </a:r>
          </a:p>
          <a:p>
            <a:pPr lvl="1"/>
            <a:r>
              <a:rPr lang="fr-FR" dirty="0" smtClean="0"/>
              <a:t>Réduire la probabilité d'erreurs</a:t>
            </a:r>
          </a:p>
          <a:p>
            <a:pPr lvl="1"/>
            <a:r>
              <a:rPr lang="fr-FR" dirty="0" smtClean="0"/>
              <a:t>Permettre aux administrateurs d'effectuer des tâches sans avoir à connaître d'importants mots de passe</a:t>
            </a:r>
          </a:p>
        </p:txBody>
      </p:sp>
    </p:spTree>
    <p:extLst>
      <p:ext uri="{BB962C8B-B14F-4D97-AF65-F5344CB8AC3E}">
        <p14:creationId xmlns:p14="http://schemas.microsoft.com/office/powerpoint/2010/main" val="1420357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4c7c886d-73c1-43ae-971e-b0e8137cf9c8">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302625" cy="740664"/>
          </a:xfrm>
        </p:spPr>
        <p:txBody>
          <a:bodyPr/>
          <a:lstStyle/>
          <a:p>
            <a:r>
              <a:rPr lang="fr-FR" dirty="0" smtClean="0"/>
              <a:t>Délégation des options d'administration dans VMM</a:t>
            </a:r>
            <a:endParaRPr lang="fr-FR" dirty="0"/>
          </a:p>
        </p:txBody>
      </p:sp>
      <p:sp>
        <p:nvSpPr>
          <p:cNvPr id="4" name="Content Placeholder 2"/>
          <p:cNvSpPr>
            <a:spLocks noGrp="1"/>
          </p:cNvSpPr>
          <p:nvPr/>
        </p:nvSpPr>
        <p:spPr bwMode="auto">
          <a:xfrm>
            <a:off x="458788" y="1021214"/>
            <a:ext cx="8456612" cy="54176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z="2400" dirty="0" smtClean="0"/>
              <a:t>La délégation des options d'administration dans VMM comprend</a:t>
            </a:r>
          </a:p>
          <a:p>
            <a:r>
              <a:rPr lang="fr-FR" sz="2000" dirty="0" smtClean="0"/>
              <a:t>Administrateur de l'ensemble fibre optique ou Administrateur délégué</a:t>
            </a:r>
          </a:p>
          <a:p>
            <a:pPr lvl="1"/>
            <a:r>
              <a:rPr lang="fr-FR" sz="2000" dirty="0" smtClean="0"/>
              <a:t>Peut effectuer toutes les tâches dans l'étendue qui lui est attribuée</a:t>
            </a:r>
          </a:p>
          <a:p>
            <a:r>
              <a:rPr lang="fr-FR" sz="2000" dirty="0" smtClean="0"/>
              <a:t>Administrateur en lecture seule</a:t>
            </a:r>
          </a:p>
          <a:p>
            <a:pPr lvl="1"/>
            <a:r>
              <a:rPr lang="fr-FR" sz="2000" dirty="0" smtClean="0"/>
              <a:t>Peut afficher les propriétés, l'état et l'état du travail dans les groupes d'hôtes, les clouds et les serveurs de bibliothèques qui lui sont attribués</a:t>
            </a:r>
          </a:p>
          <a:p>
            <a:r>
              <a:rPr lang="fr-FR" sz="2000" dirty="0" smtClean="0"/>
              <a:t>Administrateur client</a:t>
            </a:r>
          </a:p>
          <a:p>
            <a:pPr lvl="1"/>
            <a:r>
              <a:rPr lang="fr-FR" sz="2000" dirty="0" smtClean="0"/>
              <a:t>Gère des utilisateurs libre-service, et peut créer et gérer des ordinateurs virtuels et des services </a:t>
            </a:r>
          </a:p>
          <a:p>
            <a:pPr lvl="1"/>
            <a:r>
              <a:rPr lang="fr-FR" sz="2000" dirty="0" smtClean="0"/>
              <a:t>Peut attribuer des quotas sur les ressources et les ordinateurs virtuels</a:t>
            </a:r>
          </a:p>
          <a:p>
            <a:r>
              <a:rPr lang="fr-FR" sz="2000" dirty="0" smtClean="0"/>
              <a:t>Administrateur d'application ou utilisateur libre-service</a:t>
            </a:r>
          </a:p>
          <a:p>
            <a:pPr lvl="1"/>
            <a:r>
              <a:rPr lang="fr-FR" sz="2000" dirty="0" smtClean="0"/>
              <a:t>Peut créer et gérer des ordinateurs virtuels et des services, et peut attribuer des quotas sur les ressources et les ordinateurs virtuels</a:t>
            </a:r>
          </a:p>
          <a:p>
            <a:pPr marL="288925" lvl="1" indent="0">
              <a:buNone/>
            </a:pPr>
            <a:endParaRPr lang="fr-FR" dirty="0"/>
          </a:p>
        </p:txBody>
      </p:sp>
    </p:spTree>
    <p:extLst>
      <p:ext uri="{BB962C8B-B14F-4D97-AF65-F5344CB8AC3E}">
        <p14:creationId xmlns:p14="http://schemas.microsoft.com/office/powerpoint/2010/main" val="698555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b5a00178-2ba2-44f7-9bf2-15f736dd0c66">
    <p:spTree>
      <p:nvGrpSpPr>
        <p:cNvPr id="1" name=""/>
        <p:cNvGrpSpPr/>
        <p:nvPr/>
      </p:nvGrpSpPr>
      <p:grpSpPr>
        <a:xfrm>
          <a:off x="0" y="0"/>
          <a:ext cx="0" cy="0"/>
          <a:chOff x="0" y="0"/>
          <a:chExt cx="0" cy="0"/>
        </a:xfrm>
      </p:grpSpPr>
      <p:sp>
        <p:nvSpPr>
          <p:cNvPr id="2" name="Title 1"/>
          <p:cNvSpPr>
            <a:spLocks noGrp="1"/>
          </p:cNvSpPr>
          <p:nvPr>
            <p:ph type="title"/>
          </p:nvPr>
        </p:nvSpPr>
        <p:spPr>
          <a:xfrm>
            <a:off x="460375" y="-2"/>
            <a:ext cx="8117570" cy="740664"/>
          </a:xfrm>
        </p:spPr>
        <p:txBody>
          <a:bodyPr/>
          <a:lstStyle/>
          <a:p>
            <a:pPr>
              <a:lnSpc>
                <a:spcPct val="80000"/>
              </a:lnSpc>
            </a:pPr>
            <a:r>
              <a:rPr lang="fr-FR" sz="2600" dirty="0" smtClean="0"/>
              <a:t>Délégation des options d'administration dans App Controller</a:t>
            </a:r>
            <a:endParaRPr lang="fr-FR" sz="2600" dirty="0"/>
          </a:p>
        </p:txBody>
      </p:sp>
      <p:sp>
        <p:nvSpPr>
          <p:cNvPr id="4" name="Content Placeholder 2"/>
          <p:cNvSpPr>
            <a:spLocks noGrp="1"/>
          </p:cNvSpPr>
          <p:nvPr/>
        </p:nvSpPr>
        <p:spPr bwMode="auto">
          <a:xfrm>
            <a:off x="458788" y="1021215"/>
            <a:ext cx="8304212"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dirty="0" smtClean="0"/>
              <a:t>App Controller possède les rôles d'utilisateurs suivants</a:t>
            </a:r>
          </a:p>
          <a:p>
            <a:r>
              <a:rPr lang="fr-FR" sz="2400" dirty="0" smtClean="0"/>
              <a:t>Administrateurs : les administrateurs intégrés peuvent exécuter toutes les actions sur tous les objets App Controller</a:t>
            </a:r>
          </a:p>
          <a:p>
            <a:r>
              <a:rPr lang="fr-FR" sz="2400" dirty="0" smtClean="0"/>
              <a:t>Utilisateur libre-service : les administrateurs peuvent créer un ou plusieurs rôles libre-service, puis déléguer aux utilisateurs l'accès aux abonnements Windows Azure. Vous pouvez également signaler des rôles d'utilisateur </a:t>
            </a:r>
            <a:br>
              <a:rPr lang="fr-FR" sz="2400" dirty="0" smtClean="0"/>
            </a:br>
            <a:r>
              <a:rPr lang="fr-FR" sz="2400" dirty="0" smtClean="0"/>
              <a:t>libre-service en lecture seule</a:t>
            </a:r>
          </a:p>
          <a:p>
            <a:endParaRPr lang="fr-FR" dirty="0" smtClean="0"/>
          </a:p>
          <a:p>
            <a:pPr marL="0" indent="0">
              <a:buNone/>
            </a:pPr>
            <a:endParaRPr lang="fr-FR" dirty="0"/>
          </a:p>
        </p:txBody>
      </p:sp>
    </p:spTree>
    <p:extLst>
      <p:ext uri="{BB962C8B-B14F-4D97-AF65-F5344CB8AC3E}">
        <p14:creationId xmlns:p14="http://schemas.microsoft.com/office/powerpoint/2010/main" val="2257305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0f345aec-9f61-44ce-b841-30eb817d83dd">
    <p:spTree>
      <p:nvGrpSpPr>
        <p:cNvPr id="1" name=""/>
        <p:cNvGrpSpPr/>
        <p:nvPr/>
      </p:nvGrpSpPr>
      <p:grpSpPr>
        <a:xfrm>
          <a:off x="0" y="0"/>
          <a:ext cx="0" cy="0"/>
          <a:chOff x="0" y="0"/>
          <a:chExt cx="0" cy="0"/>
        </a:xfrm>
      </p:grpSpPr>
      <p:sp>
        <p:nvSpPr>
          <p:cNvPr id="2" name="Title 1"/>
          <p:cNvSpPr>
            <a:spLocks noGrp="1"/>
          </p:cNvSpPr>
          <p:nvPr>
            <p:ph type="title"/>
          </p:nvPr>
        </p:nvSpPr>
        <p:spPr>
          <a:xfrm>
            <a:off x="460375" y="-2"/>
            <a:ext cx="7772400" cy="740664"/>
          </a:xfrm>
        </p:spPr>
        <p:txBody>
          <a:bodyPr/>
          <a:lstStyle/>
          <a:p>
            <a:r>
              <a:rPr lang="fr-FR" sz="2600" dirty="0" smtClean="0"/>
              <a:t>Délégation des options d'administration dans Orchestrator</a:t>
            </a:r>
            <a:endParaRPr lang="fr-FR" sz="2600" dirty="0"/>
          </a:p>
        </p:txBody>
      </p:sp>
      <p:sp>
        <p:nvSpPr>
          <p:cNvPr id="4" name="Content Placeholder 2"/>
          <p:cNvSpPr>
            <a:spLocks noGrp="1"/>
          </p:cNvSpPr>
          <p:nvPr/>
        </p:nvSpPr>
        <p:spPr bwMode="auto">
          <a:xfrm>
            <a:off x="458788" y="1021215"/>
            <a:ext cx="8380412"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dirty="0" smtClean="0"/>
              <a:t>Lors de l'utilisation d'Orchestrator pour la délégation de l'administration, souvenez-vous que</a:t>
            </a:r>
          </a:p>
          <a:p>
            <a:pPr lvl="1"/>
            <a:r>
              <a:rPr lang="fr-FR" dirty="0" smtClean="0"/>
              <a:t>Les auteurs de runbooks se voient accorder l'accès administratif à Runbook Designer et à la console de déploiement</a:t>
            </a:r>
          </a:p>
          <a:p>
            <a:pPr lvl="1"/>
            <a:r>
              <a:rPr lang="fr-FR" dirty="0" smtClean="0"/>
              <a:t>Les opérateurs de runbooks se voient accorder l'accès pour lire et invoquer des runbooks via le concepteur ou la console Web mais ne dispose pas de droits d'administration</a:t>
            </a:r>
          </a:p>
        </p:txBody>
      </p:sp>
    </p:spTree>
    <p:extLst>
      <p:ext uri="{BB962C8B-B14F-4D97-AF65-F5344CB8AC3E}">
        <p14:creationId xmlns:p14="http://schemas.microsoft.com/office/powerpoint/2010/main" val="2042896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fae54abe-f97c-42b8-b432-8136481efc5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fr-FR" sz="2600" dirty="0" smtClean="0"/>
              <a:t>Éléments à prendre en compte pour la délégation de l'administration dans System Center</a:t>
            </a:r>
            <a:endParaRPr lang="fr-FR" sz="2600" dirty="0"/>
          </a:p>
        </p:txBody>
      </p:sp>
      <p:sp>
        <p:nvSpPr>
          <p:cNvPr id="4" name="Content Placeholder 2"/>
          <p:cNvSpPr>
            <a:spLocks noGrp="1"/>
          </p:cNvSpPr>
          <p:nvPr/>
        </p:nvSpPr>
        <p:spPr bwMode="auto">
          <a:xfrm>
            <a:off x="458788" y="1021214"/>
            <a:ext cx="8119156" cy="54557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dirty="0" smtClean="0"/>
              <a:t>Lors de la délégation de l'administration dans System Center 2012, vous devez</a:t>
            </a:r>
          </a:p>
          <a:p>
            <a:pPr lvl="1"/>
            <a:r>
              <a:rPr lang="fr-FR" dirty="0" smtClean="0"/>
              <a:t>Planifier et documenter les besoins, les groupes de l'entreprise, et les utilisateurs</a:t>
            </a:r>
          </a:p>
          <a:p>
            <a:pPr lvl="1"/>
            <a:r>
              <a:rPr lang="fr-FR" dirty="0" smtClean="0"/>
              <a:t>Commencer avec un accès minimal et l'augmenter selon les besoins</a:t>
            </a:r>
          </a:p>
          <a:p>
            <a:pPr lvl="1"/>
            <a:r>
              <a:rPr lang="fr-FR" dirty="0" smtClean="0"/>
              <a:t>Prendre en compte l'automatisation pour que tous les non-administrateurs invoquent des tâches d'administration</a:t>
            </a:r>
          </a:p>
          <a:p>
            <a:pPr lvl="1"/>
            <a:r>
              <a:rPr lang="fr-FR" dirty="0" smtClean="0"/>
              <a:t>Planifier et auditer de façon appropriée</a:t>
            </a:r>
          </a:p>
          <a:p>
            <a:pPr lvl="1"/>
            <a:r>
              <a:rPr lang="fr-FR" dirty="0" smtClean="0"/>
              <a:t>Vérifier que les administrateurs de libre-service et délégués connaissent bien leurs rôles et sont informés de tous les quotas</a:t>
            </a:r>
          </a:p>
        </p:txBody>
      </p:sp>
    </p:spTree>
    <p:extLst>
      <p:ext uri="{BB962C8B-B14F-4D97-AF65-F5344CB8AC3E}">
        <p14:creationId xmlns:p14="http://schemas.microsoft.com/office/powerpoint/2010/main" val="4037452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5b06e58a-ccee-4727-a9de-58e97b49d725">
    <p:spTree>
      <p:nvGrpSpPr>
        <p:cNvPr id="1" name=""/>
        <p:cNvGrpSpPr/>
        <p:nvPr/>
      </p:nvGrpSpPr>
      <p:grpSpPr>
        <a:xfrm>
          <a:off x="0" y="0"/>
          <a:ext cx="0" cy="0"/>
          <a:chOff x="0" y="0"/>
          <a:chExt cx="0" cy="0"/>
        </a:xfrm>
      </p:grpSpPr>
      <p:sp>
        <p:nvSpPr>
          <p:cNvPr id="2" name="Title 1"/>
          <p:cNvSpPr>
            <a:spLocks noGrp="1"/>
          </p:cNvSpPr>
          <p:nvPr>
            <p:ph type="title"/>
          </p:nvPr>
        </p:nvSpPr>
        <p:spPr>
          <a:xfrm>
            <a:off x="460375" y="-2"/>
            <a:ext cx="7997826" cy="740664"/>
          </a:xfrm>
        </p:spPr>
        <p:txBody>
          <a:bodyPr/>
          <a:lstStyle/>
          <a:p>
            <a:r>
              <a:rPr lang="fr-FR" sz="2600" dirty="0" smtClean="0"/>
              <a:t>Démonstration : Créer un administrateur délégué dans VMM</a:t>
            </a:r>
            <a:endParaRPr lang="fr-FR" sz="2600" dirty="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dirty="0" smtClean="0"/>
              <a:t>Dans cette démonstration, vous allez créer un administrateur délégué dans VMM</a:t>
            </a:r>
            <a:endParaRPr lang="fr-FR" dirty="0"/>
          </a:p>
        </p:txBody>
      </p:sp>
    </p:spTree>
    <p:extLst>
      <p:ext uri="{BB962C8B-B14F-4D97-AF65-F5344CB8AC3E}">
        <p14:creationId xmlns:p14="http://schemas.microsoft.com/office/powerpoint/2010/main" val="3234654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7921625" cy="740664"/>
          </a:xfrm>
        </p:spPr>
        <p:txBody>
          <a:bodyPr/>
          <a:lstStyle/>
          <a:p>
            <a:pPr>
              <a:lnSpc>
                <a:spcPct val="80000"/>
              </a:lnSpc>
            </a:pPr>
            <a:r>
              <a:rPr lang="fr-FR" sz="2600" dirty="0" smtClean="0"/>
              <a:t>Leçon 3 : Planification et implémentation des options de libre-service dans System Center 2012</a:t>
            </a:r>
            <a:endParaRPr lang="fr-FR" sz="2600" dirty="0"/>
          </a:p>
        </p:txBody>
      </p:sp>
      <p:sp>
        <p:nvSpPr>
          <p:cNvPr id="3" name="Text Placeholder 2"/>
          <p:cNvSpPr>
            <a:spLocks noGrp="1"/>
          </p:cNvSpPr>
          <p:nvPr>
            <p:ph type="body" idx="1"/>
          </p:nvPr>
        </p:nvSpPr>
        <p:spPr/>
        <p:txBody>
          <a:bodyPr/>
          <a:lstStyle/>
          <a:p>
            <a:r>
              <a:rPr lang="fr-FR" dirty="0" smtClean="0"/>
              <a:t>Activation des options de libre-service dans VMM
Démonstration : Création de clouds privés VMM
Configuration des options de libre-service dans Orchestrator
Implémentation du libre-service dans System Center 2012</a:t>
            </a:r>
            <a:endParaRPr lang="fr-FR" dirty="0"/>
          </a:p>
        </p:txBody>
      </p:sp>
    </p:spTree>
    <p:extLst>
      <p:ext uri="{BB962C8B-B14F-4D97-AF65-F5344CB8AC3E}">
        <p14:creationId xmlns:p14="http://schemas.microsoft.com/office/powerpoint/2010/main" val="1489034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Vue d'ensemble du module</a:t>
            </a:r>
            <a:endParaRPr lang="fr-FR" dirty="0"/>
          </a:p>
        </p:txBody>
      </p:sp>
      <p:sp>
        <p:nvSpPr>
          <p:cNvPr id="3" name="Text Placeholder 2"/>
          <p:cNvSpPr>
            <a:spLocks noGrp="1"/>
          </p:cNvSpPr>
          <p:nvPr>
            <p:ph type="body" idx="1"/>
          </p:nvPr>
        </p:nvSpPr>
        <p:spPr>
          <a:xfrm>
            <a:off x="458788" y="1021215"/>
            <a:ext cx="8304212" cy="5147356"/>
          </a:xfrm>
        </p:spPr>
        <p:txBody>
          <a:bodyPr/>
          <a:lstStyle/>
          <a:p>
            <a:r>
              <a:rPr lang="fr-FR" dirty="0" smtClean="0"/>
              <a:t>Planification et implémentation de l'automatisation de System Center 2012
Planification et implémentation de l'administration de System Center 2012
Planification et implémentation des options de libre-service dans System Center 2012</a:t>
            </a:r>
            <a:endParaRPr lang="fr-FR" dirty="0"/>
          </a:p>
        </p:txBody>
      </p:sp>
    </p:spTree>
    <p:extLst>
      <p:ext uri="{BB962C8B-B14F-4D97-AF65-F5344CB8AC3E}">
        <p14:creationId xmlns:p14="http://schemas.microsoft.com/office/powerpoint/2010/main" val="8027814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cbaf14bf-b870-475b-b06d-496e8f8413a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Activation des options de libre-service dans VMM</a:t>
            </a:r>
            <a:endParaRPr lang="fr-FR" sz="2600" dirty="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dirty="0" smtClean="0"/>
              <a:t>Vous pouvez consommer les ressources VMM à l'aide des options de libre-service suivantes</a:t>
            </a:r>
          </a:p>
          <a:p>
            <a:r>
              <a:rPr lang="fr-FR" sz="2400" dirty="0" smtClean="0"/>
              <a:t>Console VMM/applets de commande VMM</a:t>
            </a:r>
          </a:p>
          <a:p>
            <a:r>
              <a:rPr lang="fr-FR" sz="2400" dirty="0" smtClean="0"/>
              <a:t>App Controller</a:t>
            </a:r>
          </a:p>
          <a:p>
            <a:r>
              <a:rPr lang="fr-FR" sz="2400" dirty="0" smtClean="0"/>
              <a:t>Service Manager/Cloud Services Process Pack</a:t>
            </a:r>
          </a:p>
          <a:p>
            <a:r>
              <a:rPr lang="fr-FR" sz="2400" dirty="0" smtClean="0"/>
              <a:t>Portail personnalisé de la société d'hébergement, à l'aide de Service Provider Foundation ou des applets de commande Windows PowerShell</a:t>
            </a:r>
          </a:p>
        </p:txBody>
      </p:sp>
    </p:spTree>
    <p:extLst>
      <p:ext uri="{BB962C8B-B14F-4D97-AF65-F5344CB8AC3E}">
        <p14:creationId xmlns:p14="http://schemas.microsoft.com/office/powerpoint/2010/main" val="10576791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1c7dbc66-d176-40ca-aa92-8caa0bc0659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Démonstration : Création de clouds privés VMM</a:t>
            </a:r>
            <a:endParaRPr lang="fr-FR" dirty="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dirty="0" smtClean="0"/>
              <a:t>Dans cette démonstration, vous allez apprendre à</a:t>
            </a:r>
          </a:p>
          <a:p>
            <a:r>
              <a:rPr lang="fr-FR" dirty="0" smtClean="0"/>
              <a:t>Créer un cloud privé dans VMM</a:t>
            </a:r>
          </a:p>
          <a:p>
            <a:r>
              <a:rPr lang="fr-FR" dirty="0" smtClean="0"/>
              <a:t>Déléguer l'administration des clouds</a:t>
            </a:r>
          </a:p>
          <a:p>
            <a:endParaRPr lang="fr-FR" dirty="0"/>
          </a:p>
        </p:txBody>
      </p:sp>
    </p:spTree>
    <p:extLst>
      <p:ext uri="{BB962C8B-B14F-4D97-AF65-F5344CB8AC3E}">
        <p14:creationId xmlns:p14="http://schemas.microsoft.com/office/powerpoint/2010/main" val="6452417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5836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5836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52d25c6f-c178-4023-9ed6-50d1b595041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Configuration des options de libre-service dans Orchestrator</a:t>
            </a:r>
            <a:endParaRPr lang="fr-FR" sz="2600" dirty="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dirty="0" smtClean="0"/>
              <a:t>La console Orchestrator libre-service fournit un emplacement aux opérateurs et auteurs de runbooks pour</a:t>
            </a:r>
          </a:p>
          <a:p>
            <a:pPr lvl="1"/>
            <a:r>
              <a:rPr lang="fr-FR" dirty="0" smtClean="0"/>
              <a:t>Démarrer, arrêter et examiner des runbooks</a:t>
            </a:r>
          </a:p>
          <a:p>
            <a:pPr lvl="1"/>
            <a:r>
              <a:rPr lang="fr-FR" dirty="0" smtClean="0"/>
              <a:t>Accéder aux informations sur l'historique et l'état d'exécution des runbooks</a:t>
            </a:r>
          </a:p>
          <a:p>
            <a:pPr lvl="1"/>
            <a:r>
              <a:rPr lang="fr-FR" dirty="0" smtClean="0"/>
              <a:t>Examiner les événements consignés par les serveurs Runbook Server et les serveurs d'administration</a:t>
            </a:r>
          </a:p>
          <a:p>
            <a:endParaRPr lang="fr-FR" dirty="0"/>
          </a:p>
        </p:txBody>
      </p:sp>
    </p:spTree>
    <p:extLst>
      <p:ext uri="{BB962C8B-B14F-4D97-AF65-F5344CB8AC3E}">
        <p14:creationId xmlns:p14="http://schemas.microsoft.com/office/powerpoint/2010/main" val="19480357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017a1b49-096e-462a-8994-04c167645642">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117569" cy="740664"/>
          </a:xfrm>
        </p:spPr>
        <p:txBody>
          <a:bodyPr/>
          <a:lstStyle/>
          <a:p>
            <a:pPr>
              <a:lnSpc>
                <a:spcPct val="80000"/>
              </a:lnSpc>
            </a:pPr>
            <a:r>
              <a:rPr lang="fr-FR" sz="2600" dirty="0" smtClean="0"/>
              <a:t>Implémentation du libre-service dans System Center 2012</a:t>
            </a:r>
            <a:endParaRPr lang="fr-FR" sz="2600" dirty="0"/>
          </a:p>
        </p:txBody>
      </p:sp>
      <p:sp>
        <p:nvSpPr>
          <p:cNvPr id="4" name="Content Placeholder 2"/>
          <p:cNvSpPr>
            <a:spLocks noGrp="1"/>
          </p:cNvSpPr>
          <p:nvPr/>
        </p:nvSpPr>
        <p:spPr bwMode="auto">
          <a:xfrm>
            <a:off x="458788" y="1021215"/>
            <a:ext cx="8304212" cy="530338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lnSpc>
                <a:spcPct val="95000"/>
              </a:lnSpc>
              <a:spcBef>
                <a:spcPts val="400"/>
              </a:spcBef>
              <a:buNone/>
            </a:pPr>
            <a:r>
              <a:rPr lang="fr-FR" dirty="0" smtClean="0"/>
              <a:t>Lors de l'implémentation de la fonctionnalité </a:t>
            </a:r>
            <a:br>
              <a:rPr lang="fr-FR" dirty="0" smtClean="0"/>
            </a:br>
            <a:r>
              <a:rPr lang="fr-FR" dirty="0" smtClean="0"/>
              <a:t>de libre-service, vous devez</a:t>
            </a:r>
          </a:p>
          <a:p>
            <a:pPr lvl="1">
              <a:lnSpc>
                <a:spcPct val="95000"/>
              </a:lnSpc>
              <a:spcBef>
                <a:spcPts val="400"/>
              </a:spcBef>
            </a:pPr>
            <a:r>
              <a:rPr lang="fr-FR" dirty="0" smtClean="0"/>
              <a:t>Planifier le nombre et le type d'utilisateurs libre-service</a:t>
            </a:r>
          </a:p>
          <a:p>
            <a:pPr lvl="1">
              <a:lnSpc>
                <a:spcPct val="95000"/>
              </a:lnSpc>
              <a:spcBef>
                <a:spcPts val="400"/>
              </a:spcBef>
            </a:pPr>
            <a:r>
              <a:rPr lang="fr-FR" dirty="0" smtClean="0"/>
              <a:t>Prendre en compte les performances et la disponibilité</a:t>
            </a:r>
          </a:p>
          <a:p>
            <a:pPr lvl="1">
              <a:lnSpc>
                <a:spcPct val="95000"/>
              </a:lnSpc>
              <a:spcBef>
                <a:spcPts val="400"/>
              </a:spcBef>
            </a:pPr>
            <a:r>
              <a:rPr lang="fr-FR" dirty="0" smtClean="0"/>
              <a:t>Examiner les ressources et appliquer des quotas aux personnes et aux groupes</a:t>
            </a:r>
          </a:p>
          <a:p>
            <a:pPr lvl="1">
              <a:lnSpc>
                <a:spcPct val="95000"/>
              </a:lnSpc>
              <a:spcBef>
                <a:spcPts val="400"/>
              </a:spcBef>
            </a:pPr>
            <a:r>
              <a:rPr lang="fr-FR" dirty="0" smtClean="0"/>
              <a:t>Prendre en compte l'automatisation, la notification et l'approbation</a:t>
            </a:r>
          </a:p>
          <a:p>
            <a:pPr lvl="1">
              <a:lnSpc>
                <a:spcPct val="95000"/>
              </a:lnSpc>
              <a:spcBef>
                <a:spcPts val="400"/>
              </a:spcBef>
            </a:pPr>
            <a:r>
              <a:rPr lang="fr-FR" dirty="0" smtClean="0"/>
              <a:t>Examiner les autorisations, attribuer uniquement celles qui sont nécessaires et examiner vos attributions régulièrement</a:t>
            </a:r>
          </a:p>
          <a:p>
            <a:pPr lvl="1">
              <a:lnSpc>
                <a:spcPct val="95000"/>
              </a:lnSpc>
              <a:spcBef>
                <a:spcPts val="400"/>
              </a:spcBef>
            </a:pPr>
            <a:r>
              <a:rPr lang="fr-FR" dirty="0" smtClean="0"/>
              <a:t>Penser à sauvegarder vos portails, bibliothèques et les composants System 2012 </a:t>
            </a:r>
          </a:p>
          <a:p>
            <a:pPr lvl="1">
              <a:lnSpc>
                <a:spcPct val="95000"/>
              </a:lnSpc>
              <a:spcBef>
                <a:spcPts val="400"/>
              </a:spcBef>
            </a:pPr>
            <a:r>
              <a:rPr lang="fr-FR" dirty="0" smtClean="0"/>
              <a:t>Envisager de tester un plan de récupération</a:t>
            </a:r>
          </a:p>
        </p:txBody>
      </p:sp>
    </p:spTree>
    <p:extLst>
      <p:ext uri="{BB962C8B-B14F-4D97-AF65-F5344CB8AC3E}">
        <p14:creationId xmlns:p14="http://schemas.microsoft.com/office/powerpoint/2010/main" val="20000167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a78524f4-f525-4971-9089-e4c6054d3a97">
    <p:spTree>
      <p:nvGrpSpPr>
        <p:cNvPr id="1" name=""/>
        <p:cNvGrpSpPr/>
        <p:nvPr/>
      </p:nvGrpSpPr>
      <p:grpSpPr>
        <a:xfrm>
          <a:off x="0" y="0"/>
          <a:ext cx="0" cy="0"/>
          <a:chOff x="0" y="0"/>
          <a:chExt cx="0" cy="0"/>
        </a:xfrm>
      </p:grpSpPr>
      <p:sp>
        <p:nvSpPr>
          <p:cNvPr id="2" name="Title 1"/>
          <p:cNvSpPr>
            <a:spLocks noGrp="1"/>
          </p:cNvSpPr>
          <p:nvPr>
            <p:ph type="title"/>
          </p:nvPr>
        </p:nvSpPr>
        <p:spPr>
          <a:xfrm>
            <a:off x="460375" y="-2"/>
            <a:ext cx="7772400" cy="740664"/>
          </a:xfrm>
        </p:spPr>
        <p:txBody>
          <a:bodyPr/>
          <a:lstStyle/>
          <a:p>
            <a:pPr>
              <a:lnSpc>
                <a:spcPct val="80000"/>
              </a:lnSpc>
            </a:pPr>
            <a:r>
              <a:rPr lang="fr-FR" sz="2600" dirty="0" smtClean="0"/>
              <a:t>Atelier pratique : Planification et implémentation d'une solution d'administration pour la virtualisation</a:t>
            </a:r>
            <a:endParaRPr lang="fr-FR" sz="2600" dirty="0"/>
          </a:p>
        </p:txBody>
      </p:sp>
      <p:sp>
        <p:nvSpPr>
          <p:cNvPr id="3" name="Text Placeholder 2"/>
          <p:cNvSpPr>
            <a:spLocks noGrp="1"/>
          </p:cNvSpPr>
          <p:nvPr>
            <p:ph type="body" idx="1"/>
          </p:nvPr>
        </p:nvSpPr>
        <p:spPr>
          <a:xfrm>
            <a:off x="457200" y="1021215"/>
            <a:ext cx="8228012" cy="5147356"/>
          </a:xfrm>
        </p:spPr>
        <p:txBody>
          <a:bodyPr/>
          <a:lstStyle/>
          <a:p>
            <a:r>
              <a:rPr lang="fr-FR" sz="2400" dirty="0" smtClean="0"/>
              <a:t>Exercice 1 : Configuration de l'automatisation des processus dans System Center
Exercice 2 : Planification de la délégation administrative et du libre-service dans System Center 2012
Exercice 3 : Configuration de l'administration déléguée et du libre-service dans VMM</a:t>
            </a:r>
            <a:endParaRPr lang="fr-FR" sz="2400" dirty="0"/>
          </a:p>
        </p:txBody>
      </p:sp>
      <p:sp>
        <p:nvSpPr>
          <p:cNvPr id="4" name="TextBox 3"/>
          <p:cNvSpPr txBox="1"/>
          <p:nvPr/>
        </p:nvSpPr>
        <p:spPr>
          <a:xfrm>
            <a:off x="457200" y="3620583"/>
            <a:ext cx="6172200" cy="461665"/>
          </a:xfrm>
          <a:prstGeom prst="rect">
            <a:avLst/>
          </a:prstGeom>
          <a:noFill/>
        </p:spPr>
        <p:txBody>
          <a:bodyPr vert="horz" wrap="square" rtlCol="0">
            <a:spAutoFit/>
          </a:bodyPr>
          <a:lstStyle/>
          <a:p>
            <a:r>
              <a:rPr lang="fr-FR" sz="2400" dirty="0" smtClean="0">
                <a:latin typeface="Segoe UI"/>
              </a:rPr>
              <a:t>Informations d'ouverture de session</a:t>
            </a:r>
            <a:endParaRPr lang="fr-FR" sz="2400" dirty="0">
              <a:latin typeface="Segoe UI"/>
            </a:endParaRPr>
          </a:p>
        </p:txBody>
      </p:sp>
      <p:sp>
        <p:nvSpPr>
          <p:cNvPr id="5" name="TextBox 4"/>
          <p:cNvSpPr txBox="1"/>
          <p:nvPr/>
        </p:nvSpPr>
        <p:spPr>
          <a:xfrm>
            <a:off x="457200" y="4038703"/>
            <a:ext cx="8494633" cy="1938992"/>
          </a:xfrm>
          <a:prstGeom prst="rect">
            <a:avLst/>
          </a:prstGeom>
          <a:noFill/>
        </p:spPr>
        <p:txBody>
          <a:bodyPr vert="horz" wrap="none" rtlCol="0">
            <a:spAutoFit/>
          </a:bodyPr>
          <a:lstStyle/>
          <a:p>
            <a:pPr>
              <a:tabLst>
                <a:tab pos="3946525" algn="l"/>
              </a:tabLst>
            </a:pPr>
            <a:r>
              <a:rPr lang="fr-FR" sz="2400" dirty="0" smtClean="0">
                <a:latin typeface="Segoe UI"/>
              </a:rPr>
              <a:t>Ordinateurs virtuels</a:t>
            </a:r>
            <a:r>
              <a:rPr lang="fr-FR" sz="2400" b="0" i="0" u="none" strike="noStrike" baseline="0" dirty="0" smtClean="0">
                <a:latin typeface="Segoe UI"/>
              </a:rPr>
              <a:t>	</a:t>
            </a:r>
            <a:r>
              <a:rPr lang="fr-FR" sz="2400" i="0" u="none" strike="noStrike" baseline="0" dirty="0" smtClean="0">
                <a:latin typeface="Segoe UI"/>
              </a:rPr>
              <a:t>22414B-LON-DC1</a:t>
            </a:r>
          </a:p>
          <a:p>
            <a:pPr>
              <a:tabLst>
                <a:tab pos="3946525" algn="l"/>
              </a:tabLst>
            </a:pPr>
            <a:r>
              <a:rPr lang="fr-FR" sz="2400" dirty="0" smtClean="0">
                <a:latin typeface="Segoe UI"/>
              </a:rPr>
              <a:t>	</a:t>
            </a:r>
            <a:r>
              <a:rPr lang="fr-FR" sz="2400" i="0" u="none" strike="noStrike" baseline="0" dirty="0" smtClean="0">
                <a:latin typeface="Segoe UI"/>
              </a:rPr>
              <a:t>22414B-LON-VMM1</a:t>
            </a:r>
          </a:p>
          <a:p>
            <a:pPr>
              <a:tabLst>
                <a:tab pos="3946525" algn="l"/>
              </a:tabLst>
            </a:pPr>
            <a:r>
              <a:rPr lang="fr-FR" sz="2400" dirty="0" smtClean="0">
                <a:latin typeface="Segoe UI"/>
              </a:rPr>
              <a:t>	</a:t>
            </a:r>
            <a:r>
              <a:rPr lang="fr-FR" sz="2400" i="0" u="none" strike="noStrike" baseline="0" dirty="0" smtClean="0">
                <a:latin typeface="Segoe UI"/>
              </a:rPr>
              <a:t>22414B-LON-OR1	</a:t>
            </a:r>
          </a:p>
          <a:p>
            <a:pPr>
              <a:tabLst>
                <a:tab pos="3946525" algn="l"/>
              </a:tabLst>
            </a:pPr>
            <a:r>
              <a:rPr lang="fr-FR" sz="2400" i="0" u="none" strike="noStrike" baseline="0" dirty="0" smtClean="0">
                <a:latin typeface="Segoe UI"/>
              </a:rPr>
              <a:t>Nom d'utilisateur	</a:t>
            </a:r>
            <a:r>
              <a:rPr lang="fr-FR" sz="2400" b="1" i="0" u="none" strike="noStrike" baseline="0" dirty="0" smtClean="0">
                <a:latin typeface="Segoe UI"/>
              </a:rPr>
              <a:t>ADATUM\Administrateur</a:t>
            </a:r>
            <a:r>
              <a:rPr lang="fr-FR" sz="2400" i="0" u="none" strike="noStrike" baseline="0" dirty="0" smtClean="0">
                <a:latin typeface="Segoe UI"/>
              </a:rPr>
              <a:t>	</a:t>
            </a:r>
          </a:p>
          <a:p>
            <a:pPr>
              <a:tabLst>
                <a:tab pos="3946525" algn="l"/>
              </a:tabLst>
            </a:pPr>
            <a:r>
              <a:rPr lang="fr-FR" sz="2400" i="0" u="none" strike="noStrike" baseline="0" dirty="0" smtClean="0">
                <a:latin typeface="Segoe UI"/>
              </a:rPr>
              <a:t>Mot de passe	</a:t>
            </a:r>
            <a:r>
              <a:rPr lang="fr-FR" sz="2400" b="1" i="0" u="none" strike="noStrike" baseline="0" dirty="0" smtClean="0">
                <a:latin typeface="Segoe UI"/>
              </a:rPr>
              <a:t>Pa$$w0rd</a:t>
            </a:r>
          </a:p>
        </p:txBody>
      </p:sp>
      <p:sp>
        <p:nvSpPr>
          <p:cNvPr id="6" name="TextBox 5"/>
          <p:cNvSpPr txBox="1"/>
          <p:nvPr/>
        </p:nvSpPr>
        <p:spPr>
          <a:xfrm>
            <a:off x="457200" y="6220466"/>
            <a:ext cx="4745145" cy="461665"/>
          </a:xfrm>
          <a:prstGeom prst="rect">
            <a:avLst/>
          </a:prstGeom>
          <a:noFill/>
        </p:spPr>
        <p:txBody>
          <a:bodyPr vert="horz" wrap="none" rtlCol="0">
            <a:spAutoFit/>
          </a:bodyPr>
          <a:lstStyle/>
          <a:p>
            <a:r>
              <a:rPr lang="fr-FR" sz="2400" dirty="0" smtClean="0">
                <a:latin typeface="Segoe UI"/>
              </a:rPr>
              <a:t>Durée approximative : 60 minutes</a:t>
            </a:r>
            <a:endParaRPr lang="fr-FR" sz="2400" dirty="0">
              <a:latin typeface="Segoe UI"/>
            </a:endParaRPr>
          </a:p>
        </p:txBody>
      </p:sp>
    </p:spTree>
    <p:extLst>
      <p:ext uri="{BB962C8B-B14F-4D97-AF65-F5344CB8AC3E}">
        <p14:creationId xmlns:p14="http://schemas.microsoft.com/office/powerpoint/2010/main" val="16873239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Scénario d'atelier pratique</a:t>
            </a:r>
            <a:endParaRPr lang="fr-FR" dirty="0"/>
          </a:p>
        </p:txBody>
      </p:sp>
      <p:sp>
        <p:nvSpPr>
          <p:cNvPr id="4" name="TextBox 3"/>
          <p:cNvSpPr txBox="1"/>
          <p:nvPr/>
        </p:nvSpPr>
        <p:spPr>
          <a:xfrm>
            <a:off x="458788" y="1021215"/>
            <a:ext cx="8304212" cy="5375831"/>
          </a:xfrm>
          <a:prstGeom prst="rect">
            <a:avLst/>
          </a:prstGeom>
          <a:noFill/>
        </p:spPr>
        <p:txBody>
          <a:bodyPr vert="horz" wrap="square" rtlCol="0">
            <a:spAutoFit/>
          </a:bodyPr>
          <a:lstStyle/>
          <a:p>
            <a:pPr>
              <a:lnSpc>
                <a:spcPts val="2900"/>
              </a:lnSpc>
              <a:spcAft>
                <a:spcPts val="600"/>
              </a:spcAft>
            </a:pPr>
            <a:r>
              <a:rPr lang="fr-FR" sz="2200" dirty="0" smtClean="0">
                <a:latin typeface="Segoe UI"/>
                <a:ea typeface="Times New Roman"/>
                <a:cs typeface="Times New Roman"/>
              </a:rPr>
              <a:t>A. Datum Corporation a déployé plusieurs serveurs virtualisés, et il est apparu de plus en plus clairement qu'elle devra simplifier la gestion de son environnement</a:t>
            </a:r>
            <a:r>
              <a:rPr lang="fr-FR" sz="2200" dirty="0" smtClean="0">
                <a:effectLst/>
                <a:latin typeface="Segoe UI"/>
                <a:ea typeface="Times New Roman"/>
                <a:cs typeface="Times New Roman"/>
              </a:rPr>
              <a:t>. Certains groupes de l'entreprise demandent un accès supplémentaire à l'environnement virtuel et exigent plus de contrôle sur le déploiement et la configuration de leurs ordinateurs virtuels. En outre, ils souhaitent pouvoir initier des tâches de gestion dans l'environnement virtuel </a:t>
            </a:r>
          </a:p>
          <a:p>
            <a:pPr>
              <a:lnSpc>
                <a:spcPts val="2900"/>
              </a:lnSpc>
              <a:spcAft>
                <a:spcPts val="600"/>
              </a:spcAft>
            </a:pPr>
            <a:r>
              <a:rPr lang="fr-FR" sz="2200" dirty="0" smtClean="0">
                <a:effectLst/>
                <a:latin typeface="Segoe UI"/>
                <a:ea typeface="Times New Roman"/>
                <a:cs typeface="Times New Roman"/>
              </a:rPr>
              <a:t>Comme le nombre d'hôtes physiques et d'ordinateurs virtuels augmente, les administrateurs de System Center 2012 chez A. Datum continuent d'être surchargés par des tâches d'administration. Par conséquent, pour réduire le temps que les administrateurs passent sur des tâches régulières, ils souhaiteraient déléguer certaines des tâches les plus courantes et prévisibles qu'ils effectuent</a:t>
            </a:r>
            <a:endParaRPr lang="fr-FR" sz="2200" dirty="0">
              <a:effectLst/>
              <a:latin typeface="Segoe UI"/>
              <a:ea typeface="Times New Roman"/>
              <a:cs typeface="Times New Roman"/>
            </a:endParaRPr>
          </a:p>
        </p:txBody>
      </p:sp>
    </p:spTree>
    <p:extLst>
      <p:ext uri="{BB962C8B-B14F-4D97-AF65-F5344CB8AC3E}">
        <p14:creationId xmlns:p14="http://schemas.microsoft.com/office/powerpoint/2010/main" val="7263153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bb1a7c50-b8a8-40a7-85db-59081cad6e6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Contrôle des acquis de l'atelier pratique</a:t>
            </a:r>
            <a:endParaRPr lang="fr-FR" dirty="0"/>
          </a:p>
        </p:txBody>
      </p:sp>
      <p:sp>
        <p:nvSpPr>
          <p:cNvPr id="3" name="Text Placeholder 2"/>
          <p:cNvSpPr>
            <a:spLocks noGrp="1"/>
          </p:cNvSpPr>
          <p:nvPr>
            <p:ph type="body" idx="1"/>
          </p:nvPr>
        </p:nvSpPr>
        <p:spPr/>
        <p:txBody>
          <a:bodyPr/>
          <a:lstStyle/>
          <a:p>
            <a:r>
              <a:rPr lang="fr-FR" dirty="0" smtClean="0"/>
              <a:t>Si vous recevez un appel des développeurs de Toronto mentionnant qu'il n'y a plus aucune ressource, où pouvez-vous voir, rapidement, qui consomme toutes les ressources ?
Adam peut-il déployer un ordinateur virtuel ?</a:t>
            </a:r>
            <a:endParaRPr lang="fr-FR" dirty="0"/>
          </a:p>
        </p:txBody>
      </p:sp>
    </p:spTree>
    <p:extLst>
      <p:ext uri="{BB962C8B-B14F-4D97-AF65-F5344CB8AC3E}">
        <p14:creationId xmlns:p14="http://schemas.microsoft.com/office/powerpoint/2010/main" val="2521461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Contrôle des acquis et éléments à retenir</a:t>
            </a:r>
            <a:endParaRPr lang="en-US" dirty="0"/>
          </a:p>
        </p:txBody>
      </p:sp>
      <p:sp>
        <p:nvSpPr>
          <p:cNvPr id="3" name="Text Placeholder 2"/>
          <p:cNvSpPr>
            <a:spLocks noGrp="1"/>
          </p:cNvSpPr>
          <p:nvPr>
            <p:ph type="body" idx="1"/>
          </p:nvPr>
        </p:nvSpPr>
        <p:spPr/>
        <p:txBody>
          <a:bodyPr/>
          <a:lstStyle/>
          <a:p>
            <a:r>
              <a:rPr lang="fr-FR" dirty="0" smtClean="0"/>
              <a:t>Question(s) de contrôle des acquis</a:t>
            </a:r>
            <a:endParaRPr lang="en-US" dirty="0"/>
          </a:p>
        </p:txBody>
      </p:sp>
    </p:spTree>
    <p:extLst>
      <p:ext uri="{BB962C8B-B14F-4D97-AF65-F5344CB8AC3E}">
        <p14:creationId xmlns:p14="http://schemas.microsoft.com/office/powerpoint/2010/main" val="1373870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59803ad3-332e-4364-9307-825bc724efc1">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074026" cy="740664"/>
          </a:xfrm>
        </p:spPr>
        <p:txBody>
          <a:bodyPr/>
          <a:lstStyle/>
          <a:p>
            <a:pPr>
              <a:lnSpc>
                <a:spcPct val="80000"/>
              </a:lnSpc>
            </a:pPr>
            <a:r>
              <a:rPr lang="fr-FR" sz="2600" dirty="0" smtClean="0"/>
              <a:t>Leçon 1 : Planification et implémentation de l'automatisation de System Center 2012</a:t>
            </a:r>
            <a:endParaRPr lang="fr-FR" sz="2600" dirty="0"/>
          </a:p>
        </p:txBody>
      </p:sp>
      <p:sp>
        <p:nvSpPr>
          <p:cNvPr id="3" name="Text Placeholder 2"/>
          <p:cNvSpPr>
            <a:spLocks noGrp="1"/>
          </p:cNvSpPr>
          <p:nvPr>
            <p:ph type="body" idx="1"/>
          </p:nvPr>
        </p:nvSpPr>
        <p:spPr/>
        <p:txBody>
          <a:bodyPr/>
          <a:lstStyle/>
          <a:p>
            <a:r>
              <a:rPr lang="fr-FR" dirty="0" smtClean="0"/>
              <a:t>Conception de l'automatisation dans System Center 2012
Automatisation de la gestion de la virtualisation à l'aide d'Orchestrator
Démonstration : Création d'un runbook de base
Démonstration : Intégration d'Orchestrator et de VMM</a:t>
            </a:r>
            <a:endParaRPr lang="fr-FR" dirty="0"/>
          </a:p>
        </p:txBody>
      </p:sp>
    </p:spTree>
    <p:extLst>
      <p:ext uri="{BB962C8B-B14F-4D97-AF65-F5344CB8AC3E}">
        <p14:creationId xmlns:p14="http://schemas.microsoft.com/office/powerpoint/2010/main" val="360262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983bdb25-0f15-4958-9082-875ad93ef824">
    <p:spTree>
      <p:nvGrpSpPr>
        <p:cNvPr id="1" name=""/>
        <p:cNvGrpSpPr/>
        <p:nvPr/>
      </p:nvGrpSpPr>
      <p:grpSpPr>
        <a:xfrm>
          <a:off x="0" y="0"/>
          <a:ext cx="0" cy="0"/>
          <a:chOff x="0" y="0"/>
          <a:chExt cx="0" cy="0"/>
        </a:xfrm>
      </p:grpSpPr>
      <p:sp>
        <p:nvSpPr>
          <p:cNvPr id="2" name="Title 1"/>
          <p:cNvSpPr>
            <a:spLocks noGrp="1"/>
          </p:cNvSpPr>
          <p:nvPr>
            <p:ph type="title"/>
          </p:nvPr>
        </p:nvSpPr>
        <p:spPr>
          <a:xfrm>
            <a:off x="460375" y="-2"/>
            <a:ext cx="8607426" cy="740664"/>
          </a:xfrm>
        </p:spPr>
        <p:txBody>
          <a:bodyPr/>
          <a:lstStyle/>
          <a:p>
            <a:r>
              <a:rPr lang="fr-FR" sz="2600" dirty="0" smtClean="0"/>
              <a:t>Conception de l'automatisation dans System Center 2012</a:t>
            </a:r>
            <a:endParaRPr lang="fr-FR" sz="2600" dirty="0"/>
          </a:p>
        </p:txBody>
      </p:sp>
      <p:sp>
        <p:nvSpPr>
          <p:cNvPr id="4" name="Content Placeholder 2"/>
          <p:cNvSpPr>
            <a:spLocks noGrp="1"/>
          </p:cNvSpPr>
          <p:nvPr/>
        </p:nvSpPr>
        <p:spPr bwMode="auto">
          <a:xfrm>
            <a:off x="458788" y="830714"/>
            <a:ext cx="8456612" cy="57224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z="2600" dirty="0" smtClean="0"/>
              <a:t>Si vous envisagez d'automatiser les processus, vous devez tenir compte des éléments suivants </a:t>
            </a:r>
          </a:p>
          <a:p>
            <a:r>
              <a:rPr lang="fr-FR" sz="2000" dirty="0" smtClean="0"/>
              <a:t>La sécurité, et si vous souhaitez utiliser l'accès basé sur les rôles, et vérifiez que vous pouvez auditer les activités en fonction de vos exigences métier</a:t>
            </a:r>
          </a:p>
          <a:p>
            <a:r>
              <a:rPr lang="fr-FR" sz="2000" dirty="0" smtClean="0"/>
              <a:t>Planifications, et comment et quand l'automatisation doit fonctionner</a:t>
            </a:r>
          </a:p>
          <a:p>
            <a:r>
              <a:rPr lang="fr-FR" sz="2000" dirty="0" smtClean="0"/>
              <a:t>L'infrastructure, et la planification des besoins tels que la réservation des pools d'adresses IP, en vérifiant que l'espace disque adéquat est disponible dans les réseaux SAN pour améliorer les services ou les ordinateurs virtuels</a:t>
            </a:r>
          </a:p>
          <a:p>
            <a:r>
              <a:rPr lang="fr-FR" sz="2000" dirty="0" smtClean="0"/>
              <a:t>Les processus métier, identifiez les participants et configurez-les en conséquence dans les flux de travail d'approbation et de notification</a:t>
            </a:r>
          </a:p>
          <a:p>
            <a:r>
              <a:rPr lang="fr-FR" sz="2000" dirty="0" smtClean="0"/>
              <a:t>L'utilisation des applets de commande Windows PowerShell dans les scénarios où les activités ne répondent pas aux besoins des flux de travail</a:t>
            </a:r>
          </a:p>
          <a:p>
            <a:r>
              <a:rPr lang="fr-FR" sz="2000" dirty="0" smtClean="0"/>
              <a:t>L'utilisation des quotas pour contrôler l'allocation des ressources</a:t>
            </a:r>
          </a:p>
          <a:p>
            <a:r>
              <a:rPr lang="fr-FR" sz="2000" dirty="0" smtClean="0"/>
              <a:t>Le déploiement des runbooks les plus rentables en premier</a:t>
            </a:r>
          </a:p>
        </p:txBody>
      </p:sp>
    </p:spTree>
    <p:extLst>
      <p:ext uri="{BB962C8B-B14F-4D97-AF65-F5344CB8AC3E}">
        <p14:creationId xmlns:p14="http://schemas.microsoft.com/office/powerpoint/2010/main" val="3687987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46bc6441-74ea-456f-a24b-e5537bdd0225">
    <p:spTree>
      <p:nvGrpSpPr>
        <p:cNvPr id="1" name=""/>
        <p:cNvGrpSpPr/>
        <p:nvPr/>
      </p:nvGrpSpPr>
      <p:grpSpPr>
        <a:xfrm>
          <a:off x="0" y="0"/>
          <a:ext cx="0" cy="0"/>
          <a:chOff x="0" y="0"/>
          <a:chExt cx="0" cy="0"/>
        </a:xfrm>
      </p:grpSpPr>
      <p:sp>
        <p:nvSpPr>
          <p:cNvPr id="2" name="Title 1"/>
          <p:cNvSpPr>
            <a:spLocks noGrp="1"/>
          </p:cNvSpPr>
          <p:nvPr>
            <p:ph type="title"/>
          </p:nvPr>
        </p:nvSpPr>
        <p:spPr>
          <a:xfrm>
            <a:off x="460375" y="-2"/>
            <a:ext cx="8226426" cy="740664"/>
          </a:xfrm>
        </p:spPr>
        <p:txBody>
          <a:bodyPr/>
          <a:lstStyle/>
          <a:p>
            <a:r>
              <a:rPr lang="en-US" sz="2600" dirty="0" smtClean="0"/>
              <a:t>Automatisation de la gestion de la virtualisation à l'aide d'Orchestrator</a:t>
            </a:r>
            <a:endParaRPr lang="en-US" sz="2600" dirty="0"/>
          </a:p>
        </p:txBody>
      </p:sp>
      <p:graphicFrame>
        <p:nvGraphicFramePr>
          <p:cNvPr id="4" name="Content Placeholder 3"/>
          <p:cNvGraphicFramePr>
            <a:graphicFrameLocks noGrp="1"/>
          </p:cNvGraphicFramePr>
          <p:nvPr>
            <p:extLst>
              <p:ext uri="{D42A27DB-BD31-4B8C-83A1-F6EECF244321}">
                <p14:modId xmlns:p14="http://schemas.microsoft.com/office/powerpoint/2010/main" val="2506460216"/>
              </p:ext>
            </p:extLst>
          </p:nvPr>
        </p:nvGraphicFramePr>
        <p:xfrm>
          <a:off x="458788" y="1020763"/>
          <a:ext cx="8118475" cy="5148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own Arrow 4"/>
          <p:cNvSpPr/>
          <p:nvPr/>
        </p:nvSpPr>
        <p:spPr bwMode="auto">
          <a:xfrm>
            <a:off x="685800" y="4015635"/>
            <a:ext cx="484632" cy="775576"/>
          </a:xfrm>
          <a:prstGeom prst="downArrow">
            <a:avLst/>
          </a:prstGeom>
          <a:solidFill>
            <a:srgbClr val="FF0000"/>
          </a:solidFill>
          <a:ln w="9525" cap="flat" cmpd="sng" algn="ctr">
            <a:noFill/>
            <a:prstDash val="solid"/>
            <a:round/>
            <a:headEnd type="none" w="med" len="med"/>
            <a:tailEnd type="none" w="med" len="med"/>
          </a:ln>
          <a:effectLst>
            <a:outerShdw dist="35921" dir="2700000" algn="ctr" rotWithShape="0">
              <a:srgbClr val="AFAFAF"/>
            </a:outerShdw>
          </a:effectLst>
        </p:spPr>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Verdana" pitchFamily="34" charset="0"/>
            </a:endParaRPr>
          </a:p>
        </p:txBody>
      </p:sp>
      <p:sp>
        <p:nvSpPr>
          <p:cNvPr id="6" name="Right Arrow 5"/>
          <p:cNvSpPr/>
          <p:nvPr/>
        </p:nvSpPr>
        <p:spPr bwMode="auto">
          <a:xfrm>
            <a:off x="2588169" y="4680064"/>
            <a:ext cx="978408" cy="484632"/>
          </a:xfrm>
          <a:prstGeom prst="rightArrow">
            <a:avLst/>
          </a:prstGeom>
          <a:solidFill>
            <a:srgbClr val="FF0000"/>
          </a:solidFill>
          <a:ln w="9525" cap="flat" cmpd="sng" algn="ctr">
            <a:noFill/>
            <a:prstDash val="solid"/>
            <a:round/>
            <a:headEnd type="none" w="med" len="med"/>
            <a:tailEnd type="none" w="med" len="med"/>
          </a:ln>
          <a:effectLst>
            <a:outerShdw dist="35921" dir="2700000" algn="ctr" rotWithShape="0">
              <a:srgbClr val="AFAFAF"/>
            </a:outerShdw>
          </a:effectLst>
        </p:spPr>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Verdana" pitchFamily="34" charset="0"/>
            </a:endParaRPr>
          </a:p>
        </p:txBody>
      </p:sp>
      <p:sp>
        <p:nvSpPr>
          <p:cNvPr id="7" name="Up Arrow 6"/>
          <p:cNvSpPr/>
          <p:nvPr/>
        </p:nvSpPr>
        <p:spPr bwMode="auto">
          <a:xfrm>
            <a:off x="3616035" y="4016423"/>
            <a:ext cx="462604" cy="774000"/>
          </a:xfrm>
          <a:prstGeom prst="upArrow">
            <a:avLst/>
          </a:prstGeom>
          <a:solidFill>
            <a:srgbClr val="FF0000"/>
          </a:solidFill>
          <a:ln w="9525" cap="flat" cmpd="sng" algn="ctr">
            <a:noFill/>
            <a:prstDash val="solid"/>
            <a:round/>
            <a:headEnd type="none" w="med" len="med"/>
            <a:tailEnd type="none" w="med" len="med"/>
          </a:ln>
          <a:effectLst>
            <a:outerShdw dist="35921" dir="2700000" algn="ctr" rotWithShape="0">
              <a:srgbClr val="AFAFAF"/>
            </a:outerShdw>
          </a:effectLst>
        </p:spPr>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Verdana" pitchFamily="34" charset="0"/>
            </a:endParaRPr>
          </a:p>
        </p:txBody>
      </p:sp>
      <p:sp>
        <p:nvSpPr>
          <p:cNvPr id="8" name="Up Arrow 7"/>
          <p:cNvSpPr/>
          <p:nvPr/>
        </p:nvSpPr>
        <p:spPr bwMode="auto">
          <a:xfrm>
            <a:off x="3616035" y="2369485"/>
            <a:ext cx="462605" cy="774000"/>
          </a:xfrm>
          <a:prstGeom prst="upArrow">
            <a:avLst/>
          </a:prstGeom>
          <a:solidFill>
            <a:srgbClr val="FF0000"/>
          </a:solidFill>
          <a:ln w="9525" cap="flat" cmpd="sng" algn="ctr">
            <a:noFill/>
            <a:prstDash val="solid"/>
            <a:round/>
            <a:headEnd type="none" w="med" len="med"/>
            <a:tailEnd type="none" w="med" len="med"/>
          </a:ln>
          <a:effectLst>
            <a:outerShdw dist="35921" dir="2700000" algn="ctr" rotWithShape="0">
              <a:srgbClr val="AFAFAF"/>
            </a:outerShdw>
          </a:effectLst>
        </p:spPr>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Verdana" pitchFamily="34" charset="0"/>
            </a:endParaRPr>
          </a:p>
        </p:txBody>
      </p:sp>
      <p:sp>
        <p:nvSpPr>
          <p:cNvPr id="9" name="Right Arrow 8"/>
          <p:cNvSpPr/>
          <p:nvPr/>
        </p:nvSpPr>
        <p:spPr bwMode="auto">
          <a:xfrm>
            <a:off x="5516741" y="1295400"/>
            <a:ext cx="978408" cy="484633"/>
          </a:xfrm>
          <a:prstGeom prst="rightArrow">
            <a:avLst/>
          </a:prstGeom>
          <a:solidFill>
            <a:srgbClr val="FF0000"/>
          </a:solidFill>
          <a:ln w="9525" cap="flat" cmpd="sng" algn="ctr">
            <a:noFill/>
            <a:prstDash val="solid"/>
            <a:round/>
            <a:headEnd type="none" w="med" len="med"/>
            <a:tailEnd type="none" w="med" len="med"/>
          </a:ln>
          <a:effectLst>
            <a:outerShdw dist="35921" dir="2700000" algn="ctr" rotWithShape="0">
              <a:srgbClr val="AFAFAF"/>
            </a:outerShdw>
          </a:effectLst>
        </p:spPr>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Verdana" pitchFamily="34" charset="0"/>
            </a:endParaRPr>
          </a:p>
        </p:txBody>
      </p:sp>
      <p:sp>
        <p:nvSpPr>
          <p:cNvPr id="10" name="Down Arrow 9"/>
          <p:cNvSpPr/>
          <p:nvPr/>
        </p:nvSpPr>
        <p:spPr bwMode="auto">
          <a:xfrm>
            <a:off x="6527153" y="2369485"/>
            <a:ext cx="484632" cy="774000"/>
          </a:xfrm>
          <a:prstGeom prst="downArrow">
            <a:avLst/>
          </a:prstGeom>
          <a:solidFill>
            <a:srgbClr val="FF0000"/>
          </a:solidFill>
          <a:ln w="9525" cap="flat" cmpd="sng" algn="ctr">
            <a:noFill/>
            <a:prstDash val="solid"/>
            <a:round/>
            <a:headEnd type="none" w="med" len="med"/>
            <a:tailEnd type="none" w="med" len="med"/>
          </a:ln>
          <a:effectLst>
            <a:outerShdw dist="35921" dir="2700000" algn="ctr" rotWithShape="0">
              <a:srgbClr val="AFAFAF"/>
            </a:outerShdw>
          </a:effectLst>
        </p:spPr>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Verdana" pitchFamily="34" charset="0"/>
            </a:endParaRPr>
          </a:p>
        </p:txBody>
      </p:sp>
      <p:sp>
        <p:nvSpPr>
          <p:cNvPr id="11" name="Down Arrow 10"/>
          <p:cNvSpPr/>
          <p:nvPr/>
        </p:nvSpPr>
        <p:spPr bwMode="auto">
          <a:xfrm>
            <a:off x="685800" y="2368697"/>
            <a:ext cx="484632" cy="775576"/>
          </a:xfrm>
          <a:prstGeom prst="downArrow">
            <a:avLst/>
          </a:prstGeom>
          <a:solidFill>
            <a:srgbClr val="FF0000"/>
          </a:solidFill>
          <a:ln w="9525" cap="flat" cmpd="sng" algn="ctr">
            <a:noFill/>
            <a:prstDash val="solid"/>
            <a:round/>
            <a:headEnd type="none" w="med" len="med"/>
            <a:tailEnd type="none" w="med" len="med"/>
          </a:ln>
          <a:effectLst>
            <a:outerShdw dist="35921" dir="2700000" algn="ctr" rotWithShape="0">
              <a:srgbClr val="AFAFAF"/>
            </a:outerShdw>
          </a:effectLst>
        </p:spPr>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3840943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01c1fc31-550a-44a5-a962-1091ba6ae19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Démonstration : Création d'un runbook de base</a:t>
            </a:r>
            <a:endParaRPr lang="fr-FR" dirty="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dirty="0" smtClean="0"/>
              <a:t>Dans cette démonstration, vous examinerez les composants Orchestrator requis pour créer des runbooks de base</a:t>
            </a:r>
          </a:p>
        </p:txBody>
      </p:sp>
    </p:spTree>
    <p:extLst>
      <p:ext uri="{BB962C8B-B14F-4D97-AF65-F5344CB8AC3E}">
        <p14:creationId xmlns:p14="http://schemas.microsoft.com/office/powerpoint/2010/main" val="174022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155081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155081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cd3b90b8-286c-4e00-8aaa-73de3413d72d">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226425" cy="740664"/>
          </a:xfrm>
        </p:spPr>
        <p:txBody>
          <a:bodyPr/>
          <a:lstStyle/>
          <a:p>
            <a:r>
              <a:rPr lang="fr-FR" sz="2600" dirty="0" smtClean="0"/>
              <a:t>Démonstration : Intégration d'Orchestrator et de VMM</a:t>
            </a:r>
            <a:endParaRPr lang="fr-FR" sz="2600" dirty="0"/>
          </a:p>
        </p:txBody>
      </p:sp>
      <p:sp>
        <p:nvSpPr>
          <p:cNvPr id="4" name="Content Placeholder 2"/>
          <p:cNvSpPr>
            <a:spLocks noGrp="1"/>
          </p:cNvSpPr>
          <p:nvPr/>
        </p:nvSpPr>
        <p:spPr bwMode="auto">
          <a:xfrm>
            <a:off x="458788" y="1021215"/>
            <a:ext cx="8304212"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dirty="0" smtClean="0"/>
              <a:t>Au cours de cette démonstration, vous allez apprendre à déployer et à configurer le pack d'intégration VMM</a:t>
            </a:r>
          </a:p>
        </p:txBody>
      </p:sp>
    </p:spTree>
    <p:extLst>
      <p:ext uri="{BB962C8B-B14F-4D97-AF65-F5344CB8AC3E}">
        <p14:creationId xmlns:p14="http://schemas.microsoft.com/office/powerpoint/2010/main" val="104923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NG_MOC_Core_ModuleNew</Template>
  <TotalTime>312</TotalTime>
  <Words>1557</Words>
  <Application>Microsoft Office PowerPoint</Application>
  <PresentationFormat>On-screen Show (4:3)</PresentationFormat>
  <Paragraphs>396</Paragraphs>
  <Slides>29</Slides>
  <Notes>29</Notes>
  <HiddenSlides>6</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Arial Unicode MS</vt:lpstr>
      <vt:lpstr>Verdana</vt:lpstr>
      <vt:lpstr>Segoe UI</vt:lpstr>
      <vt:lpstr>Segoe UI Light</vt:lpstr>
      <vt:lpstr>Segoe Light</vt:lpstr>
      <vt:lpstr>SimSun</vt:lpstr>
      <vt:lpstr>Wingdings</vt:lpstr>
      <vt:lpstr>Calibri</vt:lpstr>
      <vt:lpstr>Times New Roman</vt:lpstr>
      <vt:lpstr>Presentation1</vt:lpstr>
      <vt:lpstr>Module 5</vt:lpstr>
      <vt:lpstr>Vue d'ensemble du module</vt:lpstr>
      <vt:lpstr>Leçon 1 : Planification et implémentation de l'automatisation de System Center 2012</vt:lpstr>
      <vt:lpstr>Conception de l'automatisation dans System Center 2012</vt:lpstr>
      <vt:lpstr>Automatisation de la gestion de la virtualisation à l'aide d'Orchestrator</vt:lpstr>
      <vt:lpstr>Démonstration : Création d'un runbook de base</vt:lpstr>
      <vt:lpstr>PowerPoint Presentation</vt:lpstr>
      <vt:lpstr>PowerPoint Presentation</vt:lpstr>
      <vt:lpstr>Démonstration : Intégration d'Orchestrator et de VMM</vt:lpstr>
      <vt:lpstr>PowerPoint Presentation</vt:lpstr>
      <vt:lpstr>PowerPoint Presentation</vt:lpstr>
      <vt:lpstr>Leçon 2 : Planification et implémentation de l'administration de System Center 2012</vt:lpstr>
      <vt:lpstr>Vue d'ensemble des comptes d'identification dans System Center 2012</vt:lpstr>
      <vt:lpstr>Délégation des options d'administration dans VMM</vt:lpstr>
      <vt:lpstr>Délégation des options d'administration dans App Controller</vt:lpstr>
      <vt:lpstr>Délégation des options d'administration dans Orchestrator</vt:lpstr>
      <vt:lpstr>Éléments à prendre en compte pour la délégation de l'administration dans System Center</vt:lpstr>
      <vt:lpstr>Démonstration : Créer un administrateur délégué dans VMM</vt:lpstr>
      <vt:lpstr>Leçon 3 : Planification et implémentation des options de libre-service dans System Center 2012</vt:lpstr>
      <vt:lpstr>Activation des options de libre-service dans VMM</vt:lpstr>
      <vt:lpstr>Démonstration : Création de clouds privés VMM</vt:lpstr>
      <vt:lpstr>PowerPoint Presentation</vt:lpstr>
      <vt:lpstr>PowerPoint Presentation</vt:lpstr>
      <vt:lpstr>Configuration des options de libre-service dans Orchestrator</vt:lpstr>
      <vt:lpstr>Implémentation du libre-service dans System Center 2012</vt:lpstr>
      <vt:lpstr>Atelier pratique : Planification et implémentation d'une solution d'administration pour la virtualisation</vt:lpstr>
      <vt:lpstr>Scénario d'atelier pratique</vt:lpstr>
      <vt:lpstr>Contrôle des acquis de l'atelier pratique</vt:lpstr>
      <vt:lpstr>Contrôle des acquis et éléments à retenir</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Module5</dc:title>
  <dc:creator>Sally</dc:creator>
  <cp:lastModifiedBy>Ruiz, Pilar</cp:lastModifiedBy>
  <cp:revision>41</cp:revision>
  <dcterms:created xsi:type="dcterms:W3CDTF">2013-03-31T15:13:03Z</dcterms:created>
  <dcterms:modified xsi:type="dcterms:W3CDTF">2013-08-14T20:17:18Z</dcterms:modified>
</cp:coreProperties>
</file>