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309" r:id="rId12"/>
    <p:sldId id="266" r:id="rId13"/>
    <p:sldId id="267" r:id="rId14"/>
    <p:sldId id="268" r:id="rId15"/>
    <p:sldId id="269" r:id="rId16"/>
    <p:sldId id="310" r:id="rId17"/>
    <p:sldId id="311" r:id="rId18"/>
    <p:sldId id="270" r:id="rId19"/>
    <p:sldId id="271" r:id="rId20"/>
    <p:sldId id="272" r:id="rId21"/>
    <p:sldId id="273" r:id="rId22"/>
    <p:sldId id="274" r:id="rId23"/>
    <p:sldId id="275" r:id="rId24"/>
    <p:sldId id="276" r:id="rId25"/>
    <p:sldId id="277" r:id="rId26"/>
    <p:sldId id="278" r:id="rId27"/>
    <p:sldId id="279" r:id="rId28"/>
    <p:sldId id="313" r:id="rId29"/>
    <p:sldId id="280" r:id="rId30"/>
    <p:sldId id="281" r:id="rId31"/>
    <p:sldId id="282" r:id="rId32"/>
    <p:sldId id="283" r:id="rId33"/>
    <p:sldId id="284" r:id="rId34"/>
    <p:sldId id="285" r:id="rId35"/>
    <p:sldId id="286" r:id="rId36"/>
    <p:sldId id="287" r:id="rId37"/>
    <p:sldId id="314" r:id="rId38"/>
    <p:sldId id="315"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1" r:id="rId52"/>
  </p:sldIdLst>
  <p:sldSz cx="9144000" cy="6858000" type="screen4x3"/>
  <p:notesSz cx="6858000" cy="9144000"/>
  <p:embeddedFontLst>
    <p:embeddedFont>
      <p:font typeface="Verdana" pitchFamily="34" charset="0"/>
      <p:regular r:id="rId54"/>
      <p:bold r:id="rId55"/>
      <p:italic r:id="rId56"/>
      <p:boldItalic r:id="rId57"/>
    </p:embeddedFont>
    <p:embeddedFont>
      <p:font typeface="Segoe" pitchFamily="34" charset="0"/>
      <p:regular r:id="rId58"/>
      <p:bold r:id="rId59"/>
      <p:italic r:id="rId60"/>
      <p:boldItalic r:id="rId61"/>
    </p:embeddedFont>
    <p:embeddedFont>
      <p:font typeface="Segoe UI" pitchFamily="34" charset="0"/>
      <p:regular r:id="rId62"/>
      <p:bold r:id="rId63"/>
      <p:italic r:id="rId64"/>
      <p:boldItalic r:id="rId65"/>
    </p:embeddedFont>
    <p:embeddedFont>
      <p:font typeface="Segoe UI Light" pitchFamily="34" charset="0"/>
      <p:regular r:id="rId66"/>
    </p:embeddedFont>
    <p:embeddedFont>
      <p:font typeface="Segoe Light" pitchFamily="34" charset="0"/>
      <p:regular r:id="rId67"/>
      <p:italic r:id="rId68"/>
    </p:embeddedFont>
    <p:embeddedFont>
      <p:font typeface="Mangal" pitchFamily="18" charset="0"/>
      <p:regular r:id="rId69"/>
      <p:bold r:id="rId70"/>
    </p:embeddedFont>
    <p:embeddedFont>
      <p:font typeface="SimSun" pitchFamily="2" charset="-122"/>
      <p:regular r:id="rId71"/>
    </p:embeddedFont>
    <p:embeddedFont>
      <p:font typeface="Calibri" pitchFamily="34"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60914"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sorterViewPr>
    <p:cViewPr>
      <p:scale>
        <a:sx n="100" d="100"/>
        <a:sy n="100" d="100"/>
      </p:scale>
      <p:origin x="0" y="11958"/>
    </p:cViewPr>
  </p:sorterViewPr>
  <p:notesViewPr>
    <p:cSldViewPr>
      <p:cViewPr>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font" Target="fonts/font21.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366DC-C418-40D3-8892-EDDF049BCCF7}" type="datetimeFigureOut">
              <a:rPr lang="en-US" smtClean="0"/>
              <a:t>8/13/2013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33135-26F1-4E7A-962E-55DF01F6884F}" type="slidenum">
              <a:rPr lang="en-US" smtClean="0"/>
              <a:t>‹#›</a:t>
            </a:fld>
            <a:endParaRPr lang="en-US"/>
          </a:p>
        </p:txBody>
      </p:sp>
    </p:spTree>
    <p:extLst>
      <p:ext uri="{BB962C8B-B14F-4D97-AF65-F5344CB8AC3E}">
        <p14:creationId xmlns:p14="http://schemas.microsoft.com/office/powerpoint/2010/main" val="105746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lon-om1/report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dirty="0" smtClean="0">
                <a:latin typeface="Arial"/>
                <a:ea typeface="Calibri"/>
                <a:cs typeface="Times New Roman"/>
              </a:rPr>
              <a:t>Présentation : 60 minutes</a:t>
            </a:r>
            <a:endParaRPr lang="fr-FR" sz="1000" dirty="0" smtClean="0">
              <a:latin typeface="Arial"/>
              <a:ea typeface="Calibri"/>
              <a:cs typeface="Times New Roman"/>
            </a:endParaRPr>
          </a:p>
          <a:p>
            <a:pPr>
              <a:lnSpc>
                <a:spcPct val="115000"/>
              </a:lnSpc>
              <a:spcAft>
                <a:spcPts val="995"/>
              </a:spcAft>
            </a:pPr>
            <a:r>
              <a:rPr lang="fr-FR" sz="1000" b="1" dirty="0" smtClean="0">
                <a:latin typeface="Arial"/>
                <a:ea typeface="Calibri"/>
                <a:cs typeface="Times New Roman"/>
              </a:rPr>
              <a:t>Atelier pratique : 60 minutes</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À la fin de ce module, les stagiaires seront à même d'effectuer les tâches suivantes :</a:t>
            </a:r>
          </a:p>
          <a:p>
            <a:pPr marL="177800" marR="0" lvl="0" indent="-177800">
              <a:lnSpc>
                <a:spcPct val="115000"/>
              </a:lnSpc>
              <a:spcBef>
                <a:spcPts val="0"/>
              </a:spcBef>
              <a:spcAft>
                <a:spcPts val="995"/>
              </a:spcAft>
              <a:buFont typeface="Arial" pitchFamily="34" charset="0"/>
              <a:buChar char="•"/>
            </a:pPr>
            <a:r>
              <a:rPr lang="fr-FR" sz="1000" dirty="0" smtClean="0">
                <a:effectLst/>
                <a:latin typeface="Arial"/>
                <a:ea typeface="Times New Roman"/>
                <a:cs typeface="Times New Roman"/>
              </a:rPr>
              <a:t>planifier l'analyse dans Windows Server</a:t>
            </a:r>
            <a:r>
              <a:rPr lang="fr-FR" sz="1000" baseline="30000" dirty="0" smtClean="0">
                <a:solidFill>
                  <a:srgbClr val="000000"/>
                </a:solidFill>
                <a:effectLst/>
                <a:latin typeface="Arial"/>
                <a:ea typeface="Times New Roman"/>
                <a:cs typeface="Times New Roman"/>
              </a:rPr>
              <a:t>®</a:t>
            </a:r>
            <a:r>
              <a:rPr lang="fr-FR" sz="1000" dirty="0" smtClean="0">
                <a:effectLst/>
                <a:latin typeface="Arial"/>
                <a:ea typeface="Times New Roman"/>
                <a:cs typeface="Times New Roman"/>
              </a:rPr>
              <a:t> 2012</a:t>
            </a:r>
            <a:r>
              <a:rPr lang="fr-FR" sz="1000" dirty="0" smtClean="0">
                <a:latin typeface="Arial"/>
                <a:ea typeface="Times New Roman"/>
                <a:cs typeface="Times New Roman"/>
              </a:rPr>
              <a:t> ;</a:t>
            </a:r>
          </a:p>
          <a:p>
            <a:pPr marL="177800" marR="0" lvl="0" indent="-177800">
              <a:lnSpc>
                <a:spcPct val="115000"/>
              </a:lnSpc>
              <a:spcBef>
                <a:spcPts val="0"/>
              </a:spcBef>
              <a:spcAft>
                <a:spcPts val="995"/>
              </a:spcAft>
              <a:buFont typeface="Arial" pitchFamily="34" charset="0"/>
              <a:buChar char="•"/>
            </a:pPr>
            <a:r>
              <a:rPr lang="fr-FR" sz="1000" dirty="0" smtClean="0">
                <a:latin typeface="Arial"/>
                <a:ea typeface="Times New Roman"/>
                <a:cs typeface="Times New Roman"/>
              </a:rPr>
              <a:t>d</a:t>
            </a:r>
            <a:r>
              <a:rPr lang="fr-FR" sz="1000" dirty="0" smtClean="0">
                <a:effectLst/>
                <a:latin typeface="Arial"/>
                <a:ea typeface="Times New Roman"/>
                <a:cs typeface="Times New Roman"/>
              </a:rPr>
              <a:t>écrire Microsoft</a:t>
            </a:r>
            <a:r>
              <a:rPr lang="fr-FR" sz="1000" baseline="30000" dirty="0" smtClean="0">
                <a:solidFill>
                  <a:srgbClr val="000000"/>
                </a:solidFill>
                <a:effectLst/>
                <a:latin typeface="Arial"/>
                <a:ea typeface="Times New Roman"/>
                <a:cs typeface="Times New Roman"/>
              </a:rPr>
              <a:t>®</a:t>
            </a:r>
            <a:r>
              <a:rPr lang="fr-FR" sz="1000" dirty="0" smtClean="0">
                <a:effectLst/>
                <a:latin typeface="Arial"/>
                <a:ea typeface="Times New Roman"/>
                <a:cs typeface="Times New Roman"/>
              </a:rPr>
              <a:t> System Center 2012 </a:t>
            </a:r>
            <a:r>
              <a:rPr lang="fr-FR" sz="1000" dirty="0" smtClean="0">
                <a:solidFill>
                  <a:srgbClr val="000000"/>
                </a:solidFill>
                <a:effectLst/>
                <a:latin typeface="Arial"/>
                <a:ea typeface="Times New Roman"/>
                <a:cs typeface="Times New Roman"/>
              </a:rPr>
              <a:t>-</a:t>
            </a:r>
            <a:r>
              <a:rPr lang="fr-FR" sz="1000" dirty="0" smtClean="0">
                <a:effectLst/>
                <a:latin typeface="Arial"/>
                <a:ea typeface="Times New Roman"/>
                <a:cs typeface="Times New Roman"/>
              </a:rPr>
              <a:t> Operations Manager (Operations Manager)</a:t>
            </a:r>
            <a:r>
              <a:rPr lang="fr-FR" sz="1000" dirty="0" smtClean="0">
                <a:latin typeface="Arial"/>
                <a:ea typeface="Times New Roman"/>
                <a:cs typeface="Times New Roman"/>
              </a:rPr>
              <a:t> ;</a:t>
            </a:r>
            <a:endParaRPr lang="fr-FR" sz="1000" dirty="0" smtClean="0">
              <a:effectLst/>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dirty="0" smtClean="0">
                <a:latin typeface="Arial"/>
                <a:ea typeface="Times New Roman"/>
                <a:cs typeface="Times New Roman"/>
              </a:rPr>
              <a:t>p</a:t>
            </a:r>
            <a:r>
              <a:rPr lang="fr-FR" sz="1000" dirty="0" smtClean="0">
                <a:effectLst/>
                <a:latin typeface="Arial"/>
                <a:ea typeface="Times New Roman"/>
                <a:cs typeface="Times New Roman"/>
              </a:rPr>
              <a:t>lanifier et configurer les composants d'analyse</a:t>
            </a:r>
            <a:r>
              <a:rPr lang="fr-FR" sz="1000" dirty="0" smtClean="0">
                <a:latin typeface="Arial"/>
                <a:ea typeface="Times New Roman"/>
                <a:cs typeface="Times New Roman"/>
              </a:rPr>
              <a:t> ;</a:t>
            </a:r>
            <a:endParaRPr lang="fr-FR" sz="1000" dirty="0" smtClean="0">
              <a:effectLst/>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dirty="0" smtClean="0">
                <a:latin typeface="Arial"/>
                <a:ea typeface="Times New Roman"/>
                <a:cs typeface="Times New Roman"/>
              </a:rPr>
              <a:t>c</a:t>
            </a:r>
            <a:r>
              <a:rPr lang="fr-FR" sz="1000" dirty="0" smtClean="0">
                <a:effectLst/>
                <a:latin typeface="Arial"/>
                <a:ea typeface="Times New Roman"/>
                <a:cs typeface="Times New Roman"/>
              </a:rPr>
              <a:t>onfigurer l'intégration à Microsoft</a:t>
            </a:r>
            <a:r>
              <a:rPr lang="fr-FR" sz="1000" baseline="30000" dirty="0" smtClean="0">
                <a:solidFill>
                  <a:srgbClr val="000000"/>
                </a:solidFill>
                <a:effectLst/>
                <a:latin typeface="Arial"/>
                <a:ea typeface="Times New Roman"/>
                <a:cs typeface="Times New Roman"/>
              </a:rPr>
              <a:t>®</a:t>
            </a:r>
            <a:r>
              <a:rPr lang="fr-FR" sz="1000" dirty="0" smtClean="0">
                <a:effectLst/>
                <a:latin typeface="Arial"/>
                <a:ea typeface="Times New Roman"/>
                <a:cs typeface="Times New Roman"/>
              </a:rPr>
              <a:t> System Center 2012 </a:t>
            </a:r>
            <a:r>
              <a:rPr lang="fr-FR" sz="1000" dirty="0" smtClean="0">
                <a:solidFill>
                  <a:srgbClr val="000000"/>
                </a:solidFill>
                <a:effectLst/>
                <a:latin typeface="Arial"/>
                <a:ea typeface="Times New Roman"/>
                <a:cs typeface="Times New Roman"/>
              </a:rPr>
              <a:t>- </a:t>
            </a:r>
            <a:r>
              <a:rPr lang="fr-FR" sz="1000" dirty="0" smtClean="0">
                <a:effectLst/>
                <a:latin typeface="Arial"/>
                <a:ea typeface="Times New Roman"/>
                <a:cs typeface="Times New Roman"/>
              </a:rPr>
              <a:t>Virtual Machine Manager (VMM).</a:t>
            </a:r>
          </a:p>
          <a:p>
            <a:pPr>
              <a:lnSpc>
                <a:spcPct val="115000"/>
              </a:lnSpc>
              <a:spcAft>
                <a:spcPts val="300"/>
              </a:spcAft>
            </a:pPr>
            <a:r>
              <a:rPr lang="fr-FR" sz="1000" b="1" dirty="0" smtClean="0">
                <a:latin typeface="Arial"/>
                <a:ea typeface="Calibri"/>
                <a:cs typeface="Times New Roman"/>
              </a:rPr>
              <a:t>Documents de cours</a:t>
            </a:r>
          </a:p>
          <a:p>
            <a:pPr>
              <a:lnSpc>
                <a:spcPct val="115000"/>
              </a:lnSpc>
              <a:spcAft>
                <a:spcPts val="1000"/>
              </a:spcAft>
            </a:pPr>
            <a:r>
              <a:rPr lang="fr-FR" sz="1000" dirty="0" smtClean="0">
                <a:latin typeface="Arial"/>
                <a:ea typeface="Calibri"/>
                <a:cs typeface="Times New Roman"/>
              </a:rPr>
              <a:t>Pour animer ce module, vous devez disposer du fichier Microsoft</a:t>
            </a:r>
            <a:r>
              <a:rPr lang="fr-FR" sz="1000" baseline="30000" dirty="0" smtClean="0">
                <a:solidFill>
                  <a:srgbClr val="000000"/>
                </a:solidFill>
                <a:latin typeface="Arial"/>
                <a:ea typeface="Calibri"/>
                <a:cs typeface="Times New Roman"/>
              </a:rPr>
              <a:t>®</a:t>
            </a:r>
            <a:r>
              <a:rPr lang="fr-FR" sz="1000" dirty="0" smtClean="0">
                <a:latin typeface="Arial"/>
                <a:ea typeface="Calibri"/>
                <a:cs typeface="Times New Roman"/>
              </a:rPr>
              <a:t> Office PowerPoint</a:t>
            </a:r>
            <a:r>
              <a:rPr lang="fr-FR" sz="1000" baseline="30000" dirty="0" smtClean="0">
                <a:solidFill>
                  <a:srgbClr val="000000"/>
                </a:solidFill>
                <a:latin typeface="Arial"/>
                <a:ea typeface="Calibri"/>
                <a:cs typeface="Times New Roman"/>
              </a:rPr>
              <a:t>®</a:t>
            </a:r>
            <a:r>
              <a:rPr lang="fr-FR" sz="1000" dirty="0" smtClean="0">
                <a:latin typeface="Arial"/>
                <a:ea typeface="Calibri"/>
                <a:cs typeface="Times New Roman"/>
              </a:rPr>
              <a:t> 22414B_06.pptx.</a:t>
            </a:r>
          </a:p>
          <a:p>
            <a:pPr>
              <a:lnSpc>
                <a:spcPct val="115000"/>
              </a:lnSpc>
              <a:spcAft>
                <a:spcPts val="1000"/>
              </a:spcAft>
            </a:pPr>
            <a:r>
              <a:rPr lang="fr-FR" sz="1000" b="1" dirty="0" smtClean="0">
                <a:latin typeface="Arial"/>
                <a:ea typeface="Calibri"/>
                <a:cs typeface="Times New Roman"/>
              </a:rPr>
              <a:t>Important : </a:t>
            </a:r>
            <a:r>
              <a:rPr lang="fr-FR" sz="1000" dirty="0" smtClean="0">
                <a:latin typeface="Arial"/>
                <a:ea typeface="SimSun"/>
                <a:cs typeface="Arial"/>
              </a:rPr>
              <a:t>Il est recommandé d'utiliser Office PowerPoint 2007 ou une version plus récente pour afficher les diapositives de ce cours. Si vous utilisez la Visionneuse PowerPoint ou une version antérieure d'Office PowerPoint, il se peut que certaines fonctionnalités des diapositives ne fonctionnent pas correctement</a:t>
            </a:r>
            <a:r>
              <a:rPr lang="fr-FR" sz="1000" dirty="0" smtClean="0">
                <a:latin typeface="Arial"/>
                <a:ea typeface="Calibri"/>
                <a:cs typeface="Times New Roman"/>
              </a:rPr>
              <a:t>.</a:t>
            </a:r>
          </a:p>
          <a:p>
            <a:pPr>
              <a:lnSpc>
                <a:spcPct val="115000"/>
              </a:lnSpc>
              <a:spcAft>
                <a:spcPts val="300"/>
              </a:spcAft>
            </a:pPr>
            <a:r>
              <a:rPr lang="fr-FR" sz="1000" b="1" dirty="0" smtClean="0">
                <a:latin typeface="Arial"/>
                <a:ea typeface="Calibri"/>
                <a:cs typeface="Times New Roman"/>
              </a:rPr>
              <a:t>Préparation</a:t>
            </a:r>
          </a:p>
          <a:p>
            <a:pPr>
              <a:lnSpc>
                <a:spcPct val="115000"/>
              </a:lnSpc>
              <a:spcAft>
                <a:spcPts val="1000"/>
              </a:spcAft>
            </a:pPr>
            <a:r>
              <a:rPr lang="fr-FR" sz="1000" dirty="0" smtClean="0">
                <a:latin typeface="Arial"/>
                <a:ea typeface="Calibri"/>
                <a:cs typeface="Times New Roman"/>
              </a:rPr>
              <a:t>Pour préparer ce module, vous devez effectuer les tâches suivantes :</a:t>
            </a:r>
          </a:p>
          <a:p>
            <a:pPr marL="177800" marR="0" lvl="0" indent="-177800">
              <a:lnSpc>
                <a:spcPct val="115000"/>
              </a:lnSpc>
              <a:spcBef>
                <a:spcPts val="0"/>
              </a:spcBef>
              <a:spcAft>
                <a:spcPts val="995"/>
              </a:spcAft>
              <a:buFont typeface="Arial" pitchFamily="34" charset="0"/>
              <a:buChar char="•"/>
            </a:pPr>
            <a:r>
              <a:rPr lang="fr-FR" sz="1000" dirty="0" smtClean="0">
                <a:effectLst/>
                <a:latin typeface="Arial"/>
                <a:ea typeface="Times New Roman"/>
                <a:cs typeface="Times New Roman"/>
              </a:rPr>
              <a:t>lire tous les documents de cours relatifs à ce module </a:t>
            </a:r>
            <a:r>
              <a:rPr lang="fr-FR" sz="1000" dirty="0" smtClean="0">
                <a:latin typeface="Arial"/>
                <a:ea typeface="Times New Roman"/>
                <a:cs typeface="Times New Roman"/>
              </a:rPr>
              <a:t>;</a:t>
            </a:r>
          </a:p>
          <a:p>
            <a:pPr marL="177800" marR="0" lvl="0" indent="-177800">
              <a:lnSpc>
                <a:spcPct val="115000"/>
              </a:lnSpc>
              <a:spcBef>
                <a:spcPts val="0"/>
              </a:spcBef>
              <a:spcAft>
                <a:spcPts val="995"/>
              </a:spcAft>
              <a:buFont typeface="Arial" pitchFamily="34" charset="0"/>
              <a:buChar char="•"/>
            </a:pPr>
            <a:r>
              <a:rPr lang="fr-FR" sz="1000" dirty="0" smtClean="0">
                <a:effectLst/>
                <a:latin typeface="Arial"/>
                <a:ea typeface="Times New Roman"/>
                <a:cs typeface="Times New Roman"/>
              </a:rPr>
              <a:t>exercez-vous à exécuter les démonstrations </a:t>
            </a:r>
            <a:r>
              <a:rPr lang="fr-FR" sz="1000" dirty="0" smtClean="0">
                <a:latin typeface="Arial"/>
                <a:ea typeface="Times New Roman"/>
                <a:cs typeface="Times New Roman"/>
              </a:rPr>
              <a:t>;</a:t>
            </a:r>
          </a:p>
          <a:p>
            <a:pPr marL="177800" marR="0" lvl="0" indent="-177800">
              <a:lnSpc>
                <a:spcPct val="115000"/>
              </a:lnSpc>
              <a:spcBef>
                <a:spcPts val="0"/>
              </a:spcBef>
              <a:spcAft>
                <a:spcPts val="995"/>
              </a:spcAft>
              <a:buFont typeface="Arial" pitchFamily="34" charset="0"/>
              <a:buChar char="•"/>
            </a:pPr>
            <a:r>
              <a:rPr lang="fr-FR" sz="1000" dirty="0" smtClean="0">
                <a:effectLst/>
                <a:latin typeface="Arial"/>
                <a:ea typeface="Times New Roman"/>
                <a:cs typeface="Times New Roman"/>
              </a:rPr>
              <a:t>vous exercer à exécuter les ateliers </a:t>
            </a:r>
            <a:r>
              <a:rPr lang="fr-FR" sz="1000" dirty="0" smtClean="0">
                <a:latin typeface="Arial"/>
                <a:ea typeface="Times New Roman"/>
                <a:cs typeface="Times New Roman"/>
              </a:rPr>
              <a:t>;</a:t>
            </a:r>
          </a:p>
          <a:p>
            <a:pPr marL="177800" marR="0" lvl="0" indent="-177800">
              <a:lnSpc>
                <a:spcPct val="115000"/>
              </a:lnSpc>
              <a:spcBef>
                <a:spcPts val="0"/>
              </a:spcBef>
              <a:spcAft>
                <a:spcPts val="995"/>
              </a:spcAft>
              <a:buFont typeface="Arial" pitchFamily="34" charset="0"/>
              <a:buChar char="•"/>
            </a:pPr>
            <a:r>
              <a:rPr lang="fr-FR" sz="1000" dirty="0" smtClean="0">
                <a:effectLst/>
                <a:latin typeface="Arial"/>
                <a:ea typeface="Times New Roman"/>
                <a:cs typeface="Times New Roman"/>
              </a:rPr>
              <a:t>passer en revue la section « Contrôle des acquis et éléments à retenir » et réfléchir à la façon de l'utiliser pour que les stagiaires puissent approfondir leurs connaissances et les mettre en pratique dans le cadre de leur fonction</a:t>
            </a:r>
            <a:r>
              <a:rPr lang="fr-FR" sz="1000" dirty="0" smtClean="0">
                <a:latin typeface="Arial"/>
                <a:ea typeface="Times New Roman"/>
                <a:cs typeface="Times New Roman"/>
              </a:rPr>
              <a:t>.</a:t>
            </a:r>
          </a:p>
          <a:p>
            <a:pPr>
              <a:lnSpc>
                <a:spcPct val="115000"/>
              </a:lnSpc>
              <a:spcAft>
                <a:spcPts val="1000"/>
              </a:spcAft>
            </a:pPr>
            <a:r>
              <a:rPr lang="fr-FR" sz="1000" dirty="0" smtClean="0">
                <a:latin typeface="Arial"/>
                <a:ea typeface="Calibri"/>
                <a:cs typeface="Times New Roman"/>
              </a:rPr>
              <a:t>Lors de la préparation de ce cours, il est impératif que vous exécutiez vous-même les ateliers afin de comprendre comment ils fonctionnent et les concepts abordés dans chacun d'entre eux. Vous serez ainsi à même de fournir des conseils avisés aux stagiaires qui peuvent rester bloqués lors d'un atelier. Vous serez également plus en mesure d'organiser votre cours afin de vous assurer qu'il traite tous les concepts abordés dans les ateliers.</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3909794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B0C33135-26F1-4E7A-962E-55DF01F6884F}" type="slidenum">
              <a:rPr lang="fr-FR" smtClean="0"/>
              <a:t>10</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
        <p:nvSpPr>
          <p:cNvPr id="10" name="Notes Placeholder 2"/>
          <p:cNvSpPr>
            <a:spLocks noGrp="1"/>
          </p:cNvSpPr>
          <p:nvPr>
            <p:ph type="body" idx="3"/>
          </p:nvPr>
        </p:nvSpPr>
        <p:spPr>
          <a:xfrm>
            <a:off x="310896" y="2093976"/>
            <a:ext cx="6153912" cy="6604000"/>
          </a:xfrm>
        </p:spPr>
        <p:txBody>
          <a:bodyPr>
            <a:noAutofit/>
          </a:bodyPr>
          <a:lstStyle/>
          <a:p>
            <a:pPr>
              <a:lnSpc>
                <a:spcPct val="115000"/>
              </a:lnSpc>
              <a:spcAft>
                <a:spcPts val="300"/>
              </a:spcAft>
            </a:pPr>
            <a:r>
              <a:rPr lang="fr-FR" sz="1000" b="1" smtClean="0">
                <a:latin typeface="Arial"/>
                <a:ea typeface="Calibri"/>
                <a:cs typeface="Times New Roman"/>
              </a:rPr>
              <a:t>Étapes de préparation</a:t>
            </a:r>
          </a:p>
          <a:p>
            <a:pPr>
              <a:lnSpc>
                <a:spcPct val="115000"/>
              </a:lnSpc>
              <a:spcAft>
                <a:spcPts val="1000"/>
              </a:spcAft>
            </a:pPr>
            <a:r>
              <a:rPr lang="fr-FR" sz="1000" smtClean="0">
                <a:latin typeface="Arial"/>
                <a:ea typeface="Calibri"/>
                <a:cs typeface="Times New Roman"/>
              </a:rPr>
              <a:t>Pour mener à bien cette démonstration, l'ordinateur virtuel 22414B-LON-DC1 doit être en cours d'exécution.</a:t>
            </a:r>
            <a:r>
              <a:rPr lang="fr-FR" sz="1000" smtClean="0">
                <a:latin typeface="Arial"/>
                <a:ea typeface="Calibri"/>
                <a:cs typeface="Segoe UI"/>
              </a:rPr>
              <a:t> Connectez-vous à 22414B-LON-DC1 en tant </a:t>
            </a:r>
            <a:r>
              <a:rPr lang="fr-FR" sz="1000" smtClean="0">
                <a:latin typeface="Arial"/>
                <a:ea typeface="SimSun"/>
                <a:cs typeface="Segoe UI"/>
              </a:rPr>
              <a:t>qu'</a:t>
            </a:r>
            <a:r>
              <a:rPr lang="fr-FR" sz="1000" b="1" smtClean="0">
                <a:latin typeface="Arial"/>
                <a:ea typeface="SimSun"/>
                <a:cs typeface="Arial"/>
              </a:rPr>
              <a:t>ADATUM\Administrateur</a:t>
            </a:r>
            <a:r>
              <a:rPr lang="fr-FR" sz="1000" smtClean="0">
                <a:latin typeface="Arial"/>
                <a:ea typeface="SimSun"/>
                <a:cs typeface="Segoe UI"/>
              </a:rPr>
              <a:t> </a:t>
            </a:r>
            <a:r>
              <a:rPr lang="fr-FR" sz="1000" smtClean="0">
                <a:latin typeface="Arial"/>
                <a:ea typeface="Calibri"/>
                <a:cs typeface="Segoe UI"/>
              </a:rPr>
              <a:t>avec le mot de passe </a:t>
            </a:r>
            <a:r>
              <a:rPr lang="fr-FR" sz="1000" b="1" smtClean="0">
                <a:latin typeface="Arial"/>
                <a:ea typeface="Calibri"/>
                <a:cs typeface="Times New Roman"/>
              </a:rPr>
              <a:t>Pa$$w0rd</a:t>
            </a:r>
            <a:r>
              <a:rPr lang="fr-FR" sz="1000" smtClean="0">
                <a:latin typeface="Arial"/>
                <a:ea typeface="Calibri"/>
                <a:cs typeface="Segoe UI"/>
              </a:rPr>
              <a:t>.</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Procédure de démonstration</a:t>
            </a: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Sur LON-HOST1, ouvrez le Gestionnaire de serveur, cliquez sur </a:t>
            </a:r>
            <a:r>
              <a:rPr lang="fr-FR" sz="1000" b="1" smtClean="0">
                <a:effectLst/>
                <a:latin typeface="Arial"/>
                <a:ea typeface="Times New Roman"/>
                <a:cs typeface="Times New Roman"/>
              </a:rPr>
              <a:t>Outils</a:t>
            </a:r>
            <a:r>
              <a:rPr lang="fr-FR" sz="1000" smtClean="0">
                <a:solidFill>
                  <a:srgbClr val="000000"/>
                </a:solidFill>
                <a:effectLst/>
                <a:latin typeface="Arial"/>
                <a:ea typeface="Times New Roman"/>
                <a:cs typeface="Times New Roman"/>
              </a:rPr>
              <a:t>, puis dans la zone de liste déroulante </a:t>
            </a:r>
            <a:r>
              <a:rPr lang="fr-FR" sz="1000" b="1" smtClean="0">
                <a:effectLst/>
                <a:latin typeface="Arial"/>
                <a:ea typeface="Times New Roman"/>
                <a:cs typeface="Times New Roman"/>
              </a:rPr>
              <a:t>Outils</a:t>
            </a:r>
            <a:r>
              <a:rPr lang="fr-FR" sz="1000" smtClean="0">
                <a:solidFill>
                  <a:srgbClr val="000000"/>
                </a:solidFill>
                <a:effectLst/>
                <a:latin typeface="Arial"/>
                <a:ea typeface="Times New Roman"/>
                <a:cs typeface="Times New Roman"/>
              </a:rPr>
              <a:t>, cliquez sur </a:t>
            </a:r>
            <a:r>
              <a:rPr lang="fr-FR" sz="1000" b="1" smtClean="0">
                <a:effectLst/>
                <a:latin typeface="Arial"/>
                <a:ea typeface="Times New Roman"/>
                <a:cs typeface="Times New Roman"/>
              </a:rPr>
              <a:t>Windows PowerShell ISE</a:t>
            </a:r>
            <a:r>
              <a:rPr lang="fr-FR" sz="1000" smtClean="0">
                <a:solidFill>
                  <a:srgbClr val="000000"/>
                </a:solidFill>
                <a:effectLst/>
                <a:latin typeface="Arial"/>
                <a:ea typeface="Times New Roman"/>
                <a:cs typeface="Times New Roman"/>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Dans la fenêtre Windows PowerShell ISE, tapez les commandes suivantes, en appuyant sur Entrée à la fin de chaque ligne :</a:t>
            </a:r>
            <a:endParaRPr lang="fr-FR" sz="1000" smtClean="0">
              <a:effectLst/>
              <a:latin typeface="Arial"/>
              <a:ea typeface="Times New Roman"/>
              <a:cs typeface="Times New Roman"/>
            </a:endParaRPr>
          </a:p>
          <a:p>
            <a:pPr lvl="1">
              <a:lnSpc>
                <a:spcPct val="115000"/>
              </a:lnSpc>
              <a:spcBef>
                <a:spcPts val="600"/>
              </a:spcBef>
              <a:spcAft>
                <a:spcPts val="995"/>
              </a:spcAft>
            </a:pPr>
            <a:r>
              <a:rPr lang="fr-FR" sz="1000" b="1" smtClean="0">
                <a:effectLst/>
                <a:latin typeface="Arial"/>
                <a:ea typeface="Times New Roman"/>
                <a:cs typeface="Times New Roman"/>
              </a:rPr>
              <a:t>$vms = Get-VM | ?{$_.State –eq “Running”}</a:t>
            </a:r>
          </a:p>
          <a:p>
            <a:pPr lvl="1">
              <a:lnSpc>
                <a:spcPct val="115000"/>
              </a:lnSpc>
              <a:spcBef>
                <a:spcPts val="600"/>
              </a:spcBef>
              <a:spcAft>
                <a:spcPts val="995"/>
              </a:spcAft>
            </a:pPr>
            <a:r>
              <a:rPr lang="fr-FR" sz="1000" b="1" smtClean="0">
                <a:effectLst/>
                <a:latin typeface="Arial"/>
                <a:ea typeface="Times New Roman"/>
                <a:cs typeface="Times New Roman"/>
              </a:rPr>
              <a:t>$vms</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fenêtre Windows PowerShell ISE, tapez la commande suivante pour afficher les propriétés des ordinateurs virtuels en cours d'exécution, puis appuyez sur Entrée :</a:t>
            </a:r>
          </a:p>
          <a:p>
            <a:pPr lvl="1">
              <a:lnSpc>
                <a:spcPct val="115000"/>
              </a:lnSpc>
              <a:spcBef>
                <a:spcPts val="600"/>
              </a:spcBef>
              <a:spcAft>
                <a:spcPts val="995"/>
              </a:spcAft>
            </a:pPr>
            <a:r>
              <a:rPr lang="fr-FR" sz="1000" b="1" smtClean="0">
                <a:effectLst/>
                <a:latin typeface="Arial"/>
                <a:ea typeface="Times New Roman"/>
                <a:cs typeface="Times New Roman"/>
              </a:rPr>
              <a:t>$vms | Select Name, state, ResourceMeteringEnable</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fenêtre Windows PowerShell ISE, tapez la commande suivante pour activer le contrôle des ressources, puis appuyez sur Entrée :</a:t>
            </a:r>
          </a:p>
          <a:p>
            <a:pPr lvl="1">
              <a:lnSpc>
                <a:spcPct val="115000"/>
              </a:lnSpc>
              <a:spcBef>
                <a:spcPts val="600"/>
              </a:spcBef>
              <a:spcAft>
                <a:spcPts val="995"/>
              </a:spcAft>
            </a:pPr>
            <a:r>
              <a:rPr lang="fr-FR" sz="1000" b="1" smtClean="0">
                <a:effectLst/>
                <a:latin typeface="Arial"/>
                <a:ea typeface="Times New Roman"/>
                <a:cs typeface="Times New Roman"/>
              </a:rPr>
              <a:t>$vms | Enable-VMResourceMetering</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fenêtre Windows PowerShell ISE, tapez la commande suivante pour afficher les données du contrôle des ressources, puis appuyez sur Entrée :</a:t>
            </a:r>
          </a:p>
          <a:p>
            <a:pPr lvl="1">
              <a:lnSpc>
                <a:spcPct val="115000"/>
              </a:lnSpc>
              <a:spcBef>
                <a:spcPts val="600"/>
              </a:spcBef>
              <a:spcAft>
                <a:spcPts val="995"/>
              </a:spcAft>
            </a:pPr>
            <a:r>
              <a:rPr lang="fr-FR" sz="1000" b="1" smtClean="0">
                <a:effectLst/>
                <a:latin typeface="Arial"/>
                <a:ea typeface="Times New Roman"/>
                <a:cs typeface="Times New Roman"/>
              </a:rPr>
              <a:t>$vms | Measure-VM</a:t>
            </a:r>
          </a:p>
        </p:txBody>
      </p:sp>
    </p:spTree>
    <p:extLst>
      <p:ext uri="{BB962C8B-B14F-4D97-AF65-F5344CB8AC3E}">
        <p14:creationId xmlns:p14="http://schemas.microsoft.com/office/powerpoint/2010/main" val="116031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marR="0" lvl="0" indent="-342900">
              <a:lnSpc>
                <a:spcPct val="115000"/>
              </a:lnSpc>
              <a:spcBef>
                <a:spcPts val="0"/>
              </a:spcBef>
              <a:spcAft>
                <a:spcPts val="995"/>
              </a:spcAft>
              <a:buFont typeface="+mj-lt"/>
              <a:buAutoNum type="arabicPeriod" startAt="6"/>
            </a:pPr>
            <a:r>
              <a:rPr lang="fr-FR" sz="1000" smtClean="0">
                <a:effectLst/>
                <a:latin typeface="Arial"/>
                <a:ea typeface="Times New Roman"/>
                <a:cs typeface="Times New Roman"/>
              </a:rPr>
              <a:t>Dans la fenêtre Windows PowerShell ISE, tapez la commande suivante pour afficher toutes les données du contrôle des ressources pour l'ordinateur virtuel 22414B-LON-DC1 :</a:t>
            </a:r>
          </a:p>
          <a:p>
            <a:pPr lvl="1">
              <a:lnSpc>
                <a:spcPct val="115000"/>
              </a:lnSpc>
              <a:spcBef>
                <a:spcPts val="600"/>
              </a:spcBef>
              <a:spcAft>
                <a:spcPts val="995"/>
              </a:spcAft>
            </a:pPr>
            <a:r>
              <a:rPr lang="fr-FR" sz="1000" b="1" smtClean="0">
                <a:effectLst/>
                <a:latin typeface="Arial"/>
                <a:ea typeface="Times New Roman"/>
                <a:cs typeface="Times New Roman"/>
              </a:rPr>
              <a:t>Get-VM –Name 22414B-LON-DC1 | Measure-VM</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fr-FR" sz="1000" smtClean="0">
                <a:solidFill>
                  <a:prstClr val="black"/>
                </a:solidFill>
                <a:latin typeface="Arial"/>
                <a:ea typeface="Times New Roman"/>
                <a:cs typeface="Times New Roman"/>
              </a:rPr>
              <a:t>Dans la fenêtre Windows PowerShell ISE, tapez la commande suivante pour désactiver le contrôle des ressources, puis appuyez sur Entrée :</a:t>
            </a:r>
          </a:p>
          <a:p>
            <a:pPr lvl="0">
              <a:lnSpc>
                <a:spcPts val="1000"/>
              </a:lnSpc>
              <a:spcBef>
                <a:spcPts val="600"/>
              </a:spcBef>
              <a:spcAft>
                <a:spcPts val="600"/>
              </a:spcAft>
            </a:pPr>
            <a:r>
              <a:rPr lang="fr-FR" sz="1000" smtClean="0">
                <a:solidFill>
                  <a:prstClr val="black"/>
                </a:solidFill>
                <a:latin typeface="Arial"/>
                <a:ea typeface="Times New Roman"/>
                <a:cs typeface="Times New Roman"/>
              </a:rPr>
              <a:t>	</a:t>
            </a:r>
            <a:r>
              <a:rPr lang="fr-FR" sz="1000" b="1" smtClean="0">
                <a:solidFill>
                  <a:prstClr val="black"/>
                </a:solidFill>
                <a:latin typeface="Arial"/>
                <a:ea typeface="Times New Roman"/>
                <a:cs typeface="Times New Roman"/>
              </a:rPr>
              <a:t>$vms | Disable-VMResourceMetering</a:t>
            </a:r>
            <a:endParaRPr lang="fr-FR" sz="1000" b="1"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11</a:t>
            </a:fld>
            <a:endParaRPr lang="fr-F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Rectangle 10"/>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Indiquez aux stagiaires que le cours 10751 : </a:t>
            </a:r>
            <a:r>
              <a:rPr lang="fr-FR" sz="1000" i="1" smtClean="0">
                <a:latin typeface="Arial"/>
                <a:ea typeface="Calibri"/>
                <a:cs typeface="Times New Roman"/>
              </a:rPr>
              <a:t>Configuring and Deploying a Private Cloud with System Center 2012 (Configurer et déployer un cloud privé avec Microsoft System Center 2012) </a:t>
            </a:r>
            <a:r>
              <a:rPr lang="fr-FR" sz="1000" smtClean="0">
                <a:latin typeface="Arial"/>
                <a:ea typeface="Calibri"/>
                <a:cs typeface="Times New Roman"/>
              </a:rPr>
              <a:t>présente plus en détail la planification et l'installation d'Operations Manager et que le cours 10750 : </a:t>
            </a:r>
            <a:r>
              <a:rPr lang="fr-FR" sz="1000" i="1" smtClean="0">
                <a:latin typeface="Arial"/>
                <a:ea typeface="Calibri"/>
                <a:cs typeface="Times New Roman"/>
              </a:rPr>
              <a:t>Monitoring and Operating a Private Cloud with System Center 2012 (Piloter et contrôler un cloud privé avec Microsoft System Center 2012)</a:t>
            </a:r>
            <a:r>
              <a:rPr lang="fr-FR" sz="1000" smtClean="0">
                <a:latin typeface="Arial"/>
                <a:ea typeface="Calibri"/>
                <a:cs typeface="Times New Roman"/>
              </a:rPr>
              <a:t> décrit la création d'analyseurs, de règles, de remplacements et d'applications distribuées.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12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3062641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0C33135-26F1-4E7A-962E-55DF01F6884F}"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Tree>
    <p:extLst>
      <p:ext uri="{BB962C8B-B14F-4D97-AF65-F5344CB8AC3E}">
        <p14:creationId xmlns:p14="http://schemas.microsoft.com/office/powerpoint/2010/main" val="423785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l'utilisation du groupe d'administration distribué dans des environnements de grande taille.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14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2375467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smtClean="0">
                <a:latin typeface="Arial"/>
                <a:ea typeface="Calibri"/>
                <a:cs typeface="Times New Roman"/>
              </a:rPr>
              <a:t>Étapes de préparation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Pour réaliser cette démonstration, vous devez vous assurer que les ordinateurs virtuels 22414B-LON-DC1 et 22414B-LON-OM1 sont en cours d'exécution.</a:t>
            </a:r>
            <a:r>
              <a:rPr lang="fr-FR" sz="1000" smtClean="0">
                <a:latin typeface="Arial"/>
                <a:ea typeface="Calibri"/>
                <a:cs typeface="Segoe UI"/>
              </a:rPr>
              <a:t> Connectez-vous à tous les ordinateurs virtuels en tant qu'</a:t>
            </a:r>
            <a:r>
              <a:rPr lang="fr-FR" sz="1000" b="1" smtClean="0">
                <a:latin typeface="Arial"/>
                <a:ea typeface="Calibri"/>
                <a:cs typeface="Times New Roman"/>
              </a:rPr>
              <a:t>ADATUM\Administrateur</a:t>
            </a:r>
            <a:r>
              <a:rPr lang="fr-FR" sz="1000" smtClean="0">
                <a:latin typeface="Arial"/>
                <a:ea typeface="Calibri"/>
                <a:cs typeface="Segoe UI"/>
              </a:rPr>
              <a:t> avec le mot de passe </a:t>
            </a:r>
            <a:r>
              <a:rPr lang="fr-FR" sz="1000" b="1" smtClean="0">
                <a:latin typeface="Arial"/>
                <a:ea typeface="Calibri"/>
                <a:cs typeface="Times New Roman"/>
              </a:rPr>
              <a:t>Pa$$w0rd</a:t>
            </a:r>
            <a:r>
              <a:rPr lang="fr-FR" sz="1000" smtClean="0">
                <a:latin typeface="Arial"/>
                <a:ea typeface="Calibri"/>
                <a:cs typeface="Segoe UI"/>
              </a:rPr>
              <a:t>.</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Procédure de démonstration</a:t>
            </a:r>
            <a:endParaRPr lang="fr-FR" sz="100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smtClean="0">
                <a:latin typeface="Arial"/>
                <a:ea typeface="Times New Roman"/>
                <a:cs typeface="Times New Roman"/>
              </a:rPr>
              <a:t>Sur LON-OM1, sur l'écran d'accueil, cliquez sur </a:t>
            </a:r>
            <a:r>
              <a:rPr lang="fr-FR" sz="1000" b="1" smtClean="0">
                <a:latin typeface="Arial"/>
                <a:ea typeface="Times New Roman"/>
                <a:cs typeface="Times New Roman"/>
              </a:rPr>
              <a:t>Operations Console</a:t>
            </a:r>
            <a:r>
              <a:rPr lang="fr-FR" sz="1000" smtClean="0">
                <a:latin typeface="Arial"/>
                <a:ea typeface="Times New Roman"/>
                <a:cs typeface="Times New Roman"/>
              </a:rPr>
              <a:t> (Console Opérateur)</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Cliquez sur l'espace de travail Analyse, développez le nœud </a:t>
            </a:r>
            <a:r>
              <a:rPr lang="fr-FR" sz="1000" b="1" smtClean="0">
                <a:effectLst/>
                <a:latin typeface="Arial"/>
                <a:ea typeface="Times New Roman"/>
                <a:cs typeface="Times New Roman"/>
              </a:rPr>
              <a:t>Operations Manager</a:t>
            </a:r>
            <a:r>
              <a:rPr lang="fr-FR" sz="1000" smtClean="0">
                <a:effectLst/>
                <a:latin typeface="Arial"/>
                <a:ea typeface="Times New Roman"/>
                <a:cs typeface="Times New Roman"/>
              </a:rPr>
              <a:t>, puis cliquez sur </a:t>
            </a:r>
            <a:r>
              <a:rPr lang="fr-FR" sz="1000" b="1" smtClean="0">
                <a:effectLst/>
                <a:latin typeface="Arial"/>
                <a:ea typeface="Times New Roman"/>
                <a:cs typeface="Times New Roman"/>
              </a:rPr>
              <a:t>Alertes actives</a:t>
            </a:r>
            <a:r>
              <a:rPr lang="fr-FR" sz="1000" smtClean="0">
                <a:effectLst/>
                <a:latin typeface="Arial"/>
                <a:ea typeface="Times New Roman"/>
                <a:cs typeface="Times New Roman"/>
              </a:rPr>
              <a:t>. Expliquez que toute alerte provenant des serveurs de l'infrastructure Operations Manager s'afficherait ici.</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le nœud Operations Manager, cliquez sur </a:t>
            </a:r>
            <a:r>
              <a:rPr lang="fr-FR" sz="1000" b="1" smtClean="0">
                <a:effectLst/>
                <a:latin typeface="Arial"/>
                <a:ea typeface="Times New Roman"/>
                <a:cs typeface="Times New Roman"/>
              </a:rPr>
              <a:t>Diagramme du groupe d'administration</a:t>
            </a:r>
            <a:r>
              <a:rPr lang="fr-FR" sz="1000" smtClean="0">
                <a:effectLst/>
                <a:latin typeface="Arial"/>
                <a:ea typeface="Times New Roman"/>
                <a:cs typeface="Times New Roman"/>
              </a:rPr>
              <a:t>. Expliquez que les coches vertes indiquaient que le composant est sain. </a:t>
            </a:r>
          </a:p>
          <a:p>
            <a:pPr marL="342900" marR="0" lvl="0" indent="-342900">
              <a:lnSpc>
                <a:spcPct val="115000"/>
              </a:lnSpc>
              <a:spcBef>
                <a:spcPts val="0"/>
              </a:spcBef>
              <a:spcAft>
                <a:spcPts val="995"/>
              </a:spcAft>
              <a:buFont typeface="+mj-lt"/>
              <a:buAutoNum type="arabicPeriod"/>
            </a:pPr>
            <a:r>
              <a:rPr lang="fr-FR" sz="1000" smtClean="0">
                <a:latin typeface="Arial"/>
                <a:ea typeface="Times New Roman"/>
                <a:cs typeface="Times New Roman"/>
              </a:rPr>
              <a:t>Dans le diagramme du groupe d'administration, développez le groupe </a:t>
            </a:r>
            <a:r>
              <a:rPr lang="fr-FR" sz="1000" b="1" smtClean="0">
                <a:latin typeface="Arial"/>
                <a:ea typeface="Times New Roman"/>
                <a:cs typeface="Times New Roman"/>
              </a:rPr>
              <a:t>Data Access Service</a:t>
            </a:r>
            <a:r>
              <a:rPr lang="fr-FR" sz="1000" smtClean="0">
                <a:latin typeface="Arial"/>
                <a:ea typeface="Times New Roman"/>
                <a:cs typeface="Times New Roman"/>
              </a:rPr>
              <a:t> (Service d'accès aux données). Expliquez qu'il affiche tous les serveurs exécutant ce service.</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latin typeface="Arial"/>
                <a:ea typeface="Times New Roman"/>
                <a:cs typeface="Times New Roman"/>
              </a:rPr>
              <a:t>Sous les </a:t>
            </a:r>
            <a:r>
              <a:rPr lang="fr-FR" sz="1000" smtClean="0">
                <a:latin typeface="Arial"/>
                <a:ea typeface="Times New Roman"/>
                <a:cs typeface="Times New Roman"/>
              </a:rPr>
              <a:t>Services d'accès aux données</a:t>
            </a:r>
            <a:r>
              <a:rPr lang="fr-FR" sz="1000" smtClean="0">
                <a:solidFill>
                  <a:srgbClr val="000000"/>
                </a:solidFill>
                <a:latin typeface="Arial"/>
                <a:ea typeface="Times New Roman"/>
                <a:cs typeface="Times New Roman"/>
              </a:rPr>
              <a:t> du </a:t>
            </a:r>
            <a:r>
              <a:rPr lang="fr-FR" sz="1000" b="1" smtClean="0">
                <a:latin typeface="Arial"/>
                <a:ea typeface="Times New Roman"/>
                <a:cs typeface="Times New Roman"/>
              </a:rPr>
              <a:t>Diagramme du groupe d'administration</a:t>
            </a:r>
            <a:r>
              <a:rPr lang="fr-FR" sz="1000" smtClean="0">
                <a:solidFill>
                  <a:srgbClr val="000000"/>
                </a:solidFill>
                <a:latin typeface="Arial"/>
                <a:ea typeface="Times New Roman"/>
                <a:cs typeface="Times New Roman"/>
              </a:rPr>
              <a:t>, cliquez sur le nœud enfant </a:t>
            </a:r>
            <a:r>
              <a:rPr lang="fr-FR" sz="1000" b="1" smtClean="0">
                <a:latin typeface="Arial"/>
                <a:ea typeface="Times New Roman"/>
                <a:cs typeface="Times New Roman"/>
              </a:rPr>
              <a:t>Data Access Service</a:t>
            </a:r>
            <a:r>
              <a:rPr lang="fr-FR" sz="1000" smtClean="0">
                <a:solidFill>
                  <a:srgbClr val="000000"/>
                </a:solidFill>
                <a:latin typeface="Arial"/>
                <a:ea typeface="Times New Roman"/>
                <a:cs typeface="Times New Roman"/>
              </a:rPr>
              <a:t>. Notez que l'</a:t>
            </a:r>
            <a:r>
              <a:rPr lang="fr-FR" sz="1000" b="1" smtClean="0">
                <a:latin typeface="Arial"/>
                <a:ea typeface="Times New Roman"/>
                <a:cs typeface="Times New Roman"/>
              </a:rPr>
              <a:t>Affichage Détails</a:t>
            </a:r>
            <a:r>
              <a:rPr lang="fr-FR" sz="1000" smtClean="0">
                <a:solidFill>
                  <a:srgbClr val="000000"/>
                </a:solidFill>
                <a:latin typeface="Arial"/>
                <a:ea typeface="Times New Roman"/>
                <a:cs typeface="Times New Roman"/>
              </a:rPr>
              <a:t> est rempli</a:t>
            </a:r>
            <a:r>
              <a:rPr lang="fr-FR" sz="1000" smtClean="0">
                <a:solidFill>
                  <a:srgbClr val="000000"/>
                </a:solidFill>
                <a:effectLst/>
                <a:latin typeface="Arial"/>
                <a:ea typeface="Times New Roman"/>
                <a:cs typeface="Times New Roman"/>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latin typeface="Arial"/>
                <a:ea typeface="Times New Roman"/>
                <a:cs typeface="Times New Roman"/>
              </a:rPr>
              <a:t>Dans le </a:t>
            </a:r>
            <a:r>
              <a:rPr lang="fr-FR" sz="1000" smtClean="0">
                <a:latin typeface="Arial"/>
                <a:ea typeface="Times New Roman"/>
                <a:cs typeface="Times New Roman"/>
              </a:rPr>
              <a:t>Diagramme du groupe d'administration</a:t>
            </a:r>
            <a:r>
              <a:rPr lang="fr-FR" sz="1000" smtClean="0">
                <a:solidFill>
                  <a:srgbClr val="000000"/>
                </a:solidFill>
                <a:latin typeface="Arial"/>
                <a:ea typeface="Times New Roman"/>
                <a:cs typeface="Times New Roman"/>
              </a:rPr>
              <a:t>, développez le nœud </a:t>
            </a:r>
            <a:r>
              <a:rPr lang="fr-FR" sz="1000" b="1" smtClean="0">
                <a:latin typeface="Arial"/>
                <a:ea typeface="Times New Roman"/>
                <a:cs typeface="Times New Roman"/>
              </a:rPr>
              <a:t>Audit Collection Services</a:t>
            </a:r>
            <a:r>
              <a:rPr lang="fr-FR" sz="1000" smtClean="0">
                <a:solidFill>
                  <a:srgbClr val="000000"/>
                </a:solidFill>
                <a:latin typeface="Arial"/>
                <a:ea typeface="Times New Roman"/>
                <a:cs typeface="Times New Roman"/>
              </a:rPr>
              <a:t> (Services ACS). Expliquez que rien ne s'affiche car les services ACS n'ont pas été déployés</a:t>
            </a:r>
            <a:r>
              <a:rPr lang="fr-FR" sz="1000" smtClean="0">
                <a:solidFill>
                  <a:srgbClr val="000000"/>
                </a:solidFill>
                <a:effectLst/>
                <a:latin typeface="Arial"/>
                <a:ea typeface="Times New Roman"/>
                <a:cs typeface="Times New Roman"/>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Dans le nœud </a:t>
            </a:r>
            <a:r>
              <a:rPr lang="fr-FR" sz="1000" smtClean="0">
                <a:effectLst/>
                <a:latin typeface="Arial"/>
                <a:ea typeface="Times New Roman"/>
                <a:cs typeface="Times New Roman"/>
              </a:rPr>
              <a:t>Operations Manager</a:t>
            </a:r>
            <a:r>
              <a:rPr lang="fr-FR" sz="1000" smtClean="0">
                <a:solidFill>
                  <a:srgbClr val="000000"/>
                </a:solidFill>
                <a:effectLst/>
                <a:latin typeface="Arial"/>
                <a:ea typeface="Times New Roman"/>
                <a:cs typeface="Times New Roman"/>
              </a:rPr>
              <a:t>, cliquez sur </a:t>
            </a:r>
            <a:r>
              <a:rPr lang="fr-FR" sz="1000" b="1" smtClean="0">
                <a:effectLst/>
                <a:latin typeface="Arial"/>
                <a:ea typeface="Times New Roman"/>
                <a:cs typeface="Times New Roman"/>
              </a:rPr>
              <a:t>Intégrité du groupe d'administration</a:t>
            </a:r>
            <a:r>
              <a:rPr lang="fr-FR" sz="1000" smtClean="0">
                <a:solidFill>
                  <a:srgbClr val="000000"/>
                </a:solidFill>
                <a:effectLst/>
                <a:latin typeface="Arial"/>
                <a:ea typeface="Times New Roman"/>
                <a:cs typeface="Times New Roman"/>
              </a:rPr>
              <a:t>. Expliquez qu'il s'agit d'un affichage du tableau de bord qui contient les informations de trois affichages différents.</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Dans la </a:t>
            </a:r>
            <a:r>
              <a:rPr lang="fr-FR" sz="1000" smtClean="0">
                <a:effectLst/>
                <a:latin typeface="Arial"/>
                <a:ea typeface="Times New Roman"/>
                <a:cs typeface="Times New Roman"/>
              </a:rPr>
              <a:t>console Opérateur</a:t>
            </a:r>
            <a:r>
              <a:rPr lang="fr-FR" sz="1000" smtClean="0">
                <a:solidFill>
                  <a:srgbClr val="000000"/>
                </a:solidFill>
                <a:effectLst/>
                <a:latin typeface="Arial"/>
                <a:ea typeface="Times New Roman"/>
                <a:cs typeface="Times New Roman"/>
              </a:rPr>
              <a:t>, dans le volet gauche inférieur, cliquez sur </a:t>
            </a:r>
            <a:r>
              <a:rPr lang="fr-FR" sz="1000" b="1" smtClean="0">
                <a:effectLst/>
                <a:latin typeface="Arial"/>
                <a:ea typeface="Times New Roman"/>
                <a:cs typeface="Times New Roman"/>
              </a:rPr>
              <a:t>Création</a:t>
            </a:r>
            <a:r>
              <a:rPr lang="fr-FR" sz="1000" smtClean="0">
                <a:solidFill>
                  <a:srgbClr val="000000"/>
                </a:solidFill>
                <a:effectLst/>
                <a:latin typeface="Arial"/>
                <a:ea typeface="Times New Roman"/>
                <a:cs typeface="Times New Roman"/>
              </a:rPr>
              <a:t> pour ouvrir l'espace de travail Création.</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Dans le volet </a:t>
            </a:r>
            <a:r>
              <a:rPr lang="fr-FR" sz="1000" smtClean="0">
                <a:effectLst/>
                <a:latin typeface="Arial"/>
                <a:ea typeface="Times New Roman"/>
                <a:cs typeface="Times New Roman"/>
              </a:rPr>
              <a:t>Création</a:t>
            </a:r>
            <a:r>
              <a:rPr lang="fr-FR" sz="1000" smtClean="0">
                <a:solidFill>
                  <a:srgbClr val="000000"/>
                </a:solidFill>
                <a:effectLst/>
                <a:latin typeface="Arial"/>
                <a:ea typeface="Times New Roman"/>
                <a:cs typeface="Times New Roman"/>
              </a:rPr>
              <a:t>, cliquez sur </a:t>
            </a:r>
            <a:r>
              <a:rPr lang="fr-FR" sz="1000" b="1" smtClean="0">
                <a:effectLst/>
                <a:latin typeface="Arial"/>
                <a:ea typeface="Times New Roman"/>
                <a:cs typeface="Times New Roman"/>
              </a:rPr>
              <a:t>Groupes</a:t>
            </a:r>
            <a:r>
              <a:rPr lang="fr-FR" sz="1000" smtClean="0">
                <a:solidFill>
                  <a:srgbClr val="000000"/>
                </a:solidFill>
                <a:effectLst/>
                <a:latin typeface="Arial"/>
                <a:ea typeface="Times New Roman"/>
                <a:cs typeface="Times New Roman"/>
              </a:rPr>
              <a:t>. Expliquez que les groupes sont créés quand des packs d'administration sont importés et remplis selon les règles de détection de ces derniers. </a:t>
            </a:r>
            <a:endParaRPr lang="fr-FR" sz="1000" smtClean="0">
              <a:effectLst/>
              <a:latin typeface="Arial"/>
              <a:ea typeface="Times New Roman"/>
              <a:cs typeface="Times New Roman"/>
            </a:endParaRPr>
          </a:p>
          <a:p>
            <a:pPr marL="342900" indent="-342900">
              <a:lnSpc>
                <a:spcPct val="115000"/>
              </a:lnSpc>
              <a:spcAft>
                <a:spcPts val="995"/>
              </a:spcAft>
              <a:buFont typeface="+mj-lt"/>
              <a:buAutoNum type="arabicPeriod"/>
            </a:pPr>
            <a:r>
              <a:rPr lang="fr-FR" sz="1000" smtClean="0">
                <a:solidFill>
                  <a:srgbClr val="000000"/>
                </a:solidFill>
                <a:latin typeface="Arial"/>
                <a:ea typeface="Times New Roman"/>
                <a:cs typeface="Times New Roman"/>
              </a:rPr>
              <a:t>Dans la </a:t>
            </a:r>
            <a:r>
              <a:rPr lang="fr-FR" sz="1000" smtClean="0">
                <a:latin typeface="Arial"/>
                <a:ea typeface="Times New Roman"/>
                <a:cs typeface="Times New Roman"/>
              </a:rPr>
              <a:t>console Opérateur</a:t>
            </a:r>
            <a:r>
              <a:rPr lang="fr-FR" sz="1000" smtClean="0">
                <a:solidFill>
                  <a:srgbClr val="000000"/>
                </a:solidFill>
                <a:latin typeface="Arial"/>
                <a:ea typeface="Times New Roman"/>
                <a:cs typeface="Times New Roman"/>
              </a:rPr>
              <a:t>, dans le volet central, cliquez avec le bouton droit sur </a:t>
            </a:r>
            <a:r>
              <a:rPr lang="fr-FR" sz="1000" b="1" smtClean="0">
                <a:latin typeface="Arial"/>
                <a:ea typeface="Times New Roman"/>
                <a:cs typeface="Times New Roman"/>
              </a:rPr>
              <a:t>Groupe d'ordinateurs Windows Server/Windows Server Computer Group</a:t>
            </a:r>
            <a:r>
              <a:rPr lang="fr-FR" sz="1000" smtClean="0">
                <a:solidFill>
                  <a:srgbClr val="000000"/>
                </a:solidFill>
                <a:latin typeface="Arial"/>
                <a:ea typeface="Times New Roman"/>
                <a:cs typeface="Times New Roman"/>
              </a:rPr>
              <a:t> et cliquez sur </a:t>
            </a:r>
            <a:r>
              <a:rPr lang="fr-FR" sz="1000" b="1" smtClean="0">
                <a:latin typeface="Arial"/>
                <a:ea typeface="Times New Roman"/>
                <a:cs typeface="Times New Roman"/>
              </a:rPr>
              <a:t>Afficher les</a:t>
            </a:r>
            <a:r>
              <a:rPr lang="fr-FR" sz="1000" smtClean="0">
                <a:latin typeface="Arial"/>
                <a:ea typeface="Times New Roman"/>
                <a:cs typeface="Times New Roman"/>
              </a:rPr>
              <a:t> </a:t>
            </a:r>
            <a:r>
              <a:rPr lang="fr-FR" sz="1000" b="1" smtClean="0">
                <a:solidFill>
                  <a:prstClr val="black"/>
                </a:solidFill>
                <a:latin typeface="Arial"/>
                <a:ea typeface="Times New Roman"/>
                <a:cs typeface="Times New Roman"/>
              </a:rPr>
              <a:t>membres du groupe</a:t>
            </a:r>
            <a:r>
              <a:rPr lang="fr-FR" sz="1000" smtClean="0">
                <a:solidFill>
                  <a:srgbClr val="000000"/>
                </a:solidFill>
                <a:latin typeface="Arial"/>
                <a:ea typeface="Times New Roman"/>
                <a:cs typeface="Times New Roman"/>
              </a:rPr>
              <a:t>. Expliquez que seul un serveur s'affiche car Operations Manager est actuellement en train d'analyser un serveur uniquement</a:t>
            </a:r>
            <a:r>
              <a:rPr lang="fr-FR" sz="1000" smtClean="0">
                <a:solidFill>
                  <a:srgbClr val="000000"/>
                </a:solidFill>
                <a:effectLst/>
                <a:latin typeface="Arial"/>
                <a:ea typeface="Times New Roman"/>
                <a:cs typeface="Times New Roman"/>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15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49084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Fermez la fenêtre </a:t>
            </a:r>
            <a:r>
              <a:rPr lang="fr-FR" sz="1000" smtClean="0">
                <a:solidFill>
                  <a:prstClr val="black"/>
                </a:solidFill>
                <a:latin typeface="Arial"/>
                <a:ea typeface="Times New Roman"/>
                <a:cs typeface="Times New Roman"/>
              </a:rPr>
              <a:t>Objets gérés – Adatum – Operations Manager</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la </a:t>
            </a:r>
            <a:r>
              <a:rPr lang="fr-FR" sz="1000" smtClean="0">
                <a:solidFill>
                  <a:prstClr val="black"/>
                </a:solidFill>
                <a:latin typeface="Arial"/>
                <a:ea typeface="Times New Roman"/>
                <a:cs typeface="Times New Roman"/>
              </a:rPr>
              <a:t>console Opérateur</a:t>
            </a:r>
            <a:r>
              <a:rPr lang="fr-FR" sz="1000" smtClean="0">
                <a:solidFill>
                  <a:srgbClr val="000000"/>
                </a:solidFill>
                <a:latin typeface="Arial"/>
                <a:ea typeface="Times New Roman"/>
                <a:cs typeface="Times New Roman"/>
              </a:rPr>
              <a:t>, dans le volet central, cliquez avec le bouton droit sur </a:t>
            </a:r>
            <a:r>
              <a:rPr lang="fr-FR" sz="1000" b="1" smtClean="0">
                <a:solidFill>
                  <a:prstClr val="black"/>
                </a:solidFill>
                <a:latin typeface="Arial"/>
                <a:ea typeface="Times New Roman"/>
                <a:cs typeface="Times New Roman"/>
              </a:rPr>
              <a:t>Groupe d'ordinateurs Windows Server/Windows Server Computer Group</a:t>
            </a:r>
            <a:r>
              <a:rPr lang="fr-FR" sz="1000" smtClean="0">
                <a:solidFill>
                  <a:srgbClr val="000000"/>
                </a:solidFill>
                <a:latin typeface="Arial"/>
                <a:ea typeface="Times New Roman"/>
                <a:cs typeface="Times New Roman"/>
              </a:rPr>
              <a:t> et cliquez sur </a:t>
            </a:r>
            <a:r>
              <a:rPr lang="fr-FR" sz="1000" b="1" smtClean="0">
                <a:solidFill>
                  <a:prstClr val="black"/>
                </a:solidFill>
                <a:latin typeface="Arial"/>
                <a:ea typeface="Times New Roman"/>
                <a:cs typeface="Times New Roman"/>
              </a:rPr>
              <a:t>Afficher le diagramme</a:t>
            </a:r>
            <a:r>
              <a:rPr lang="fr-FR" sz="1000" smtClean="0">
                <a:solidFill>
                  <a:srgbClr val="000000"/>
                </a:solidFill>
                <a:latin typeface="Arial"/>
                <a:ea typeface="Times New Roman"/>
                <a:cs typeface="Times New Roman"/>
              </a:rPr>
              <a:t>. </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la fenêtre </a:t>
            </a:r>
            <a:r>
              <a:rPr lang="fr-FR" sz="1000" smtClean="0">
                <a:solidFill>
                  <a:prstClr val="black"/>
                </a:solidFill>
                <a:latin typeface="Arial"/>
                <a:ea typeface="Times New Roman"/>
                <a:cs typeface="Times New Roman"/>
              </a:rPr>
              <a:t>Affichage des diagrammes – Adatum – Operations Manager</a:t>
            </a:r>
            <a:r>
              <a:rPr lang="fr-FR" sz="1000" smtClean="0">
                <a:solidFill>
                  <a:srgbClr val="000000"/>
                </a:solidFill>
                <a:latin typeface="Arial"/>
                <a:ea typeface="Times New Roman"/>
                <a:cs typeface="Times New Roman"/>
              </a:rPr>
              <a:t>, développez </a:t>
            </a:r>
            <a:br>
              <a:rPr lang="fr-FR" sz="1000" smtClean="0">
                <a:solidFill>
                  <a:srgbClr val="000000"/>
                </a:solidFill>
                <a:latin typeface="Arial"/>
                <a:ea typeface="Times New Roman"/>
                <a:cs typeface="Times New Roman"/>
              </a:rPr>
            </a:br>
            <a:r>
              <a:rPr lang="fr-FR" sz="1000" b="1" smtClean="0">
                <a:solidFill>
                  <a:prstClr val="black"/>
                </a:solidFill>
                <a:latin typeface="Arial"/>
                <a:ea typeface="Times New Roman"/>
                <a:cs typeface="Times New Roman"/>
              </a:rPr>
              <a:t>LON-OM1.Adatum.com</a:t>
            </a:r>
            <a:r>
              <a:rPr lang="fr-FR" sz="1000" smtClean="0">
                <a:solidFill>
                  <a:srgbClr val="000000"/>
                </a:solidFill>
                <a:latin typeface="Arial"/>
                <a:ea typeface="Times New Roman"/>
                <a:cs typeface="Times New Roman"/>
              </a:rPr>
              <a:t>, puis le nœud </a:t>
            </a:r>
            <a:r>
              <a:rPr lang="fr-FR" sz="1000" b="1" smtClean="0">
                <a:solidFill>
                  <a:prstClr val="black"/>
                </a:solidFill>
                <a:latin typeface="Arial"/>
                <a:ea typeface="Times New Roman"/>
                <a:cs typeface="Times New Roman"/>
              </a:rPr>
              <a:t>Sain</a:t>
            </a:r>
            <a:r>
              <a:rPr lang="fr-FR" sz="1000" smtClean="0">
                <a:solidFill>
                  <a:srgbClr val="000000"/>
                </a:solidFill>
                <a:latin typeface="Arial"/>
                <a:ea typeface="Times New Roman"/>
                <a:cs typeface="Times New Roman"/>
              </a:rPr>
              <a:t>. Expliquez qu'Operations Manager analyse ces composants actuellement et indique qu'ils sont sains. Développez le nœud </a:t>
            </a:r>
            <a:r>
              <a:rPr lang="fr-FR" sz="1000" b="1" smtClean="0">
                <a:solidFill>
                  <a:prstClr val="black"/>
                </a:solidFill>
                <a:latin typeface="Arial"/>
                <a:ea typeface="Times New Roman"/>
                <a:cs typeface="Times New Roman"/>
              </a:rPr>
              <a:t>Pas analysé</a:t>
            </a:r>
            <a:r>
              <a:rPr lang="fr-FR" sz="1000" smtClean="0">
                <a:solidFill>
                  <a:srgbClr val="000000"/>
                </a:solidFill>
                <a:latin typeface="Arial"/>
                <a:ea typeface="Times New Roman"/>
                <a:cs typeface="Times New Roman"/>
              </a:rPr>
              <a:t> et expliquez qu'Operations Manager n'analyse pas ces composants actuellement.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Fermez la fenêtre </a:t>
            </a:r>
            <a:r>
              <a:rPr lang="fr-FR" sz="1000" smtClean="0">
                <a:solidFill>
                  <a:prstClr val="black"/>
                </a:solidFill>
                <a:latin typeface="Arial"/>
                <a:ea typeface="Times New Roman"/>
                <a:cs typeface="Times New Roman"/>
              </a:rPr>
              <a:t>Affichage des diagrammes – Adatum – Operations Manager</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le volet </a:t>
            </a:r>
            <a:r>
              <a:rPr lang="fr-FR" sz="1000" smtClean="0">
                <a:solidFill>
                  <a:prstClr val="black"/>
                </a:solidFill>
                <a:latin typeface="Arial"/>
                <a:ea typeface="Times New Roman"/>
                <a:cs typeface="Times New Roman"/>
              </a:rPr>
              <a:t>Création</a:t>
            </a:r>
            <a:r>
              <a:rPr lang="fr-FR" sz="1000" smtClean="0">
                <a:solidFill>
                  <a:srgbClr val="000000"/>
                </a:solidFill>
                <a:latin typeface="Arial"/>
                <a:ea typeface="Times New Roman"/>
                <a:cs typeface="Times New Roman"/>
              </a:rPr>
              <a:t>, développez </a:t>
            </a:r>
            <a:r>
              <a:rPr lang="fr-FR" sz="1000" b="1" smtClean="0">
                <a:solidFill>
                  <a:prstClr val="black"/>
                </a:solidFill>
                <a:latin typeface="Arial"/>
                <a:ea typeface="Times New Roman"/>
                <a:cs typeface="Times New Roman"/>
              </a:rPr>
              <a:t>Objets du pack d'administration</a:t>
            </a:r>
            <a:r>
              <a:rPr lang="fr-FR" sz="1000" smtClean="0">
                <a:solidFill>
                  <a:srgbClr val="000000"/>
                </a:solidFill>
                <a:latin typeface="Arial"/>
                <a:ea typeface="Times New Roman"/>
                <a:cs typeface="Times New Roman"/>
              </a:rPr>
              <a:t>. Expliquez ce pour quoi chaque type d'objet du pack d'administration est utilisé.</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la </a:t>
            </a:r>
            <a:r>
              <a:rPr lang="fr-FR" sz="1000" smtClean="0">
                <a:solidFill>
                  <a:prstClr val="black"/>
                </a:solidFill>
                <a:latin typeface="Arial"/>
                <a:ea typeface="Times New Roman"/>
                <a:cs typeface="Times New Roman"/>
              </a:rPr>
              <a:t>console Opérateur</a:t>
            </a:r>
            <a:r>
              <a:rPr lang="fr-FR" sz="1000" smtClean="0">
                <a:solidFill>
                  <a:srgbClr val="000000"/>
                </a:solidFill>
                <a:latin typeface="Arial"/>
                <a:ea typeface="Times New Roman"/>
                <a:cs typeface="Times New Roman"/>
              </a:rPr>
              <a:t>, dans le volet gauche inférieur, cliquez sur </a:t>
            </a:r>
            <a:r>
              <a:rPr lang="fr-FR" sz="1000" b="1" smtClean="0">
                <a:solidFill>
                  <a:prstClr val="black"/>
                </a:solidFill>
                <a:latin typeface="Arial"/>
                <a:ea typeface="Times New Roman"/>
                <a:cs typeface="Times New Roman"/>
              </a:rPr>
              <a:t>Création de rapports</a:t>
            </a:r>
            <a:r>
              <a:rPr lang="fr-FR" sz="1000" smtClean="0">
                <a:solidFill>
                  <a:srgbClr val="000000"/>
                </a:solidFill>
                <a:latin typeface="Arial"/>
                <a:ea typeface="Times New Roman"/>
                <a:cs typeface="Times New Roman"/>
              </a:rPr>
              <a:t> pour ouvrir l'espace de travail Création de rapports. Expliquez que ce nœud affiche les rapports que vous utilisez pour examiner les informations générales ou détaillées.</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la </a:t>
            </a:r>
            <a:r>
              <a:rPr lang="fr-FR" sz="1000" smtClean="0">
                <a:solidFill>
                  <a:prstClr val="black"/>
                </a:solidFill>
                <a:latin typeface="Arial"/>
                <a:ea typeface="Times New Roman"/>
                <a:cs typeface="Times New Roman"/>
              </a:rPr>
              <a:t>console Opérateur</a:t>
            </a:r>
            <a:r>
              <a:rPr lang="fr-FR" sz="1000" smtClean="0">
                <a:solidFill>
                  <a:srgbClr val="000000"/>
                </a:solidFill>
                <a:latin typeface="Arial"/>
                <a:ea typeface="Times New Roman"/>
                <a:cs typeface="Times New Roman"/>
              </a:rPr>
              <a:t>, dans le volet gauche inférieur, cliquez sur </a:t>
            </a:r>
            <a:r>
              <a:rPr lang="fr-FR" sz="1000" b="1" smtClean="0">
                <a:solidFill>
                  <a:prstClr val="black"/>
                </a:solidFill>
                <a:latin typeface="Arial"/>
                <a:ea typeface="Times New Roman"/>
                <a:cs typeface="Times New Roman"/>
              </a:rPr>
              <a:t>Administration</a:t>
            </a:r>
            <a:r>
              <a:rPr lang="fr-FR" sz="1000" smtClean="0">
                <a:solidFill>
                  <a:srgbClr val="000000"/>
                </a:solidFill>
                <a:latin typeface="Arial"/>
                <a:ea typeface="Times New Roman"/>
                <a:cs typeface="Times New Roman"/>
              </a:rPr>
              <a:t> pour ouvrir l'espace de travail Administration.</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le volet </a:t>
            </a:r>
            <a:r>
              <a:rPr lang="fr-FR" sz="1000" smtClean="0">
                <a:solidFill>
                  <a:prstClr val="black"/>
                </a:solidFill>
                <a:latin typeface="Arial"/>
                <a:ea typeface="Times New Roman"/>
                <a:cs typeface="Times New Roman"/>
              </a:rPr>
              <a:t>Administration</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Groupes d'administration connectés</a:t>
            </a:r>
            <a:r>
              <a:rPr lang="fr-FR" sz="1000" smtClean="0">
                <a:solidFill>
                  <a:srgbClr val="000000"/>
                </a:solidFill>
                <a:latin typeface="Arial"/>
                <a:ea typeface="Times New Roman"/>
                <a:cs typeface="Times New Roman"/>
              </a:rPr>
              <a:t>. Expliquez que vous pouvez ajouter d'autres groupes d'administration à la hiérarchie d'Operations Manager via ce nœud.</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a:t>
            </a:r>
            <a:r>
              <a:rPr lang="fr-FR" sz="1000" smtClean="0">
                <a:solidFill>
                  <a:prstClr val="black"/>
                </a:solidFill>
                <a:latin typeface="Arial"/>
                <a:ea typeface="Times New Roman"/>
                <a:cs typeface="Times New Roman"/>
              </a:rPr>
              <a:t>le volet Administration, sous le nœud Gestion des périphériques</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Serveurs d'administration</a:t>
            </a:r>
            <a:r>
              <a:rPr lang="fr-FR" sz="1000" smtClean="0">
                <a:solidFill>
                  <a:srgbClr val="000000"/>
                </a:solidFill>
                <a:latin typeface="Arial"/>
                <a:ea typeface="Times New Roman"/>
                <a:cs typeface="Times New Roman"/>
              </a:rPr>
              <a:t>. Expliquez que ce nœud affiche tous les serveurs d'administration que la hiérarchie d'Operations Manager utilise. Expliquez que les autres nœuds sous </a:t>
            </a:r>
            <a:r>
              <a:rPr lang="fr-FR" sz="1000" b="1" smtClean="0">
                <a:solidFill>
                  <a:prstClr val="black"/>
                </a:solidFill>
                <a:latin typeface="Arial"/>
                <a:ea typeface="Times New Roman"/>
                <a:cs typeface="Times New Roman"/>
              </a:rPr>
              <a:t>Gestion des périphériques</a:t>
            </a:r>
            <a:r>
              <a:rPr lang="fr-FR" sz="1000" smtClean="0">
                <a:solidFill>
                  <a:srgbClr val="000000"/>
                </a:solidFill>
                <a:latin typeface="Arial"/>
                <a:ea typeface="Times New Roman"/>
                <a:cs typeface="Times New Roman"/>
              </a:rPr>
              <a:t> sont vides car Operations Manager n'est pas configuré pour gérer les serveurs.</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le volet Administration, cliquez sur </a:t>
            </a:r>
            <a:r>
              <a:rPr lang="fr-FR" sz="1000" b="1" smtClean="0">
                <a:solidFill>
                  <a:prstClr val="black"/>
                </a:solidFill>
                <a:latin typeface="Arial"/>
                <a:ea typeface="Times New Roman"/>
                <a:cs typeface="Times New Roman"/>
              </a:rPr>
              <a:t>Packs d'administration</a:t>
            </a:r>
            <a:r>
              <a:rPr lang="fr-FR" sz="1000" smtClean="0">
                <a:solidFill>
                  <a:srgbClr val="000000"/>
                </a:solidFill>
                <a:latin typeface="Arial"/>
                <a:ea typeface="Times New Roman"/>
                <a:cs typeface="Times New Roman"/>
              </a:rPr>
              <a:t>. Expliquez que cet emplacement est celui où vous importeriez des packs d'administration de différents fournisseurs.</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le volet </a:t>
            </a:r>
            <a:r>
              <a:rPr lang="fr-FR" sz="1000" smtClean="0">
                <a:solidFill>
                  <a:prstClr val="black"/>
                </a:solidFill>
                <a:latin typeface="Arial"/>
                <a:ea typeface="Times New Roman"/>
                <a:cs typeface="Times New Roman"/>
              </a:rPr>
              <a:t>Packs d'administration</a:t>
            </a:r>
            <a:r>
              <a:rPr lang="fr-FR" sz="1000" smtClean="0">
                <a:solidFill>
                  <a:srgbClr val="000000"/>
                </a:solidFill>
                <a:latin typeface="Arial"/>
                <a:ea typeface="Times New Roman"/>
                <a:cs typeface="Times New Roman"/>
              </a:rPr>
              <a:t>, double-cliquez sur </a:t>
            </a:r>
            <a:r>
              <a:rPr lang="fr-FR" sz="1000" b="1" smtClean="0">
                <a:solidFill>
                  <a:prstClr val="black"/>
                </a:solidFill>
                <a:latin typeface="Arial"/>
                <a:ea typeface="Times New Roman"/>
                <a:cs typeface="Times New Roman"/>
              </a:rPr>
              <a:t>Network Management – Core Monitoring</a:t>
            </a:r>
            <a:r>
              <a:rPr lang="fr-FR" sz="1000" smtClean="0">
                <a:solidFill>
                  <a:srgbClr val="000000"/>
                </a:solidFill>
                <a:latin typeface="Arial"/>
                <a:ea typeface="Times New Roman"/>
                <a:cs typeface="Times New Roman"/>
              </a:rPr>
              <a:t> (Gestion de réseau – Analyse de noyau).</a:t>
            </a:r>
            <a:endParaRPr lang="fr-FR" sz="1000" smtClean="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16</a:t>
            </a:fld>
            <a:endParaRPr lang="fr-FR"/>
          </a:p>
        </p:txBody>
      </p:sp>
      <p:sp>
        <p:nvSpPr>
          <p:cNvPr id="5" name="TextBox 4"/>
          <p:cNvSpPr txBox="1"/>
          <p:nvPr/>
        </p:nvSpPr>
        <p:spPr>
          <a:xfrm>
            <a:off x="0" y="8890001"/>
            <a:ext cx="36576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Rectangle 10"/>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indent="-342900">
              <a:lnSpc>
                <a:spcPct val="115000"/>
              </a:lnSpc>
              <a:spcAft>
                <a:spcPts val="995"/>
              </a:spcAft>
              <a:buFont typeface="+mj-lt"/>
              <a:buAutoNum type="arabicPeriod" startAt="22"/>
            </a:pPr>
            <a:r>
              <a:rPr lang="fr-FR" sz="1000" smtClean="0">
                <a:solidFill>
                  <a:srgbClr val="000000"/>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Network Management – Core Monitoring</a:t>
            </a:r>
            <a:r>
              <a:rPr lang="fr-FR" sz="1000" smtClean="0">
                <a:solidFill>
                  <a:srgbClr val="000000"/>
                </a:solidFill>
                <a:latin typeface="Arial"/>
                <a:ea typeface="Times New Roman"/>
                <a:cs typeface="Times New Roman"/>
              </a:rPr>
              <a:t> (Gestion de réseau – Analyse de noyau), cliquez sur l'onglet </a:t>
            </a:r>
            <a:r>
              <a:rPr lang="fr-FR" sz="1000" b="1" smtClean="0">
                <a:solidFill>
                  <a:prstClr val="black"/>
                </a:solidFill>
                <a:latin typeface="Arial"/>
                <a:ea typeface="Times New Roman"/>
                <a:cs typeface="Times New Roman"/>
              </a:rPr>
              <a:t>Dépendances</a:t>
            </a:r>
            <a:r>
              <a:rPr lang="fr-FR" sz="1000" smtClean="0">
                <a:solidFill>
                  <a:srgbClr val="000000"/>
                </a:solidFill>
                <a:latin typeface="Arial"/>
                <a:ea typeface="Times New Roman"/>
                <a:cs typeface="Times New Roman"/>
              </a:rPr>
              <a:t>. Expliquez que les packs d'administration s'accumulent.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2"/>
            </a:pPr>
            <a:r>
              <a:rPr lang="fr-FR" sz="1000" smtClean="0">
                <a:solidFill>
                  <a:srgbClr val="000000"/>
                </a:solidFill>
                <a:latin typeface="Arial"/>
                <a:ea typeface="Times New Roman"/>
                <a:cs typeface="Times New Roman"/>
              </a:rPr>
              <a:t>Fermez la boîte de dialogue </a:t>
            </a:r>
            <a:r>
              <a:rPr lang="fr-FR" sz="1000" b="1" smtClean="0">
                <a:solidFill>
                  <a:prstClr val="black"/>
                </a:solidFill>
                <a:latin typeface="Arial"/>
                <a:ea typeface="Times New Roman"/>
                <a:cs typeface="Times New Roman"/>
              </a:rPr>
              <a:t>Network Management – Core Monitoring</a:t>
            </a:r>
            <a:r>
              <a:rPr lang="fr-FR" sz="1000" smtClean="0">
                <a:solidFill>
                  <a:srgbClr val="000000"/>
                </a:solidFill>
                <a:latin typeface="Arial"/>
                <a:ea typeface="Times New Roman"/>
                <a:cs typeface="Times New Roman"/>
              </a:rPr>
              <a:t> (Gestion de réseau – Analyse de noyau).</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2"/>
            </a:pPr>
            <a:r>
              <a:rPr lang="fr-FR" sz="1000" smtClean="0">
                <a:solidFill>
                  <a:srgbClr val="000000"/>
                </a:solidFill>
                <a:latin typeface="Arial"/>
                <a:ea typeface="Times New Roman"/>
                <a:cs typeface="Times New Roman"/>
              </a:rPr>
              <a:t>Dans la </a:t>
            </a:r>
            <a:r>
              <a:rPr lang="fr-FR" sz="1000" smtClean="0">
                <a:solidFill>
                  <a:prstClr val="black"/>
                </a:solidFill>
                <a:latin typeface="Arial"/>
                <a:ea typeface="Times New Roman"/>
                <a:cs typeface="Times New Roman"/>
              </a:rPr>
              <a:t>console Opérateur</a:t>
            </a:r>
            <a:r>
              <a:rPr lang="fr-FR" sz="1000" smtClean="0">
                <a:solidFill>
                  <a:srgbClr val="000000"/>
                </a:solidFill>
                <a:latin typeface="Arial"/>
                <a:ea typeface="Times New Roman"/>
                <a:cs typeface="Times New Roman"/>
              </a:rPr>
              <a:t>, dans le volet gauche inférieur, cliquez sur </a:t>
            </a:r>
            <a:r>
              <a:rPr lang="fr-FR" sz="1000" b="1" smtClean="0">
                <a:solidFill>
                  <a:prstClr val="black"/>
                </a:solidFill>
                <a:latin typeface="Arial"/>
                <a:ea typeface="Times New Roman"/>
                <a:cs typeface="Times New Roman"/>
              </a:rPr>
              <a:t>Mon espace de travail</a:t>
            </a:r>
            <a:r>
              <a:rPr lang="fr-FR" sz="1000" smtClean="0">
                <a:solidFill>
                  <a:srgbClr val="000000"/>
                </a:solidFill>
                <a:latin typeface="Arial"/>
                <a:ea typeface="Times New Roman"/>
                <a:cs typeface="Times New Roman"/>
              </a:rPr>
              <a:t>. Expliquez que Mon espace de travail est différent pour chaque utilisateur qui accède à la console Opérateur.</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2"/>
            </a:pPr>
            <a:r>
              <a:rPr lang="fr-FR" sz="1000" smtClean="0">
                <a:solidFill>
                  <a:srgbClr val="000000"/>
                </a:solidFill>
                <a:latin typeface="Arial"/>
                <a:ea typeface="Times New Roman"/>
                <a:cs typeface="Times New Roman"/>
              </a:rPr>
              <a:t>Dans la </a:t>
            </a:r>
            <a:r>
              <a:rPr lang="fr-FR" sz="1000" smtClean="0">
                <a:solidFill>
                  <a:prstClr val="black"/>
                </a:solidFill>
                <a:latin typeface="Arial"/>
                <a:ea typeface="Times New Roman"/>
                <a:cs typeface="Times New Roman"/>
              </a:rPr>
              <a:t>console Opérateur</a:t>
            </a:r>
            <a:r>
              <a:rPr lang="fr-FR" sz="1000" smtClean="0">
                <a:solidFill>
                  <a:srgbClr val="000000"/>
                </a:solidFill>
                <a:latin typeface="Arial"/>
                <a:ea typeface="Times New Roman"/>
                <a:cs typeface="Times New Roman"/>
              </a:rPr>
              <a:t>, dans le volet gauche inférieur, cliquez sur </a:t>
            </a:r>
            <a:r>
              <a:rPr lang="fr-FR" sz="1000" b="1" smtClean="0">
                <a:solidFill>
                  <a:prstClr val="black"/>
                </a:solidFill>
                <a:latin typeface="Arial"/>
                <a:ea typeface="Times New Roman"/>
                <a:cs typeface="Times New Roman"/>
              </a:rPr>
              <a:t>Analyse</a:t>
            </a:r>
            <a:r>
              <a:rPr lang="fr-FR" sz="1000" smtClean="0">
                <a:solidFill>
                  <a:srgbClr val="000000"/>
                </a:solidFill>
                <a:latin typeface="Arial"/>
                <a:ea typeface="Times New Roman"/>
                <a:cs typeface="Times New Roman"/>
              </a:rPr>
              <a:t> pour ouvrir l'espace de travail Analyse.</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2"/>
            </a:pPr>
            <a:r>
              <a:rPr lang="fr-FR" sz="1000" smtClean="0">
                <a:solidFill>
                  <a:srgbClr val="000000"/>
                </a:solidFill>
                <a:latin typeface="Arial"/>
                <a:ea typeface="Times New Roman"/>
                <a:cs typeface="Times New Roman"/>
              </a:rPr>
              <a:t>Dans le volet </a:t>
            </a:r>
            <a:r>
              <a:rPr lang="fr-FR" sz="1000" smtClean="0">
                <a:solidFill>
                  <a:prstClr val="black"/>
                </a:solidFill>
                <a:latin typeface="Arial"/>
                <a:ea typeface="Times New Roman"/>
                <a:cs typeface="Times New Roman"/>
              </a:rPr>
              <a:t>Analyse</a:t>
            </a:r>
            <a:r>
              <a:rPr lang="fr-FR" sz="1000" smtClean="0">
                <a:solidFill>
                  <a:srgbClr val="000000"/>
                </a:solidFill>
                <a:latin typeface="Arial"/>
                <a:ea typeface="Times New Roman"/>
                <a:cs typeface="Times New Roman"/>
              </a:rPr>
              <a:t>, sous le nœud </a:t>
            </a:r>
            <a:r>
              <a:rPr lang="fr-FR" sz="1000" smtClean="0">
                <a:solidFill>
                  <a:prstClr val="black"/>
                </a:solidFill>
                <a:latin typeface="Arial"/>
                <a:ea typeface="Times New Roman"/>
                <a:cs typeface="Times New Roman"/>
              </a:rPr>
              <a:t>Operations Manager</a:t>
            </a:r>
            <a:r>
              <a:rPr lang="fr-FR" sz="1000" smtClean="0">
                <a:solidFill>
                  <a:srgbClr val="000000"/>
                </a:solidFill>
                <a:latin typeface="Arial"/>
                <a:ea typeface="Times New Roman"/>
                <a:cs typeface="Times New Roman"/>
              </a:rPr>
              <a:t>, cliquez avec le bouton droit sur </a:t>
            </a:r>
            <a:r>
              <a:rPr lang="fr-FR" sz="1000" b="1" smtClean="0">
                <a:solidFill>
                  <a:prstClr val="black"/>
                </a:solidFill>
                <a:latin typeface="Arial"/>
                <a:ea typeface="Times New Roman"/>
                <a:cs typeface="Times New Roman"/>
              </a:rPr>
              <a:t>Alertes actives</a:t>
            </a:r>
            <a:r>
              <a:rPr lang="fr-FR" sz="1000" smtClean="0">
                <a:solidFill>
                  <a:srgbClr val="000000"/>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Ajouter à Mon espace de travail</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2"/>
            </a:pPr>
            <a:r>
              <a:rPr lang="fr-FR" sz="1000" smtClean="0">
                <a:solidFill>
                  <a:srgbClr val="000000"/>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Ajouter à Mon espace de travail</a:t>
            </a:r>
            <a:r>
              <a:rPr lang="fr-FR" sz="1000" smtClean="0">
                <a:solidFill>
                  <a:srgbClr val="000000"/>
                </a:solidFill>
                <a:latin typeface="Arial"/>
                <a:ea typeface="Times New Roman"/>
                <a:cs typeface="Times New Roman"/>
              </a:rPr>
              <a:t>, dans la zone </a:t>
            </a:r>
            <a:r>
              <a:rPr lang="fr-FR" sz="1000" b="1" smtClean="0">
                <a:solidFill>
                  <a:prstClr val="black"/>
                </a:solidFill>
                <a:latin typeface="Arial"/>
                <a:ea typeface="Times New Roman"/>
                <a:cs typeface="Times New Roman"/>
              </a:rPr>
              <a:t>Nom</a:t>
            </a:r>
            <a:r>
              <a:rPr lang="fr-FR" sz="1000" smtClean="0">
                <a:solidFill>
                  <a:srgbClr val="000000"/>
                </a:solidFill>
                <a:latin typeface="Arial"/>
                <a:ea typeface="Times New Roman"/>
                <a:cs typeface="Times New Roman"/>
              </a:rPr>
              <a:t>, tapez </a:t>
            </a:r>
            <a:r>
              <a:rPr lang="fr-FR" sz="1000" b="1" smtClean="0">
                <a:solidFill>
                  <a:prstClr val="black"/>
                </a:solidFill>
                <a:latin typeface="Arial"/>
                <a:ea typeface="Times New Roman"/>
                <a:cs typeface="Times New Roman"/>
              </a:rPr>
              <a:t>Alertes actives OpsMgr</a:t>
            </a:r>
            <a:r>
              <a:rPr lang="fr-FR" sz="1000" smtClean="0">
                <a:solidFill>
                  <a:srgbClr val="000000"/>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2"/>
            </a:pPr>
            <a:r>
              <a:rPr lang="fr-FR" sz="1000" smtClean="0">
                <a:solidFill>
                  <a:srgbClr val="000000"/>
                </a:solidFill>
                <a:latin typeface="Arial"/>
                <a:ea typeface="Times New Roman"/>
                <a:cs typeface="Times New Roman"/>
              </a:rPr>
              <a:t>Dans la </a:t>
            </a:r>
            <a:r>
              <a:rPr lang="fr-FR" sz="1000" smtClean="0">
                <a:solidFill>
                  <a:prstClr val="black"/>
                </a:solidFill>
                <a:latin typeface="Arial"/>
                <a:ea typeface="Times New Roman"/>
                <a:cs typeface="Times New Roman"/>
              </a:rPr>
              <a:t>console Opérateur</a:t>
            </a:r>
            <a:r>
              <a:rPr lang="fr-FR" sz="1000" smtClean="0">
                <a:solidFill>
                  <a:srgbClr val="000000"/>
                </a:solidFill>
                <a:latin typeface="Arial"/>
                <a:ea typeface="Times New Roman"/>
                <a:cs typeface="Times New Roman"/>
              </a:rPr>
              <a:t>, dans le volet gauche inférieur, cliquez sur </a:t>
            </a:r>
            <a:r>
              <a:rPr lang="fr-FR" sz="1000" b="1" smtClean="0">
                <a:solidFill>
                  <a:prstClr val="black"/>
                </a:solidFill>
                <a:latin typeface="Arial"/>
                <a:ea typeface="Times New Roman"/>
                <a:cs typeface="Times New Roman"/>
              </a:rPr>
              <a:t>Mon espace de travail</a:t>
            </a:r>
            <a:r>
              <a:rPr lang="fr-FR" sz="1000" smtClean="0">
                <a:solidFill>
                  <a:srgbClr val="000000"/>
                </a:solidFill>
                <a:latin typeface="Arial"/>
                <a:ea typeface="Times New Roman"/>
                <a:cs typeface="Times New Roman"/>
              </a:rPr>
              <a:t>. Expliquez que l'affichage que vous venez d'ajouter est maintenant disponible à partir de </a:t>
            </a:r>
            <a:r>
              <a:rPr lang="fr-FR" sz="1000" smtClean="0">
                <a:solidFill>
                  <a:prstClr val="black"/>
                </a:solidFill>
                <a:latin typeface="Arial"/>
                <a:ea typeface="Times New Roman"/>
                <a:cs typeface="Times New Roman"/>
              </a:rPr>
              <a:t>Mon espace de travail</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2"/>
            </a:pPr>
            <a:r>
              <a:rPr lang="fr-FR" sz="1000" smtClean="0">
                <a:solidFill>
                  <a:srgbClr val="000000"/>
                </a:solidFill>
                <a:latin typeface="Arial"/>
                <a:ea typeface="Times New Roman"/>
                <a:cs typeface="Times New Roman"/>
              </a:rPr>
              <a:t>Laissez la </a:t>
            </a:r>
            <a:r>
              <a:rPr lang="fr-FR" sz="1000" smtClean="0">
                <a:solidFill>
                  <a:prstClr val="black"/>
                </a:solidFill>
                <a:latin typeface="Arial"/>
                <a:ea typeface="Times New Roman"/>
                <a:cs typeface="Times New Roman"/>
              </a:rPr>
              <a:t>console Opérateur</a:t>
            </a:r>
            <a:r>
              <a:rPr lang="fr-FR" sz="1000" smtClean="0">
                <a:solidFill>
                  <a:srgbClr val="000000"/>
                </a:solidFill>
                <a:latin typeface="Arial"/>
                <a:ea typeface="Times New Roman"/>
                <a:cs typeface="Times New Roman"/>
              </a:rPr>
              <a:t> ouverte pour la démonstration suivante.</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17</a:t>
            </a:fld>
            <a:endParaRPr lang="fr-F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Rectangle 10"/>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B0C33135-26F1-4E7A-962E-55DF01F6884F}" type="slidenum">
              <a:rPr lang="en-US" smtClean="0"/>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
        <p:nvSpPr>
          <p:cNvPr id="7" name="Notes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82310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Veillez à mentionner aussi la méthode d'installation manuelle.</a:t>
            </a:r>
          </a:p>
          <a:p>
            <a:pPr>
              <a:lnSpc>
                <a:spcPct val="115000"/>
              </a:lnSpc>
              <a:spcAft>
                <a:spcPts val="300"/>
              </a:spcAft>
            </a:pPr>
            <a:r>
              <a:rPr lang="fr-FR" sz="1000" b="1" smtClean="0">
                <a:latin typeface="Arial"/>
                <a:ea typeface="Calibri"/>
                <a:cs typeface="Times New Roman"/>
              </a:rPr>
              <a:t>Étapes de préparation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Pour effectuer cette démonstration, vous devez vous assurer que les ordinateurs virtuels </a:t>
            </a:r>
            <a:br>
              <a:rPr lang="fr-FR" sz="1000" smtClean="0">
                <a:latin typeface="Arial"/>
                <a:ea typeface="Calibri"/>
                <a:cs typeface="Times New Roman"/>
              </a:rPr>
            </a:br>
            <a:r>
              <a:rPr lang="fr-FR" sz="1000" smtClean="0">
                <a:latin typeface="Arial"/>
                <a:ea typeface="Calibri"/>
                <a:cs typeface="Times New Roman"/>
              </a:rPr>
              <a:t>22414B-LON-DC1, 22414B-LON-OM1, 22414B-LON-SVR1 et 22414B-LON-SVR2 sont en cours d'exécution</a:t>
            </a:r>
            <a:r>
              <a:rPr lang="fr-FR" sz="1000" smtClean="0">
                <a:latin typeface="Arial"/>
                <a:ea typeface="Calibri"/>
                <a:cs typeface="Segoe UI"/>
              </a:rPr>
              <a:t>. Connectez-vous à tous les ordinateurs virtuels en tant qu'</a:t>
            </a:r>
            <a:r>
              <a:rPr lang="fr-FR" sz="1000" b="1" smtClean="0">
                <a:latin typeface="Arial"/>
                <a:ea typeface="Calibri"/>
                <a:cs typeface="Times New Roman"/>
              </a:rPr>
              <a:t>ADATUM\Administrateur</a:t>
            </a:r>
            <a:r>
              <a:rPr lang="fr-FR" sz="1000" smtClean="0">
                <a:latin typeface="Arial"/>
                <a:ea typeface="Calibri"/>
                <a:cs typeface="Segoe UI"/>
              </a:rPr>
              <a:t> avec le mot de passe </a:t>
            </a:r>
            <a:r>
              <a:rPr lang="fr-FR" sz="1000" b="1" smtClean="0">
                <a:latin typeface="Arial"/>
                <a:ea typeface="Calibri"/>
                <a:cs typeface="Times New Roman"/>
              </a:rPr>
              <a:t>Pa$$w0rd</a:t>
            </a:r>
            <a:r>
              <a:rPr lang="fr-FR" sz="1000" smtClean="0">
                <a:latin typeface="Arial"/>
                <a:ea typeface="Calibri"/>
                <a:cs typeface="Segoe UI"/>
              </a:rPr>
              <a:t>.</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Procédure de démonstration</a:t>
            </a:r>
            <a:endParaRPr lang="fr-FR" sz="100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Basculez vers LON-OM1.</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console Opérateur, dans le volet gauche inférieur, cliquez sur </a:t>
            </a:r>
            <a:r>
              <a:rPr lang="fr-FR" sz="1000" b="1" smtClean="0">
                <a:effectLst/>
                <a:latin typeface="Arial"/>
                <a:ea typeface="Times New Roman"/>
                <a:cs typeface="Times New Roman"/>
              </a:rPr>
              <a:t>Administration</a:t>
            </a:r>
            <a:r>
              <a:rPr lang="fr-FR" sz="1000" smtClean="0">
                <a:effectLst/>
                <a:latin typeface="Arial"/>
                <a:ea typeface="Times New Roman"/>
                <a:cs typeface="Times New Roman"/>
              </a:rPr>
              <a:t> pour ouvrir l'espace de travail Administration.</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Sous le volet Administration, cliquez sur </a:t>
            </a:r>
            <a:r>
              <a:rPr lang="fr-FR" sz="1000" b="1" smtClean="0">
                <a:effectLst/>
                <a:latin typeface="Arial"/>
                <a:ea typeface="Times New Roman"/>
                <a:cs typeface="Times New Roman"/>
              </a:rPr>
              <a:t>Assistant Détection</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l'Assistant Gestion des ordinateurs et des périphériques, dans la page </a:t>
            </a:r>
            <a:r>
              <a:rPr lang="fr-FR" sz="1000" b="1" smtClean="0">
                <a:effectLst/>
                <a:latin typeface="Arial"/>
                <a:ea typeface="Times New Roman"/>
                <a:cs typeface="Times New Roman"/>
              </a:rPr>
              <a:t>Type de détection</a:t>
            </a:r>
            <a:r>
              <a:rPr lang="fr-FR" sz="1000" smtClean="0">
                <a:effectLst/>
                <a:latin typeface="Arial"/>
                <a:ea typeface="Times New Roman"/>
                <a:cs typeface="Times New Roman"/>
              </a:rPr>
              <a:t>, vérifiez que l'option </a:t>
            </a:r>
            <a:r>
              <a:rPr lang="fr-FR" sz="1000" b="1" smtClean="0">
                <a:effectLst/>
                <a:latin typeface="Arial"/>
                <a:ea typeface="Times New Roman"/>
                <a:cs typeface="Times New Roman"/>
              </a:rPr>
              <a:t>Ordinateurs Windows</a:t>
            </a:r>
            <a:r>
              <a:rPr lang="fr-FR" sz="1000" smtClean="0">
                <a:effectLst/>
                <a:latin typeface="Arial"/>
                <a:ea typeface="Times New Roman"/>
                <a:cs typeface="Times New Roman"/>
              </a:rPr>
              <a:t> est sélectionnée, puis cliquez sur </a:t>
            </a:r>
            <a:r>
              <a:rPr lang="fr-FR" sz="1000" b="1" smtClean="0">
                <a:effectLst/>
                <a:latin typeface="Arial"/>
                <a:ea typeface="Times New Roman"/>
                <a:cs typeface="Times New Roman"/>
              </a:rPr>
              <a:t>Suivant</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page </a:t>
            </a:r>
            <a:r>
              <a:rPr lang="fr-FR" sz="1000" b="1" smtClean="0">
                <a:effectLst/>
                <a:latin typeface="Arial"/>
                <a:ea typeface="Times New Roman"/>
                <a:cs typeface="Times New Roman"/>
              </a:rPr>
              <a:t>Automatique ou avancé ?</a:t>
            </a:r>
            <a:r>
              <a:rPr lang="fr-FR" sz="1000" smtClean="0">
                <a:effectLst/>
                <a:latin typeface="Arial"/>
                <a:ea typeface="Times New Roman"/>
                <a:cs typeface="Times New Roman"/>
              </a:rPr>
              <a:t>, vérifiez que l'option </a:t>
            </a:r>
            <a:r>
              <a:rPr lang="fr-FR" sz="1000" b="1" smtClean="0">
                <a:effectLst/>
                <a:latin typeface="Arial"/>
                <a:ea typeface="Times New Roman"/>
                <a:cs typeface="Times New Roman"/>
              </a:rPr>
              <a:t>Détection avancée</a:t>
            </a:r>
            <a:r>
              <a:rPr lang="fr-FR" sz="1000" smtClean="0">
                <a:effectLst/>
                <a:latin typeface="Arial"/>
                <a:ea typeface="Times New Roman"/>
                <a:cs typeface="Times New Roman"/>
              </a:rPr>
              <a:t> est sélectionnée, puis cliquez sur </a:t>
            </a:r>
            <a:r>
              <a:rPr lang="fr-FR" sz="1000" b="1" smtClean="0">
                <a:effectLst/>
                <a:latin typeface="Arial"/>
                <a:ea typeface="Times New Roman"/>
                <a:cs typeface="Times New Roman"/>
              </a:rPr>
              <a:t>Suivant</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page </a:t>
            </a:r>
            <a:r>
              <a:rPr lang="fr-FR" sz="1000" b="1" smtClean="0">
                <a:effectLst/>
                <a:latin typeface="Arial"/>
                <a:ea typeface="Times New Roman"/>
                <a:cs typeface="Times New Roman"/>
              </a:rPr>
              <a:t>Méthode de détection</a:t>
            </a:r>
            <a:r>
              <a:rPr lang="fr-FR" sz="1000" smtClean="0">
                <a:effectLst/>
                <a:latin typeface="Arial"/>
                <a:ea typeface="Times New Roman"/>
                <a:cs typeface="Times New Roman"/>
              </a:rPr>
              <a:t>, cliquez sur </a:t>
            </a:r>
            <a:r>
              <a:rPr lang="fr-FR" sz="1000" b="1" smtClean="0">
                <a:effectLst/>
                <a:latin typeface="Arial"/>
                <a:ea typeface="Times New Roman"/>
                <a:cs typeface="Times New Roman"/>
              </a:rPr>
              <a:t>Rechercher ou taper des noms d'ordinateurs</a:t>
            </a:r>
            <a:r>
              <a:rPr lang="fr-FR" sz="1000" smtClean="0">
                <a:effectLst/>
                <a:latin typeface="Arial"/>
                <a:ea typeface="Times New Roman"/>
                <a:cs typeface="Times New Roman"/>
              </a:rPr>
              <a:t>, dans la zone située au-dessous, tapez </a:t>
            </a:r>
            <a:r>
              <a:rPr lang="fr-FR" sz="1000" b="1" smtClean="0">
                <a:effectLst/>
                <a:latin typeface="Arial"/>
                <a:ea typeface="Times New Roman"/>
                <a:cs typeface="Times New Roman"/>
              </a:rPr>
              <a:t>LON-SVR1, LON-SVR2</a:t>
            </a:r>
            <a:r>
              <a:rPr lang="fr-FR" sz="1000" smtClean="0">
                <a:effectLst/>
                <a:latin typeface="Arial"/>
                <a:ea typeface="Times New Roman"/>
                <a:cs typeface="Times New Roman"/>
              </a:rPr>
              <a:t>, puis cliquez sur </a:t>
            </a:r>
            <a:r>
              <a:rPr lang="fr-FR" sz="1000" b="1" smtClean="0">
                <a:effectLst/>
                <a:latin typeface="Arial"/>
                <a:ea typeface="Times New Roman"/>
                <a:cs typeface="Times New Roman"/>
              </a:rPr>
              <a:t>Suivant</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latin typeface="Arial"/>
                <a:ea typeface="Times New Roman"/>
                <a:cs typeface="Times New Roman"/>
              </a:rPr>
              <a:t>Dans la page </a:t>
            </a:r>
            <a:r>
              <a:rPr lang="fr-FR" sz="1000" b="1" smtClean="0">
                <a:latin typeface="Arial"/>
                <a:ea typeface="Times New Roman"/>
                <a:cs typeface="Times New Roman"/>
              </a:rPr>
              <a:t>Compte d'administrateur</a:t>
            </a:r>
            <a:r>
              <a:rPr lang="fr-FR" sz="1000" smtClean="0">
                <a:latin typeface="Arial"/>
                <a:ea typeface="Times New Roman"/>
                <a:cs typeface="Times New Roman"/>
              </a:rPr>
              <a:t>, cliquez sur </a:t>
            </a:r>
            <a:r>
              <a:rPr lang="fr-FR" sz="1000" b="1" smtClean="0">
                <a:latin typeface="Arial"/>
                <a:ea typeface="Times New Roman"/>
                <a:cs typeface="Times New Roman"/>
              </a:rPr>
              <a:t>Détecter</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page </a:t>
            </a:r>
            <a:r>
              <a:rPr lang="fr-FR" sz="1000" b="1" smtClean="0">
                <a:effectLst/>
                <a:latin typeface="Arial"/>
                <a:ea typeface="Times New Roman"/>
                <a:cs typeface="Times New Roman"/>
              </a:rPr>
              <a:t>Sélectionner les objets à gérer</a:t>
            </a:r>
            <a:r>
              <a:rPr lang="fr-FR" sz="1000" smtClean="0">
                <a:effectLst/>
                <a:latin typeface="Arial"/>
                <a:ea typeface="Times New Roman"/>
                <a:cs typeface="Times New Roman"/>
              </a:rPr>
              <a:t>, cliquez sur </a:t>
            </a:r>
            <a:r>
              <a:rPr lang="fr-FR" sz="1000" b="1" smtClean="0">
                <a:effectLst/>
                <a:latin typeface="Arial"/>
                <a:ea typeface="Times New Roman"/>
                <a:cs typeface="Times New Roman"/>
              </a:rPr>
              <a:t>Sélectionner tout</a:t>
            </a:r>
            <a:r>
              <a:rPr lang="fr-FR" sz="1000" smtClean="0">
                <a:effectLst/>
                <a:latin typeface="Arial"/>
                <a:ea typeface="Times New Roman"/>
                <a:cs typeface="Times New Roman"/>
              </a:rPr>
              <a:t>, puis sur </a:t>
            </a:r>
            <a:r>
              <a:rPr lang="fr-FR" sz="1000" b="1" smtClean="0">
                <a:effectLst/>
                <a:latin typeface="Arial"/>
                <a:ea typeface="Times New Roman"/>
                <a:cs typeface="Times New Roman"/>
              </a:rPr>
              <a:t>Suivant</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Sur l'écran </a:t>
            </a:r>
            <a:r>
              <a:rPr lang="fr-FR" sz="1000" b="1" smtClean="0">
                <a:effectLst/>
                <a:latin typeface="Arial"/>
                <a:ea typeface="Times New Roman"/>
                <a:cs typeface="Times New Roman"/>
              </a:rPr>
              <a:t>Résumé</a:t>
            </a:r>
            <a:r>
              <a:rPr lang="fr-FR" sz="1000" smtClean="0">
                <a:effectLst/>
                <a:latin typeface="Arial"/>
                <a:ea typeface="Times New Roman"/>
                <a:cs typeface="Times New Roman"/>
              </a:rPr>
              <a:t>, cliquez sur </a:t>
            </a:r>
            <a:r>
              <a:rPr lang="fr-FR" sz="1000" b="1" smtClean="0">
                <a:effectLst/>
                <a:latin typeface="Arial"/>
                <a:ea typeface="Times New Roman"/>
                <a:cs typeface="Times New Roman"/>
              </a:rPr>
              <a:t>Terminer</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fenêtre État de la tâche de gestion de l'agent, attendez la fin de la tâche, puis fermez la fenêtre.</a:t>
            </a: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Basculez vers LON-SVR1.</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Sur l'écran d'accueil, cliquez sur </a:t>
            </a:r>
            <a:r>
              <a:rPr lang="fr-FR" sz="1000" b="1" smtClean="0">
                <a:effectLst/>
                <a:latin typeface="Arial"/>
                <a:ea typeface="Times New Roman"/>
                <a:cs typeface="Times New Roman"/>
              </a:rPr>
              <a:t>Outils d'administration</a:t>
            </a:r>
            <a:r>
              <a:rPr lang="fr-FR" sz="1000" smtClean="0">
                <a:solidFill>
                  <a:srgbClr val="000000"/>
                </a:solidFill>
                <a:effectLst/>
                <a:latin typeface="Arial"/>
                <a:ea typeface="Times New Roman"/>
                <a:cs typeface="Times New Roman"/>
              </a:rPr>
              <a:t>.</a:t>
            </a:r>
            <a:endParaRPr lang="fr-FR" sz="1000" smtClean="0">
              <a:effectLst/>
              <a:latin typeface="Arial"/>
              <a:ea typeface="Times New Roman"/>
              <a:cs typeface="Times New Roman"/>
            </a:endParaRPr>
          </a:p>
          <a:p>
            <a:pPr marL="342900" lvl="0" indent="-342900">
              <a:lnSpc>
                <a:spcPct val="115000"/>
              </a:lnSpc>
              <a:spcAft>
                <a:spcPts val="995"/>
              </a:spcAft>
              <a:buFont typeface="+mj-lt"/>
              <a:buAutoNum type="arabicPeriod" startAt="13"/>
            </a:pPr>
            <a:r>
              <a:rPr lang="fr-FR" sz="1000" smtClean="0">
                <a:solidFill>
                  <a:srgbClr val="000000"/>
                </a:solidFill>
                <a:latin typeface="Arial"/>
                <a:ea typeface="Times New Roman"/>
                <a:cs typeface="Times New Roman"/>
              </a:rPr>
              <a:t>Dans la fenêtre Outils d'administration, double-cliquez sur </a:t>
            </a:r>
            <a:r>
              <a:rPr lang="fr-FR" sz="1000" b="1" smtClean="0">
                <a:solidFill>
                  <a:prstClr val="black"/>
                </a:solidFill>
                <a:latin typeface="Arial"/>
                <a:ea typeface="Times New Roman"/>
                <a:cs typeface="Times New Roman"/>
              </a:rPr>
              <a:t>Services</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pPr>
            <a:r>
              <a:rPr lang="fr-FR" sz="1000" smtClean="0">
                <a:solidFill>
                  <a:srgbClr val="000000"/>
                </a:solidFill>
                <a:latin typeface="Arial"/>
                <a:ea typeface="Times New Roman"/>
                <a:cs typeface="Times New Roman"/>
              </a:rPr>
              <a:t>Dans la fenêtre Services, faites remarquer le service </a:t>
            </a:r>
            <a:r>
              <a:rPr lang="fr-FR" sz="1000" b="1" smtClean="0">
                <a:solidFill>
                  <a:prstClr val="black"/>
                </a:solidFill>
                <a:latin typeface="Arial"/>
                <a:ea typeface="Times New Roman"/>
                <a:cs typeface="Times New Roman"/>
              </a:rPr>
              <a:t>System Center Management</a:t>
            </a:r>
            <a:r>
              <a:rPr lang="fr-FR" sz="1000" smtClean="0">
                <a:solidFill>
                  <a:srgbClr val="000000"/>
                </a:solidFill>
                <a:latin typeface="Arial"/>
                <a:ea typeface="Times New Roman"/>
                <a:cs typeface="Times New Roman"/>
              </a:rPr>
              <a:t> (Administration de System Center).</a:t>
            </a:r>
            <a:endParaRPr lang="fr-FR" sz="1000" smtClean="0"/>
          </a:p>
        </p:txBody>
      </p:sp>
      <p:sp>
        <p:nvSpPr>
          <p:cNvPr id="4" name="Slide Number Placeholder 3"/>
          <p:cNvSpPr>
            <a:spLocks noGrp="1"/>
          </p:cNvSpPr>
          <p:nvPr>
            <p:ph type="sldNum" sz="quarter" idx="10"/>
          </p:nvPr>
        </p:nvSpPr>
        <p:spPr/>
        <p:txBody>
          <a:bodyPr/>
          <a:lstStyle/>
          <a:p>
            <a:fld id="{B0C33135-26F1-4E7A-962E-55DF01F6884F}" type="slidenum">
              <a:rPr lang="fr-FR" smtClean="0"/>
              <a:t>19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51040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aux stagiaires que, dans ce module, ils découvriront comment planifier et implémenter une solution d'analyse pour une infrastructure informatique.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3252490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Indiquez aux stagiaires qu'ils peuvent également utiliser les services ACS sur des ordinateurs UNIX et Linux, et avec le contrôle d'accès dynamique.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20</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1293027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Vous devez utiliser des certificats pour authentifier le redirecteur et le collecteur des services ACS lorsque le redirecteur est dans un domaine non approuvé. Vous pouvez également expliquer l'utilisation de l'outil AdtAdmin.exe pour gérer les services ACS.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21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841541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Consultez le lien suivant pour voir les limites recommandées.</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Configuration requise : System Center 2012 SP1 - Operations Manager http://go.microsoft.com/fwlink/?LinkID=285321</a:t>
            </a:r>
            <a:endParaRPr lang="fr-FR" sz="1000">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22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91925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smtClean="0">
                <a:effectLst/>
                <a:latin typeface="Arial"/>
                <a:ea typeface="Times New Roman"/>
                <a:cs typeface="Times New Roman"/>
              </a:rPr>
              <a:t>Donnez une brève vue d'ensemble du contenu de la leçon.</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en-US" smtClean="0"/>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Tree>
    <p:extLst>
      <p:ext uri="{BB962C8B-B14F-4D97-AF65-F5344CB8AC3E}">
        <p14:creationId xmlns:p14="http://schemas.microsoft.com/office/powerpoint/2010/main" val="1833199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0C33135-26F1-4E7A-962E-55DF01F6884F}" type="slidenum">
              <a:rPr lang="en-US" smtClean="0"/>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Tree>
    <p:extLst>
      <p:ext uri="{BB962C8B-B14F-4D97-AF65-F5344CB8AC3E}">
        <p14:creationId xmlns:p14="http://schemas.microsoft.com/office/powerpoint/2010/main" val="151841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que, le plus souvent, un pack d'administration que vous créez contiendra des remplacements pour d'autres packs d'administration ou pour analyser des applications distribuées. Le plus souvent, vous utiliserez un pack d'administration fourni par d'autres sociétés. Toutefois, certains stagiaires peuvent travailler pour des organisations qui créent des logiciels ou du matériel pouvant être analysé par Operations Manager et ils devront créer des packs d'administration pour leurs produits.</a:t>
            </a:r>
          </a:p>
          <a:p>
            <a:pPr>
              <a:lnSpc>
                <a:spcPct val="115000"/>
              </a:lnSpc>
              <a:spcAft>
                <a:spcPts val="1000"/>
              </a:spcAft>
            </a:pPr>
            <a:r>
              <a:rPr lang="fr-FR" sz="1000" smtClean="0">
                <a:latin typeface="Arial"/>
                <a:ea typeface="Calibri"/>
                <a:cs typeface="Times New Roman"/>
              </a:rPr>
              <a:t>Vous pouvez citer une série de packs d'administration de tiers tels que :</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Dell</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IBM</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HP </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Cisco Unified Computing Systems (UCS) </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Il existe également des packs d'administration pour SAP, PeopleSoft et Oracle, notamment.</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25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3035723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B0C33135-26F1-4E7A-962E-55DF01F6884F}" type="slidenum">
              <a:rPr lang="fr-FR" smtClean="0"/>
              <a:t>26</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
        <p:nvSpPr>
          <p:cNvPr id="8" name="Notes Placeholder 2"/>
          <p:cNvSpPr>
            <a:spLocks noGrp="1"/>
          </p:cNvSpPr>
          <p:nvPr>
            <p:ph type="body" idx="3"/>
          </p:nvPr>
        </p:nvSpPr>
        <p:spPr>
          <a:xfrm>
            <a:off x="310896" y="2093976"/>
            <a:ext cx="6153912" cy="6604000"/>
          </a:xfrm>
        </p:spPr>
        <p:txBody>
          <a:bodyPr>
            <a:noAutofit/>
          </a:bodyPr>
          <a:lstStyle/>
          <a:p>
            <a:pPr>
              <a:lnSpc>
                <a:spcPct val="115000"/>
              </a:lnSpc>
              <a:spcAft>
                <a:spcPts val="300"/>
              </a:spcAft>
            </a:pPr>
            <a:r>
              <a:rPr lang="fr-FR" sz="1000" b="1" smtClean="0">
                <a:latin typeface="Arial"/>
                <a:ea typeface="Calibri"/>
                <a:cs typeface="Times New Roman"/>
              </a:rPr>
              <a:t>Étapes de préparation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Pour effectuer cette démonstration, vous devez vous assurer que les ordinateurs virtuels </a:t>
            </a:r>
            <a:br>
              <a:rPr lang="fr-FR" sz="1000" smtClean="0">
                <a:latin typeface="Arial"/>
                <a:ea typeface="Calibri"/>
                <a:cs typeface="Times New Roman"/>
              </a:rPr>
            </a:br>
            <a:r>
              <a:rPr lang="fr-FR" sz="1000" smtClean="0">
                <a:latin typeface="Arial"/>
                <a:ea typeface="Calibri"/>
                <a:cs typeface="Times New Roman"/>
              </a:rPr>
              <a:t>22414B-LON-DC1, 22414B-LON-OM1, 22414B-LON-SVR1 et 22414B-LON-SVR2 sont en cours d'exécution</a:t>
            </a:r>
            <a:r>
              <a:rPr lang="fr-FR" sz="1000" smtClean="0">
                <a:latin typeface="Arial"/>
                <a:ea typeface="Calibri"/>
                <a:cs typeface="Segoe UI"/>
              </a:rPr>
              <a:t>. Connectez-vous à tous les ordinateurs virtuels en tant qu'</a:t>
            </a:r>
            <a:r>
              <a:rPr lang="fr-FR" sz="1000" b="1" smtClean="0">
                <a:latin typeface="Arial"/>
                <a:ea typeface="Calibri"/>
                <a:cs typeface="Times New Roman"/>
              </a:rPr>
              <a:t>ADATUM\Administrateur</a:t>
            </a:r>
            <a:r>
              <a:rPr lang="fr-FR" sz="1000" smtClean="0">
                <a:latin typeface="Arial"/>
                <a:ea typeface="Calibri"/>
                <a:cs typeface="Segoe UI"/>
              </a:rPr>
              <a:t> avec le mot de passe </a:t>
            </a:r>
            <a:r>
              <a:rPr lang="fr-FR" sz="1000" b="1" smtClean="0">
                <a:latin typeface="Arial"/>
                <a:ea typeface="Calibri"/>
                <a:cs typeface="Times New Roman"/>
              </a:rPr>
              <a:t>Pa$$w0rd</a:t>
            </a:r>
            <a:r>
              <a:rPr lang="fr-FR" sz="1000" smtClean="0">
                <a:latin typeface="Arial"/>
                <a:ea typeface="Calibri"/>
                <a:cs typeface="Segoe UI"/>
              </a:rPr>
              <a:t>.</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Procédure de démonstration</a:t>
            </a:r>
            <a:endParaRPr lang="fr-FR" sz="100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Basculez vers LON-OM1</a:t>
            </a:r>
            <a:r>
              <a:rPr lang="fr-FR" sz="1000" smtClean="0">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Segoe UI"/>
              </a:rPr>
              <a:t>Dans le volet gauche, cliquez sur </a:t>
            </a:r>
            <a:r>
              <a:rPr lang="fr-FR" sz="1000" b="1" smtClean="0">
                <a:effectLst/>
                <a:latin typeface="Arial"/>
                <a:ea typeface="Times New Roman"/>
                <a:cs typeface="Times New Roman"/>
              </a:rPr>
              <a:t>Analyse</a:t>
            </a:r>
            <a:r>
              <a:rPr lang="fr-FR" sz="1000" smtClean="0">
                <a:effectLst/>
                <a:latin typeface="Arial"/>
                <a:ea typeface="Times New Roman"/>
                <a:cs typeface="Segoe UI"/>
              </a:rPr>
              <a:t>, puis sur </a:t>
            </a:r>
            <a:r>
              <a:rPr lang="fr-FR" sz="1000" b="1" smtClean="0">
                <a:effectLst/>
                <a:latin typeface="Arial"/>
                <a:ea typeface="Times New Roman"/>
                <a:cs typeface="Times New Roman"/>
              </a:rPr>
              <a:t>Inventaire découvert</a:t>
            </a:r>
            <a:r>
              <a:rPr lang="fr-FR" sz="1000" smtClean="0">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Segoe UI"/>
              </a:rPr>
              <a:t>Dans le volet des tâches, cliquez sur </a:t>
            </a:r>
            <a:r>
              <a:rPr lang="fr-FR" sz="1000" b="1" smtClean="0">
                <a:effectLst/>
                <a:latin typeface="Arial"/>
                <a:ea typeface="Times New Roman"/>
                <a:cs typeface="Times New Roman"/>
              </a:rPr>
              <a:t>Modifier le type cible</a:t>
            </a:r>
            <a:r>
              <a:rPr lang="fr-FR" sz="1000" smtClean="0">
                <a:effectLst/>
                <a:latin typeface="Arial"/>
                <a:ea typeface="Times New Roman"/>
                <a:cs typeface="Segoe UI"/>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Segoe UI"/>
              </a:rPr>
              <a:t>Dans la boîte de dialogue </a:t>
            </a:r>
            <a:r>
              <a:rPr lang="fr-FR" sz="1000" b="1" smtClean="0">
                <a:effectLst/>
                <a:latin typeface="Arial"/>
                <a:ea typeface="Times New Roman"/>
                <a:cs typeface="Times New Roman"/>
              </a:rPr>
              <a:t>Sélectionnez les éléments à cibler</a:t>
            </a:r>
            <a:r>
              <a:rPr lang="fr-FR" sz="1000" smtClean="0">
                <a:effectLst/>
                <a:latin typeface="Arial"/>
                <a:ea typeface="Times New Roman"/>
                <a:cs typeface="Segoe UI"/>
              </a:rPr>
              <a:t>, cliquez sur </a:t>
            </a:r>
            <a:r>
              <a:rPr lang="fr-FR" sz="1000" b="1" smtClean="0">
                <a:effectLst/>
                <a:latin typeface="Arial"/>
                <a:ea typeface="Times New Roman"/>
                <a:cs typeface="Times New Roman"/>
              </a:rPr>
              <a:t>Afficher toutes les cibles</a:t>
            </a:r>
            <a:r>
              <a:rPr lang="fr-FR" sz="1000" smtClean="0">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Segoe UI"/>
              </a:rPr>
              <a:t>Cliquez sur </a:t>
            </a:r>
            <a:r>
              <a:rPr lang="fr-FR" sz="1000" b="1" smtClean="0">
                <a:effectLst/>
                <a:latin typeface="Arial"/>
                <a:ea typeface="Times New Roman"/>
                <a:cs typeface="Times New Roman"/>
              </a:rPr>
              <a:t>Système d'exploitation</a:t>
            </a:r>
            <a:r>
              <a:rPr lang="fr-FR" sz="1000" smtClean="0">
                <a:effectLst/>
                <a:latin typeface="Arial"/>
                <a:ea typeface="Times New Roman"/>
                <a:cs typeface="Segoe UI"/>
              </a:rPr>
              <a:t>, puis sur </a:t>
            </a:r>
            <a:r>
              <a:rPr lang="fr-FR" sz="1000" b="1" smtClean="0">
                <a:effectLst/>
                <a:latin typeface="Arial"/>
                <a:ea typeface="Times New Roman"/>
                <a:cs typeface="Times New Roman"/>
              </a:rPr>
              <a:t>OK</a:t>
            </a:r>
            <a:r>
              <a:rPr lang="fr-FR" sz="1000" smtClean="0">
                <a:effectLst/>
                <a:latin typeface="Arial"/>
                <a:ea typeface="Times New Roman"/>
                <a:cs typeface="Segoe UI"/>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latin typeface="Arial"/>
                <a:ea typeface="Times New Roman"/>
                <a:cs typeface="Segoe UI"/>
              </a:rPr>
              <a:t>Dans la liste des éléments détectés, cliquez sur </a:t>
            </a:r>
            <a:r>
              <a:rPr lang="fr-FR" sz="1000" b="1" smtClean="0">
                <a:latin typeface="Arial"/>
                <a:ea typeface="Times New Roman"/>
                <a:cs typeface="Times New Roman"/>
              </a:rPr>
              <a:t>LON-OM1.Adatum.com</a:t>
            </a:r>
            <a:r>
              <a:rPr lang="fr-FR" sz="1000" smtClean="0">
                <a:latin typeface="Arial"/>
                <a:ea typeface="Times New Roman"/>
                <a:cs typeface="Segoe UI"/>
              </a:rPr>
              <a:t>, puis faites remarquer les informations dans </a:t>
            </a:r>
            <a:r>
              <a:rPr lang="fr-FR" sz="1000" b="1" smtClean="0">
                <a:latin typeface="Arial"/>
                <a:ea typeface="Times New Roman"/>
                <a:cs typeface="Times New Roman"/>
              </a:rPr>
              <a:t>Inventaire détecté</a:t>
            </a:r>
            <a:r>
              <a:rPr lang="fr-FR" sz="1000" smtClean="0">
                <a:latin typeface="Arial"/>
                <a:ea typeface="Times New Roman"/>
                <a:cs typeface="Segoe UI"/>
              </a:rPr>
              <a:t>. Expliquez que chacune des entrées de la liste est un objet de la classe Système d'exploitation</a:t>
            </a:r>
            <a:r>
              <a:rPr lang="fr-FR" sz="1000" smtClean="0">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Segoe UI"/>
              </a:rPr>
              <a:t>Dans le volet des tâches, cliquez sur </a:t>
            </a:r>
            <a:r>
              <a:rPr lang="fr-FR" sz="1000" b="1" smtClean="0">
                <a:effectLst/>
                <a:latin typeface="Arial"/>
                <a:ea typeface="Times New Roman"/>
                <a:cs typeface="Times New Roman"/>
              </a:rPr>
              <a:t>Modifier le type cible</a:t>
            </a:r>
            <a:r>
              <a:rPr lang="fr-FR" sz="1000" smtClean="0">
                <a:effectLst/>
                <a:latin typeface="Arial"/>
                <a:ea typeface="Times New Roman"/>
                <a:cs typeface="Segoe UI"/>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Segoe UI"/>
              </a:rPr>
              <a:t>Dans la boîte de dialogue </a:t>
            </a:r>
            <a:r>
              <a:rPr lang="fr-FR" sz="1000" b="1" smtClean="0">
                <a:effectLst/>
                <a:latin typeface="Arial"/>
                <a:ea typeface="Times New Roman"/>
                <a:cs typeface="Times New Roman"/>
              </a:rPr>
              <a:t>Sélectionnez les éléments à cibler</a:t>
            </a:r>
            <a:r>
              <a:rPr lang="fr-FR" sz="1000" smtClean="0">
                <a:effectLst/>
                <a:latin typeface="Arial"/>
                <a:ea typeface="Times New Roman"/>
                <a:cs typeface="Segoe UI"/>
              </a:rPr>
              <a:t>, cliquez sur </a:t>
            </a:r>
            <a:r>
              <a:rPr lang="fr-FR" sz="1000" b="1" smtClean="0">
                <a:effectLst/>
                <a:latin typeface="Arial"/>
                <a:ea typeface="Times New Roman"/>
                <a:cs typeface="Times New Roman"/>
              </a:rPr>
              <a:t>Afficher toutes les cibles</a:t>
            </a:r>
            <a:r>
              <a:rPr lang="fr-FR" sz="1000" smtClean="0">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Segoe UI"/>
              </a:rPr>
              <a:t>Cliquez sur </a:t>
            </a:r>
            <a:r>
              <a:rPr lang="fr-FR" sz="1000" b="1" smtClean="0">
                <a:effectLst/>
                <a:latin typeface="Arial"/>
                <a:ea typeface="Times New Roman"/>
                <a:cs typeface="Times New Roman"/>
              </a:rPr>
              <a:t>Ordinateur Windows</a:t>
            </a:r>
            <a:r>
              <a:rPr lang="fr-FR" sz="1000" smtClean="0">
                <a:effectLst/>
                <a:latin typeface="Arial"/>
                <a:ea typeface="Times New Roman"/>
                <a:cs typeface="Segoe UI"/>
              </a:rPr>
              <a:t>, puis sur </a:t>
            </a:r>
            <a:r>
              <a:rPr lang="fr-FR" sz="1000" b="1" smtClean="0">
                <a:effectLst/>
                <a:latin typeface="Arial"/>
                <a:ea typeface="Times New Roman"/>
                <a:cs typeface="Times New Roman"/>
              </a:rPr>
              <a:t>OK</a:t>
            </a:r>
            <a:r>
              <a:rPr lang="fr-FR" sz="1000" smtClean="0">
                <a:effectLst/>
                <a:latin typeface="Arial"/>
                <a:ea typeface="Times New Roman"/>
                <a:cs typeface="Segoe UI"/>
              </a:rPr>
              <a:t>. </a:t>
            </a:r>
            <a:endParaRPr lang="fr-FR" sz="1000" smtClean="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latin typeface="Arial"/>
                <a:ea typeface="SimSun"/>
                <a:cs typeface="Segoe UI"/>
              </a:rPr>
              <a:t>Cliquez sur </a:t>
            </a:r>
            <a:r>
              <a:rPr lang="fr-FR" sz="1000" b="1" smtClean="0">
                <a:latin typeface="Arial"/>
                <a:ea typeface="SimSun"/>
                <a:cs typeface="Arial"/>
              </a:rPr>
              <a:t>LON-SVR1.Adatum.</a:t>
            </a:r>
            <a:r>
              <a:rPr lang="fr-FR" sz="1000" smtClean="0">
                <a:latin typeface="Arial"/>
                <a:ea typeface="SimSun"/>
                <a:cs typeface="Segoe UI"/>
              </a:rPr>
              <a:t>com, puis consultez les informations de l'</a:t>
            </a:r>
            <a:r>
              <a:rPr lang="fr-FR" sz="1000" b="1" smtClean="0">
                <a:latin typeface="Arial"/>
                <a:ea typeface="SimSun"/>
                <a:cs typeface="Arial"/>
              </a:rPr>
              <a:t>Inventaire détecté</a:t>
            </a:r>
            <a:r>
              <a:rPr lang="fr-FR" sz="1000" smtClean="0">
                <a:latin typeface="Arial"/>
                <a:ea typeface="Calibri"/>
                <a:cs typeface="Segoe UI"/>
              </a:rPr>
              <a:t>.</a:t>
            </a:r>
            <a:endParaRPr lang="fr-FR" sz="1000">
              <a:latin typeface="Arial"/>
              <a:ea typeface="Calibri"/>
              <a:cs typeface="Times New Roman"/>
            </a:endParaRPr>
          </a:p>
        </p:txBody>
      </p:sp>
    </p:spTree>
    <p:extLst>
      <p:ext uri="{BB962C8B-B14F-4D97-AF65-F5344CB8AC3E}">
        <p14:creationId xmlns:p14="http://schemas.microsoft.com/office/powerpoint/2010/main" val="872551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B0C33135-26F1-4E7A-962E-55DF01F6884F}" type="slidenum">
              <a:rPr lang="fr-FR" smtClean="0"/>
              <a:t>27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
        <p:nvSpPr>
          <p:cNvPr id="11" name="Notes Placeholder 2"/>
          <p:cNvSpPr>
            <a:spLocks noGrp="1"/>
          </p:cNvSpPr>
          <p:nvPr>
            <p:ph type="body" idx="3"/>
          </p:nvPr>
        </p:nvSpPr>
        <p:spPr>
          <a:xfrm>
            <a:off x="310896" y="2093976"/>
            <a:ext cx="6153912" cy="6604000"/>
          </a:xfrm>
        </p:spPr>
        <p:txBody>
          <a:bodyPr>
            <a:noAutofit/>
          </a:bodyPr>
          <a:lstStyle/>
          <a:p>
            <a:pPr>
              <a:lnSpc>
                <a:spcPct val="115000"/>
              </a:lnSpc>
              <a:spcAft>
                <a:spcPts val="300"/>
              </a:spcAft>
            </a:pPr>
            <a:r>
              <a:rPr lang="fr-FR" sz="1000" b="1" smtClean="0">
                <a:latin typeface="Arial"/>
                <a:ea typeface="Calibri"/>
                <a:cs typeface="Times New Roman"/>
              </a:rPr>
              <a:t>Étapes de préparation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Pour effectuer cette démonstration, vous devez vous assurer que les ordinateurs virtuels </a:t>
            </a:r>
            <a:br>
              <a:rPr lang="fr-FR" sz="1000" smtClean="0">
                <a:latin typeface="Arial"/>
                <a:ea typeface="Calibri"/>
                <a:cs typeface="Times New Roman"/>
              </a:rPr>
            </a:br>
            <a:r>
              <a:rPr lang="fr-FR" sz="1000" smtClean="0">
                <a:latin typeface="Arial"/>
                <a:ea typeface="Calibri"/>
                <a:cs typeface="Times New Roman"/>
              </a:rPr>
              <a:t>22414B-LON-DC1, 22414B-LON-OM1, 22414B-LON-SVR1 et 22414B-LON-SVR2 sont en cours d'exécution</a:t>
            </a:r>
            <a:r>
              <a:rPr lang="fr-FR" sz="1000" smtClean="0">
                <a:latin typeface="Arial"/>
                <a:ea typeface="Calibri"/>
                <a:cs typeface="Segoe UI"/>
              </a:rPr>
              <a:t>. Connectez-vous à tous les ordinateurs virtuels en tant qu'</a:t>
            </a:r>
            <a:r>
              <a:rPr lang="fr-FR" sz="1000" b="1" smtClean="0">
                <a:latin typeface="Arial"/>
                <a:ea typeface="Calibri"/>
                <a:cs typeface="Times New Roman"/>
              </a:rPr>
              <a:t>ADATUM\Administrateur</a:t>
            </a:r>
            <a:r>
              <a:rPr lang="fr-FR" sz="1000" smtClean="0">
                <a:latin typeface="Arial"/>
                <a:ea typeface="Calibri"/>
                <a:cs typeface="Segoe UI"/>
              </a:rPr>
              <a:t> avec le mot de passe </a:t>
            </a:r>
            <a:r>
              <a:rPr lang="fr-FR" sz="1000" b="1" smtClean="0">
                <a:latin typeface="Arial"/>
                <a:ea typeface="Calibri"/>
                <a:cs typeface="Times New Roman"/>
              </a:rPr>
              <a:t>Pa$$w0rd</a:t>
            </a:r>
            <a:r>
              <a:rPr lang="fr-FR" sz="1000" smtClean="0">
                <a:latin typeface="Arial"/>
                <a:ea typeface="Calibri"/>
                <a:cs typeface="Segoe UI"/>
              </a:rPr>
              <a:t>.</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Procédure de démonstration</a:t>
            </a:r>
            <a:endParaRPr lang="fr-FR" sz="100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Basculez vers LON-OM1.</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le volet gauche, cliquez sur </a:t>
            </a:r>
            <a:r>
              <a:rPr lang="fr-FR" sz="1000" b="1" smtClean="0">
                <a:effectLst/>
                <a:latin typeface="Arial"/>
                <a:ea typeface="Times New Roman"/>
                <a:cs typeface="Times New Roman"/>
              </a:rPr>
              <a:t>Administration</a:t>
            </a:r>
            <a:r>
              <a:rPr lang="fr-FR" sz="1000" smtClean="0">
                <a:effectLst/>
                <a:latin typeface="Arial"/>
                <a:ea typeface="Times New Roman"/>
                <a:cs typeface="Times New Roman"/>
              </a:rPr>
              <a:t> pour ouvrir l'espace de travail Administration.</a:t>
            </a:r>
          </a:p>
          <a:p>
            <a:pPr marL="342900" marR="0" lvl="0" indent="-342900">
              <a:lnSpc>
                <a:spcPct val="115000"/>
              </a:lnSpc>
              <a:spcBef>
                <a:spcPts val="0"/>
              </a:spcBef>
              <a:spcAft>
                <a:spcPts val="995"/>
              </a:spcAft>
              <a:buFont typeface="+mj-lt"/>
              <a:buAutoNum type="arabicPeriod"/>
            </a:pPr>
            <a:r>
              <a:rPr lang="fr-FR" sz="1000" smtClean="0">
                <a:latin typeface="Arial"/>
                <a:ea typeface="Times New Roman"/>
                <a:cs typeface="Times New Roman"/>
              </a:rPr>
              <a:t>Dans le volet Administration, sous </a:t>
            </a:r>
            <a:r>
              <a:rPr lang="fr-FR" sz="1000" b="1" smtClean="0">
                <a:latin typeface="Arial"/>
                <a:ea typeface="Times New Roman"/>
                <a:cs typeface="Times New Roman"/>
              </a:rPr>
              <a:t>Sécurité</a:t>
            </a:r>
            <a:r>
              <a:rPr lang="fr-FR" sz="1000" smtClean="0">
                <a:latin typeface="Arial"/>
                <a:ea typeface="Times New Roman"/>
                <a:cs typeface="Times New Roman"/>
              </a:rPr>
              <a:t>, cliquez avec le bouton droit sur </a:t>
            </a:r>
            <a:r>
              <a:rPr lang="fr-FR" sz="1000" b="1" smtClean="0">
                <a:latin typeface="Arial"/>
                <a:ea typeface="Times New Roman"/>
                <a:cs typeface="Times New Roman"/>
              </a:rPr>
              <a:t>Rôles d'utilisateur</a:t>
            </a:r>
            <a:r>
              <a:rPr lang="fr-FR" sz="1000" smtClean="0">
                <a:latin typeface="Arial"/>
                <a:ea typeface="Times New Roman"/>
                <a:cs typeface="Times New Roman"/>
              </a:rPr>
              <a:t>, cliquez sur </a:t>
            </a:r>
            <a:r>
              <a:rPr lang="fr-FR" sz="1000" b="1" smtClean="0">
                <a:latin typeface="Arial"/>
                <a:ea typeface="Times New Roman"/>
                <a:cs typeface="Times New Roman"/>
              </a:rPr>
              <a:t>Nouveau rôle d'utilisateur</a:t>
            </a:r>
            <a:r>
              <a:rPr lang="fr-FR" sz="1000" smtClean="0">
                <a:latin typeface="Arial"/>
                <a:ea typeface="Times New Roman"/>
                <a:cs typeface="Times New Roman"/>
              </a:rPr>
              <a:t>, puis sur </a:t>
            </a:r>
            <a:r>
              <a:rPr lang="fr-FR" sz="1000" b="1" smtClean="0">
                <a:latin typeface="Arial"/>
                <a:ea typeface="Times New Roman"/>
                <a:cs typeface="Times New Roman"/>
              </a:rPr>
              <a:t>Opérateur</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latin typeface="Arial"/>
                <a:ea typeface="Times New Roman"/>
                <a:cs typeface="Times New Roman"/>
              </a:rPr>
              <a:t>Dans la boîte de dialogue </a:t>
            </a:r>
            <a:r>
              <a:rPr lang="fr-FR" sz="1000" b="1" smtClean="0">
                <a:latin typeface="Arial"/>
                <a:ea typeface="Times New Roman"/>
                <a:cs typeface="Times New Roman"/>
              </a:rPr>
              <a:t>Assistant Création du rôle d'utilisateur – Profil Opérateur</a:t>
            </a:r>
            <a:r>
              <a:rPr lang="fr-FR" sz="1000" smtClean="0">
                <a:latin typeface="Arial"/>
                <a:ea typeface="Times New Roman"/>
                <a:cs typeface="Times New Roman"/>
              </a:rPr>
              <a:t>, dans la page </a:t>
            </a:r>
            <a:r>
              <a:rPr lang="fr-FR" sz="1000" b="1" smtClean="0">
                <a:latin typeface="Arial"/>
                <a:ea typeface="Times New Roman"/>
                <a:cs typeface="Times New Roman"/>
              </a:rPr>
              <a:t>Propriétés générales</a:t>
            </a:r>
            <a:r>
              <a:rPr lang="fr-FR" sz="1000" smtClean="0">
                <a:latin typeface="Arial"/>
                <a:ea typeface="Times New Roman"/>
                <a:cs typeface="Times New Roman"/>
              </a:rPr>
              <a:t>, dans la zone </a:t>
            </a:r>
            <a:r>
              <a:rPr lang="fr-FR" sz="1000" b="1" smtClean="0">
                <a:latin typeface="Arial"/>
                <a:ea typeface="Times New Roman"/>
                <a:cs typeface="Times New Roman"/>
              </a:rPr>
              <a:t>Nom du rôle d'utilisateur</a:t>
            </a:r>
            <a:r>
              <a:rPr lang="fr-FR" sz="1000" smtClean="0">
                <a:latin typeface="Arial"/>
                <a:ea typeface="Times New Roman"/>
                <a:cs typeface="Times New Roman"/>
              </a:rPr>
              <a:t>, tapez </a:t>
            </a:r>
            <a:r>
              <a:rPr lang="fr-FR" sz="1000" b="1" smtClean="0">
                <a:latin typeface="Arial"/>
                <a:ea typeface="Times New Roman"/>
                <a:cs typeface="Times New Roman"/>
              </a:rPr>
              <a:t>Opérateurs de serveur</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Sous </a:t>
            </a:r>
            <a:r>
              <a:rPr lang="fr-FR" sz="1000" b="1" smtClean="0">
                <a:effectLst/>
                <a:latin typeface="Arial"/>
                <a:ea typeface="Times New Roman"/>
                <a:cs typeface="Times New Roman"/>
              </a:rPr>
              <a:t>Membres du rôle d'utilisateur</a:t>
            </a:r>
            <a:r>
              <a:rPr lang="fr-FR" sz="1000" smtClean="0">
                <a:effectLst/>
                <a:latin typeface="Arial"/>
                <a:ea typeface="Times New Roman"/>
                <a:cs typeface="Times New Roman"/>
              </a:rPr>
              <a:t>, cliquez sur </a:t>
            </a:r>
            <a:r>
              <a:rPr lang="fr-FR" sz="1000" b="1" smtClean="0">
                <a:effectLst/>
                <a:latin typeface="Arial"/>
                <a:ea typeface="Times New Roman"/>
                <a:cs typeface="Times New Roman"/>
              </a:rPr>
              <a:t>Ajouter</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latin typeface="Arial"/>
                <a:ea typeface="Times New Roman"/>
                <a:cs typeface="Times New Roman"/>
              </a:rPr>
              <a:t>Dans la boîte de dialogue </a:t>
            </a:r>
            <a:r>
              <a:rPr lang="fr-FR" sz="1000" b="1" smtClean="0">
                <a:latin typeface="Arial"/>
                <a:ea typeface="Times New Roman"/>
                <a:cs typeface="Times New Roman"/>
              </a:rPr>
              <a:t>Sélectionner des utilisateurs ou des groupes</a:t>
            </a:r>
            <a:r>
              <a:rPr lang="fr-FR" sz="1000" smtClean="0">
                <a:latin typeface="Arial"/>
                <a:ea typeface="Times New Roman"/>
                <a:cs typeface="Times New Roman"/>
              </a:rPr>
              <a:t>, dans la zone </a:t>
            </a:r>
            <a:r>
              <a:rPr lang="fr-FR" sz="1000" b="1" smtClean="0">
                <a:latin typeface="Arial"/>
                <a:ea typeface="Times New Roman"/>
                <a:cs typeface="Times New Roman"/>
              </a:rPr>
              <a:t>Entrez les noms des objets à sélectionner (exemples)</a:t>
            </a:r>
            <a:r>
              <a:rPr lang="fr-FR" sz="1000" smtClean="0">
                <a:latin typeface="Arial"/>
                <a:ea typeface="Times New Roman"/>
                <a:cs typeface="Times New Roman"/>
              </a:rPr>
              <a:t>, tapez </a:t>
            </a:r>
            <a:r>
              <a:rPr lang="fr-FR" sz="1000" b="1" smtClean="0">
                <a:latin typeface="Arial"/>
                <a:ea typeface="Times New Roman"/>
                <a:cs typeface="Times New Roman"/>
              </a:rPr>
              <a:t>IT</a:t>
            </a:r>
            <a:r>
              <a:rPr lang="fr-FR" sz="1000" smtClean="0">
                <a:latin typeface="Arial"/>
                <a:ea typeface="Times New Roman"/>
                <a:cs typeface="Times New Roman"/>
              </a:rPr>
              <a:t>, puis cliquez sur </a:t>
            </a:r>
            <a:r>
              <a:rPr lang="fr-FR" sz="1000" b="1" smtClean="0">
                <a:latin typeface="Arial"/>
                <a:ea typeface="Times New Roman"/>
                <a:cs typeface="Times New Roman"/>
              </a:rPr>
              <a:t>Vérifier les noms</a:t>
            </a:r>
            <a:r>
              <a:rPr lang="fr-FR" sz="1000" smtClean="0">
                <a:latin typeface="Arial"/>
                <a:ea typeface="Times New Roman"/>
                <a:cs typeface="Times New Roman"/>
              </a:rPr>
              <a:t> et sur </a:t>
            </a:r>
            <a:r>
              <a:rPr lang="fr-FR" sz="1000" b="1" smtClean="0">
                <a:latin typeface="Arial"/>
                <a:ea typeface="Times New Roman"/>
                <a:cs typeface="Times New Roman"/>
              </a:rPr>
              <a:t>OK</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page Propriétés générales, cliquez sur </a:t>
            </a:r>
            <a:r>
              <a:rPr lang="fr-FR" sz="1000" b="1" smtClean="0">
                <a:effectLst/>
                <a:latin typeface="Arial"/>
                <a:ea typeface="Times New Roman"/>
                <a:cs typeface="Times New Roman"/>
              </a:rPr>
              <a:t>Suivant</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page </a:t>
            </a:r>
            <a:r>
              <a:rPr lang="fr-FR" sz="1000" b="1" smtClean="0">
                <a:effectLst/>
                <a:latin typeface="Arial"/>
                <a:ea typeface="Times New Roman"/>
                <a:cs typeface="Times New Roman"/>
              </a:rPr>
              <a:t>Étendue du groupe</a:t>
            </a:r>
            <a:r>
              <a:rPr lang="fr-FR" sz="1000" smtClean="0">
                <a:effectLst/>
                <a:latin typeface="Arial"/>
                <a:ea typeface="Times New Roman"/>
                <a:cs typeface="Times New Roman"/>
              </a:rPr>
              <a:t>, sous la liste </a:t>
            </a:r>
            <a:r>
              <a:rPr lang="fr-FR" sz="1000" b="1" smtClean="0">
                <a:effectLst/>
                <a:latin typeface="Arial"/>
                <a:ea typeface="Times New Roman"/>
                <a:cs typeface="Times New Roman"/>
              </a:rPr>
              <a:t>Groupes</a:t>
            </a:r>
            <a:r>
              <a:rPr lang="fr-FR" sz="1000" smtClean="0">
                <a:effectLst/>
                <a:latin typeface="Arial"/>
                <a:ea typeface="Times New Roman"/>
                <a:cs typeface="Times New Roman"/>
              </a:rPr>
              <a:t>, désactivez la case à cocher en regard d'</a:t>
            </a:r>
            <a:r>
              <a:rPr lang="fr-FR" sz="1000" b="1" smtClean="0">
                <a:effectLst/>
                <a:latin typeface="Arial"/>
                <a:ea typeface="Times New Roman"/>
                <a:cs typeface="Times New Roman"/>
              </a:rPr>
              <a:t>Adatum</a:t>
            </a:r>
            <a:r>
              <a:rPr lang="fr-FR" sz="1000" smtClean="0">
                <a:effectLst/>
                <a:latin typeface="Arial"/>
                <a:ea typeface="Times New Roman"/>
                <a:cs typeface="Times New Roman"/>
              </a:rPr>
              <a:t>, cliquez sur </a:t>
            </a:r>
            <a:r>
              <a:rPr lang="fr-FR" sz="1000" b="1" smtClean="0">
                <a:effectLst/>
                <a:latin typeface="Arial"/>
                <a:ea typeface="Times New Roman"/>
                <a:cs typeface="Times New Roman"/>
              </a:rPr>
              <a:t>Groupe d'ordinateurs Windows Server</a:t>
            </a:r>
            <a:r>
              <a:rPr lang="fr-FR" sz="1000" smtClean="0">
                <a:effectLst/>
                <a:latin typeface="Arial"/>
                <a:ea typeface="Times New Roman"/>
                <a:cs typeface="Times New Roman"/>
              </a:rPr>
              <a:t>, puis sur </a:t>
            </a:r>
            <a:r>
              <a:rPr lang="fr-FR" sz="1000" b="1" smtClean="0">
                <a:effectLst/>
                <a:latin typeface="Arial"/>
                <a:ea typeface="Times New Roman"/>
                <a:cs typeface="Times New Roman"/>
              </a:rPr>
              <a:t>Suivant</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page </a:t>
            </a:r>
            <a:r>
              <a:rPr lang="fr-FR" sz="1000" b="1" smtClean="0">
                <a:effectLst/>
                <a:latin typeface="Arial"/>
                <a:ea typeface="Times New Roman"/>
                <a:cs typeface="Times New Roman"/>
              </a:rPr>
              <a:t>Tâches</a:t>
            </a:r>
            <a:r>
              <a:rPr lang="fr-FR" sz="1000" smtClean="0">
                <a:effectLst/>
                <a:latin typeface="Arial"/>
                <a:ea typeface="Times New Roman"/>
                <a:cs typeface="Times New Roman"/>
              </a:rPr>
              <a:t>, cliquez sur </a:t>
            </a:r>
            <a:r>
              <a:rPr lang="fr-FR" sz="1000" b="1" smtClean="0">
                <a:effectLst/>
                <a:latin typeface="Arial"/>
                <a:ea typeface="Times New Roman"/>
                <a:cs typeface="Times New Roman"/>
              </a:rPr>
              <a:t>Seules les tâches explicitement ajoutées à la grille des tâches approuvées sont approuvées</a:t>
            </a:r>
            <a:r>
              <a:rPr lang="fr-FR" sz="1000" smtClean="0">
                <a:effectLst/>
                <a:latin typeface="Arial"/>
                <a:ea typeface="Times New Roman"/>
                <a:cs typeface="Times New Roman"/>
              </a:rPr>
              <a:t>, puis cliquez sur </a:t>
            </a:r>
            <a:r>
              <a:rPr lang="fr-FR" sz="1000" b="1" smtClean="0">
                <a:effectLst/>
                <a:latin typeface="Arial"/>
                <a:ea typeface="Times New Roman"/>
                <a:cs typeface="Times New Roman"/>
              </a:rPr>
              <a:t>Ajouter</a:t>
            </a:r>
            <a:r>
              <a:rPr lang="fr-FR" sz="1000" smtClean="0">
                <a:effectLst/>
                <a:latin typeface="Arial"/>
                <a:ea typeface="Times New Roman"/>
                <a:cs typeface="Times New Roman"/>
              </a:rPr>
              <a:t>.</a:t>
            </a:r>
          </a:p>
        </p:txBody>
      </p:sp>
    </p:spTree>
    <p:extLst>
      <p:ext uri="{BB962C8B-B14F-4D97-AF65-F5344CB8AC3E}">
        <p14:creationId xmlns:p14="http://schemas.microsoft.com/office/powerpoint/2010/main" val="1001773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marR="0" lvl="0" indent="-342900">
              <a:lnSpc>
                <a:spcPct val="115000"/>
              </a:lnSpc>
              <a:spcBef>
                <a:spcPts val="0"/>
              </a:spcBef>
              <a:spcAft>
                <a:spcPts val="995"/>
              </a:spcAft>
              <a:buFont typeface="+mj-lt"/>
              <a:buAutoNum type="arabicPeriod" startAt="10"/>
            </a:pPr>
            <a:r>
              <a:rPr lang="fr-FR" sz="1000" smtClean="0">
                <a:latin typeface="Arial"/>
                <a:ea typeface="Times New Roman"/>
                <a:cs typeface="Times New Roman"/>
              </a:rPr>
              <a:t>Dans la boîte de dialogue </a:t>
            </a:r>
            <a:r>
              <a:rPr lang="fr-FR" sz="1000" b="1" smtClean="0">
                <a:latin typeface="Arial"/>
                <a:ea typeface="Times New Roman"/>
                <a:cs typeface="Times New Roman"/>
              </a:rPr>
              <a:t>Sélectionner des tâches</a:t>
            </a:r>
            <a:r>
              <a:rPr lang="fr-FR" sz="1000" smtClean="0">
                <a:latin typeface="Arial"/>
                <a:ea typeface="Times New Roman"/>
                <a:cs typeface="Times New Roman"/>
              </a:rPr>
              <a:t>, cliquez sur les tâches suivantes :</a:t>
            </a:r>
          </a:p>
          <a:p>
            <a:pPr marL="534988" marR="0" lvl="0" indent="-177800">
              <a:lnSpc>
                <a:spcPct val="115000"/>
              </a:lnSpc>
              <a:spcBef>
                <a:spcPts val="0"/>
              </a:spcBef>
              <a:spcAft>
                <a:spcPts val="995"/>
              </a:spcAft>
              <a:buFont typeface="Arial" pitchFamily="34" charset="0"/>
              <a:buChar char="•"/>
            </a:pPr>
            <a:r>
              <a:rPr lang="fr-FR" sz="1000" b="1" smtClean="0">
                <a:latin typeface="Arial"/>
                <a:ea typeface="Times New Roman"/>
                <a:cs typeface="Times New Roman"/>
              </a:rPr>
              <a:t>Désactiver la collecte d'audits</a:t>
            </a:r>
            <a:endParaRPr lang="fr-FR" sz="1000" smtClean="0">
              <a:latin typeface="Arial"/>
              <a:ea typeface="Times New Roman"/>
              <a:cs typeface="Times New Roman"/>
            </a:endParaRPr>
          </a:p>
          <a:p>
            <a:pPr marL="534988" marR="0" lvl="0" indent="-177800">
              <a:lnSpc>
                <a:spcPct val="115000"/>
              </a:lnSpc>
              <a:spcBef>
                <a:spcPts val="0"/>
              </a:spcBef>
              <a:spcAft>
                <a:spcPts val="995"/>
              </a:spcAft>
              <a:buFont typeface="Arial" pitchFamily="34" charset="0"/>
              <a:buChar char="•"/>
            </a:pPr>
            <a:r>
              <a:rPr lang="fr-FR" sz="1000" b="1" smtClean="0">
                <a:latin typeface="Arial"/>
                <a:ea typeface="Times New Roman"/>
                <a:cs typeface="Times New Roman"/>
              </a:rPr>
              <a:t>Activer la collecte </a:t>
            </a:r>
            <a:r>
              <a:rPr lang="fr-FR" sz="1000" b="1" smtClean="0">
                <a:solidFill>
                  <a:prstClr val="black"/>
                </a:solidFill>
                <a:latin typeface="Arial"/>
                <a:ea typeface="Times New Roman"/>
                <a:cs typeface="Times New Roman"/>
              </a:rPr>
              <a:t>d'audits</a:t>
            </a:r>
            <a:endParaRPr lang="fr-FR" sz="1000" smtClean="0">
              <a:latin typeface="Arial"/>
              <a:ea typeface="Times New Roman"/>
              <a:cs typeface="Times New Roman"/>
            </a:endParaRPr>
          </a:p>
          <a:p>
            <a:pPr marL="534988" marR="0" lvl="0" indent="-177800">
              <a:lnSpc>
                <a:spcPct val="115000"/>
              </a:lnSpc>
              <a:spcBef>
                <a:spcPts val="0"/>
              </a:spcBef>
              <a:spcAft>
                <a:spcPts val="995"/>
              </a:spcAft>
              <a:buFont typeface="Arial" pitchFamily="34" charset="0"/>
              <a:buChar char="•"/>
            </a:pPr>
            <a:r>
              <a:rPr lang="fr-FR" sz="1000" b="1" smtClean="0">
                <a:solidFill>
                  <a:prstClr val="black"/>
                </a:solidFill>
                <a:latin typeface="Arial"/>
                <a:ea typeface="Times New Roman"/>
                <a:cs typeface="Times New Roman"/>
              </a:rPr>
              <a:t>Ping</a:t>
            </a:r>
            <a:endParaRPr lang="fr-FR" sz="1000" smtClean="0">
              <a:solidFill>
                <a:prstClr val="black"/>
              </a:solidFill>
              <a:latin typeface="Arial"/>
              <a:ea typeface="Times New Roman"/>
              <a:cs typeface="Times New Roman"/>
            </a:endParaRPr>
          </a:p>
          <a:p>
            <a:pPr marL="534988" marR="0" lvl="0" indent="-177800">
              <a:lnSpc>
                <a:spcPct val="115000"/>
              </a:lnSpc>
              <a:spcBef>
                <a:spcPts val="0"/>
              </a:spcBef>
              <a:spcAft>
                <a:spcPts val="995"/>
              </a:spcAft>
              <a:buFont typeface="Arial" pitchFamily="34" charset="0"/>
              <a:buChar char="•"/>
            </a:pPr>
            <a:r>
              <a:rPr lang="fr-FR" sz="1000" b="1" smtClean="0">
                <a:solidFill>
                  <a:prstClr val="black"/>
                </a:solidFill>
                <a:latin typeface="Arial"/>
                <a:ea typeface="Times New Roman"/>
                <a:cs typeface="Times New Roman"/>
              </a:rPr>
              <a:t>Redémarrer le service Windows</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Sélectionner des tâches</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Times New Roman"/>
              </a:rPr>
              <a:t>, puis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Tableaux de bord et vues</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Seuls les tableaux de bord et les vues sélectionnés dans chaque onglet sont approuvés</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Sous l'onglet </a:t>
            </a:r>
            <a:r>
              <a:rPr lang="fr-FR" sz="1000" b="1" smtClean="0">
                <a:solidFill>
                  <a:prstClr val="black"/>
                </a:solidFill>
                <a:latin typeface="Arial"/>
                <a:ea typeface="Times New Roman"/>
                <a:cs typeface="Times New Roman"/>
              </a:rPr>
              <a:t>Arborescence d'analyse</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Microsoft Windows Server</a:t>
            </a:r>
            <a:r>
              <a:rPr lang="fr-FR" sz="1000" smtClean="0">
                <a:solidFill>
                  <a:srgbClr val="000000"/>
                </a:solidFill>
                <a:latin typeface="Arial"/>
                <a:ea typeface="Times New Roman"/>
                <a:cs typeface="Times New Roman"/>
              </a:rPr>
              <a:t>, puis à l'invite,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Cliquez sur </a:t>
            </a:r>
            <a:r>
              <a:rPr lang="fr-FR" sz="1000" b="1" smtClean="0">
                <a:solidFill>
                  <a:prstClr val="black"/>
                </a:solidFill>
                <a:latin typeface="Arial"/>
                <a:ea typeface="Times New Roman"/>
                <a:cs typeface="Times New Roman"/>
              </a:rPr>
              <a:t>Volet Office</a:t>
            </a:r>
            <a:r>
              <a:rPr lang="fr-FR" sz="1000" smtClean="0">
                <a:solidFill>
                  <a:srgbClr val="000000"/>
                </a:solidFill>
                <a:latin typeface="Arial"/>
                <a:ea typeface="Times New Roman"/>
                <a:cs typeface="Times New Roman"/>
              </a:rPr>
              <a:t>, puis sur </a:t>
            </a:r>
            <a:r>
              <a:rPr lang="fr-FR" sz="1000" b="1" smtClean="0">
                <a:solidFill>
                  <a:prstClr val="black"/>
                </a:solidFill>
                <a:latin typeface="Arial"/>
                <a:ea typeface="Times New Roman"/>
                <a:cs typeface="Times New Roman"/>
              </a:rPr>
              <a:t>Ajouter</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fr-FR" sz="1000" smtClean="0">
                <a:solidFill>
                  <a:srgbClr val="000000"/>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Sélectionner des tableaux de bord</a:t>
            </a:r>
            <a:r>
              <a:rPr lang="fr-FR" sz="1000" smtClean="0">
                <a:solidFill>
                  <a:prstClr val="black"/>
                </a:solidFill>
                <a:latin typeface="Arial"/>
                <a:ea typeface="Times New Roman"/>
                <a:cs typeface="Times New Roman"/>
              </a:rPr>
              <a:t>, cliquez sur le premier tableau de bord nommé </a:t>
            </a:r>
            <a:r>
              <a:rPr lang="fr-FR" sz="1000" b="1" smtClean="0">
                <a:solidFill>
                  <a:prstClr val="black"/>
                </a:solidFill>
                <a:latin typeface="Arial"/>
                <a:ea typeface="Times New Roman"/>
                <a:cs typeface="Times New Roman"/>
              </a:rPr>
              <a:t>Tableau de bord détaillé – liste</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1"/>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Tableaux de bord et vues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 puis à l'invite, cliquez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1"/>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Résumé</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Créer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1"/>
            </a:pPr>
            <a:r>
              <a:rPr lang="fr-FR" sz="1000" smtClean="0">
                <a:solidFill>
                  <a:prstClr val="black"/>
                </a:solidFill>
                <a:latin typeface="Arial"/>
                <a:ea typeface="Times New Roman"/>
                <a:cs typeface="Times New Roman"/>
              </a:rPr>
              <a:t>Fermez la console Operations (Opérations).</a:t>
            </a:r>
          </a:p>
          <a:p>
            <a:pPr marL="342900" lvl="0" indent="-342900">
              <a:lnSpc>
                <a:spcPct val="115000"/>
              </a:lnSpc>
              <a:spcAft>
                <a:spcPts val="995"/>
              </a:spcAft>
              <a:buFont typeface="+mj-lt"/>
              <a:buAutoNum type="arabicPeriod" startAt="11"/>
            </a:pPr>
            <a:r>
              <a:rPr lang="fr-FR" sz="1000" smtClean="0">
                <a:solidFill>
                  <a:prstClr val="black"/>
                </a:solidFill>
                <a:latin typeface="Arial"/>
                <a:ea typeface="Times New Roman"/>
                <a:cs typeface="Times New Roman"/>
              </a:rPr>
              <a:t>Sur l'écran d'accueil, cliquez avec le bouton droit sur </a:t>
            </a:r>
            <a:r>
              <a:rPr lang="fr-FR" sz="1000" b="1" smtClean="0">
                <a:solidFill>
                  <a:prstClr val="black"/>
                </a:solidFill>
                <a:latin typeface="Arial"/>
                <a:ea typeface="Times New Roman"/>
                <a:cs typeface="Times New Roman"/>
              </a:rPr>
              <a:t>Operations Console</a:t>
            </a:r>
            <a:r>
              <a:rPr lang="fr-FR" sz="1000" smtClean="0">
                <a:solidFill>
                  <a:prstClr val="black"/>
                </a:solidFill>
                <a:latin typeface="Arial"/>
                <a:ea typeface="Times New Roman"/>
                <a:cs typeface="Times New Roman"/>
              </a:rPr>
              <a:t> (Console Opérateur), puis cliquez sur </a:t>
            </a:r>
            <a:r>
              <a:rPr lang="fr-FR" sz="1000" b="1" smtClean="0">
                <a:solidFill>
                  <a:prstClr val="black"/>
                </a:solidFill>
                <a:latin typeface="Arial"/>
                <a:ea typeface="Times New Roman"/>
                <a:cs typeface="Times New Roman"/>
              </a:rPr>
              <a:t>Exécuter en tant qu'autre utilisateur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1"/>
            </a:pPr>
            <a:r>
              <a:rPr lang="fr-FR" sz="1000" smtClean="0">
                <a:solidFill>
                  <a:prstClr val="black"/>
                </a:solidFill>
                <a:latin typeface="Arial"/>
                <a:ea typeface="Times New Roman"/>
                <a:cs typeface="Times New Roman"/>
              </a:rPr>
              <a:t>Connectez-vous en tant qu'</a:t>
            </a:r>
            <a:r>
              <a:rPr lang="fr-FR" sz="1000" b="1" smtClean="0">
                <a:solidFill>
                  <a:prstClr val="black"/>
                </a:solidFill>
                <a:latin typeface="Arial"/>
                <a:ea typeface="Times New Roman"/>
                <a:cs typeface="Times New Roman"/>
              </a:rPr>
              <a:t>ADATUM\April</a:t>
            </a:r>
            <a:r>
              <a:rPr lang="fr-FR" sz="1000" smtClean="0">
                <a:solidFill>
                  <a:prstClr val="black"/>
                </a:solidFill>
                <a:latin typeface="Arial"/>
                <a:ea typeface="Times New Roman"/>
                <a:cs typeface="Times New Roman"/>
              </a:rPr>
              <a:t> avec le mot de passe </a:t>
            </a:r>
            <a:r>
              <a:rPr lang="fr-FR" sz="1000" b="1" smtClean="0">
                <a:solidFill>
                  <a:prstClr val="black"/>
                </a:solidFill>
                <a:latin typeface="Arial"/>
                <a:ea typeface="Times New Roman"/>
                <a:cs typeface="Times New Roman"/>
              </a:rPr>
              <a:t>Pa$$w0rd</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1"/>
            </a:pPr>
            <a:r>
              <a:rPr lang="fr-FR" sz="1000" smtClean="0">
                <a:solidFill>
                  <a:prstClr val="black"/>
                </a:solidFill>
                <a:latin typeface="Arial"/>
                <a:ea typeface="Times New Roman"/>
                <a:cs typeface="Times New Roman"/>
              </a:rPr>
              <a:t>Vérifiez les affichages auxquels </a:t>
            </a:r>
            <a:r>
              <a:rPr lang="fr-FR" sz="1000" b="1" smtClean="0">
                <a:solidFill>
                  <a:prstClr val="black"/>
                </a:solidFill>
                <a:latin typeface="Arial"/>
                <a:ea typeface="Times New Roman"/>
                <a:cs typeface="Times New Roman"/>
              </a:rPr>
              <a:t>April</a:t>
            </a:r>
            <a:r>
              <a:rPr lang="fr-FR" sz="1000" smtClean="0">
                <a:solidFill>
                  <a:prstClr val="black"/>
                </a:solidFill>
                <a:latin typeface="Arial"/>
                <a:ea typeface="Times New Roman"/>
                <a:cs typeface="Times New Roman"/>
              </a:rPr>
              <a:t> a accès.</a:t>
            </a:r>
          </a:p>
          <a:p>
            <a:pPr marL="342900" lvl="0" indent="-342900">
              <a:lnSpc>
                <a:spcPct val="115000"/>
              </a:lnSpc>
              <a:spcAft>
                <a:spcPts val="995"/>
              </a:spcAft>
              <a:buFont typeface="+mj-lt"/>
              <a:buAutoNum type="arabicPeriod" startAt="11"/>
            </a:pPr>
            <a:r>
              <a:rPr lang="fr-FR" sz="1000" smtClean="0">
                <a:solidFill>
                  <a:prstClr val="black"/>
                </a:solidFill>
                <a:latin typeface="Arial"/>
                <a:ea typeface="Times New Roman"/>
                <a:cs typeface="Times New Roman"/>
              </a:rPr>
              <a:t>Fermez la console Operations (Opérations)</a:t>
            </a:r>
            <a:r>
              <a:rPr lang="fr-FR" sz="1000" smtClean="0">
                <a:solidFill>
                  <a:prstClr val="black"/>
                </a:solidFill>
                <a:latin typeface="Arial"/>
                <a:ea typeface="Calibri"/>
                <a:cs typeface="Times New Roman"/>
              </a:rPr>
              <a:t>.</a:t>
            </a:r>
            <a:endParaRPr lang="fr-FR"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28</a:t>
            </a:fld>
            <a:endParaRPr lang="fr-F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Rectangle 10"/>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Rappelez aux stagiaires que toutes les données collectées par Operations Manager finissent dans les bases de données d'entrepôt de données et opérationnelles. Demandez s'il existe des stagiaires dans la classe qui ont des connaissances sur les requêtes SQL. Si oui, dirigez-les vers les requêtes répertoriées par Kevin Homan à l'adresse http://go.microsoft.com/fwlink/?LinkID=285312. Bien que ces requêtes aient été écrites pour Operations Manager 2007, la plupart d'entre elles fonctionnent avec System Center 2012 Operations Manager. Vous pouvez utiliser ces requêtes pour vérifier des informations utiles telles que l'espace consommé par les objets, la taille totale de base de données et le nombre d'alertes générées par jour.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29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227266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0C33135-26F1-4E7A-962E-55DF01F6884F}"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Tree>
    <p:extLst>
      <p:ext uri="{BB962C8B-B14F-4D97-AF65-F5344CB8AC3E}">
        <p14:creationId xmlns:p14="http://schemas.microsoft.com/office/powerpoint/2010/main" val="2838271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smtClean="0">
                <a:latin typeface="Arial"/>
                <a:ea typeface="Calibri"/>
                <a:cs typeface="Times New Roman"/>
              </a:rPr>
              <a:t>Étapes de préparation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Pour effectuer cette démonstration, vous devez vous assurer que les ordinateurs virtuels </a:t>
            </a:r>
            <a:br>
              <a:rPr lang="fr-FR" sz="1000" smtClean="0">
                <a:latin typeface="Arial"/>
                <a:ea typeface="Calibri"/>
                <a:cs typeface="Times New Roman"/>
              </a:rPr>
            </a:br>
            <a:r>
              <a:rPr lang="fr-FR" sz="1000" smtClean="0">
                <a:latin typeface="Arial"/>
                <a:ea typeface="Calibri"/>
                <a:cs typeface="Times New Roman"/>
              </a:rPr>
              <a:t>22414B-LON-DC1, 22414B-LON-OM1, 22414B-LON-SVR1 et 22414B-LON-SVR2 sont en cours d'exécution</a:t>
            </a:r>
            <a:r>
              <a:rPr lang="fr-FR" sz="1000" smtClean="0">
                <a:latin typeface="Arial"/>
                <a:ea typeface="Calibri"/>
                <a:cs typeface="Segoe UI"/>
              </a:rPr>
              <a:t>. Connectez-vous à tous les ordinateurs virtuels en tant qu'</a:t>
            </a:r>
            <a:r>
              <a:rPr lang="fr-FR" sz="1000" b="1" smtClean="0">
                <a:latin typeface="Arial"/>
                <a:ea typeface="Calibri"/>
                <a:cs typeface="Times New Roman"/>
              </a:rPr>
              <a:t>ADATUM\Administrateur</a:t>
            </a:r>
            <a:r>
              <a:rPr lang="fr-FR" sz="1000" smtClean="0">
                <a:latin typeface="Arial"/>
                <a:ea typeface="Calibri"/>
                <a:cs typeface="Segoe UI"/>
              </a:rPr>
              <a:t> avec le mot de passe </a:t>
            </a:r>
            <a:r>
              <a:rPr lang="fr-FR" sz="1000" b="1" smtClean="0">
                <a:latin typeface="Arial"/>
                <a:ea typeface="Calibri"/>
                <a:cs typeface="Times New Roman"/>
              </a:rPr>
              <a:t>Pa$$w0rd</a:t>
            </a:r>
            <a:r>
              <a:rPr lang="fr-FR" sz="1000" smtClean="0">
                <a:latin typeface="Arial"/>
                <a:ea typeface="Calibri"/>
                <a:cs typeface="Segoe UI"/>
              </a:rPr>
              <a:t>.</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Procédure de démonstration</a:t>
            </a:r>
            <a:endParaRPr lang="fr-FR" sz="100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smtClean="0">
                <a:latin typeface="Arial"/>
                <a:ea typeface="SimSun"/>
                <a:cs typeface="Arial"/>
              </a:rPr>
              <a:t>Sur </a:t>
            </a:r>
            <a:r>
              <a:rPr lang="fr-FR" sz="1000" b="1" smtClean="0">
                <a:latin typeface="Arial"/>
                <a:ea typeface="SimSun"/>
                <a:cs typeface="Times New Roman"/>
              </a:rPr>
              <a:t>LON-</a:t>
            </a:r>
            <a:r>
              <a:rPr lang="fr-FR" sz="1000" smtClean="0">
                <a:latin typeface="Arial"/>
                <a:ea typeface="SimSun"/>
                <a:cs typeface="Arial"/>
              </a:rPr>
              <a:t>OM1, sur l'écran d'accueil, cliquez sur </a:t>
            </a:r>
            <a:r>
              <a:rPr lang="fr-FR" sz="1000" b="1" smtClean="0">
                <a:latin typeface="Arial"/>
                <a:ea typeface="SimSun"/>
                <a:cs typeface="Times New Roman"/>
              </a:rPr>
              <a:t>Operations Console </a:t>
            </a:r>
            <a:r>
              <a:rPr lang="fr-FR" sz="1000" smtClean="0">
                <a:latin typeface="Arial"/>
                <a:ea typeface="SimSun"/>
                <a:cs typeface="Arial"/>
              </a:rPr>
              <a:t> (Console Opérateur). </a:t>
            </a:r>
            <a:r>
              <a:rPr lang="fr-FR" sz="1000" smtClean="0">
                <a:latin typeface="Arial"/>
                <a:ea typeface="Times New Roman"/>
                <a:cs typeface="Times New Roman"/>
              </a:rPr>
              <a:t>Dans la console Opérateur, dans le volet gauche, cliquez sur </a:t>
            </a:r>
            <a:r>
              <a:rPr lang="fr-FR" sz="1000" b="1" smtClean="0">
                <a:latin typeface="Arial"/>
                <a:ea typeface="Times New Roman"/>
                <a:cs typeface="Times New Roman"/>
              </a:rPr>
              <a:t>Administration</a:t>
            </a:r>
            <a:r>
              <a:rPr lang="fr-FR" sz="1000" smtClean="0">
                <a:latin typeface="Arial"/>
                <a:ea typeface="Times New Roman"/>
                <a:cs typeface="Times New Roman"/>
              </a:rPr>
              <a:t> pour ouvrir l'espace de travail Administration</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Sous le nœud Administration, cliquez sur </a:t>
            </a:r>
            <a:r>
              <a:rPr lang="fr-FR" sz="1000" b="1" smtClean="0">
                <a:effectLst/>
                <a:latin typeface="Arial"/>
                <a:ea typeface="Times New Roman"/>
                <a:cs typeface="Times New Roman"/>
              </a:rPr>
              <a:t>Packs d'administration</a:t>
            </a:r>
            <a:r>
              <a:rPr lang="fr-FR" sz="1000" smtClean="0">
                <a:effectLst/>
                <a:latin typeface="Arial"/>
                <a:ea typeface="Times New Roman"/>
                <a:cs typeface="Times New Roman"/>
              </a:rPr>
              <a:t>, puis passez en revue la liste des packs d'administration déployés vers Operations Manager.</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le volet des tâches, cliquez sur </a:t>
            </a:r>
            <a:r>
              <a:rPr lang="fr-FR" sz="1000" b="1" smtClean="0">
                <a:effectLst/>
                <a:latin typeface="Arial"/>
                <a:ea typeface="Times New Roman"/>
                <a:cs typeface="Times New Roman"/>
              </a:rPr>
              <a:t>Importer les packs d'administration</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boîte de dialogue </a:t>
            </a:r>
            <a:r>
              <a:rPr lang="fr-FR" sz="1000" b="1" smtClean="0">
                <a:effectLst/>
                <a:latin typeface="Arial"/>
                <a:ea typeface="Times New Roman"/>
                <a:cs typeface="Times New Roman"/>
              </a:rPr>
              <a:t>Importer les packs d'administration</a:t>
            </a:r>
            <a:r>
              <a:rPr lang="fr-FR" sz="1000" smtClean="0">
                <a:effectLst/>
                <a:latin typeface="Arial"/>
                <a:ea typeface="Times New Roman"/>
                <a:cs typeface="Times New Roman"/>
              </a:rPr>
              <a:t>, cliquez sur </a:t>
            </a:r>
            <a:r>
              <a:rPr lang="fr-FR" sz="1000" b="1" smtClean="0">
                <a:effectLst/>
                <a:latin typeface="Arial"/>
                <a:ea typeface="Times New Roman"/>
                <a:cs typeface="Times New Roman"/>
              </a:rPr>
              <a:t>Ajouter</a:t>
            </a:r>
            <a:r>
              <a:rPr lang="fr-FR" sz="1000" smtClean="0">
                <a:effectLst/>
                <a:latin typeface="Arial"/>
                <a:ea typeface="Times New Roman"/>
                <a:cs typeface="Times New Roman"/>
              </a:rPr>
              <a:t>, puis dans la zone de liste déroulante </a:t>
            </a:r>
            <a:r>
              <a:rPr lang="fr-FR" sz="1000" b="1" smtClean="0">
                <a:effectLst/>
                <a:latin typeface="Arial"/>
                <a:ea typeface="Times New Roman"/>
                <a:cs typeface="Times New Roman"/>
              </a:rPr>
              <a:t>Ajouter</a:t>
            </a:r>
            <a:r>
              <a:rPr lang="fr-FR" sz="1000" smtClean="0">
                <a:effectLst/>
                <a:latin typeface="Arial"/>
                <a:ea typeface="Times New Roman"/>
                <a:cs typeface="Times New Roman"/>
              </a:rPr>
              <a:t>, cliquez sur </a:t>
            </a:r>
            <a:r>
              <a:rPr lang="fr-FR" sz="1000" b="1" smtClean="0">
                <a:effectLst/>
                <a:latin typeface="Arial"/>
                <a:ea typeface="Times New Roman"/>
                <a:cs typeface="Times New Roman"/>
              </a:rPr>
              <a:t>Ajouter à partir du disque</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Dans la boîte de dialogue </a:t>
            </a:r>
            <a:r>
              <a:rPr lang="fr-FR" sz="1000" b="1" smtClean="0">
                <a:effectLst/>
                <a:latin typeface="Arial"/>
                <a:ea typeface="Times New Roman"/>
                <a:cs typeface="Times New Roman"/>
              </a:rPr>
              <a:t>Connexion au catalogue en ligne</a:t>
            </a:r>
            <a:r>
              <a:rPr lang="fr-FR" sz="1000" smtClean="0">
                <a:solidFill>
                  <a:srgbClr val="000000"/>
                </a:solidFill>
                <a:effectLst/>
                <a:latin typeface="Arial"/>
                <a:ea typeface="Times New Roman"/>
                <a:cs typeface="Times New Roman"/>
              </a:rPr>
              <a:t>, cliquez sur </a:t>
            </a:r>
            <a:r>
              <a:rPr lang="fr-FR" sz="1000" b="1" smtClean="0">
                <a:effectLst/>
                <a:latin typeface="Arial"/>
                <a:ea typeface="Times New Roman"/>
                <a:cs typeface="Times New Roman"/>
              </a:rPr>
              <a:t>Non</a:t>
            </a:r>
            <a:r>
              <a:rPr lang="fr-FR" sz="1000" smtClean="0">
                <a:solidFill>
                  <a:srgbClr val="000000"/>
                </a:solidFill>
                <a:effectLst/>
                <a:latin typeface="Arial"/>
                <a:ea typeface="Times New Roman"/>
                <a:cs typeface="Times New Roman"/>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Dans la boîte de dialogue </a:t>
            </a:r>
            <a:r>
              <a:rPr lang="fr-FR" sz="1000" b="1" smtClean="0">
                <a:effectLst/>
                <a:latin typeface="Arial"/>
                <a:ea typeface="Times New Roman"/>
                <a:cs typeface="Times New Roman"/>
              </a:rPr>
              <a:t>Sélectionnez les packs d'administration à importer</a:t>
            </a:r>
            <a:r>
              <a:rPr lang="fr-FR" sz="1000" smtClean="0">
                <a:solidFill>
                  <a:srgbClr val="000000"/>
                </a:solidFill>
                <a:effectLst/>
                <a:latin typeface="Arial"/>
                <a:ea typeface="Times New Roman"/>
                <a:cs typeface="Times New Roman"/>
              </a:rPr>
              <a:t>, développez le lecteur </a:t>
            </a:r>
            <a:r>
              <a:rPr lang="fr-FR" sz="1000" b="1" smtClean="0">
                <a:effectLst/>
                <a:latin typeface="Arial"/>
                <a:ea typeface="Times New Roman"/>
                <a:cs typeface="Times New Roman"/>
              </a:rPr>
              <a:t>C</a:t>
            </a:r>
            <a:r>
              <a:rPr lang="fr-FR" sz="1000" smtClean="0">
                <a:solidFill>
                  <a:srgbClr val="000000"/>
                </a:solidFill>
                <a:effectLst/>
                <a:latin typeface="Arial"/>
                <a:ea typeface="Times New Roman"/>
                <a:cs typeface="Times New Roman"/>
              </a:rPr>
              <a:t>, développez </a:t>
            </a:r>
            <a:r>
              <a:rPr lang="fr-FR" sz="1000" b="1" smtClean="0">
                <a:effectLst/>
                <a:latin typeface="Arial"/>
                <a:ea typeface="Times New Roman"/>
                <a:cs typeface="Times New Roman"/>
              </a:rPr>
              <a:t>Program Files (x86)</a:t>
            </a:r>
            <a:r>
              <a:rPr lang="fr-FR" sz="1000" smtClean="0">
                <a:solidFill>
                  <a:srgbClr val="000000"/>
                </a:solidFill>
                <a:effectLst/>
                <a:latin typeface="Arial"/>
                <a:ea typeface="Times New Roman"/>
                <a:cs typeface="Times New Roman"/>
              </a:rPr>
              <a:t>, développez </a:t>
            </a:r>
            <a:r>
              <a:rPr lang="fr-FR" sz="1000" b="1" smtClean="0">
                <a:effectLst/>
                <a:latin typeface="Arial"/>
                <a:ea typeface="Times New Roman"/>
                <a:cs typeface="Times New Roman"/>
              </a:rPr>
              <a:t>System Center Management Packs</a:t>
            </a:r>
            <a:r>
              <a:rPr lang="fr-FR" sz="1000" smtClean="0">
                <a:solidFill>
                  <a:srgbClr val="000000"/>
                </a:solidFill>
                <a:effectLst/>
                <a:latin typeface="Arial"/>
                <a:ea typeface="Times New Roman"/>
                <a:cs typeface="Times New Roman"/>
              </a:rPr>
              <a:t>, puis </a:t>
            </a:r>
            <a:r>
              <a:rPr lang="fr-FR" sz="1000" b="1" smtClean="0">
                <a:effectLst/>
                <a:latin typeface="Arial"/>
                <a:ea typeface="Times New Roman"/>
                <a:cs typeface="Times New Roman"/>
              </a:rPr>
              <a:t>System Center Monitoring Pack for SQL Server</a:t>
            </a:r>
            <a:r>
              <a:rPr lang="fr-FR" sz="1000" smtClean="0">
                <a:solidFill>
                  <a:srgbClr val="000000"/>
                </a:solidFill>
                <a:effectLst/>
                <a:latin typeface="Arial"/>
                <a:ea typeface="Times New Roman"/>
                <a:cs typeface="Times New Roman"/>
              </a:rPr>
              <a:t>. Cliquez sur tous les fichiers de packs d'administration SQL Server, puis sur </a:t>
            </a:r>
            <a:r>
              <a:rPr lang="fr-FR" sz="1000" b="1" smtClean="0">
                <a:effectLst/>
                <a:latin typeface="Arial"/>
                <a:ea typeface="Times New Roman"/>
                <a:cs typeface="Times New Roman"/>
              </a:rPr>
              <a:t>Ouvrir</a:t>
            </a:r>
            <a:r>
              <a:rPr lang="fr-FR" sz="1000" smtClean="0">
                <a:solidFill>
                  <a:srgbClr val="000000"/>
                </a:solidFill>
                <a:effectLst/>
                <a:latin typeface="Arial"/>
                <a:ea typeface="Times New Roman"/>
                <a:cs typeface="Times New Roman"/>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Dans la page </a:t>
            </a:r>
            <a:r>
              <a:rPr lang="fr-FR" sz="1000" b="1" smtClean="0">
                <a:effectLst/>
                <a:latin typeface="Arial"/>
                <a:ea typeface="Times New Roman"/>
                <a:cs typeface="Times New Roman"/>
              </a:rPr>
              <a:t>Sélectionner les packs d'administration</a:t>
            </a:r>
            <a:r>
              <a:rPr lang="fr-FR" sz="1000" smtClean="0">
                <a:solidFill>
                  <a:srgbClr val="000000"/>
                </a:solidFill>
                <a:effectLst/>
                <a:latin typeface="Arial"/>
                <a:ea typeface="Times New Roman"/>
                <a:cs typeface="Times New Roman"/>
              </a:rPr>
              <a:t>, cliquez sur </a:t>
            </a:r>
            <a:r>
              <a:rPr lang="fr-FR" sz="1000" b="1" smtClean="0">
                <a:effectLst/>
                <a:latin typeface="Arial"/>
                <a:ea typeface="Times New Roman"/>
                <a:cs typeface="Times New Roman"/>
              </a:rPr>
              <a:t>Installer</a:t>
            </a:r>
            <a:r>
              <a:rPr lang="fr-FR" sz="1000" smtClean="0">
                <a:solidFill>
                  <a:srgbClr val="000000"/>
                </a:solidFill>
                <a:effectLst/>
                <a:latin typeface="Arial"/>
                <a:ea typeface="Times New Roman"/>
                <a:cs typeface="Times New Roman"/>
              </a:rPr>
              <a:t>, attendez que les packs d'administration soient importés, puis cliquez sur </a:t>
            </a:r>
            <a:r>
              <a:rPr lang="fr-FR" sz="1000" b="1" smtClean="0">
                <a:effectLst/>
                <a:latin typeface="Arial"/>
                <a:ea typeface="Times New Roman"/>
                <a:cs typeface="Times New Roman"/>
              </a:rPr>
              <a:t>Fermer</a:t>
            </a:r>
            <a:r>
              <a:rPr lang="fr-FR" sz="1000" smtClean="0">
                <a:solidFill>
                  <a:srgbClr val="000000"/>
                </a:solidFill>
                <a:effectLst/>
                <a:latin typeface="Arial"/>
                <a:ea typeface="Times New Roman"/>
                <a:cs typeface="Times New Roman"/>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Faites défiler la liste des packs d'administration vers le bas pour localiser les nouveaux packs d'administration.</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Dans le volet gauche inférieur, cliquez sur </a:t>
            </a:r>
            <a:r>
              <a:rPr lang="fr-FR" sz="1000" b="1" smtClean="0">
                <a:effectLst/>
                <a:latin typeface="Arial"/>
                <a:ea typeface="Times New Roman"/>
                <a:cs typeface="Times New Roman"/>
              </a:rPr>
              <a:t>Analyse</a:t>
            </a:r>
            <a:r>
              <a:rPr lang="fr-FR" sz="1000" smtClean="0">
                <a:effectLst/>
                <a:latin typeface="Arial"/>
                <a:ea typeface="Times New Roman"/>
                <a:cs typeface="Times New Roman"/>
              </a:rPr>
              <a:t> pour ouvrir l'espace de travail Analyse.</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Développez </a:t>
            </a:r>
            <a:r>
              <a:rPr lang="fr-FR" sz="1000" b="1" smtClean="0">
                <a:effectLst/>
                <a:latin typeface="Arial"/>
                <a:ea typeface="Times New Roman"/>
                <a:cs typeface="Times New Roman"/>
              </a:rPr>
              <a:t>Microsoft</a:t>
            </a:r>
            <a:r>
              <a:rPr lang="fr-FR" sz="1000" smtClean="0">
                <a:effectLst/>
                <a:latin typeface="Arial"/>
                <a:ea typeface="Times New Roman"/>
                <a:cs typeface="Times New Roman"/>
              </a:rPr>
              <a:t> </a:t>
            </a:r>
            <a:r>
              <a:rPr lang="fr-FR" sz="1000" b="1" smtClean="0">
                <a:effectLst/>
                <a:latin typeface="Arial"/>
                <a:ea typeface="Times New Roman"/>
                <a:cs typeface="Times New Roman"/>
              </a:rPr>
              <a:t>SQL Server</a:t>
            </a:r>
            <a:r>
              <a:rPr lang="fr-FR" sz="1000" smtClean="0">
                <a:effectLst/>
                <a:latin typeface="Arial"/>
                <a:ea typeface="Times New Roman"/>
                <a:cs typeface="Times New Roman"/>
              </a:rPr>
              <a:t>, puis cliquez sur </a:t>
            </a:r>
            <a:r>
              <a:rPr lang="fr-FR" sz="1000" b="1" smtClean="0">
                <a:effectLst/>
                <a:latin typeface="Arial"/>
                <a:ea typeface="Times New Roman"/>
                <a:cs typeface="Times New Roman"/>
              </a:rPr>
              <a:t>Ordinateurs</a:t>
            </a:r>
            <a:r>
              <a:rPr lang="fr-FR" sz="1000" smtClean="0">
                <a:effectLst/>
                <a:latin typeface="Arial"/>
                <a:ea typeface="Times New Roman"/>
                <a:cs typeface="Times New Roman"/>
              </a:rPr>
              <a:t>. Vous devrez peut-être patienter quelques secondes avant que LON-OM1.Adatum.com ne s'affiche. Expliquez que le processus de détection pour le pack d'administration SQL Server est responsable de la détection des ordinateurs qui exécutent SQL</a:t>
            </a:r>
            <a:r>
              <a:rPr lang="fr-FR" sz="1000" smtClean="0">
                <a:solidFill>
                  <a:srgbClr val="000000"/>
                </a:solidFill>
                <a:effectLst/>
                <a:latin typeface="Arial"/>
                <a:ea typeface="Times New Roman"/>
                <a:cs typeface="Times New Roman"/>
              </a:rPr>
              <a:t>.</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30</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1377248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Indiquez aux stagiaires les trois outils les plus importants qu'un administrateur d'Operations Manager doit avoir et comment les utiliser pour gérer les remplacements : </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MPViewer vous permet de voir les paramètres des différents packs d'administration et de les exporter vers Microsoft Office Excel</a:t>
            </a:r>
            <a:r>
              <a:rPr lang="fr-FR" sz="1000" baseline="30000" smtClean="0">
                <a:effectLst/>
                <a:latin typeface="Arial"/>
                <a:ea typeface="Times New Roman"/>
                <a:cs typeface="Times New Roman"/>
              </a:rPr>
              <a:t>®</a:t>
            </a:r>
            <a:r>
              <a:rPr lang="fr-FR" sz="1000" smtClean="0">
                <a:effectLst/>
                <a:latin typeface="Arial"/>
                <a:ea typeface="Times New Roman"/>
                <a:cs typeface="Times New Roman"/>
              </a:rPr>
              <a:t>.</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OverrideExplorer vous permet de voir tous les remplacements dans Office Excel.</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ProxySettings vous permet de voir tous les serveurs et leurs paramètres d'agent spécifiques. </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31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1085693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B0C33135-26F1-4E7A-962E-55DF01F6884F}" type="slidenum">
              <a:rPr lang="en-US" smtClean="0"/>
              <a:t>32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
        <p:nvSpPr>
          <p:cNvPr id="9" name="Notes Placeholder 8"/>
          <p:cNvSpPr>
            <a:spLocks noGrp="1"/>
          </p:cNvSpPr>
          <p:nvPr>
            <p:ph type="body" idx="1"/>
          </p:nvPr>
        </p:nvSpPr>
        <p:spPr/>
        <p:txBody>
          <a:bodyPr/>
          <a:lstStyle/>
          <a:p>
            <a:endParaRPr lang="en-US"/>
          </a:p>
        </p:txBody>
      </p:sp>
    </p:spTree>
    <p:extLst>
      <p:ext uri="{BB962C8B-B14F-4D97-AF65-F5344CB8AC3E}">
        <p14:creationId xmlns:p14="http://schemas.microsoft.com/office/powerpoint/2010/main" val="803986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Veillez à expliquer pourquoi les SSRS doivent être installés et configurés avant d'utiliser les rapports dans Operations Manager.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33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494873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B0C33135-26F1-4E7A-962E-55DF01F6884F}" type="slidenum">
              <a:rPr lang="en-US" smtClean="0"/>
              <a:t>34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
        <p:nvSpPr>
          <p:cNvPr id="8"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Calibri"/>
                <a:cs typeface="Times New Roman"/>
              </a:rPr>
              <a:t>Expliquez comment les notifications peuvent être utilisées pour alerter des utilisateurs au </a:t>
            </a:r>
            <a:r>
              <a:rPr lang="en-US" sz="1000">
                <a:latin typeface="Arial"/>
                <a:ea typeface="Calibri"/>
                <a:cs typeface="Times New Roman"/>
              </a:rPr>
              <a:t>sujet </a:t>
            </a:r>
            <a:r>
              <a:rPr lang="en-US" sz="1000" smtClean="0">
                <a:latin typeface="Arial"/>
                <a:ea typeface="Calibri"/>
                <a:cs typeface="Times New Roman"/>
              </a:rPr>
              <a:t>de l'intégrité </a:t>
            </a:r>
            <a:r>
              <a:rPr lang="en-US" sz="1000" dirty="0">
                <a:latin typeface="Arial"/>
                <a:ea typeface="Calibri"/>
                <a:cs typeface="Times New Roman"/>
              </a:rPr>
              <a:t>du système et des services. Les utilisateurs n'ont pas besoin d'accéder à la console Opérateur pour consulter ces alertes.</a:t>
            </a:r>
          </a:p>
        </p:txBody>
      </p:sp>
    </p:spTree>
    <p:extLst>
      <p:ext uri="{BB962C8B-B14F-4D97-AF65-F5344CB8AC3E}">
        <p14:creationId xmlns:p14="http://schemas.microsoft.com/office/powerpoint/2010/main" val="3023225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effectLst/>
                <a:latin typeface="Arial"/>
                <a:ea typeface="Times New Roman"/>
                <a:cs typeface="Times New Roman"/>
              </a:rPr>
              <a:t>Expliquez que pour utiliser les notifications, vous devez créer des canaux, des abonnés et des abonnements.</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35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331963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smtClean="0">
                <a:latin typeface="Arial"/>
                <a:ea typeface="Calibri"/>
                <a:cs typeface="Times New Roman"/>
              </a:rPr>
              <a:t>Étapes de préparation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Pour effectuer cette démonstration, vous devez vous assurer que les ordinateurs virtuels </a:t>
            </a:r>
            <a:br>
              <a:rPr lang="fr-FR" sz="1000" smtClean="0">
                <a:latin typeface="Arial"/>
                <a:ea typeface="Calibri"/>
                <a:cs typeface="Times New Roman"/>
              </a:rPr>
            </a:br>
            <a:r>
              <a:rPr lang="fr-FR" sz="1000" smtClean="0">
                <a:latin typeface="Arial"/>
                <a:ea typeface="Calibri"/>
                <a:cs typeface="Times New Roman"/>
              </a:rPr>
              <a:t>22414B-LON-DC1, 22414B-LON-OM1, 22414B-LON-SVR1 et 22414B-LON-SVR2 sont en cours d'exécution</a:t>
            </a:r>
            <a:r>
              <a:rPr lang="fr-FR" sz="1000" smtClean="0">
                <a:latin typeface="Arial"/>
                <a:ea typeface="Calibri"/>
                <a:cs typeface="Segoe UI"/>
              </a:rPr>
              <a:t>. Connectez-vous à tous les ordinateurs virtuels en tant qu'</a:t>
            </a:r>
            <a:r>
              <a:rPr lang="fr-FR" sz="1000" b="1" smtClean="0">
                <a:latin typeface="Arial"/>
                <a:ea typeface="Calibri"/>
                <a:cs typeface="Times New Roman"/>
              </a:rPr>
              <a:t>ADATUM\Administrateur</a:t>
            </a:r>
            <a:r>
              <a:rPr lang="fr-FR" sz="1000" smtClean="0">
                <a:latin typeface="Arial"/>
                <a:ea typeface="Calibri"/>
                <a:cs typeface="Segoe UI"/>
              </a:rPr>
              <a:t> avec le mot de passe </a:t>
            </a:r>
            <a:r>
              <a:rPr lang="fr-FR" sz="1000" b="1" smtClean="0">
                <a:latin typeface="Arial"/>
                <a:ea typeface="Calibri"/>
                <a:cs typeface="Times New Roman"/>
              </a:rPr>
              <a:t>Pa$$w0rd</a:t>
            </a:r>
            <a:r>
              <a:rPr lang="fr-FR" sz="1000" smtClean="0">
                <a:latin typeface="Arial"/>
                <a:ea typeface="Calibri"/>
                <a:cs typeface="Segoe UI"/>
              </a:rPr>
              <a:t>.</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Procédure de démonstration</a:t>
            </a:r>
            <a:endParaRPr lang="fr-FR" sz="100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console Opérateur, dans le volet gauche inférieur, cliquez sur </a:t>
            </a:r>
            <a:r>
              <a:rPr lang="fr-FR" sz="1000" b="1" smtClean="0">
                <a:effectLst/>
                <a:latin typeface="Arial"/>
                <a:ea typeface="Times New Roman"/>
                <a:cs typeface="Times New Roman"/>
              </a:rPr>
              <a:t>Administration</a:t>
            </a:r>
            <a:r>
              <a:rPr lang="fr-FR" sz="1000" smtClean="0">
                <a:effectLst/>
                <a:latin typeface="Arial"/>
                <a:ea typeface="Times New Roman"/>
                <a:cs typeface="Times New Roman"/>
              </a:rPr>
              <a:t> pour ouvrir l'espace de travail Administration.</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Sous le nœud Notifications, cliquez sur </a:t>
            </a:r>
            <a:r>
              <a:rPr lang="fr-FR" sz="1000" b="1" smtClean="0">
                <a:effectLst/>
                <a:latin typeface="Arial"/>
                <a:ea typeface="Times New Roman"/>
                <a:cs typeface="Times New Roman"/>
              </a:rPr>
              <a:t>Canaux</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le volet des tâches, cliquez sur </a:t>
            </a:r>
            <a:r>
              <a:rPr lang="fr-FR" sz="1000" b="1" smtClean="0">
                <a:effectLst/>
                <a:latin typeface="Arial"/>
                <a:ea typeface="Times New Roman"/>
                <a:cs typeface="Times New Roman"/>
              </a:rPr>
              <a:t>Nouveau</a:t>
            </a:r>
            <a:r>
              <a:rPr lang="fr-FR" sz="1000" smtClean="0">
                <a:effectLst/>
                <a:latin typeface="Arial"/>
                <a:ea typeface="Times New Roman"/>
                <a:cs typeface="Times New Roman"/>
              </a:rPr>
              <a:t>, puis dans la zone de liste déroulante, cliquez sur </a:t>
            </a:r>
            <a:r>
              <a:rPr lang="fr-FR" sz="1000" b="1" smtClean="0">
                <a:effectLst/>
                <a:latin typeface="Arial"/>
                <a:ea typeface="Times New Roman"/>
                <a:cs typeface="Times New Roman"/>
              </a:rPr>
              <a:t>Courrier électronique (SMTP)</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boîte de dialogue </a:t>
            </a:r>
            <a:r>
              <a:rPr lang="fr-FR" sz="1000" b="1" smtClean="0">
                <a:effectLst/>
                <a:latin typeface="Arial"/>
                <a:ea typeface="Times New Roman"/>
                <a:cs typeface="Times New Roman"/>
              </a:rPr>
              <a:t>Canal de notification par courrier électronique</a:t>
            </a:r>
            <a:r>
              <a:rPr lang="fr-FR" sz="1000" smtClean="0">
                <a:effectLst/>
                <a:latin typeface="Arial"/>
                <a:ea typeface="Times New Roman"/>
                <a:cs typeface="Times New Roman"/>
              </a:rPr>
              <a:t>, dans la page </a:t>
            </a:r>
            <a:r>
              <a:rPr lang="fr-FR" sz="1000" b="1" smtClean="0">
                <a:effectLst/>
                <a:latin typeface="Arial"/>
                <a:ea typeface="Times New Roman"/>
                <a:cs typeface="Times New Roman"/>
              </a:rPr>
              <a:t>Description</a:t>
            </a:r>
            <a:r>
              <a:rPr lang="fr-FR" sz="1000" smtClean="0">
                <a:effectLst/>
                <a:latin typeface="Arial"/>
                <a:ea typeface="Times New Roman"/>
                <a:cs typeface="Times New Roman"/>
              </a:rPr>
              <a:t>, dans la zone </a:t>
            </a:r>
            <a:r>
              <a:rPr lang="fr-FR" sz="1000" b="1" smtClean="0">
                <a:effectLst/>
                <a:latin typeface="Arial"/>
                <a:ea typeface="Times New Roman"/>
                <a:cs typeface="Times New Roman"/>
              </a:rPr>
              <a:t>Nom du canal</a:t>
            </a:r>
            <a:r>
              <a:rPr lang="fr-FR" sz="1000" smtClean="0">
                <a:effectLst/>
                <a:latin typeface="Arial"/>
                <a:ea typeface="Times New Roman"/>
                <a:cs typeface="Times New Roman"/>
              </a:rPr>
              <a:t>, tapez </a:t>
            </a:r>
            <a:r>
              <a:rPr lang="fr-FR" sz="1000" b="1" smtClean="0">
                <a:effectLst/>
                <a:latin typeface="Arial"/>
                <a:ea typeface="Times New Roman"/>
                <a:cs typeface="Times New Roman"/>
              </a:rPr>
              <a:t>Canal de notification SMTP</a:t>
            </a:r>
            <a:r>
              <a:rPr lang="fr-FR" sz="1000" smtClean="0">
                <a:effectLst/>
                <a:latin typeface="Arial"/>
                <a:ea typeface="Times New Roman"/>
                <a:cs typeface="Times New Roman"/>
              </a:rPr>
              <a:t>, puis cliquez sur </a:t>
            </a:r>
            <a:r>
              <a:rPr lang="fr-FR" sz="1000" b="1" smtClean="0">
                <a:effectLst/>
                <a:latin typeface="Arial"/>
                <a:ea typeface="Times New Roman"/>
                <a:cs typeface="Times New Roman"/>
              </a:rPr>
              <a:t>Suivant</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page </a:t>
            </a:r>
            <a:r>
              <a:rPr lang="fr-FR" sz="1000" b="1" smtClean="0">
                <a:effectLst/>
                <a:latin typeface="Arial"/>
                <a:ea typeface="Times New Roman"/>
                <a:cs typeface="Times New Roman"/>
              </a:rPr>
              <a:t>Paramètres</a:t>
            </a:r>
            <a:r>
              <a:rPr lang="fr-FR" sz="1000" smtClean="0">
                <a:effectLst/>
                <a:latin typeface="Arial"/>
                <a:ea typeface="Times New Roman"/>
                <a:cs typeface="Times New Roman"/>
              </a:rPr>
              <a:t>, cliquez sur </a:t>
            </a:r>
            <a:r>
              <a:rPr lang="fr-FR" sz="1000" b="1" smtClean="0">
                <a:effectLst/>
                <a:latin typeface="Arial"/>
                <a:ea typeface="Times New Roman"/>
                <a:cs typeface="Times New Roman"/>
              </a:rPr>
              <a:t>Ajouter</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boîte de dialogue </a:t>
            </a:r>
            <a:r>
              <a:rPr lang="fr-FR" sz="1000" b="1" smtClean="0">
                <a:effectLst/>
                <a:latin typeface="Arial"/>
                <a:ea typeface="Times New Roman"/>
                <a:cs typeface="Times New Roman"/>
              </a:rPr>
              <a:t>Ajouter un serveur SMTP</a:t>
            </a:r>
            <a:r>
              <a:rPr lang="fr-FR" sz="1000" smtClean="0">
                <a:effectLst/>
                <a:latin typeface="Arial"/>
                <a:ea typeface="Times New Roman"/>
                <a:cs typeface="Times New Roman"/>
              </a:rPr>
              <a:t>, dans la zone </a:t>
            </a:r>
            <a:r>
              <a:rPr lang="fr-FR" sz="1000" b="1" smtClean="0">
                <a:effectLst/>
                <a:latin typeface="Arial"/>
                <a:ea typeface="Times New Roman"/>
                <a:cs typeface="Times New Roman"/>
              </a:rPr>
              <a:t>Serveur SMTP (nom de domaine complet)</a:t>
            </a:r>
            <a:r>
              <a:rPr lang="fr-FR" sz="1000" smtClean="0">
                <a:effectLst/>
                <a:latin typeface="Arial"/>
                <a:ea typeface="Times New Roman"/>
                <a:cs typeface="Times New Roman"/>
              </a:rPr>
              <a:t>, tapez </a:t>
            </a:r>
            <a:r>
              <a:rPr lang="fr-FR" sz="1000" b="1" smtClean="0">
                <a:effectLst/>
                <a:latin typeface="Arial"/>
                <a:ea typeface="Times New Roman"/>
                <a:cs typeface="Times New Roman"/>
              </a:rPr>
              <a:t>LON-SVR1.Adatum.com</a:t>
            </a:r>
            <a:r>
              <a:rPr lang="fr-FR" sz="1000" smtClean="0">
                <a:effectLst/>
                <a:latin typeface="Arial"/>
                <a:ea typeface="Times New Roman"/>
                <a:cs typeface="Times New Roman"/>
              </a:rPr>
              <a:t>, puis cliquez sur </a:t>
            </a:r>
            <a:r>
              <a:rPr lang="fr-FR" sz="1000" b="1" smtClean="0">
                <a:effectLst/>
                <a:latin typeface="Arial"/>
                <a:ea typeface="Times New Roman"/>
                <a:cs typeface="Times New Roman"/>
              </a:rPr>
              <a:t>OK</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zone </a:t>
            </a:r>
            <a:r>
              <a:rPr lang="fr-FR" sz="1000" b="1" smtClean="0">
                <a:effectLst/>
                <a:latin typeface="Arial"/>
                <a:ea typeface="Times New Roman"/>
                <a:cs typeface="Times New Roman"/>
              </a:rPr>
              <a:t>Adresse de retour</a:t>
            </a:r>
            <a:r>
              <a:rPr lang="fr-FR" sz="1000" smtClean="0">
                <a:effectLst/>
                <a:latin typeface="Arial"/>
                <a:ea typeface="Times New Roman"/>
                <a:cs typeface="Times New Roman"/>
              </a:rPr>
              <a:t>, tapez </a:t>
            </a:r>
            <a:r>
              <a:rPr lang="fr-FR" sz="1000" b="1" smtClean="0">
                <a:effectLst/>
                <a:latin typeface="Arial"/>
                <a:ea typeface="Times New Roman"/>
                <a:cs typeface="Times New Roman"/>
              </a:rPr>
              <a:t>om@adatum.com</a:t>
            </a:r>
            <a:r>
              <a:rPr lang="fr-FR" sz="1000" smtClean="0">
                <a:effectLst/>
                <a:latin typeface="Arial"/>
                <a:ea typeface="Times New Roman"/>
                <a:cs typeface="Times New Roman"/>
              </a:rPr>
              <a:t>, puis cliquez sur </a:t>
            </a:r>
            <a:r>
              <a:rPr lang="fr-FR" sz="1000" b="1" smtClean="0">
                <a:effectLst/>
                <a:latin typeface="Arial"/>
                <a:ea typeface="Times New Roman"/>
                <a:cs typeface="Times New Roman"/>
              </a:rPr>
              <a:t>Suivant</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la page </a:t>
            </a:r>
            <a:r>
              <a:rPr lang="fr-FR" sz="1000" b="1" smtClean="0">
                <a:effectLst/>
                <a:latin typeface="Arial"/>
                <a:ea typeface="Times New Roman"/>
                <a:cs typeface="Times New Roman"/>
              </a:rPr>
              <a:t>Format</a:t>
            </a:r>
            <a:r>
              <a:rPr lang="fr-FR" sz="1000" smtClean="0">
                <a:effectLst/>
                <a:latin typeface="Arial"/>
                <a:ea typeface="Times New Roman"/>
                <a:cs typeface="Times New Roman"/>
              </a:rPr>
              <a:t>, expliquez les variables utilisées dans l'objet par défaut, expliquez le message du courrier électronique, puis cliquez sur </a:t>
            </a:r>
            <a:r>
              <a:rPr lang="fr-FR" sz="1000" b="1" smtClean="0">
                <a:effectLst/>
                <a:latin typeface="Arial"/>
                <a:ea typeface="Times New Roman"/>
                <a:cs typeface="Times New Roman"/>
              </a:rPr>
              <a:t>Terminer</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Patientez jusqu'à la fin de la tâche, puis cliquez sur </a:t>
            </a:r>
            <a:r>
              <a:rPr lang="fr-FR" sz="1000" b="1" smtClean="0">
                <a:effectLst/>
                <a:latin typeface="Arial"/>
                <a:ea typeface="Times New Roman"/>
                <a:cs typeface="Times New Roman"/>
              </a:rPr>
              <a:t>Fermer</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Dans l'espace de travail Administration, cliquez sur </a:t>
            </a:r>
            <a:r>
              <a:rPr lang="fr-FR" sz="1000" b="1" smtClean="0">
                <a:effectLst/>
                <a:latin typeface="Arial"/>
                <a:ea typeface="Times New Roman"/>
                <a:cs typeface="Times New Roman"/>
              </a:rPr>
              <a:t>Abonnés</a:t>
            </a:r>
            <a:r>
              <a:rPr lang="fr-FR" sz="100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Dans le volet des tâches, cliquez sur </a:t>
            </a:r>
            <a:r>
              <a:rPr lang="fr-FR" sz="1000" b="1" smtClean="0">
                <a:effectLst/>
                <a:latin typeface="Arial"/>
                <a:ea typeface="Times New Roman"/>
                <a:cs typeface="Times New Roman"/>
              </a:rPr>
              <a:t>Nouveau</a:t>
            </a:r>
            <a:r>
              <a:rPr lang="fr-FR" sz="1000" smtClean="0">
                <a:solidFill>
                  <a:srgbClr val="000000"/>
                </a:solidFill>
                <a:effectLst/>
                <a:latin typeface="Arial"/>
                <a:ea typeface="Times New Roman"/>
                <a:cs typeface="Times New Roman"/>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Dans la boîte de dialogue </a:t>
            </a:r>
            <a:r>
              <a:rPr lang="fr-FR" sz="1000" b="1" smtClean="0">
                <a:effectLst/>
                <a:latin typeface="Arial"/>
                <a:ea typeface="Times New Roman"/>
                <a:cs typeface="Times New Roman"/>
              </a:rPr>
              <a:t>Assistant d'abonné aux notifications</a:t>
            </a:r>
            <a:r>
              <a:rPr lang="fr-FR" sz="1000" smtClean="0">
                <a:solidFill>
                  <a:srgbClr val="000000"/>
                </a:solidFill>
                <a:effectLst/>
                <a:latin typeface="Arial"/>
                <a:ea typeface="Times New Roman"/>
                <a:cs typeface="Times New Roman"/>
              </a:rPr>
              <a:t>, dans la page </a:t>
            </a:r>
            <a:r>
              <a:rPr lang="fr-FR" sz="1000" b="1" smtClean="0">
                <a:effectLst/>
                <a:latin typeface="Arial"/>
                <a:ea typeface="Times New Roman"/>
                <a:cs typeface="Times New Roman"/>
              </a:rPr>
              <a:t>Description</a:t>
            </a:r>
            <a:r>
              <a:rPr lang="fr-FR" sz="1000" smtClean="0">
                <a:solidFill>
                  <a:srgbClr val="000000"/>
                </a:solidFill>
                <a:effectLst/>
                <a:latin typeface="Arial"/>
                <a:ea typeface="Times New Roman"/>
                <a:cs typeface="Times New Roman"/>
              </a:rPr>
              <a:t>, dans </a:t>
            </a:r>
            <a:r>
              <a:rPr lang="fr-FR" sz="1000" b="1" smtClean="0">
                <a:effectLst/>
                <a:latin typeface="Arial"/>
                <a:ea typeface="Times New Roman"/>
                <a:cs typeface="Times New Roman"/>
              </a:rPr>
              <a:t>Nom de l'abonné</a:t>
            </a:r>
            <a:r>
              <a:rPr lang="fr-FR" sz="1000" smtClean="0">
                <a:solidFill>
                  <a:srgbClr val="000000"/>
                </a:solidFill>
                <a:effectLst/>
                <a:latin typeface="Arial"/>
                <a:ea typeface="Times New Roman"/>
                <a:cs typeface="Times New Roman"/>
              </a:rPr>
              <a:t>, tapez </a:t>
            </a:r>
            <a:r>
              <a:rPr lang="fr-FR" sz="1000" b="1" smtClean="0">
                <a:effectLst/>
                <a:latin typeface="Arial"/>
                <a:ea typeface="Times New Roman"/>
                <a:cs typeface="Times New Roman"/>
              </a:rPr>
              <a:t>ADATUM\Administrateur</a:t>
            </a:r>
            <a:r>
              <a:rPr lang="fr-FR" sz="1000" smtClean="0">
                <a:solidFill>
                  <a:srgbClr val="000000"/>
                </a:solidFill>
                <a:effectLst/>
                <a:latin typeface="Arial"/>
                <a:ea typeface="Times New Roman"/>
                <a:cs typeface="Times New Roman"/>
              </a:rPr>
              <a:t>, puis cliquez sur </a:t>
            </a:r>
            <a:r>
              <a:rPr lang="fr-FR" sz="1000" b="1" smtClean="0">
                <a:effectLst/>
                <a:latin typeface="Arial"/>
                <a:ea typeface="Times New Roman"/>
                <a:cs typeface="Times New Roman"/>
              </a:rPr>
              <a:t>Suivant</a:t>
            </a:r>
            <a:r>
              <a:rPr lang="fr-FR" sz="1000" smtClean="0">
                <a:solidFill>
                  <a:srgbClr val="000000"/>
                </a:solidFill>
                <a:effectLst/>
                <a:latin typeface="Arial"/>
                <a:ea typeface="Times New Roman"/>
                <a:cs typeface="Times New Roman"/>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Planifier</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Envoyer des notifications uniquement dans les plages horaires spécifiées</a:t>
            </a:r>
            <a:r>
              <a:rPr lang="fr-FR" sz="1000" smtClean="0">
                <a:solidFill>
                  <a:srgbClr val="000000"/>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Ajouter</a:t>
            </a:r>
            <a:r>
              <a:rPr lang="fr-FR" sz="1000" smtClean="0">
                <a:solidFill>
                  <a:srgbClr val="000000"/>
                </a:solidFill>
                <a:effectLst/>
                <a:latin typeface="Arial"/>
                <a:ea typeface="Times New Roman"/>
                <a:cs typeface="Times New Roman"/>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36</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538248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14"/>
            </a:pPr>
            <a:r>
              <a:rPr lang="fr-FR" sz="1000" smtClean="0">
                <a:solidFill>
                  <a:srgbClr val="000000"/>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Spécifier la planification</a:t>
            </a:r>
            <a:r>
              <a:rPr lang="fr-FR" sz="1000" smtClean="0">
                <a:solidFill>
                  <a:srgbClr val="000000"/>
                </a:solidFill>
                <a:latin typeface="Arial"/>
                <a:ea typeface="Times New Roman"/>
                <a:cs typeface="Times New Roman"/>
              </a:rPr>
              <a:t>, sous </a:t>
            </a:r>
            <a:r>
              <a:rPr lang="fr-FR" sz="1000" b="1" smtClean="0">
                <a:solidFill>
                  <a:prstClr val="black"/>
                </a:solidFill>
                <a:latin typeface="Arial"/>
                <a:ea typeface="Times New Roman"/>
                <a:cs typeface="Times New Roman"/>
              </a:rPr>
              <a:t>Périodicité hebdomadaire</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Du</a:t>
            </a:r>
            <a:r>
              <a:rPr lang="fr-FR" sz="1000" smtClean="0">
                <a:solidFill>
                  <a:srgbClr val="000000"/>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srgbClr val="000000"/>
                </a:solidFill>
                <a:latin typeface="Arial"/>
                <a:ea typeface="Times New Roman"/>
                <a:cs typeface="Times New Roman"/>
              </a:rPr>
              <a:t>puis définissez la première heure sur </a:t>
            </a:r>
            <a:r>
              <a:rPr lang="fr-FR" sz="1000" b="1" smtClean="0">
                <a:solidFill>
                  <a:prstClr val="black"/>
                </a:solidFill>
                <a:latin typeface="Arial"/>
                <a:ea typeface="Times New Roman"/>
                <a:cs typeface="Times New Roman"/>
              </a:rPr>
              <a:t>8 h 00</a:t>
            </a:r>
            <a:r>
              <a:rPr lang="fr-FR" sz="1000" smtClean="0">
                <a:solidFill>
                  <a:srgbClr val="000000"/>
                </a:solidFill>
                <a:latin typeface="Arial"/>
                <a:ea typeface="Times New Roman"/>
                <a:cs typeface="Times New Roman"/>
              </a:rPr>
              <a:t> et la seconde sur </a:t>
            </a:r>
            <a:r>
              <a:rPr lang="fr-FR" sz="1000" b="1" smtClean="0">
                <a:solidFill>
                  <a:prstClr val="black"/>
                </a:solidFill>
                <a:latin typeface="Arial"/>
                <a:ea typeface="Times New Roman"/>
                <a:cs typeface="Times New Roman"/>
              </a:rPr>
              <a:t>20 h 00</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4"/>
            </a:pPr>
            <a:r>
              <a:rPr lang="fr-FR" sz="1000" smtClean="0">
                <a:solidFill>
                  <a:srgbClr val="000000"/>
                </a:solidFill>
                <a:latin typeface="Arial"/>
                <a:ea typeface="Times New Roman"/>
                <a:cs typeface="Times New Roman"/>
              </a:rPr>
              <a:t>Sous </a:t>
            </a:r>
            <a:r>
              <a:rPr lang="fr-FR" sz="1000" b="1" smtClean="0">
                <a:solidFill>
                  <a:prstClr val="black"/>
                </a:solidFill>
                <a:latin typeface="Arial"/>
                <a:ea typeface="Times New Roman"/>
                <a:cs typeface="Times New Roman"/>
              </a:rPr>
              <a:t>Les jours suivants de la semaine</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Lundi</a:t>
            </a:r>
            <a:r>
              <a:rPr lang="fr-FR" sz="1000" smtClean="0">
                <a:solidFill>
                  <a:srgbClr val="000000"/>
                </a:solidFill>
                <a:latin typeface="Arial"/>
                <a:ea typeface="Times New Roman"/>
                <a:cs typeface="Times New Roman"/>
              </a:rPr>
              <a:t>, </a:t>
            </a:r>
            <a:r>
              <a:rPr lang="fr-FR" sz="1000" b="1" smtClean="0">
                <a:solidFill>
                  <a:prstClr val="black"/>
                </a:solidFill>
                <a:latin typeface="Arial"/>
                <a:ea typeface="Times New Roman"/>
                <a:cs typeface="Times New Roman"/>
              </a:rPr>
              <a:t>Mardi</a:t>
            </a:r>
            <a:r>
              <a:rPr lang="fr-FR" sz="1000" smtClean="0">
                <a:solidFill>
                  <a:srgbClr val="000000"/>
                </a:solidFill>
                <a:latin typeface="Arial"/>
                <a:ea typeface="Times New Roman"/>
                <a:cs typeface="Times New Roman"/>
              </a:rPr>
              <a:t>, </a:t>
            </a:r>
            <a:r>
              <a:rPr lang="fr-FR" sz="1000" b="1" smtClean="0">
                <a:solidFill>
                  <a:prstClr val="black"/>
                </a:solidFill>
                <a:latin typeface="Arial"/>
                <a:ea typeface="Times New Roman"/>
                <a:cs typeface="Times New Roman"/>
              </a:rPr>
              <a:t>Mercredi</a:t>
            </a:r>
            <a:r>
              <a:rPr lang="fr-FR" sz="1000" smtClean="0">
                <a:solidFill>
                  <a:srgbClr val="000000"/>
                </a:solidFill>
                <a:latin typeface="Arial"/>
                <a:ea typeface="Times New Roman"/>
                <a:cs typeface="Times New Roman"/>
              </a:rPr>
              <a:t>,</a:t>
            </a:r>
            <a:r>
              <a:rPr lang="fr-FR" sz="1000" b="1" smtClean="0">
                <a:solidFill>
                  <a:prstClr val="black"/>
                </a:solidFill>
                <a:latin typeface="Arial"/>
                <a:ea typeface="Times New Roman"/>
                <a:cs typeface="Times New Roman"/>
              </a:rPr>
              <a:t> Jeudi</a:t>
            </a:r>
            <a:r>
              <a:rPr lang="fr-FR" sz="1000" smtClean="0">
                <a:solidFill>
                  <a:srgbClr val="000000"/>
                </a:solidFill>
                <a:latin typeface="Arial"/>
                <a:ea typeface="Times New Roman"/>
                <a:cs typeface="Times New Roman"/>
              </a:rPr>
              <a:t>, </a:t>
            </a:r>
            <a:r>
              <a:rPr lang="fr-FR" sz="1000" b="1" smtClean="0">
                <a:solidFill>
                  <a:prstClr val="black"/>
                </a:solidFill>
                <a:latin typeface="Arial"/>
                <a:ea typeface="Times New Roman"/>
                <a:cs typeface="Times New Roman"/>
              </a:rPr>
              <a:t>Vendredi</a:t>
            </a:r>
            <a:r>
              <a:rPr lang="fr-FR" sz="1000" smtClean="0">
                <a:solidFill>
                  <a:srgbClr val="000000"/>
                </a:solidFill>
                <a:latin typeface="Arial"/>
                <a:ea typeface="Times New Roman"/>
                <a:cs typeface="Times New Roman"/>
              </a:rPr>
              <a:t> et </a:t>
            </a:r>
            <a:r>
              <a:rPr lang="fr-FR" sz="1000" b="1" smtClean="0">
                <a:solidFill>
                  <a:prstClr val="black"/>
                </a:solidFill>
                <a:latin typeface="Arial"/>
                <a:ea typeface="Times New Roman"/>
                <a:cs typeface="Times New Roman"/>
              </a:rPr>
              <a:t>Samedi</a:t>
            </a:r>
            <a:r>
              <a:rPr lang="fr-FR" sz="1000" smtClean="0">
                <a:solidFill>
                  <a:srgbClr val="000000"/>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4"/>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Planifier</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4"/>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Adresses</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Ajouter</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4"/>
            </a:pPr>
            <a:r>
              <a:rPr lang="fr-FR" sz="1000" smtClean="0">
                <a:solidFill>
                  <a:srgbClr val="000000"/>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Décrire l'adresse d'abonné</a:t>
            </a:r>
            <a:r>
              <a:rPr lang="fr-FR" sz="1000" smtClean="0">
                <a:solidFill>
                  <a:srgbClr val="000000"/>
                </a:solidFill>
                <a:latin typeface="Arial"/>
                <a:ea typeface="Times New Roman"/>
                <a:cs typeface="Times New Roman"/>
              </a:rPr>
              <a:t>, dans la zone </a:t>
            </a:r>
            <a:r>
              <a:rPr lang="fr-FR" sz="1000" b="1" smtClean="0">
                <a:solidFill>
                  <a:prstClr val="black"/>
                </a:solidFill>
                <a:latin typeface="Arial"/>
                <a:ea typeface="Times New Roman"/>
                <a:cs typeface="Times New Roman"/>
              </a:rPr>
              <a:t>Nom d'adresse</a:t>
            </a:r>
            <a:r>
              <a:rPr lang="fr-FR" sz="1000" smtClean="0">
                <a:solidFill>
                  <a:srgbClr val="000000"/>
                </a:solidFill>
                <a:latin typeface="Arial"/>
                <a:ea typeface="Times New Roman"/>
                <a:cs typeface="Times New Roman"/>
              </a:rPr>
              <a:t>, tapez </a:t>
            </a:r>
            <a:r>
              <a:rPr lang="fr-FR" sz="1000" b="1" smtClean="0">
                <a:solidFill>
                  <a:prstClr val="black"/>
                </a:solidFill>
                <a:latin typeface="Arial"/>
                <a:ea typeface="Times New Roman"/>
                <a:cs typeface="Times New Roman"/>
              </a:rPr>
              <a:t>ADATUM\Administrateur</a:t>
            </a:r>
            <a:r>
              <a:rPr lang="fr-FR" sz="1000" smtClean="0">
                <a:solidFill>
                  <a:srgbClr val="000000"/>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4"/>
            </a:pPr>
            <a:r>
              <a:rPr lang="fr-FR" sz="1000" smtClean="0">
                <a:solidFill>
                  <a:srgbClr val="000000"/>
                </a:solidFill>
                <a:latin typeface="Arial"/>
                <a:ea typeface="Times New Roman"/>
                <a:cs typeface="Times New Roman"/>
              </a:rPr>
              <a:t>Dans la zone de liste déroulante </a:t>
            </a:r>
            <a:r>
              <a:rPr lang="fr-FR" sz="1000" b="1" smtClean="0">
                <a:solidFill>
                  <a:prstClr val="black"/>
                </a:solidFill>
                <a:latin typeface="Arial"/>
                <a:ea typeface="Times New Roman"/>
                <a:cs typeface="Times New Roman"/>
              </a:rPr>
              <a:t>Type de canal</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Courrier électronique (SMTP)</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4"/>
            </a:pPr>
            <a:r>
              <a:rPr lang="fr-FR" sz="1000" smtClean="0">
                <a:solidFill>
                  <a:srgbClr val="000000"/>
                </a:solidFill>
                <a:latin typeface="Arial"/>
                <a:ea typeface="Times New Roman"/>
                <a:cs typeface="Times New Roman"/>
              </a:rPr>
              <a:t>Dans la zone </a:t>
            </a:r>
            <a:r>
              <a:rPr lang="fr-FR" sz="1000" b="1" smtClean="0">
                <a:solidFill>
                  <a:prstClr val="black"/>
                </a:solidFill>
                <a:latin typeface="Arial"/>
                <a:ea typeface="Times New Roman"/>
                <a:cs typeface="Times New Roman"/>
              </a:rPr>
              <a:t>Adresse de remise pour le canal sélectionné</a:t>
            </a:r>
            <a:r>
              <a:rPr lang="fr-FR" sz="1000" smtClean="0">
                <a:solidFill>
                  <a:srgbClr val="000000"/>
                </a:solidFill>
                <a:latin typeface="Arial"/>
                <a:ea typeface="Times New Roman"/>
                <a:cs typeface="Times New Roman"/>
              </a:rPr>
              <a:t>, tapez </a:t>
            </a:r>
            <a:r>
              <a:rPr lang="fr-FR" sz="1000" b="1" smtClean="0">
                <a:solidFill>
                  <a:prstClr val="black"/>
                </a:solidFill>
                <a:latin typeface="Arial"/>
                <a:ea typeface="Times New Roman"/>
                <a:cs typeface="Times New Roman"/>
              </a:rPr>
              <a:t>administrateur@adatum.com</a:t>
            </a:r>
            <a:r>
              <a:rPr lang="fr-FR" sz="1000" smtClean="0">
                <a:solidFill>
                  <a:srgbClr val="000000"/>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4"/>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Planifier</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Terminer</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4"/>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Adresses</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Terminer</a:t>
            </a:r>
            <a:r>
              <a:rPr lang="fr-FR" sz="1000" smtClean="0">
                <a:solidFill>
                  <a:srgbClr val="000000"/>
                </a:solidFill>
                <a:latin typeface="Arial"/>
                <a:ea typeface="Times New Roman"/>
                <a:cs typeface="Times New Roman"/>
              </a:rPr>
              <a:t>, puis sur </a:t>
            </a:r>
            <a:r>
              <a:rPr lang="fr-FR" sz="1000" b="1" smtClean="0">
                <a:solidFill>
                  <a:prstClr val="black"/>
                </a:solidFill>
                <a:latin typeface="Arial"/>
                <a:ea typeface="Times New Roman"/>
                <a:cs typeface="Times New Roman"/>
              </a:rPr>
              <a:t>Fermer</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le volet Administration, cliquez sur </a:t>
            </a:r>
            <a:r>
              <a:rPr lang="fr-FR" sz="1000" b="1" smtClean="0">
                <a:solidFill>
                  <a:prstClr val="black"/>
                </a:solidFill>
                <a:latin typeface="Arial"/>
                <a:ea typeface="Times New Roman"/>
                <a:cs typeface="Times New Roman"/>
              </a:rPr>
              <a:t>Abonnements</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le volet des tâches, cliquez sur </a:t>
            </a:r>
            <a:r>
              <a:rPr lang="fr-FR" sz="1000" b="1" smtClean="0">
                <a:solidFill>
                  <a:prstClr val="black"/>
                </a:solidFill>
                <a:latin typeface="Arial"/>
                <a:ea typeface="Times New Roman"/>
                <a:cs typeface="Times New Roman"/>
              </a:rPr>
              <a:t>Nouveau</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Création d'abonnement aux notifications</a:t>
            </a:r>
            <a:r>
              <a:rPr lang="fr-FR" sz="1000" smtClean="0">
                <a:solidFill>
                  <a:prstClr val="black"/>
                </a:solidFill>
                <a:latin typeface="Arial"/>
                <a:ea typeface="Times New Roman"/>
                <a:cs typeface="Times New Roman"/>
              </a:rPr>
              <a:t>, dans la zone </a:t>
            </a:r>
            <a:r>
              <a:rPr lang="fr-FR" sz="1000" b="1" smtClean="0">
                <a:solidFill>
                  <a:prstClr val="black"/>
                </a:solidFill>
                <a:latin typeface="Arial"/>
                <a:ea typeface="Times New Roman"/>
                <a:cs typeface="Times New Roman"/>
              </a:rPr>
              <a:t>Nom d'abonnement</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Alertes SQL critiques</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Critères</a:t>
            </a:r>
            <a:r>
              <a:rPr lang="fr-FR" sz="1000" smtClean="0">
                <a:solidFill>
                  <a:prstClr val="black"/>
                </a:solidFill>
                <a:latin typeface="Arial"/>
                <a:ea typeface="Times New Roman"/>
                <a:cs typeface="Times New Roman"/>
              </a:rPr>
              <a:t>, dans la liste </a:t>
            </a:r>
            <a:r>
              <a:rPr lang="fr-FR" sz="1000" b="1" smtClean="0">
                <a:solidFill>
                  <a:prstClr val="black"/>
                </a:solidFill>
                <a:latin typeface="Arial"/>
                <a:ea typeface="Times New Roman"/>
                <a:cs typeface="Times New Roman"/>
              </a:rPr>
              <a:t>Conditions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déclenché(e) par toute instance d'un groupe spécifique </a:t>
            </a:r>
            <a:r>
              <a:rPr lang="fr-FR" sz="1000" smtClean="0">
                <a:solidFill>
                  <a:prstClr val="black"/>
                </a:solidFill>
                <a:latin typeface="Arial"/>
                <a:ea typeface="Times New Roman"/>
                <a:cs typeface="Times New Roman"/>
              </a:rPr>
              <a:t>et </a:t>
            </a:r>
            <a:r>
              <a:rPr lang="fr-FR" sz="1000" b="1" smtClean="0">
                <a:solidFill>
                  <a:prstClr val="black"/>
                </a:solidFill>
                <a:latin typeface="Arial"/>
                <a:ea typeface="Times New Roman"/>
                <a:cs typeface="Times New Roman"/>
              </a:rPr>
              <a:t>de gravité spécifique</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zone </a:t>
            </a:r>
            <a:r>
              <a:rPr lang="fr-FR" sz="1000" b="1" smtClean="0">
                <a:solidFill>
                  <a:prstClr val="black"/>
                </a:solidFill>
                <a:latin typeface="Arial"/>
                <a:ea typeface="Times New Roman"/>
                <a:cs typeface="Times New Roman"/>
              </a:rPr>
              <a:t>Description des critères (cliquez sur la valeur soulignée pour modifier) :</a:t>
            </a:r>
            <a:r>
              <a:rPr lang="fr-FR" sz="1000" smtClean="0">
                <a:solidFill>
                  <a:prstClr val="black"/>
                </a:solidFill>
                <a:latin typeface="Arial"/>
                <a:ea typeface="Times New Roman"/>
                <a:cs typeface="Times New Roman"/>
              </a:rPr>
              <a:t>, cliquez sur la première occurrence de </a:t>
            </a:r>
            <a:r>
              <a:rPr lang="fr-FR" sz="1000" b="1" smtClean="0">
                <a:solidFill>
                  <a:prstClr val="black"/>
                </a:solidFill>
                <a:latin typeface="Arial"/>
                <a:ea typeface="Times New Roman"/>
                <a:cs typeface="Times New Roman"/>
              </a:rPr>
              <a:t>spécifique</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Recherche de groupes</a:t>
            </a:r>
            <a:r>
              <a:rPr lang="fr-FR" sz="1000" smtClean="0">
                <a:solidFill>
                  <a:prstClr val="black"/>
                </a:solidFill>
                <a:latin typeface="Arial"/>
                <a:ea typeface="Times New Roman"/>
                <a:cs typeface="Times New Roman"/>
              </a:rPr>
              <a:t>, dans la zone </a:t>
            </a:r>
            <a:r>
              <a:rPr lang="fr-FR" sz="1000" b="1" smtClean="0">
                <a:solidFill>
                  <a:prstClr val="black"/>
                </a:solidFill>
                <a:latin typeface="Arial"/>
                <a:ea typeface="Times New Roman"/>
                <a:cs typeface="Times New Roman"/>
              </a:rPr>
              <a:t>Filtrer par (facultatif)</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SQL</a:t>
            </a:r>
            <a:r>
              <a:rPr lang="fr-FR" sz="1000" smtClean="0">
                <a:solidFill>
                  <a:prstClr val="black"/>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puis cliquez sur </a:t>
            </a:r>
            <a:r>
              <a:rPr lang="fr-FR" sz="1000" b="1" smtClean="0">
                <a:solidFill>
                  <a:prstClr val="black"/>
                </a:solidFill>
                <a:latin typeface="Arial"/>
                <a:ea typeface="Times New Roman"/>
                <a:cs typeface="Times New Roman"/>
              </a:rPr>
              <a:t>Rechercher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liste </a:t>
            </a:r>
            <a:r>
              <a:rPr lang="fr-FR" sz="1000" b="1" smtClean="0">
                <a:solidFill>
                  <a:prstClr val="black"/>
                </a:solidFill>
                <a:latin typeface="Arial"/>
                <a:ea typeface="Times New Roman"/>
                <a:cs typeface="Times New Roman"/>
              </a:rPr>
              <a:t>Groupes disponibles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SQL Server 2008 Computers</a:t>
            </a:r>
            <a:r>
              <a:rPr lang="fr-FR" sz="1000" smtClean="0">
                <a:solidFill>
                  <a:prstClr val="black"/>
                </a:solidFill>
                <a:latin typeface="Arial"/>
                <a:ea typeface="Times New Roman"/>
                <a:cs typeface="Times New Roman"/>
              </a:rPr>
              <a:t> (Ordinateurs SQL Server 2008), sur </a:t>
            </a:r>
            <a:r>
              <a:rPr lang="fr-FR" sz="1000" b="1" smtClean="0">
                <a:solidFill>
                  <a:prstClr val="black"/>
                </a:solidFill>
                <a:latin typeface="Arial"/>
                <a:ea typeface="Times New Roman"/>
                <a:cs typeface="Times New Roman"/>
              </a:rPr>
              <a:t>Ajouter</a:t>
            </a:r>
            <a:r>
              <a:rPr lang="fr-FR" sz="1000" smtClean="0">
                <a:solidFill>
                  <a:prstClr val="black"/>
                </a:solidFill>
                <a:latin typeface="Arial"/>
                <a:ea typeface="Times New Roman"/>
                <a:cs typeface="Times New Roman"/>
              </a:rPr>
              <a:t>, puis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a:t>
            </a:r>
          </a:p>
        </p:txBody>
      </p:sp>
      <p:sp>
        <p:nvSpPr>
          <p:cNvPr id="4" name="Slide Number Placeholder 3"/>
          <p:cNvSpPr>
            <a:spLocks noGrp="1"/>
          </p:cNvSpPr>
          <p:nvPr>
            <p:ph type="sldNum" sz="quarter" idx="10"/>
          </p:nvPr>
        </p:nvSpPr>
        <p:spPr/>
        <p:txBody>
          <a:bodyPr/>
          <a:lstStyle/>
          <a:p>
            <a:fld id="{B0DCCA6E-50B3-4613-98BC-509B80EFCF86}" type="slidenum">
              <a:rPr lang="fr-FR" smtClean="0"/>
              <a:pPr/>
              <a:t>37</a:t>
            </a:fld>
            <a:endParaRPr lang="fr-FR"/>
          </a:p>
        </p:txBody>
      </p:sp>
      <p:sp>
        <p:nvSpPr>
          <p:cNvPr id="5" name="TextBox 4"/>
          <p:cNvSpPr txBox="1"/>
          <p:nvPr/>
        </p:nvSpPr>
        <p:spPr>
          <a:xfrm>
            <a:off x="0" y="8890000"/>
            <a:ext cx="35814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Rectangle 10"/>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zone </a:t>
            </a:r>
            <a:r>
              <a:rPr lang="fr-FR" sz="1000" b="1" smtClean="0">
                <a:solidFill>
                  <a:prstClr val="black"/>
                </a:solidFill>
                <a:latin typeface="Arial"/>
                <a:ea typeface="Times New Roman"/>
                <a:cs typeface="Times New Roman"/>
              </a:rPr>
              <a:t>Description des critères (cliquez sur la valeur soulignée pour modifier) :</a:t>
            </a:r>
            <a:r>
              <a:rPr lang="fr-FR" sz="1000" smtClean="0">
                <a:solidFill>
                  <a:prstClr val="black"/>
                </a:solidFill>
                <a:latin typeface="Arial"/>
                <a:ea typeface="Times New Roman"/>
                <a:cs typeface="Times New Roman"/>
              </a:rPr>
              <a:t>, cliquez sur la seconde occurrence de </a:t>
            </a:r>
            <a:r>
              <a:rPr lang="fr-FR" sz="1000" b="1" smtClean="0">
                <a:solidFill>
                  <a:prstClr val="black"/>
                </a:solidFill>
                <a:latin typeface="Arial"/>
                <a:ea typeface="Times New Roman"/>
                <a:cs typeface="Times New Roman"/>
              </a:rPr>
              <a:t>spécifique</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Type d'alerte</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Critique</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Critères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Abonnés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Ajouter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Recherche d'abonnés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Recherche</a:t>
            </a:r>
            <a:r>
              <a:rPr lang="fr-FR" sz="1000" smtClean="0">
                <a:solidFill>
                  <a:prstClr val="black"/>
                </a:solidFill>
                <a:latin typeface="Arial"/>
                <a:ea typeface="Times New Roman"/>
                <a:cs typeface="Times New Roman"/>
              </a:rPr>
              <a:t>, sur </a:t>
            </a:r>
            <a:r>
              <a:rPr lang="fr-FR" sz="1000" b="1" smtClean="0">
                <a:solidFill>
                  <a:prstClr val="black"/>
                </a:solidFill>
                <a:latin typeface="Arial"/>
                <a:ea typeface="Times New Roman"/>
                <a:cs typeface="Times New Roman"/>
              </a:rPr>
              <a:t>ADATUM\Administrateur</a:t>
            </a:r>
            <a:r>
              <a:rPr lang="fr-FR" sz="1000" smtClean="0">
                <a:solidFill>
                  <a:prstClr val="black"/>
                </a:solidFill>
                <a:latin typeface="Arial"/>
                <a:ea typeface="Times New Roman"/>
                <a:cs typeface="Times New Roman"/>
              </a:rPr>
              <a:t>, sur </a:t>
            </a:r>
            <a:r>
              <a:rPr lang="fr-FR" sz="1000" b="1" smtClean="0">
                <a:solidFill>
                  <a:prstClr val="black"/>
                </a:solidFill>
                <a:latin typeface="Arial"/>
                <a:ea typeface="Times New Roman"/>
                <a:cs typeface="Times New Roman"/>
              </a:rPr>
              <a:t>Ajouter</a:t>
            </a:r>
            <a:r>
              <a:rPr lang="fr-FR" sz="1000" smtClean="0">
                <a:solidFill>
                  <a:prstClr val="black"/>
                </a:solidFill>
                <a:latin typeface="Arial"/>
                <a:ea typeface="Times New Roman"/>
                <a:cs typeface="Times New Roman"/>
              </a:rPr>
              <a:t>, puis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Abonnés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Canaux</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Ajouter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Recherche de canaux</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Recherche</a:t>
            </a:r>
            <a:r>
              <a:rPr lang="fr-FR" sz="1000" smtClean="0">
                <a:solidFill>
                  <a:prstClr val="black"/>
                </a:solidFill>
                <a:latin typeface="Arial"/>
                <a:ea typeface="Times New Roman"/>
                <a:cs typeface="Times New Roman"/>
              </a:rPr>
              <a:t>, sur </a:t>
            </a:r>
            <a:r>
              <a:rPr lang="fr-FR" sz="1000" b="1" smtClean="0">
                <a:solidFill>
                  <a:prstClr val="black"/>
                </a:solidFill>
                <a:latin typeface="Arial"/>
                <a:ea typeface="Times New Roman"/>
                <a:cs typeface="Times New Roman"/>
              </a:rPr>
              <a:t>Canal de notification SMTP</a:t>
            </a:r>
            <a:r>
              <a:rPr lang="fr-FR" sz="1000" smtClean="0">
                <a:solidFill>
                  <a:prstClr val="black"/>
                </a:solidFill>
                <a:latin typeface="Arial"/>
                <a:ea typeface="Times New Roman"/>
                <a:cs typeface="Times New Roman"/>
              </a:rPr>
              <a:t>, sur </a:t>
            </a:r>
            <a:r>
              <a:rPr lang="fr-FR" sz="1000" b="1" smtClean="0">
                <a:solidFill>
                  <a:prstClr val="black"/>
                </a:solidFill>
                <a:latin typeface="Arial"/>
                <a:ea typeface="Times New Roman"/>
                <a:cs typeface="Times New Roman"/>
              </a:rPr>
              <a:t>Ajouter</a:t>
            </a:r>
            <a:r>
              <a:rPr lang="fr-FR" sz="1000" smtClean="0">
                <a:solidFill>
                  <a:prstClr val="black"/>
                </a:solidFill>
                <a:latin typeface="Arial"/>
                <a:ea typeface="Times New Roman"/>
                <a:cs typeface="Times New Roman"/>
              </a:rPr>
              <a:t>, puis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Canaux</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Times New Roman"/>
              </a:rPr>
              <a:t>. </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0"/>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Résumé</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Terminer</a:t>
            </a:r>
            <a:r>
              <a:rPr lang="fr-FR" sz="1000" smtClean="0">
                <a:solidFill>
                  <a:srgbClr val="000000"/>
                </a:solidFill>
                <a:latin typeface="Arial"/>
                <a:ea typeface="Times New Roman"/>
                <a:cs typeface="Times New Roman"/>
              </a:rPr>
              <a:t>, puis sur </a:t>
            </a:r>
            <a:r>
              <a:rPr lang="fr-FR" sz="1000" b="1" smtClean="0">
                <a:solidFill>
                  <a:prstClr val="black"/>
                </a:solidFill>
                <a:latin typeface="Arial"/>
                <a:ea typeface="Times New Roman"/>
                <a:cs typeface="Times New Roman"/>
              </a:rPr>
              <a:t>Fermer</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Sur l'ordinateur hôte, démarrez le Gestionnaire Hyper-V</a:t>
            </a:r>
            <a:r>
              <a:rPr lang="fr-FR" sz="1000" baseline="30000" smtClean="0">
                <a:solidFill>
                  <a:prstClr val="black"/>
                </a:solidFill>
                <a:latin typeface="Arial"/>
                <a:ea typeface="Times New Roman"/>
                <a:cs typeface="Times New Roman"/>
              </a:rPr>
              <a: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liste </a:t>
            </a:r>
            <a:r>
              <a:rPr lang="fr-FR" sz="1000" b="1" smtClean="0">
                <a:solidFill>
                  <a:prstClr val="black"/>
                </a:solidFill>
                <a:latin typeface="Arial"/>
                <a:ea typeface="Times New Roman"/>
                <a:cs typeface="Times New Roman"/>
              </a:rPr>
              <a:t>Ordinateurs virtuels</a:t>
            </a:r>
            <a:r>
              <a:rPr lang="fr-FR" sz="1000" smtClean="0">
                <a:solidFill>
                  <a:prstClr val="black"/>
                </a:solidFill>
                <a:latin typeface="Arial"/>
                <a:ea typeface="Times New Roman"/>
                <a:cs typeface="Times New Roman"/>
              </a:rPr>
              <a:t>, cliquez avec le bouton droit sur </a:t>
            </a:r>
            <a:r>
              <a:rPr lang="fr-FR" sz="1000" b="1" smtClean="0">
                <a:solidFill>
                  <a:prstClr val="black"/>
                </a:solidFill>
                <a:latin typeface="Arial"/>
                <a:ea typeface="Times New Roman"/>
                <a:cs typeface="Times New Roman"/>
              </a:rPr>
              <a:t>22414B-LON-DC1</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Rétablir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Rétablir l'ordinateur virtuel</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Rétablir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Répétez les étapes 2 et 3 pour </a:t>
            </a:r>
            <a:r>
              <a:rPr lang="fr-FR" sz="1000" b="1" smtClean="0">
                <a:solidFill>
                  <a:prstClr val="black"/>
                </a:solidFill>
                <a:latin typeface="Arial"/>
                <a:ea typeface="Times New Roman"/>
                <a:cs typeface="Times New Roman"/>
              </a:rPr>
              <a:t>22414B-LON-SVR1</a:t>
            </a:r>
            <a:r>
              <a:rPr lang="fr-FR" sz="1000" smtClean="0">
                <a:solidFill>
                  <a:prstClr val="black"/>
                </a:solidFill>
                <a:latin typeface="Arial"/>
                <a:ea typeface="Times New Roman"/>
                <a:cs typeface="Times New Roman"/>
              </a:rPr>
              <a:t>, </a:t>
            </a:r>
            <a:r>
              <a:rPr lang="fr-FR" sz="1000" b="1" smtClean="0">
                <a:solidFill>
                  <a:prstClr val="black"/>
                </a:solidFill>
                <a:latin typeface="Arial"/>
                <a:ea typeface="Times New Roman"/>
                <a:cs typeface="Times New Roman"/>
              </a:rPr>
              <a:t>22414B-LON-SVR2</a:t>
            </a:r>
            <a:r>
              <a:rPr lang="fr-FR" sz="1000" smtClean="0">
                <a:solidFill>
                  <a:prstClr val="black"/>
                </a:solidFill>
                <a:latin typeface="Arial"/>
                <a:ea typeface="Times New Roman"/>
                <a:cs typeface="Times New Roman"/>
              </a:rPr>
              <a:t> et </a:t>
            </a:r>
            <a:r>
              <a:rPr lang="fr-FR" sz="1000" b="1" smtClean="0">
                <a:solidFill>
                  <a:prstClr val="black"/>
                </a:solidFill>
                <a:latin typeface="Arial"/>
                <a:ea typeface="Times New Roman"/>
                <a:cs typeface="Times New Roman"/>
              </a:rPr>
              <a:t>22414B-LON-OM1</a:t>
            </a:r>
            <a:r>
              <a:rPr lang="fr-FR" sz="1000" smtClean="0">
                <a:solidFill>
                  <a:prstClr val="black"/>
                </a:solidFill>
                <a:latin typeface="Arial"/>
                <a:ea typeface="Times New Roman"/>
                <a:cs typeface="Times New Roman"/>
              </a:rPr>
              <a:t>.</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38</a:t>
            </a:fld>
            <a:endParaRPr lang="fr-F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Rectangle 10"/>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0C33135-26F1-4E7A-962E-55DF01F6884F}" type="slidenum">
              <a:rPr lang="en-US" smtClean="0"/>
              <a:t>39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Tree>
    <p:extLst>
      <p:ext uri="{BB962C8B-B14F-4D97-AF65-F5344CB8AC3E}">
        <p14:creationId xmlns:p14="http://schemas.microsoft.com/office/powerpoint/2010/main" val="313803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Les stagiaires doivent déjà connaître ces outils, de par leur expérience professionnelle ou des cours précédents. Ne passez pas trop de temps à détailler ces outils, sauf si les stagiaires ont demandé à en savoir plus.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3521566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aux stagiaires qu'ils peuvent accéder aux rapports directement depuis les SSRS aussi. Si le temps le permet, ouvrez Windows Internet Explorer</a:t>
            </a:r>
            <a:r>
              <a:rPr lang="fr-FR" sz="1000" baseline="30000" smtClean="0">
                <a:latin typeface="Arial"/>
                <a:ea typeface="Calibri"/>
                <a:cs typeface="Times New Roman"/>
              </a:rPr>
              <a:t>®</a:t>
            </a:r>
            <a:r>
              <a:rPr lang="fr-FR" sz="1000" smtClean="0">
                <a:latin typeface="Arial"/>
                <a:ea typeface="Calibri"/>
                <a:cs typeface="Times New Roman"/>
              </a:rPr>
              <a:t>, dans la barre d'adresses, tapez </a:t>
            </a:r>
            <a:br>
              <a:rPr lang="fr-FR" sz="1000" smtClean="0">
                <a:latin typeface="Arial"/>
                <a:ea typeface="Calibri"/>
                <a:cs typeface="Times New Roman"/>
              </a:rPr>
            </a:br>
            <a:r>
              <a:rPr lang="fr-FR" sz="1000" u="sng" smtClean="0">
                <a:latin typeface="Arial"/>
                <a:ea typeface="Calibri"/>
                <a:cs typeface="Segoe UI"/>
                <a:hlinkClick r:id="rId3"/>
              </a:rPr>
              <a:t>http://lon-om1/reports</a:t>
            </a:r>
            <a:r>
              <a:rPr lang="fr-FR" sz="1000" smtClean="0">
                <a:latin typeface="Arial"/>
                <a:ea typeface="Calibri"/>
                <a:cs typeface="Times New Roman"/>
              </a:rPr>
              <a:t> et montrez-leur des rapports depuis cet emplacement. Vous pouvez demander aux stagiaires s'ils connaissent les SSRS, puis leur montrer des abonnements. Expliquez-leur que s'ils configurent des paramètres dans les SSRS, une autre option de remise est le courrier électronique.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40</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1873401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Si le temps le permet, montrez les paramètres de nettoyage de la base de données.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41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3457010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effectLst/>
                <a:latin typeface="Arial"/>
                <a:ea typeface="Times New Roman"/>
                <a:cs typeface="Times New Roman"/>
              </a:rPr>
              <a:t>Expliquez aux stagiaires que bien que nous mentionnions PRO ici, ils ne verront pas comment l'implémenter avant le module 7. En outre, indiquez-leur l'adresse http://go.microsoft.com/fwlink/?LinkID=285322 pour des instructions sur la création de packs d'administration compatibles PRO.</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42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58084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B0C33135-26F1-4E7A-962E-55DF01F6884F}" type="slidenum">
              <a:rPr lang="en-US" smtClean="0"/>
              <a:t>43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647967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Informez les stagiaires que les packs d'administration requis par l'intégration entre Operations Manager et VMM sont disponibles dans le fichier System Center 2012 Virtual Machine Manager Update Rollup 1 MP.msi, téléchargeable à l'adresse http://go.microsoft.com/fwlink/?LinkID=285323.</a:t>
            </a:r>
          </a:p>
          <a:p>
            <a:pPr>
              <a:lnSpc>
                <a:spcPct val="115000"/>
              </a:lnSpc>
              <a:spcAft>
                <a:spcPts val="1000"/>
              </a:spcAft>
            </a:pPr>
            <a:r>
              <a:rPr lang="fr-FR" sz="1000" smtClean="0">
                <a:latin typeface="Arial"/>
                <a:ea typeface="Calibri"/>
                <a:cs typeface="Times New Roman"/>
              </a:rPr>
              <a:t>Expliquez que les modifications apportées au Registre doivent être effectuées dès vous installez une nouvelle version du pack d'analyse System Center pour System Center 2012 – Virtual Machine Manager (VMM).</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44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946339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aux stagiaires qu'ils peuvent accéder au System Center Marketplace pour voir une liste des packs d'administration, y compris des packs d'administration compatibles PRO. À la date de rédaction de ce module, les packs d'administration compatibles PRO non-Microsoft suivants étaient disponibles :</a:t>
            </a:r>
          </a:p>
          <a:p>
            <a:pPr marL="177800" marR="0" lvl="0" indent="-177800">
              <a:lnSpc>
                <a:spcPct val="115000"/>
              </a:lnSpc>
              <a:spcBef>
                <a:spcPts val="0"/>
              </a:spcBef>
              <a:spcAft>
                <a:spcPts val="995"/>
              </a:spcAft>
              <a:buFont typeface="Arial" pitchFamily="34" charset="0"/>
              <a:buChar char="•"/>
            </a:pPr>
            <a:r>
              <a:rPr lang="fr-FR" sz="1000" b="1" smtClean="0">
                <a:effectLst/>
                <a:latin typeface="Arial"/>
                <a:ea typeface="Times New Roman"/>
                <a:cs typeface="Times New Roman"/>
              </a:rPr>
              <a:t>Liens de référence : </a:t>
            </a:r>
            <a:r>
              <a:rPr lang="fr-FR" sz="1000" smtClean="0">
                <a:effectLst/>
                <a:latin typeface="Arial"/>
                <a:ea typeface="Times New Roman"/>
                <a:cs typeface="Times New Roman"/>
              </a:rPr>
              <a:t>F5 PRO-enabled Management Pack for System Center (F5 PRO pack)</a:t>
            </a:r>
            <a:endParaRPr lang="fr-FR" sz="1000" smtClean="0">
              <a:latin typeface="Arial"/>
              <a:ea typeface="Times New Roman"/>
              <a:cs typeface="Times New Roman"/>
            </a:endParaRPr>
          </a:p>
          <a:p>
            <a:pPr marL="457200" marR="0">
              <a:lnSpc>
                <a:spcPct val="115000"/>
              </a:lnSpc>
              <a:spcBef>
                <a:spcPts val="0"/>
              </a:spcBef>
              <a:spcAft>
                <a:spcPts val="995"/>
              </a:spcAft>
            </a:pPr>
            <a:r>
              <a:rPr lang="fr-FR" sz="1000" smtClean="0">
                <a:solidFill>
                  <a:srgbClr val="000000"/>
                </a:solidFill>
                <a:effectLst/>
                <a:latin typeface="Arial"/>
                <a:ea typeface="Times New Roman"/>
                <a:cs typeface="Times New Roman"/>
              </a:rPr>
              <a:t>http://go.microsoft.com/fwlink/?LinkID=285324</a:t>
            </a:r>
            <a:endParaRPr lang="fr-FR" sz="1000" smtClean="0">
              <a:effectLst/>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Emulex PRO-enabled Management Pack</a:t>
            </a:r>
            <a:endParaRPr lang="fr-FR" sz="1000" smtClean="0">
              <a:latin typeface="Arial"/>
              <a:ea typeface="Times New Roman"/>
              <a:cs typeface="Times New Roman"/>
            </a:endParaRPr>
          </a:p>
          <a:p>
            <a:pPr marL="457200" marR="0">
              <a:lnSpc>
                <a:spcPct val="115000"/>
              </a:lnSpc>
              <a:spcBef>
                <a:spcPts val="0"/>
              </a:spcBef>
              <a:spcAft>
                <a:spcPts val="995"/>
              </a:spcAft>
            </a:pPr>
            <a:r>
              <a:rPr lang="fr-FR" sz="1000" smtClean="0">
                <a:solidFill>
                  <a:srgbClr val="000000"/>
                </a:solidFill>
                <a:effectLst/>
                <a:latin typeface="Arial"/>
                <a:ea typeface="Times New Roman"/>
                <a:cs typeface="Times New Roman"/>
              </a:rPr>
              <a:t>http://go.microsoft.com/fwlink/?LinkID=285316</a:t>
            </a:r>
            <a:endParaRPr lang="fr-FR" sz="1000" smtClean="0">
              <a:effectLst/>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Citrix NetScaler PRO-Enabled Management Pack for System Center</a:t>
            </a:r>
            <a:endParaRPr lang="fr-FR" sz="1000" smtClean="0">
              <a:latin typeface="Arial"/>
              <a:ea typeface="Times New Roman"/>
              <a:cs typeface="Times New Roman"/>
            </a:endParaRPr>
          </a:p>
          <a:p>
            <a:pPr marL="457200" marR="0">
              <a:lnSpc>
                <a:spcPts val="1300"/>
              </a:lnSpc>
              <a:spcBef>
                <a:spcPts val="0"/>
              </a:spcBef>
              <a:spcAft>
                <a:spcPts val="0"/>
              </a:spcAft>
            </a:pPr>
            <a:r>
              <a:rPr lang="fr-FR" sz="1000" smtClean="0">
                <a:effectLst/>
                <a:latin typeface="Arial"/>
                <a:ea typeface="Times New Roman"/>
                <a:cs typeface="Times New Roman"/>
              </a:rPr>
              <a:t>http://go.microsoft.com/fwlink/?LinkID=285315</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45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581661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B0C33135-26F1-4E7A-962E-55DF01F6884F}" type="slidenum">
              <a:rPr lang="en-US" smtClean="0"/>
              <a:t>46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673137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B0C33135-26F1-4E7A-962E-55DF01F6884F}" type="slidenum">
              <a:rPr lang="en-US" smtClean="0"/>
              <a:t>47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2622740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B0C33135-26F1-4E7A-962E-55DF01F6884F}" type="slidenum">
              <a:rPr lang="en-US" smtClean="0"/>
              <a:t>48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445165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Informez les stagiaires que l'intégration avec VMM sera traitée dans l'atelier pratique du module 7.</a:t>
            </a:r>
          </a:p>
          <a:p>
            <a:pPr>
              <a:lnSpc>
                <a:spcPct val="115000"/>
              </a:lnSpc>
              <a:spcAft>
                <a:spcPts val="300"/>
              </a:spcAft>
            </a:pPr>
            <a:r>
              <a:rPr lang="fr-FR" sz="1000" b="1" smtClean="0">
                <a:latin typeface="Arial"/>
                <a:ea typeface="Calibri"/>
                <a:cs typeface="Times New Roman"/>
              </a:rPr>
              <a:t>Exercice 1 : Configuration de l'analyse des serveurs à l'aide de Windows Server 2012</a:t>
            </a:r>
          </a:p>
          <a:p>
            <a:pPr>
              <a:lnSpc>
                <a:spcPct val="115000"/>
              </a:lnSpc>
              <a:spcAft>
                <a:spcPts val="1000"/>
              </a:spcAft>
            </a:pPr>
            <a:r>
              <a:rPr lang="fr-FR" sz="1000" smtClean="0">
                <a:latin typeface="Arial"/>
                <a:ea typeface="Calibri"/>
                <a:cs typeface="Times New Roman"/>
              </a:rPr>
              <a:t>La société A. Datum n'a pas encore décidé si elle déploiera Operations Manager au centre de données de Toronto, alors elle évalue d'abord les outils Windows Server 2012 disponibles. A. Datum souhaite évaluer les options permettant d'analyser plusieurs serveurs en utilisant une interface unique et de collecter des informations de plusieurs serveurs dans un emplacement unique.</a:t>
            </a:r>
          </a:p>
          <a:p>
            <a:pPr>
              <a:lnSpc>
                <a:spcPct val="115000"/>
              </a:lnSpc>
              <a:spcAft>
                <a:spcPts val="300"/>
              </a:spcAft>
            </a:pPr>
            <a:r>
              <a:rPr lang="fr-FR" sz="1000" b="1" smtClean="0">
                <a:latin typeface="Arial"/>
                <a:ea typeface="Calibri"/>
                <a:cs typeface="Times New Roman"/>
              </a:rPr>
              <a:t>Exercice 2 : Implémentation de l'agent Microsoft System Center 2012 - Operations Manager</a:t>
            </a:r>
          </a:p>
          <a:p>
            <a:pPr>
              <a:lnSpc>
                <a:spcPct val="115000"/>
              </a:lnSpc>
              <a:spcAft>
                <a:spcPts val="1000"/>
              </a:spcAft>
            </a:pPr>
            <a:r>
              <a:rPr lang="fr-FR" sz="1000" smtClean="0">
                <a:latin typeface="Arial"/>
                <a:ea typeface="Calibri"/>
                <a:cs typeface="Times New Roman"/>
              </a:rPr>
              <a:t>A. Datum a déployé un serveur Operations Manager unique dans le centre de données de Londres. Vous devez maintenant déployer l'agent Operations Manager pour les serveurs du centre de données de Londres.</a:t>
            </a:r>
          </a:p>
          <a:p>
            <a:pPr>
              <a:lnSpc>
                <a:spcPct val="115000"/>
              </a:lnSpc>
              <a:spcAft>
                <a:spcPts val="1000"/>
              </a:spcAft>
            </a:pPr>
            <a:r>
              <a:rPr lang="fr-FR" sz="1000" smtClean="0">
                <a:latin typeface="Arial"/>
                <a:ea typeface="Calibri"/>
                <a:cs typeface="Times New Roman"/>
              </a:rPr>
              <a:t>Note de l'instructeur : Expliquez aux stagiaires qu'ils en apprendront davantage sur l'analyse des hôtes et des ordinateurs virtuels VMM dans le module suivant.</a:t>
            </a:r>
          </a:p>
          <a:p>
            <a:pPr>
              <a:lnSpc>
                <a:spcPct val="115000"/>
              </a:lnSpc>
              <a:spcAft>
                <a:spcPts val="300"/>
              </a:spcAft>
            </a:pPr>
            <a:r>
              <a:rPr lang="fr-FR" sz="1000" b="1" smtClean="0">
                <a:latin typeface="Arial"/>
                <a:ea typeface="Calibri"/>
                <a:cs typeface="Times New Roman"/>
              </a:rPr>
              <a:t>Exercice 3 : Configuration des composants d'analyse d'Operations Manager</a:t>
            </a:r>
          </a:p>
          <a:p>
            <a:pPr>
              <a:lnSpc>
                <a:spcPct val="115000"/>
              </a:lnSpc>
              <a:spcAft>
                <a:spcPts val="1000"/>
              </a:spcAft>
            </a:pPr>
            <a:r>
              <a:rPr lang="fr-FR" sz="1000" smtClean="0">
                <a:latin typeface="Arial"/>
                <a:ea typeface="Calibri"/>
                <a:cs typeface="Times New Roman"/>
              </a:rPr>
              <a:t>Maintenant que vous avez configuré Operations Manager pour qu'il analyse les serveurs du centre de données de Londres, l'étape suivante consiste à déployer et à configurer les composants d'analyse.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49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327500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Les stagiaires doivent déjà savoir utiliser le Gestionnaire de serveur, mais si ce n'est pas le cas, envisagez d'ajouter une brève démonstration de l'interface utilisateur.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41946922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B0C33135-26F1-4E7A-962E-55DF01F6884F}" type="slidenum">
              <a:rPr lang="en-US" smtClean="0"/>
              <a:t>50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Tree>
    <p:extLst>
      <p:ext uri="{BB962C8B-B14F-4D97-AF65-F5344CB8AC3E}">
        <p14:creationId xmlns:p14="http://schemas.microsoft.com/office/powerpoint/2010/main" val="2952732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dirty="0" smtClean="0">
                <a:latin typeface="Arial"/>
                <a:ea typeface="Calibri"/>
                <a:cs typeface="Times New Roman"/>
              </a:rPr>
              <a:t>Outils</a:t>
            </a:r>
            <a:endParaRPr lang="fr-FR" sz="1000" dirty="0" smtClean="0">
              <a:latin typeface="Arial"/>
              <a:ea typeface="Calibri"/>
              <a:cs typeface="Times New Roman"/>
            </a:endParaRPr>
          </a:p>
          <a:p>
            <a:pPr>
              <a:lnSpc>
                <a:spcPct val="115000"/>
              </a:lnSpc>
              <a:spcAft>
                <a:spcPts val="1000"/>
              </a:spcAft>
            </a:pPr>
            <a:r>
              <a:rPr lang="fr-FR" sz="1000" dirty="0" smtClean="0">
                <a:effectLst/>
                <a:latin typeface="Arial"/>
                <a:ea typeface="Times New Roman"/>
                <a:cs typeface="Times New Roman"/>
              </a:rPr>
              <a:t>Assurez-vous d'avoir traité les problèmes courants et les conseils de résolution de problèmes correspondants répertoriés dans cette section. Encouragez les stagiaires à partager des conseils émanant de leurs propres environnements de travail.</a:t>
            </a:r>
            <a:endParaRPr lang="fr-FR"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51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340311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0C33135-26F1-4E7A-962E-55DF01F6884F}"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Tree>
    <p:extLst>
      <p:ext uri="{BB962C8B-B14F-4D97-AF65-F5344CB8AC3E}">
        <p14:creationId xmlns:p14="http://schemas.microsoft.com/office/powerpoint/2010/main" val="163857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aux stagiaires que les informations appropriées pour l'analyse d'un serveur varient selon les rôles serveur qu'ils installent. Chaque rôle serveur utilise différentes ressources. Cependant, indépendamment du rôle serveur, les stagiaires doivent toujours identifier une base de référence pour la résolution future des problèmes.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391884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0C33135-26F1-4E7A-962E-55DF01F6884F}" type="slidenum">
              <a:rPr lang="en-US" smtClean="0"/>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6 : Planification et implémentation d'une stratégie d'analyse des serveurs</a:t>
            </a:r>
            <a:endParaRPr lang="en-US" sz="1200" b="1">
              <a:solidFill>
                <a:srgbClr val="336699"/>
              </a:solidFill>
              <a:latin typeface="Arial"/>
            </a:endParaRPr>
          </a:p>
        </p:txBody>
      </p:sp>
    </p:spTree>
    <p:extLst>
      <p:ext uri="{BB962C8B-B14F-4D97-AF65-F5344CB8AC3E}">
        <p14:creationId xmlns:p14="http://schemas.microsoft.com/office/powerpoint/2010/main" val="24625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Le principal objectif du contrôle des ressources est de fournir aux sociétés un moyen de collecter les données d'utilisation à des fins de facturation. Le contrôle des ressources fournit une plateforme ouverte que les développeurs peuvent utiliser pour collecter des données, pour afficher l'utilisation et pour facturer leurs clients pour les données réellement utilisées.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C33135-26F1-4E7A-962E-55DF01F6884F}" type="slidenum">
              <a:rPr lang="fr-FR" smtClean="0"/>
              <a:t>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 Planification et implémentation d'une stratégie d'analyse des serveurs</a:t>
            </a:r>
            <a:endParaRPr lang="fr-FR" sz="1200" b="1">
              <a:solidFill>
                <a:srgbClr val="336699"/>
              </a:solidFill>
              <a:latin typeface="Arial"/>
            </a:endParaRPr>
          </a:p>
        </p:txBody>
      </p:sp>
    </p:spTree>
    <p:extLst>
      <p:ext uri="{BB962C8B-B14F-4D97-AF65-F5344CB8AC3E}">
        <p14:creationId xmlns:p14="http://schemas.microsoft.com/office/powerpoint/2010/main" val="38225890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333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21297" y="3169492"/>
            <a:ext cx="5732417" cy="340093"/>
          </a:xfrm>
        </p:spPr>
        <p:txBody>
          <a:bodyPr lIns="90000" rIns="90000"/>
          <a:lstStyle/>
          <a:p>
            <a:r>
              <a:rPr lang="fr-FR" sz="2600" smtClean="0"/>
              <a:t>Module 6</a:t>
            </a:r>
            <a:endParaRPr lang="fr-FR" sz="2600"/>
          </a:p>
        </p:txBody>
      </p:sp>
      <p:sp>
        <p:nvSpPr>
          <p:cNvPr id="3" name="Subtitle 2"/>
          <p:cNvSpPr>
            <a:spLocks noGrp="1"/>
          </p:cNvSpPr>
          <p:nvPr>
            <p:ph type="subTitle" sz="quarter" idx="1"/>
          </p:nvPr>
        </p:nvSpPr>
        <p:spPr>
          <a:xfrm>
            <a:off x="3121296" y="3733800"/>
            <a:ext cx="5794103" cy="1219200"/>
          </a:xfrm>
        </p:spPr>
        <p:txBody>
          <a:bodyPr lIns="90000" rIns="90000"/>
          <a:lstStyle/>
          <a:p>
            <a:r>
              <a:rPr lang="fr-FR" smtClean="0"/>
              <a:t>Planification et implémentation d'une stratégie d'analyse des serveurs</a:t>
            </a:r>
            <a:endParaRPr lang="fr-FR"/>
          </a:p>
        </p:txBody>
      </p:sp>
    </p:spTree>
    <p:extLst>
      <p:ext uri="{BB962C8B-B14F-4D97-AF65-F5344CB8AC3E}">
        <p14:creationId xmlns:p14="http://schemas.microsoft.com/office/powerpoint/2010/main" val="4221953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23ac618a-e26e-4960-b5b2-daa08477333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Démonstration : Activation et affichage des données de contrôle des ressources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apprendre à activer et à afficher les données du contrôle des ressources</a:t>
            </a:r>
            <a:endParaRPr lang="fr-FR"/>
          </a:p>
        </p:txBody>
      </p:sp>
    </p:spTree>
    <p:extLst>
      <p:ext uri="{BB962C8B-B14F-4D97-AF65-F5344CB8AC3E}">
        <p14:creationId xmlns:p14="http://schemas.microsoft.com/office/powerpoint/2010/main" val="1063250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2955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Leçon 2 : Vue d'ensemble de System Center Operations Manager</a:t>
            </a:r>
            <a:endParaRPr lang="fr-FR" sz="2600"/>
          </a:p>
        </p:txBody>
      </p:sp>
      <p:sp>
        <p:nvSpPr>
          <p:cNvPr id="3" name="Text Placeholder 2"/>
          <p:cNvSpPr>
            <a:spLocks noGrp="1"/>
          </p:cNvSpPr>
          <p:nvPr>
            <p:ph type="body" idx="1"/>
          </p:nvPr>
        </p:nvSpPr>
        <p:spPr>
          <a:xfrm>
            <a:off x="458788" y="1021215"/>
            <a:ext cx="8456612" cy="5147356"/>
          </a:xfrm>
        </p:spPr>
        <p:txBody>
          <a:bodyPr/>
          <a:lstStyle/>
          <a:p>
            <a:r>
              <a:rPr lang="fr-FR" sz="2600" smtClean="0"/>
              <a:t>Fonctionnalités clés d'Operations Manager
Composants d'Operations Manager
Démonstration : Utilisation de la console Operations Manager
Options d'installation de l'agent Operations Manager
Démonstration : Installation de l'agent Operations Manager
Que sont les services ACS (Audit Collection Services) ?
Déploiement des services ACS (Audit Collection Services)
Éléments à prendre en compte pour le déploiement d'Operations Manager</a:t>
            </a:r>
            <a:endParaRPr lang="fr-FR" sz="2600"/>
          </a:p>
        </p:txBody>
      </p:sp>
    </p:spTree>
    <p:extLst>
      <p:ext uri="{BB962C8B-B14F-4D97-AF65-F5344CB8AC3E}">
        <p14:creationId xmlns:p14="http://schemas.microsoft.com/office/powerpoint/2010/main" val="746031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4efdb3d-24b6-4c4c-83e9-75df06dd0ae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Fonctionnalités clés d'Operations Manager</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Analyse de bout en bout</a:t>
            </a:r>
          </a:p>
          <a:p>
            <a:r>
              <a:rPr lang="en-US" dirty="0" smtClean="0"/>
              <a:t>Prise en charge d'environnements hétérogènes</a:t>
            </a:r>
          </a:p>
          <a:p>
            <a:r>
              <a:rPr lang="en-US" dirty="0" smtClean="0"/>
              <a:t>Prise en charge des applications .NET Framework</a:t>
            </a:r>
          </a:p>
          <a:p>
            <a:r>
              <a:rPr lang="en-US" dirty="0" smtClean="0"/>
              <a:t>Packs d'administration compatibles PRO</a:t>
            </a:r>
          </a:p>
          <a:p>
            <a:r>
              <a:rPr lang="en-US" dirty="0" smtClean="0"/>
              <a:t>Suivi du niveau de service</a:t>
            </a:r>
            <a:endParaRPr lang="en-US" dirty="0"/>
          </a:p>
        </p:txBody>
      </p:sp>
    </p:spTree>
    <p:extLst>
      <p:ext uri="{BB962C8B-B14F-4D97-AF65-F5344CB8AC3E}">
        <p14:creationId xmlns:p14="http://schemas.microsoft.com/office/powerpoint/2010/main" val="2422850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Composants d'Operations Manager</a:t>
            </a:r>
            <a:endParaRPr lang="fr-FR"/>
          </a:p>
        </p:txBody>
      </p:sp>
      <p:pic>
        <p:nvPicPr>
          <p:cNvPr id="4" name="Picture 3" descr="C:\PowerPoint Library\PowerPoint Library\Graphics\abstract_oval_blue_04.png"/>
          <p:cNvPicPr>
            <a:picLocks noChangeAspect="1" noChangeArrowheads="1"/>
          </p:cNvPicPr>
          <p:nvPr/>
        </p:nvPicPr>
        <p:blipFill>
          <a:blip r:embed="rId3"/>
          <a:srcRect/>
          <a:stretch>
            <a:fillRect/>
          </a:stretch>
        </p:blipFill>
        <p:spPr bwMode="auto">
          <a:xfrm>
            <a:off x="76200" y="990600"/>
            <a:ext cx="8915400" cy="4191000"/>
          </a:xfrm>
          <a:prstGeom prst="rect">
            <a:avLst/>
          </a:prstGeom>
          <a:noFill/>
        </p:spPr>
      </p:pic>
      <p:grpSp>
        <p:nvGrpSpPr>
          <p:cNvPr id="5" name="Group 4"/>
          <p:cNvGrpSpPr/>
          <p:nvPr/>
        </p:nvGrpSpPr>
        <p:grpSpPr>
          <a:xfrm>
            <a:off x="994031" y="1827073"/>
            <a:ext cx="1444369" cy="1253110"/>
            <a:chOff x="480830" y="1594656"/>
            <a:chExt cx="1539027" cy="1335233"/>
          </a:xfrm>
        </p:grpSpPr>
        <p:pic>
          <p:nvPicPr>
            <p:cNvPr id="6" name="Picture 5" descr="C:\Bibliothèque PowerPoint\Bibliothèque PowerPoint\Graphiques\Server.png"/>
            <p:cNvPicPr>
              <a:picLocks noChangeAspect="1" noChangeArrowheads="1"/>
            </p:cNvPicPr>
            <p:nvPr/>
          </p:nvPicPr>
          <p:blipFill>
            <a:blip r:embed="rId4"/>
            <a:srcRect/>
            <a:stretch>
              <a:fillRect/>
            </a:stretch>
          </p:blipFill>
          <p:spPr bwMode="auto">
            <a:xfrm>
              <a:off x="878537" y="1594656"/>
              <a:ext cx="578197" cy="680232"/>
            </a:xfrm>
            <a:prstGeom prst="rect">
              <a:avLst/>
            </a:prstGeom>
            <a:noFill/>
          </p:spPr>
        </p:pic>
        <p:pic>
          <p:nvPicPr>
            <p:cNvPr id="7" name="Picture 6" descr="C:\PowerPoint Library\PowerPoint Library\Graphics\WebServices.png"/>
            <p:cNvPicPr>
              <a:picLocks noChangeAspect="1" noChangeArrowheads="1"/>
            </p:cNvPicPr>
            <p:nvPr/>
          </p:nvPicPr>
          <p:blipFill>
            <a:blip r:embed="rId5"/>
            <a:srcRect/>
            <a:stretch>
              <a:fillRect/>
            </a:stretch>
          </p:blipFill>
          <p:spPr bwMode="auto">
            <a:xfrm>
              <a:off x="1292967" y="1921274"/>
              <a:ext cx="645697" cy="462132"/>
            </a:xfrm>
            <a:prstGeom prst="rect">
              <a:avLst/>
            </a:prstGeom>
            <a:noFill/>
          </p:spPr>
        </p:pic>
        <p:sp>
          <p:nvSpPr>
            <p:cNvPr id="8" name="TextBox 8"/>
            <p:cNvSpPr txBox="1"/>
            <p:nvPr/>
          </p:nvSpPr>
          <p:spPr>
            <a:xfrm>
              <a:off x="480830" y="2372380"/>
              <a:ext cx="1539027" cy="557509"/>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Serveur de console Web</a:t>
              </a:r>
              <a:endParaRPr lang="fr-FR" sz="1400">
                <a:latin typeface="Segoe" pitchFamily="34" charset="0"/>
              </a:endParaRPr>
            </a:p>
          </p:txBody>
        </p:sp>
      </p:grpSp>
      <p:grpSp>
        <p:nvGrpSpPr>
          <p:cNvPr id="9" name="Group 8"/>
          <p:cNvGrpSpPr/>
          <p:nvPr/>
        </p:nvGrpSpPr>
        <p:grpSpPr>
          <a:xfrm>
            <a:off x="3563573" y="1218526"/>
            <a:ext cx="1618030" cy="1099655"/>
            <a:chOff x="3276600" y="615168"/>
            <a:chExt cx="1724068" cy="1171722"/>
          </a:xfrm>
        </p:grpSpPr>
        <p:grpSp>
          <p:nvGrpSpPr>
            <p:cNvPr id="10" name="Group 9"/>
            <p:cNvGrpSpPr/>
            <p:nvPr/>
          </p:nvGrpSpPr>
          <p:grpSpPr>
            <a:xfrm>
              <a:off x="3727572" y="615168"/>
              <a:ext cx="840198" cy="680232"/>
              <a:chOff x="3727572" y="615168"/>
              <a:chExt cx="840198" cy="680232"/>
            </a:xfrm>
          </p:grpSpPr>
          <p:pic>
            <p:nvPicPr>
              <p:cNvPr id="12" name="Picture 11" descr="C:\Bibliothèque PowerPoint\Bibliothèque PowerPoint\Graphiques\Server.png"/>
              <p:cNvPicPr>
                <a:picLocks noChangeAspect="1" noChangeArrowheads="1"/>
              </p:cNvPicPr>
              <p:nvPr/>
            </p:nvPicPr>
            <p:blipFill>
              <a:blip r:embed="rId4"/>
              <a:srcRect/>
              <a:stretch>
                <a:fillRect/>
              </a:stretch>
            </p:blipFill>
            <p:spPr bwMode="auto">
              <a:xfrm>
                <a:off x="3727572" y="615168"/>
                <a:ext cx="578197" cy="680232"/>
              </a:xfrm>
              <a:prstGeom prst="rect">
                <a:avLst/>
              </a:prstGeom>
              <a:noFill/>
            </p:spPr>
          </p:pic>
          <p:pic>
            <p:nvPicPr>
              <p:cNvPr id="13" name="Picture 12" descr="C:\Bibliothèque PowerPoint\Bibliothèque PowerPoint\Graphiques\Database.png"/>
              <p:cNvPicPr>
                <a:picLocks noChangeAspect="1" noChangeArrowheads="1"/>
              </p:cNvPicPr>
              <p:nvPr/>
            </p:nvPicPr>
            <p:blipFill>
              <a:blip r:embed="rId6"/>
              <a:srcRect/>
              <a:stretch>
                <a:fillRect/>
              </a:stretch>
            </p:blipFill>
            <p:spPr bwMode="auto">
              <a:xfrm rot="16200000">
                <a:off x="4151833" y="846506"/>
                <a:ext cx="371640" cy="460235"/>
              </a:xfrm>
              <a:prstGeom prst="rect">
                <a:avLst/>
              </a:prstGeom>
              <a:noFill/>
            </p:spPr>
          </p:pic>
        </p:grpSp>
        <p:sp>
          <p:nvSpPr>
            <p:cNvPr id="11" name="TextBox 9"/>
            <p:cNvSpPr txBox="1"/>
            <p:nvPr/>
          </p:nvSpPr>
          <p:spPr>
            <a:xfrm>
              <a:off x="3276600" y="1229380"/>
              <a:ext cx="1724068" cy="557510"/>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Base de données</a:t>
              </a:r>
            </a:p>
            <a:p>
              <a:pPr algn="ctr"/>
              <a:r>
                <a:rPr lang="fr-FR" sz="1400" smtClean="0">
                  <a:latin typeface="Segoe" pitchFamily="34" charset="0"/>
                </a:rPr>
                <a:t>opérationnelle</a:t>
              </a:r>
              <a:endParaRPr lang="fr-FR" sz="1400">
                <a:latin typeface="Segoe" pitchFamily="34" charset="0"/>
              </a:endParaRPr>
            </a:p>
          </p:txBody>
        </p:sp>
      </p:grpSp>
      <p:grpSp>
        <p:nvGrpSpPr>
          <p:cNvPr id="14" name="Group 13"/>
          <p:cNvGrpSpPr/>
          <p:nvPr/>
        </p:nvGrpSpPr>
        <p:grpSpPr>
          <a:xfrm>
            <a:off x="1066800" y="3215456"/>
            <a:ext cx="1622630" cy="1160124"/>
            <a:chOff x="480830" y="3055156"/>
            <a:chExt cx="1728970" cy="1236153"/>
          </a:xfrm>
        </p:grpSpPr>
        <p:grpSp>
          <p:nvGrpSpPr>
            <p:cNvPr id="15" name="Group 14"/>
            <p:cNvGrpSpPr/>
            <p:nvPr/>
          </p:nvGrpSpPr>
          <p:grpSpPr>
            <a:xfrm>
              <a:off x="909822" y="3055156"/>
              <a:ext cx="936672" cy="754844"/>
              <a:chOff x="657592" y="3055156"/>
              <a:chExt cx="936672" cy="754844"/>
            </a:xfrm>
          </p:grpSpPr>
          <p:pic>
            <p:nvPicPr>
              <p:cNvPr id="17" name="Picture 16" descr="C:\Bibliothèque PowerPoint\Bibliothèque PowerPoint\Graphiques\Server.png"/>
              <p:cNvPicPr>
                <a:picLocks noChangeAspect="1" noChangeArrowheads="1"/>
              </p:cNvPicPr>
              <p:nvPr/>
            </p:nvPicPr>
            <p:blipFill>
              <a:blip r:embed="rId4"/>
              <a:srcRect/>
              <a:stretch>
                <a:fillRect/>
              </a:stretch>
            </p:blipFill>
            <p:spPr bwMode="auto">
              <a:xfrm>
                <a:off x="657592" y="3055156"/>
                <a:ext cx="578197" cy="680232"/>
              </a:xfrm>
              <a:prstGeom prst="rect">
                <a:avLst/>
              </a:prstGeom>
              <a:noFill/>
            </p:spPr>
          </p:pic>
          <p:pic>
            <p:nvPicPr>
              <p:cNvPr id="18" name="Picture 17" descr="C:\PowerPoint Library\PowerPoint Library\Graphics\ServerProcess.png"/>
              <p:cNvPicPr>
                <a:picLocks noChangeAspect="1" noChangeArrowheads="1"/>
              </p:cNvPicPr>
              <p:nvPr/>
            </p:nvPicPr>
            <p:blipFill>
              <a:blip r:embed="rId7"/>
              <a:srcRect/>
              <a:stretch>
                <a:fillRect/>
              </a:stretch>
            </p:blipFill>
            <p:spPr bwMode="auto">
              <a:xfrm>
                <a:off x="990600" y="3346688"/>
                <a:ext cx="603664" cy="463312"/>
              </a:xfrm>
              <a:prstGeom prst="rect">
                <a:avLst/>
              </a:prstGeom>
              <a:noFill/>
            </p:spPr>
          </p:pic>
        </p:grpSp>
        <p:sp>
          <p:nvSpPr>
            <p:cNvPr id="16" name="TextBox 12"/>
            <p:cNvSpPr txBox="1"/>
            <p:nvPr/>
          </p:nvSpPr>
          <p:spPr>
            <a:xfrm>
              <a:off x="480830" y="3733800"/>
              <a:ext cx="1728970" cy="557509"/>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Serveur géré par agent</a:t>
              </a:r>
              <a:endParaRPr lang="fr-FR" sz="1400">
                <a:latin typeface="Segoe" pitchFamily="34" charset="0"/>
              </a:endParaRPr>
            </a:p>
          </p:txBody>
        </p:sp>
      </p:grpSp>
      <p:grpSp>
        <p:nvGrpSpPr>
          <p:cNvPr id="19" name="Group 18"/>
          <p:cNvGrpSpPr/>
          <p:nvPr/>
        </p:nvGrpSpPr>
        <p:grpSpPr>
          <a:xfrm>
            <a:off x="2209800" y="2367703"/>
            <a:ext cx="1600200" cy="1169678"/>
            <a:chOff x="1991311" y="2369356"/>
            <a:chExt cx="1705071" cy="1246334"/>
          </a:xfrm>
        </p:grpSpPr>
        <p:grpSp>
          <p:nvGrpSpPr>
            <p:cNvPr id="20" name="Group 19"/>
            <p:cNvGrpSpPr/>
            <p:nvPr/>
          </p:nvGrpSpPr>
          <p:grpSpPr>
            <a:xfrm>
              <a:off x="2257792" y="2369356"/>
              <a:ext cx="960586" cy="754844"/>
              <a:chOff x="2791192" y="2293156"/>
              <a:chExt cx="960586" cy="754844"/>
            </a:xfrm>
          </p:grpSpPr>
          <p:pic>
            <p:nvPicPr>
              <p:cNvPr id="22" name="Picture 21" descr="C:\Bibliothèque PowerPoint\Bibliothèque PowerPoint\Graphiques\Server.png"/>
              <p:cNvPicPr>
                <a:picLocks noChangeAspect="1" noChangeArrowheads="1"/>
              </p:cNvPicPr>
              <p:nvPr/>
            </p:nvPicPr>
            <p:blipFill>
              <a:blip r:embed="rId4"/>
              <a:srcRect/>
              <a:stretch>
                <a:fillRect/>
              </a:stretch>
            </p:blipFill>
            <p:spPr bwMode="auto">
              <a:xfrm>
                <a:off x="2791192" y="2293156"/>
                <a:ext cx="578197" cy="680232"/>
              </a:xfrm>
              <a:prstGeom prst="rect">
                <a:avLst/>
              </a:prstGeom>
              <a:noFill/>
            </p:spPr>
          </p:pic>
          <p:pic>
            <p:nvPicPr>
              <p:cNvPr id="23" name="Picture 22" descr="C:\PowerPoint Library\PowerPoint Library\Graphics\ServerProcess.png"/>
              <p:cNvPicPr>
                <a:picLocks noChangeAspect="1" noChangeArrowheads="1"/>
              </p:cNvPicPr>
              <p:nvPr/>
            </p:nvPicPr>
            <p:blipFill>
              <a:blip r:embed="rId7"/>
              <a:srcRect/>
              <a:stretch>
                <a:fillRect/>
              </a:stretch>
            </p:blipFill>
            <p:spPr bwMode="auto">
              <a:xfrm>
                <a:off x="3124200" y="2584688"/>
                <a:ext cx="603664" cy="463312"/>
              </a:xfrm>
              <a:prstGeom prst="rect">
                <a:avLst/>
              </a:prstGeom>
              <a:noFill/>
            </p:spPr>
          </p:pic>
          <p:pic>
            <p:nvPicPr>
              <p:cNvPr id="24" name="Picture 23" descr="C:\PowerPoint Library\PowerPoint Library\Graphics\Document_BoxesWriting.png"/>
              <p:cNvPicPr>
                <a:picLocks noChangeAspect="1" noChangeArrowheads="1"/>
              </p:cNvPicPr>
              <p:nvPr/>
            </p:nvPicPr>
            <p:blipFill>
              <a:blip r:embed="rId8"/>
              <a:srcRect/>
              <a:stretch>
                <a:fillRect/>
              </a:stretch>
            </p:blipFill>
            <p:spPr bwMode="auto">
              <a:xfrm>
                <a:off x="3413293" y="2310532"/>
                <a:ext cx="338485" cy="551730"/>
              </a:xfrm>
              <a:prstGeom prst="rect">
                <a:avLst/>
              </a:prstGeom>
              <a:noFill/>
            </p:spPr>
          </p:pic>
        </p:grpSp>
        <p:sp>
          <p:nvSpPr>
            <p:cNvPr id="21" name="TextBox 21"/>
            <p:cNvSpPr txBox="1"/>
            <p:nvPr/>
          </p:nvSpPr>
          <p:spPr>
            <a:xfrm>
              <a:off x="1991311" y="3058180"/>
              <a:ext cx="1705071" cy="557510"/>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Serveur d'administration</a:t>
              </a:r>
              <a:endParaRPr lang="fr-FR" sz="1400">
                <a:latin typeface="Segoe" pitchFamily="34" charset="0"/>
              </a:endParaRPr>
            </a:p>
          </p:txBody>
        </p:sp>
      </p:grpSp>
      <p:pic>
        <p:nvPicPr>
          <p:cNvPr id="25" name="Picture 24" descr="C:\Bibliothèque PowerPoint\Bibliothèque PowerPoint\Graphiques\Server.png"/>
          <p:cNvPicPr>
            <a:picLocks noChangeAspect="1" noChangeArrowheads="1"/>
          </p:cNvPicPr>
          <p:nvPr/>
        </p:nvPicPr>
        <p:blipFill>
          <a:blip r:embed="rId4"/>
          <a:srcRect/>
          <a:stretch>
            <a:fillRect/>
          </a:stretch>
        </p:blipFill>
        <p:spPr bwMode="auto">
          <a:xfrm>
            <a:off x="4010914" y="2403481"/>
            <a:ext cx="542635" cy="638394"/>
          </a:xfrm>
          <a:prstGeom prst="rect">
            <a:avLst/>
          </a:prstGeom>
          <a:noFill/>
        </p:spPr>
      </p:pic>
      <p:pic>
        <p:nvPicPr>
          <p:cNvPr id="26" name="Picture 25" descr="C:\Bibliothèque PowerPoint\Bibliothèque PowerPoint\Graphiques\Database.png"/>
          <p:cNvPicPr>
            <a:picLocks noChangeAspect="1" noChangeArrowheads="1"/>
          </p:cNvPicPr>
          <p:nvPr/>
        </p:nvPicPr>
        <p:blipFill>
          <a:blip r:embed="rId6"/>
          <a:srcRect/>
          <a:stretch>
            <a:fillRect/>
          </a:stretch>
        </p:blipFill>
        <p:spPr bwMode="auto">
          <a:xfrm rot="16200000">
            <a:off x="4407193" y="2632302"/>
            <a:ext cx="348782" cy="431929"/>
          </a:xfrm>
          <a:prstGeom prst="rect">
            <a:avLst/>
          </a:prstGeom>
          <a:noFill/>
        </p:spPr>
      </p:pic>
      <p:sp>
        <p:nvSpPr>
          <p:cNvPr id="27" name="TextBox 27"/>
          <p:cNvSpPr txBox="1"/>
          <p:nvPr/>
        </p:nvSpPr>
        <p:spPr>
          <a:xfrm>
            <a:off x="3679820" y="2978426"/>
            <a:ext cx="1501780" cy="738664"/>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Entrepôt </a:t>
            </a:r>
            <a:br>
              <a:rPr lang="fr-FR" sz="1400" smtClean="0">
                <a:latin typeface="Segoe" pitchFamily="34" charset="0"/>
              </a:rPr>
            </a:br>
            <a:r>
              <a:rPr lang="fr-FR" sz="1400" smtClean="0">
                <a:latin typeface="Segoe" pitchFamily="34" charset="0"/>
              </a:rPr>
              <a:t>de données</a:t>
            </a:r>
          </a:p>
          <a:p>
            <a:pPr algn="ctr"/>
            <a:r>
              <a:rPr lang="fr-FR" sz="1400" smtClean="0">
                <a:latin typeface="Segoe" pitchFamily="34" charset="0"/>
              </a:rPr>
              <a:t>opérationnelle</a:t>
            </a:r>
            <a:endParaRPr lang="fr-FR" sz="1400">
              <a:latin typeface="Segoe" pitchFamily="34" charset="0"/>
            </a:endParaRPr>
          </a:p>
        </p:txBody>
      </p:sp>
      <p:grpSp>
        <p:nvGrpSpPr>
          <p:cNvPr id="28" name="Group 27"/>
          <p:cNvGrpSpPr/>
          <p:nvPr/>
        </p:nvGrpSpPr>
        <p:grpSpPr>
          <a:xfrm>
            <a:off x="5029200" y="2362199"/>
            <a:ext cx="1025685" cy="1326810"/>
            <a:chOff x="6096000" y="2507689"/>
            <a:chExt cx="1092904" cy="1413764"/>
          </a:xfrm>
        </p:grpSpPr>
        <p:grpSp>
          <p:nvGrpSpPr>
            <p:cNvPr id="29" name="Group 28"/>
            <p:cNvGrpSpPr/>
            <p:nvPr/>
          </p:nvGrpSpPr>
          <p:grpSpPr>
            <a:xfrm>
              <a:off x="6318372" y="2507689"/>
              <a:ext cx="833147" cy="680232"/>
              <a:chOff x="6318372" y="2507689"/>
              <a:chExt cx="833147" cy="680232"/>
            </a:xfrm>
          </p:grpSpPr>
          <p:pic>
            <p:nvPicPr>
              <p:cNvPr id="31" name="Picture 30" descr="C:\Bibliothèque PowerPoint\Bibliothèque PowerPoint\Graphiques\Server.png"/>
              <p:cNvPicPr>
                <a:picLocks noChangeAspect="1" noChangeArrowheads="1"/>
              </p:cNvPicPr>
              <p:nvPr/>
            </p:nvPicPr>
            <p:blipFill>
              <a:blip r:embed="rId4"/>
              <a:srcRect/>
              <a:stretch>
                <a:fillRect/>
              </a:stretch>
            </p:blipFill>
            <p:spPr bwMode="auto">
              <a:xfrm>
                <a:off x="6318372" y="2507689"/>
                <a:ext cx="578197" cy="680232"/>
              </a:xfrm>
              <a:prstGeom prst="rect">
                <a:avLst/>
              </a:prstGeom>
              <a:noFill/>
            </p:spPr>
          </p:pic>
          <p:pic>
            <p:nvPicPr>
              <p:cNvPr id="32" name="Picture 31" descr="C:\Bibliothèque PowerPoint\Bibliothèque PowerPoint\Graphiques\Database.png"/>
              <p:cNvPicPr>
                <a:picLocks noChangeAspect="1" noChangeArrowheads="1"/>
              </p:cNvPicPr>
              <p:nvPr/>
            </p:nvPicPr>
            <p:blipFill>
              <a:blip r:embed="rId6"/>
              <a:srcRect/>
              <a:stretch>
                <a:fillRect/>
              </a:stretch>
            </p:blipFill>
            <p:spPr bwMode="auto">
              <a:xfrm rot="16200000">
                <a:off x="6735582" y="2751506"/>
                <a:ext cx="371640" cy="460234"/>
              </a:xfrm>
              <a:prstGeom prst="rect">
                <a:avLst/>
              </a:prstGeom>
              <a:noFill/>
            </p:spPr>
          </p:pic>
        </p:grpSp>
        <p:sp>
          <p:nvSpPr>
            <p:cNvPr id="30" name="TextBox 30"/>
            <p:cNvSpPr txBox="1"/>
            <p:nvPr/>
          </p:nvSpPr>
          <p:spPr>
            <a:xfrm>
              <a:off x="6096000" y="3134380"/>
              <a:ext cx="1092904" cy="787073"/>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Base de données ACS</a:t>
              </a:r>
              <a:endParaRPr lang="fr-FR" sz="1400">
                <a:latin typeface="Segoe" pitchFamily="34" charset="0"/>
              </a:endParaRPr>
            </a:p>
          </p:txBody>
        </p:sp>
      </p:grpSp>
      <p:grpSp>
        <p:nvGrpSpPr>
          <p:cNvPr id="33" name="Group 32"/>
          <p:cNvGrpSpPr/>
          <p:nvPr/>
        </p:nvGrpSpPr>
        <p:grpSpPr>
          <a:xfrm>
            <a:off x="6425240" y="2320506"/>
            <a:ext cx="1222953" cy="1385122"/>
            <a:chOff x="7391400" y="1759756"/>
            <a:chExt cx="1303100" cy="1475896"/>
          </a:xfrm>
        </p:grpSpPr>
        <p:grpSp>
          <p:nvGrpSpPr>
            <p:cNvPr id="34" name="Group 33"/>
            <p:cNvGrpSpPr/>
            <p:nvPr/>
          </p:nvGrpSpPr>
          <p:grpSpPr>
            <a:xfrm>
              <a:off x="7473391" y="1759756"/>
              <a:ext cx="978873" cy="754844"/>
              <a:chOff x="7473391" y="1759756"/>
              <a:chExt cx="978873" cy="754844"/>
            </a:xfrm>
          </p:grpSpPr>
          <p:pic>
            <p:nvPicPr>
              <p:cNvPr id="36" name="Picture 35" descr="C:\Bibliothèque PowerPoint\Bibliothèque PowerPoint\Graphiques\Server.png"/>
              <p:cNvPicPr>
                <a:picLocks noChangeAspect="1" noChangeArrowheads="1"/>
              </p:cNvPicPr>
              <p:nvPr/>
            </p:nvPicPr>
            <p:blipFill>
              <a:blip r:embed="rId4"/>
              <a:srcRect/>
              <a:stretch>
                <a:fillRect/>
              </a:stretch>
            </p:blipFill>
            <p:spPr bwMode="auto">
              <a:xfrm>
                <a:off x="7473391" y="1759756"/>
                <a:ext cx="578197" cy="680232"/>
              </a:xfrm>
              <a:prstGeom prst="rect">
                <a:avLst/>
              </a:prstGeom>
              <a:noFill/>
            </p:spPr>
          </p:pic>
          <p:pic>
            <p:nvPicPr>
              <p:cNvPr id="37" name="Picture 36" descr="C:\PowerPoint Library\PowerPoint Library\Graphics\ServerProcess.png"/>
              <p:cNvPicPr>
                <a:picLocks noChangeAspect="1" noChangeArrowheads="1"/>
              </p:cNvPicPr>
              <p:nvPr/>
            </p:nvPicPr>
            <p:blipFill>
              <a:blip r:embed="rId7"/>
              <a:srcRect/>
              <a:stretch>
                <a:fillRect/>
              </a:stretch>
            </p:blipFill>
            <p:spPr bwMode="auto">
              <a:xfrm>
                <a:off x="7848600" y="2051288"/>
                <a:ext cx="603664" cy="463312"/>
              </a:xfrm>
              <a:prstGeom prst="rect">
                <a:avLst/>
              </a:prstGeom>
              <a:noFill/>
            </p:spPr>
          </p:pic>
        </p:grpSp>
        <p:sp>
          <p:nvSpPr>
            <p:cNvPr id="35" name="TextBox 35"/>
            <p:cNvSpPr txBox="1"/>
            <p:nvPr/>
          </p:nvSpPr>
          <p:spPr>
            <a:xfrm>
              <a:off x="7391400" y="2448580"/>
              <a:ext cx="1303100" cy="78707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Collecteur des services ACS</a:t>
              </a:r>
              <a:endParaRPr lang="fr-FR" sz="1400">
                <a:latin typeface="Segoe" pitchFamily="34" charset="0"/>
              </a:endParaRPr>
            </a:p>
          </p:txBody>
        </p:sp>
      </p:grpSp>
      <p:grpSp>
        <p:nvGrpSpPr>
          <p:cNvPr id="38" name="Group 37"/>
          <p:cNvGrpSpPr/>
          <p:nvPr/>
        </p:nvGrpSpPr>
        <p:grpSpPr>
          <a:xfrm>
            <a:off x="5567218" y="914400"/>
            <a:ext cx="2124364" cy="1385122"/>
            <a:chOff x="8457167" y="845356"/>
            <a:chExt cx="2263586" cy="1475897"/>
          </a:xfrm>
        </p:grpSpPr>
        <p:grpSp>
          <p:nvGrpSpPr>
            <p:cNvPr id="39" name="Group 38"/>
            <p:cNvGrpSpPr/>
            <p:nvPr/>
          </p:nvGrpSpPr>
          <p:grpSpPr>
            <a:xfrm>
              <a:off x="9115792" y="845356"/>
              <a:ext cx="936672" cy="754844"/>
              <a:chOff x="9115792" y="845356"/>
              <a:chExt cx="936672" cy="754844"/>
            </a:xfrm>
          </p:grpSpPr>
          <p:pic>
            <p:nvPicPr>
              <p:cNvPr id="41" name="Picture 40" descr="C:\Bibliothèque PowerPoint\Bibliothèque PowerPoint\Graphiques\Server.png"/>
              <p:cNvPicPr>
                <a:picLocks noChangeAspect="1" noChangeArrowheads="1"/>
              </p:cNvPicPr>
              <p:nvPr/>
            </p:nvPicPr>
            <p:blipFill>
              <a:blip r:embed="rId4"/>
              <a:srcRect/>
              <a:stretch>
                <a:fillRect/>
              </a:stretch>
            </p:blipFill>
            <p:spPr bwMode="auto">
              <a:xfrm>
                <a:off x="9115792" y="845356"/>
                <a:ext cx="578197" cy="680232"/>
              </a:xfrm>
              <a:prstGeom prst="rect">
                <a:avLst/>
              </a:prstGeom>
              <a:noFill/>
            </p:spPr>
          </p:pic>
          <p:pic>
            <p:nvPicPr>
              <p:cNvPr id="42" name="Picture 41" descr="C:\PowerPoint Library\PowerPoint Library\Graphics\ServerProcess.png"/>
              <p:cNvPicPr>
                <a:picLocks noChangeAspect="1" noChangeArrowheads="1"/>
              </p:cNvPicPr>
              <p:nvPr/>
            </p:nvPicPr>
            <p:blipFill>
              <a:blip r:embed="rId7"/>
              <a:srcRect/>
              <a:stretch>
                <a:fillRect/>
              </a:stretch>
            </p:blipFill>
            <p:spPr bwMode="auto">
              <a:xfrm>
                <a:off x="9448800" y="1136888"/>
                <a:ext cx="603664" cy="463312"/>
              </a:xfrm>
              <a:prstGeom prst="rect">
                <a:avLst/>
              </a:prstGeom>
              <a:noFill/>
            </p:spPr>
          </p:pic>
        </p:grpSp>
        <p:sp>
          <p:nvSpPr>
            <p:cNvPr id="40" name="TextBox 40"/>
            <p:cNvSpPr txBox="1"/>
            <p:nvPr/>
          </p:nvSpPr>
          <p:spPr>
            <a:xfrm>
              <a:off x="8457167" y="1534180"/>
              <a:ext cx="2263586" cy="787073"/>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Serveur géré par agent</a:t>
              </a:r>
            </a:p>
            <a:p>
              <a:pPr algn="ctr"/>
              <a:r>
                <a:rPr lang="fr-FR" sz="1400" smtClean="0">
                  <a:latin typeface="Segoe" pitchFamily="34" charset="0"/>
                </a:rPr>
                <a:t>(Redirecteur </a:t>
              </a:r>
              <a:br>
                <a:rPr lang="fr-FR" sz="1400" smtClean="0">
                  <a:latin typeface="Segoe" pitchFamily="34" charset="0"/>
                </a:rPr>
              </a:br>
              <a:r>
                <a:rPr lang="fr-FR" sz="1400" smtClean="0">
                  <a:latin typeface="Segoe" pitchFamily="34" charset="0"/>
                </a:rPr>
                <a:t>des services ACS)</a:t>
              </a:r>
              <a:endParaRPr lang="fr-FR" sz="1400">
                <a:latin typeface="Segoe" pitchFamily="34" charset="0"/>
              </a:endParaRPr>
            </a:p>
          </p:txBody>
        </p:sp>
      </p:grpSp>
      <p:grpSp>
        <p:nvGrpSpPr>
          <p:cNvPr id="43" name="Group 42"/>
          <p:cNvGrpSpPr/>
          <p:nvPr/>
        </p:nvGrpSpPr>
        <p:grpSpPr>
          <a:xfrm>
            <a:off x="5457943" y="3525513"/>
            <a:ext cx="3592231" cy="1644419"/>
            <a:chOff x="8645529" y="2826556"/>
            <a:chExt cx="3827651" cy="1752188"/>
          </a:xfrm>
        </p:grpSpPr>
        <p:grpSp>
          <p:nvGrpSpPr>
            <p:cNvPr id="44" name="Group 43"/>
            <p:cNvGrpSpPr/>
            <p:nvPr/>
          </p:nvGrpSpPr>
          <p:grpSpPr>
            <a:xfrm>
              <a:off x="9344392" y="2826556"/>
              <a:ext cx="936672" cy="754844"/>
              <a:chOff x="9344392" y="2826556"/>
              <a:chExt cx="936672" cy="754844"/>
            </a:xfrm>
          </p:grpSpPr>
          <p:pic>
            <p:nvPicPr>
              <p:cNvPr id="47" name="Picture 46" descr="C:\Bibliothèque PowerPoint\Bibliothèque PowerPoint\Graphiques\Server.png"/>
              <p:cNvPicPr>
                <a:picLocks noChangeAspect="1" noChangeArrowheads="1"/>
              </p:cNvPicPr>
              <p:nvPr/>
            </p:nvPicPr>
            <p:blipFill>
              <a:blip r:embed="rId4"/>
              <a:srcRect/>
              <a:stretch>
                <a:fillRect/>
              </a:stretch>
            </p:blipFill>
            <p:spPr bwMode="auto">
              <a:xfrm>
                <a:off x="9344392" y="2826556"/>
                <a:ext cx="578197" cy="680232"/>
              </a:xfrm>
              <a:prstGeom prst="rect">
                <a:avLst/>
              </a:prstGeom>
              <a:noFill/>
            </p:spPr>
          </p:pic>
          <p:pic>
            <p:nvPicPr>
              <p:cNvPr id="48" name="Picture 47" descr="C:\PowerPoint Library\PowerPoint Library\Graphics\ServerProcess.png"/>
              <p:cNvPicPr>
                <a:picLocks noChangeAspect="1" noChangeArrowheads="1"/>
              </p:cNvPicPr>
              <p:nvPr/>
            </p:nvPicPr>
            <p:blipFill>
              <a:blip r:embed="rId7"/>
              <a:srcRect/>
              <a:stretch>
                <a:fillRect/>
              </a:stretch>
            </p:blipFill>
            <p:spPr bwMode="auto">
              <a:xfrm>
                <a:off x="9677400" y="3118088"/>
                <a:ext cx="603664" cy="463312"/>
              </a:xfrm>
              <a:prstGeom prst="rect">
                <a:avLst/>
              </a:prstGeom>
              <a:noFill/>
            </p:spPr>
          </p:pic>
        </p:grpSp>
        <p:sp>
          <p:nvSpPr>
            <p:cNvPr id="45" name="TextBox 45"/>
            <p:cNvSpPr txBox="1"/>
            <p:nvPr/>
          </p:nvSpPr>
          <p:spPr>
            <a:xfrm>
              <a:off x="8645529" y="3515380"/>
              <a:ext cx="2263586" cy="787073"/>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Serveur géré par agent</a:t>
              </a:r>
            </a:p>
            <a:p>
              <a:pPr algn="ctr"/>
              <a:r>
                <a:rPr lang="fr-FR" sz="1400" smtClean="0">
                  <a:latin typeface="Segoe" pitchFamily="34" charset="0"/>
                </a:rPr>
                <a:t>(Redirecteur </a:t>
              </a:r>
              <a:br>
                <a:rPr lang="fr-FR" sz="1400" smtClean="0">
                  <a:latin typeface="Segoe" pitchFamily="34" charset="0"/>
                </a:rPr>
              </a:br>
              <a:r>
                <a:rPr lang="fr-FR" sz="1400" smtClean="0">
                  <a:latin typeface="Segoe" pitchFamily="34" charset="0"/>
                </a:rPr>
                <a:t>des services ACS)</a:t>
              </a:r>
              <a:endParaRPr lang="fr-FR" sz="1400">
                <a:latin typeface="Segoe" pitchFamily="34" charset="0"/>
              </a:endParaRPr>
            </a:p>
          </p:txBody>
        </p:sp>
        <p:sp>
          <p:nvSpPr>
            <p:cNvPr id="46" name="TextBox 46"/>
            <p:cNvSpPr txBox="1"/>
            <p:nvPr/>
          </p:nvSpPr>
          <p:spPr>
            <a:xfrm>
              <a:off x="10649112" y="4185207"/>
              <a:ext cx="1824068" cy="39353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mtClean="0">
                  <a:latin typeface="Segoe" pitchFamily="34" charset="0"/>
                </a:rPr>
                <a:t>Fabrikam.com</a:t>
              </a:r>
              <a:endParaRPr lang="fr-FR">
                <a:latin typeface="Segoe" pitchFamily="34" charset="0"/>
              </a:endParaRPr>
            </a:p>
          </p:txBody>
        </p:sp>
      </p:grpSp>
      <p:grpSp>
        <p:nvGrpSpPr>
          <p:cNvPr id="49" name="Group 48"/>
          <p:cNvGrpSpPr/>
          <p:nvPr/>
        </p:nvGrpSpPr>
        <p:grpSpPr>
          <a:xfrm>
            <a:off x="3757801" y="3657600"/>
            <a:ext cx="4319397" cy="3116700"/>
            <a:chOff x="4038600" y="3810000"/>
            <a:chExt cx="4602470" cy="3320957"/>
          </a:xfrm>
        </p:grpSpPr>
        <p:grpSp>
          <p:nvGrpSpPr>
            <p:cNvPr id="50" name="Group 49"/>
            <p:cNvGrpSpPr/>
            <p:nvPr/>
          </p:nvGrpSpPr>
          <p:grpSpPr>
            <a:xfrm>
              <a:off x="4038600" y="3810000"/>
              <a:ext cx="4602470" cy="3320957"/>
              <a:chOff x="4038600" y="3817156"/>
              <a:chExt cx="4602470" cy="3320957"/>
            </a:xfrm>
          </p:grpSpPr>
          <p:pic>
            <p:nvPicPr>
              <p:cNvPr id="52" name="Picture 51" descr="C:\Bibliothèque PowerPoint\Bibliothèque PowerPoint\Graphiques\Server.png"/>
              <p:cNvPicPr>
                <a:picLocks noChangeAspect="1" noChangeArrowheads="1"/>
              </p:cNvPicPr>
              <p:nvPr/>
            </p:nvPicPr>
            <p:blipFill>
              <a:blip r:embed="rId4"/>
              <a:srcRect/>
              <a:stretch>
                <a:fillRect/>
              </a:stretch>
            </p:blipFill>
            <p:spPr bwMode="auto">
              <a:xfrm>
                <a:off x="4391392" y="3817156"/>
                <a:ext cx="578197" cy="680232"/>
              </a:xfrm>
              <a:prstGeom prst="rect">
                <a:avLst/>
              </a:prstGeom>
              <a:noFill/>
            </p:spPr>
          </p:pic>
          <p:pic>
            <p:nvPicPr>
              <p:cNvPr id="53" name="Picture 52" descr="C:\Bibliothèque PowerPoint\Bibliothèque PowerPoint\Graphiques\Database.png"/>
              <p:cNvPicPr>
                <a:picLocks noChangeAspect="1" noChangeArrowheads="1"/>
              </p:cNvPicPr>
              <p:nvPr/>
            </p:nvPicPr>
            <p:blipFill>
              <a:blip r:embed="rId6"/>
              <a:srcRect/>
              <a:stretch>
                <a:fillRect/>
              </a:stretch>
            </p:blipFill>
            <p:spPr bwMode="auto">
              <a:xfrm rot="16200000">
                <a:off x="4818540" y="4060973"/>
                <a:ext cx="371640" cy="460235"/>
              </a:xfrm>
              <a:prstGeom prst="rect">
                <a:avLst/>
              </a:prstGeom>
              <a:noFill/>
            </p:spPr>
          </p:pic>
          <p:sp>
            <p:nvSpPr>
              <p:cNvPr id="54" name="TextBox 54"/>
              <p:cNvSpPr txBox="1"/>
              <p:nvPr/>
            </p:nvSpPr>
            <p:spPr>
              <a:xfrm>
                <a:off x="4038600" y="4495800"/>
                <a:ext cx="1306608" cy="557510"/>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Serveur </a:t>
                </a:r>
                <a:br>
                  <a:rPr lang="fr-FR" sz="1400" smtClean="0">
                    <a:latin typeface="Segoe" pitchFamily="34" charset="0"/>
                  </a:rPr>
                </a:br>
                <a:r>
                  <a:rPr lang="fr-FR" sz="1400" smtClean="0">
                    <a:latin typeface="Segoe" pitchFamily="34" charset="0"/>
                  </a:rPr>
                  <a:t>de rapports</a:t>
                </a:r>
                <a:endParaRPr lang="fr-FR" sz="1400">
                  <a:latin typeface="Segoe" pitchFamily="34" charset="0"/>
                </a:endParaRPr>
              </a:p>
            </p:txBody>
          </p:sp>
          <p:sp>
            <p:nvSpPr>
              <p:cNvPr id="55" name="TextBox 55"/>
              <p:cNvSpPr txBox="1"/>
              <p:nvPr/>
            </p:nvSpPr>
            <p:spPr>
              <a:xfrm>
                <a:off x="5101552" y="6580603"/>
                <a:ext cx="1306608" cy="557510"/>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Serveur de passerelle</a:t>
                </a:r>
                <a:endParaRPr lang="fr-FR" sz="1400">
                  <a:latin typeface="Segoe" pitchFamily="34" charset="0"/>
                </a:endParaRPr>
              </a:p>
            </p:txBody>
          </p:sp>
          <p:sp>
            <p:nvSpPr>
              <p:cNvPr id="56" name="TextBox 56"/>
              <p:cNvSpPr txBox="1"/>
              <p:nvPr/>
            </p:nvSpPr>
            <p:spPr>
              <a:xfrm>
                <a:off x="6773615" y="6090584"/>
                <a:ext cx="1867455" cy="557510"/>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400" smtClean="0">
                    <a:latin typeface="Segoe" pitchFamily="34" charset="0"/>
                  </a:rPr>
                  <a:t>Ordinateurs</a:t>
                </a:r>
              </a:p>
              <a:p>
                <a:pPr algn="ctr"/>
                <a:r>
                  <a:rPr lang="fr-FR" sz="1400" smtClean="0">
                    <a:latin typeface="Segoe" pitchFamily="34" charset="0"/>
                  </a:rPr>
                  <a:t>gérés par agent</a:t>
                </a:r>
                <a:endParaRPr lang="fr-FR" sz="1400">
                  <a:latin typeface="Segoe" pitchFamily="34" charset="0"/>
                </a:endParaRPr>
              </a:p>
            </p:txBody>
          </p:sp>
        </p:grpSp>
        <p:pic>
          <p:nvPicPr>
            <p:cNvPr id="51" name="Picture 50" descr="C:\PowerPoint Library\PowerPoint Library\Graphics\ReportingServices.png"/>
            <p:cNvPicPr>
              <a:picLocks noChangeAspect="1" noChangeArrowheads="1"/>
            </p:cNvPicPr>
            <p:nvPr/>
          </p:nvPicPr>
          <p:blipFill>
            <a:blip r:embed="rId9"/>
            <a:srcRect/>
            <a:stretch>
              <a:fillRect/>
            </a:stretch>
          </p:blipFill>
          <p:spPr bwMode="auto">
            <a:xfrm>
              <a:off x="4936631" y="4215969"/>
              <a:ext cx="700273" cy="509289"/>
            </a:xfrm>
            <a:prstGeom prst="rect">
              <a:avLst/>
            </a:prstGeom>
            <a:noFill/>
          </p:spPr>
        </p:pic>
      </p:grpSp>
      <p:grpSp>
        <p:nvGrpSpPr>
          <p:cNvPr id="57" name="Group 56"/>
          <p:cNvGrpSpPr/>
          <p:nvPr/>
        </p:nvGrpSpPr>
        <p:grpSpPr>
          <a:xfrm>
            <a:off x="4909545" y="5257800"/>
            <a:ext cx="932584" cy="1078523"/>
            <a:chOff x="4985745" y="5410200"/>
            <a:chExt cx="932584" cy="1078523"/>
          </a:xfrm>
        </p:grpSpPr>
        <p:pic>
          <p:nvPicPr>
            <p:cNvPr id="58" name="Picture 57" descr="C:\Bibliothèque PowerPoint\Bibliothèque PowerPoint\Graphiques\Server.png"/>
            <p:cNvPicPr>
              <a:picLocks noChangeAspect="1" noChangeArrowheads="1"/>
            </p:cNvPicPr>
            <p:nvPr/>
          </p:nvPicPr>
          <p:blipFill>
            <a:blip r:embed="rId4"/>
            <a:srcRect/>
            <a:stretch>
              <a:fillRect/>
            </a:stretch>
          </p:blipFill>
          <p:spPr bwMode="auto">
            <a:xfrm>
              <a:off x="5029200" y="5410200"/>
              <a:ext cx="778590" cy="915988"/>
            </a:xfrm>
            <a:prstGeom prst="rect">
              <a:avLst/>
            </a:prstGeom>
            <a:noFill/>
          </p:spPr>
        </p:pic>
        <p:pic>
          <p:nvPicPr>
            <p:cNvPr id="59" name="Picture 58" descr="C:\Bibliothèque PowerPoint\Bibliothèque PowerPoint\Graphiques\Database.png"/>
            <p:cNvPicPr>
              <a:picLocks noChangeAspect="1" noChangeArrowheads="1"/>
            </p:cNvPicPr>
            <p:nvPr/>
          </p:nvPicPr>
          <p:blipFill>
            <a:blip r:embed="rId6"/>
            <a:srcRect/>
            <a:stretch>
              <a:fillRect/>
            </a:stretch>
          </p:blipFill>
          <p:spPr bwMode="auto">
            <a:xfrm rot="16200000">
              <a:off x="5527974" y="5902027"/>
              <a:ext cx="348782" cy="431929"/>
            </a:xfrm>
            <a:prstGeom prst="rect">
              <a:avLst/>
            </a:prstGeom>
            <a:noFill/>
          </p:spPr>
        </p:pic>
        <p:pic>
          <p:nvPicPr>
            <p:cNvPr id="60" name="Picture 59" descr="C:\PowerPoint Library\PowerPoint Library\Graphics\Gateway.png"/>
            <p:cNvPicPr>
              <a:picLocks noChangeAspect="1" noChangeArrowheads="1"/>
            </p:cNvPicPr>
            <p:nvPr/>
          </p:nvPicPr>
          <p:blipFill>
            <a:blip r:embed="rId10"/>
            <a:srcRect/>
            <a:stretch>
              <a:fillRect/>
            </a:stretch>
          </p:blipFill>
          <p:spPr bwMode="auto">
            <a:xfrm>
              <a:off x="4985745" y="5960085"/>
              <a:ext cx="529963" cy="528638"/>
            </a:xfrm>
            <a:prstGeom prst="rect">
              <a:avLst/>
            </a:prstGeom>
            <a:noFill/>
          </p:spPr>
        </p:pic>
      </p:grpSp>
      <p:grpSp>
        <p:nvGrpSpPr>
          <p:cNvPr id="61" name="Group 60"/>
          <p:cNvGrpSpPr/>
          <p:nvPr/>
        </p:nvGrpSpPr>
        <p:grpSpPr>
          <a:xfrm>
            <a:off x="6629400" y="5257800"/>
            <a:ext cx="1018794" cy="609600"/>
            <a:chOff x="6858000" y="5257800"/>
            <a:chExt cx="1018794" cy="609600"/>
          </a:xfrm>
        </p:grpSpPr>
        <p:pic>
          <p:nvPicPr>
            <p:cNvPr id="62" name="Picture 61" descr="C:\Bibliothèque PowerPoint\Bibliothèque PowerPoint\Graphiques\LaptopComputer.png"/>
            <p:cNvPicPr>
              <a:picLocks noChangeAspect="1" noChangeArrowheads="1"/>
            </p:cNvPicPr>
            <p:nvPr/>
          </p:nvPicPr>
          <p:blipFill>
            <a:blip r:embed="rId11"/>
            <a:srcRect/>
            <a:stretch>
              <a:fillRect/>
            </a:stretch>
          </p:blipFill>
          <p:spPr bwMode="auto">
            <a:xfrm>
              <a:off x="6858000" y="5257800"/>
              <a:ext cx="485394" cy="533400"/>
            </a:xfrm>
            <a:prstGeom prst="rect">
              <a:avLst/>
            </a:prstGeom>
            <a:noFill/>
          </p:spPr>
        </p:pic>
        <p:pic>
          <p:nvPicPr>
            <p:cNvPr id="63" name="Picture 62" descr="C:\Bibliothèque PowerPoint\Bibliothèque PowerPoint\Graphiques\LaptopComputer.png"/>
            <p:cNvPicPr>
              <a:picLocks noChangeAspect="1" noChangeArrowheads="1"/>
            </p:cNvPicPr>
            <p:nvPr/>
          </p:nvPicPr>
          <p:blipFill>
            <a:blip r:embed="rId11"/>
            <a:srcRect/>
            <a:stretch>
              <a:fillRect/>
            </a:stretch>
          </p:blipFill>
          <p:spPr bwMode="auto">
            <a:xfrm>
              <a:off x="7391400" y="5334000"/>
              <a:ext cx="485394" cy="533400"/>
            </a:xfrm>
            <a:prstGeom prst="rect">
              <a:avLst/>
            </a:prstGeom>
            <a:noFill/>
          </p:spPr>
        </p:pic>
      </p:grpSp>
      <p:cxnSp>
        <p:nvCxnSpPr>
          <p:cNvPr id="64" name="Straight Arrow Connector 63"/>
          <p:cNvCxnSpPr/>
          <p:nvPr/>
        </p:nvCxnSpPr>
        <p:spPr bwMode="auto">
          <a:xfrm>
            <a:off x="3605842" y="4641011"/>
            <a:ext cx="1259456" cy="1086929"/>
          </a:xfrm>
          <a:prstGeom prst="straightConnector1">
            <a:avLst/>
          </a:prstGeom>
          <a:ln>
            <a:solidFill>
              <a:srgbClr val="FF0000"/>
            </a:solidFill>
            <a:headEnd type="arrow"/>
            <a:tailEnd type="arrow"/>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2575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46a0da8e-c89f-453f-9989-aae81cd4443e">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117570" cy="740664"/>
          </a:xfrm>
        </p:spPr>
        <p:txBody>
          <a:bodyPr/>
          <a:lstStyle/>
          <a:p>
            <a:pPr>
              <a:lnSpc>
                <a:spcPct val="80000"/>
              </a:lnSpc>
            </a:pPr>
            <a:r>
              <a:rPr lang="en-US" sz="2600" dirty="0" smtClean="0"/>
              <a:t>Démonstration : Utilisation de la console Operations Manager</a:t>
            </a:r>
            <a:endParaRPr lang="en-US" sz="26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Dans cette démonstration, vous allez </a:t>
            </a:r>
            <a:r>
              <a:rPr lang="en-US" smtClean="0"/>
              <a:t>apprendre à utiliser </a:t>
            </a:r>
            <a:r>
              <a:rPr lang="en-US" dirty="0" smtClean="0"/>
              <a:t>la console Operations Manager</a:t>
            </a:r>
            <a:endParaRPr lang="en-US" dirty="0"/>
          </a:p>
        </p:txBody>
      </p:sp>
    </p:spTree>
    <p:extLst>
      <p:ext uri="{BB962C8B-B14F-4D97-AF65-F5344CB8AC3E}">
        <p14:creationId xmlns:p14="http://schemas.microsoft.com/office/powerpoint/2010/main" val="991505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8584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8584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117570" cy="740664"/>
          </a:xfrm>
        </p:spPr>
        <p:txBody>
          <a:bodyPr/>
          <a:lstStyle/>
          <a:p>
            <a:r>
              <a:rPr lang="fr-FR" sz="2600" smtClean="0"/>
              <a:t>Options d'installation de l'agent Operations Manager</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Voici des options d'installation de l'agent Operations Manager</a:t>
            </a:r>
          </a:p>
          <a:p>
            <a:pPr lvl="1"/>
            <a:r>
              <a:rPr lang="fr-FR" smtClean="0"/>
              <a:t>Assistant Détection</a:t>
            </a:r>
          </a:p>
          <a:p>
            <a:pPr lvl="1"/>
            <a:r>
              <a:rPr lang="fr-FR" smtClean="0"/>
              <a:t>Installation manuelle</a:t>
            </a:r>
          </a:p>
          <a:p>
            <a:pPr lvl="1"/>
            <a:r>
              <a:rPr lang="fr-FR" smtClean="0"/>
              <a:t>Installation scriptée</a:t>
            </a:r>
            <a:endParaRPr lang="fr-FR"/>
          </a:p>
        </p:txBody>
      </p:sp>
    </p:spTree>
    <p:extLst>
      <p:ext uri="{BB962C8B-B14F-4D97-AF65-F5344CB8AC3E}">
        <p14:creationId xmlns:p14="http://schemas.microsoft.com/office/powerpoint/2010/main" val="752776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17fe9e08-d968-4707-8d58-76b75033a0b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Démonstration : Installation de l'agent Operations Manager</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découvrir comment installer l'agent Operations Manager</a:t>
            </a:r>
            <a:endParaRPr lang="fr-FR"/>
          </a:p>
        </p:txBody>
      </p:sp>
    </p:spTree>
    <p:extLst>
      <p:ext uri="{BB962C8B-B14F-4D97-AF65-F5344CB8AC3E}">
        <p14:creationId xmlns:p14="http://schemas.microsoft.com/office/powerpoint/2010/main" val="3163292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a:xfrm>
            <a:off x="458788" y="1021215"/>
            <a:ext cx="8380412" cy="5147356"/>
          </a:xfrm>
        </p:spPr>
        <p:txBody>
          <a:bodyPr/>
          <a:lstStyle/>
          <a:p>
            <a:r>
              <a:rPr lang="fr-FR" smtClean="0"/>
              <a:t>Planification de l'analyse dans Windows Server 2012
Vue d'ensemble de System Center Operations Manager
Planification et configuration de packs d'administration
Planification et configuration des notifications et de la création de rapports
Configuration de l'intégration à VMM</a:t>
            </a:r>
            <a:endParaRPr lang="fr-FR"/>
          </a:p>
        </p:txBody>
      </p:sp>
    </p:spTree>
    <p:extLst>
      <p:ext uri="{BB962C8B-B14F-4D97-AF65-F5344CB8AC3E}">
        <p14:creationId xmlns:p14="http://schemas.microsoft.com/office/powerpoint/2010/main" val="936418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a7c22b4e-694e-4828-a1fb-e0a372b1a4d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ACS ?</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Voici une liste de composants ACS</a:t>
            </a:r>
          </a:p>
          <a:p>
            <a:pPr lvl="1"/>
            <a:r>
              <a:rPr lang="fr-FR" smtClean="0"/>
              <a:t>Redirecteurs des services ACS</a:t>
            </a:r>
          </a:p>
          <a:p>
            <a:pPr lvl="1"/>
            <a:r>
              <a:rPr lang="fr-FR" smtClean="0"/>
              <a:t>Collecteur des services ACS</a:t>
            </a:r>
          </a:p>
          <a:p>
            <a:pPr lvl="1"/>
            <a:r>
              <a:rPr lang="fr-FR" smtClean="0"/>
              <a:t>Base de données ACS</a:t>
            </a:r>
            <a:endParaRPr lang="fr-FR"/>
          </a:p>
        </p:txBody>
      </p:sp>
    </p:spTree>
    <p:extLst>
      <p:ext uri="{BB962C8B-B14F-4D97-AF65-F5344CB8AC3E}">
        <p14:creationId xmlns:p14="http://schemas.microsoft.com/office/powerpoint/2010/main" val="2095690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6fcd911f-fb1b-4b74-b822-1ffb91272310">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531226" cy="740664"/>
          </a:xfrm>
        </p:spPr>
        <p:txBody>
          <a:bodyPr/>
          <a:lstStyle/>
          <a:p>
            <a:r>
              <a:rPr lang="fr-FR" sz="2600" smtClean="0"/>
              <a:t>Déploiement des services ACS (Audit Collection Services)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Pour déployer les services ACS</a:t>
            </a:r>
          </a:p>
          <a:p>
            <a:pPr lvl="1"/>
            <a:r>
              <a:rPr lang="fr-FR" smtClean="0"/>
              <a:t>Installez le collecteur des services ACS</a:t>
            </a:r>
          </a:p>
          <a:p>
            <a:pPr lvl="1"/>
            <a:r>
              <a:rPr lang="fr-FR" smtClean="0"/>
              <a:t>Spécifiez le serveur de base de données</a:t>
            </a:r>
          </a:p>
          <a:p>
            <a:pPr lvl="1"/>
            <a:r>
              <a:rPr lang="fr-FR" smtClean="0"/>
              <a:t>Définissez la planification de la rétention</a:t>
            </a:r>
          </a:p>
          <a:p>
            <a:pPr lvl="1"/>
            <a:r>
              <a:rPr lang="fr-FR" smtClean="0"/>
              <a:t>Activez des redirecteurs des services ACS</a:t>
            </a:r>
          </a:p>
          <a:p>
            <a:endParaRPr lang="fr-FR"/>
          </a:p>
        </p:txBody>
      </p:sp>
    </p:spTree>
    <p:extLst>
      <p:ext uri="{BB962C8B-B14F-4D97-AF65-F5344CB8AC3E}">
        <p14:creationId xmlns:p14="http://schemas.microsoft.com/office/powerpoint/2010/main" val="718527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a6c22f68-1bce-4682-bb54-d53155056292">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7997826" cy="740664"/>
          </a:xfrm>
        </p:spPr>
        <p:txBody>
          <a:bodyPr/>
          <a:lstStyle/>
          <a:p>
            <a:pPr>
              <a:lnSpc>
                <a:spcPct val="80000"/>
              </a:lnSpc>
            </a:pPr>
            <a:r>
              <a:rPr lang="fr-FR" sz="2600" smtClean="0"/>
              <a:t>Éléments à prendre en compte pour le déploiement d'Operations Manager</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Éléments à prendre en compte pour le déploiement d'Operations Manager</a:t>
            </a:r>
          </a:p>
          <a:p>
            <a:pPr lvl="1"/>
            <a:r>
              <a:rPr lang="fr-FR" smtClean="0"/>
              <a:t>Architecture AD DS</a:t>
            </a:r>
          </a:p>
          <a:p>
            <a:pPr lvl="1"/>
            <a:r>
              <a:rPr lang="fr-FR" smtClean="0"/>
              <a:t>Infrastructure physique</a:t>
            </a:r>
          </a:p>
          <a:p>
            <a:pPr lvl="1"/>
            <a:r>
              <a:rPr lang="fr-FR" smtClean="0"/>
              <a:t>Administration</a:t>
            </a:r>
          </a:p>
          <a:p>
            <a:pPr lvl="1"/>
            <a:r>
              <a:rPr lang="fr-FR" smtClean="0"/>
              <a:t>Nombre de consoles</a:t>
            </a:r>
          </a:p>
          <a:p>
            <a:pPr lvl="1"/>
            <a:r>
              <a:rPr lang="fr-FR" smtClean="0"/>
              <a:t>Nombre d'ordinateurs gérés</a:t>
            </a:r>
          </a:p>
        </p:txBody>
      </p:sp>
    </p:spTree>
    <p:extLst>
      <p:ext uri="{BB962C8B-B14F-4D97-AF65-F5344CB8AC3E}">
        <p14:creationId xmlns:p14="http://schemas.microsoft.com/office/powerpoint/2010/main" val="2392737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8202e45e-470f-48e2-8404-ef21533950a6">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074026" cy="740664"/>
          </a:xfrm>
        </p:spPr>
        <p:txBody>
          <a:bodyPr/>
          <a:lstStyle/>
          <a:p>
            <a:r>
              <a:rPr lang="fr-FR" sz="2600" smtClean="0"/>
              <a:t>Leçon 3 : Planification et configuration de packs d'administration</a:t>
            </a:r>
            <a:endParaRPr lang="fr-FR" sz="2600"/>
          </a:p>
        </p:txBody>
      </p:sp>
      <p:sp>
        <p:nvSpPr>
          <p:cNvPr id="3" name="Text Placeholder 2"/>
          <p:cNvSpPr>
            <a:spLocks noGrp="1"/>
          </p:cNvSpPr>
          <p:nvPr>
            <p:ph type="body" idx="1"/>
          </p:nvPr>
        </p:nvSpPr>
        <p:spPr>
          <a:xfrm>
            <a:off x="458788" y="1021215"/>
            <a:ext cx="8456612" cy="5147356"/>
          </a:xfrm>
        </p:spPr>
        <p:txBody>
          <a:bodyPr/>
          <a:lstStyle/>
          <a:p>
            <a:r>
              <a:rPr lang="fr-FR" smtClean="0"/>
              <a:t>Vue d'ensemble des packs d'administration
Création de packs d'administration
Démonstration : Affichage des classes et des objets
Démonstration : Définition d'autorisations
Installation et optimisation de packs d'administration
Démonstration : Importation de packs d'administration
Création de remplacements
Planification de l'analyse avec Operations Manager</a:t>
            </a:r>
            <a:endParaRPr lang="fr-FR"/>
          </a:p>
        </p:txBody>
      </p:sp>
    </p:spTree>
    <p:extLst>
      <p:ext uri="{BB962C8B-B14F-4D97-AF65-F5344CB8AC3E}">
        <p14:creationId xmlns:p14="http://schemas.microsoft.com/office/powerpoint/2010/main" val="73483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1508bdd7-7c11-46ea-8481-5d675394a5c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des packs d'administration</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Composants de packs d'administration</a:t>
            </a:r>
          </a:p>
          <a:p>
            <a:pPr lvl="1"/>
            <a:r>
              <a:rPr lang="fr-FR" smtClean="0"/>
              <a:t>Détections d'objets</a:t>
            </a:r>
          </a:p>
          <a:p>
            <a:pPr lvl="1"/>
            <a:r>
              <a:rPr lang="fr-FR" smtClean="0"/>
              <a:t>Analyseurs</a:t>
            </a:r>
          </a:p>
          <a:p>
            <a:pPr lvl="1"/>
            <a:r>
              <a:rPr lang="fr-FR" smtClean="0"/>
              <a:t>Règles</a:t>
            </a:r>
          </a:p>
          <a:p>
            <a:pPr lvl="1"/>
            <a:r>
              <a:rPr lang="fr-FR" smtClean="0"/>
              <a:t>Tâches</a:t>
            </a:r>
          </a:p>
          <a:p>
            <a:pPr lvl="1"/>
            <a:r>
              <a:rPr lang="fr-FR" smtClean="0"/>
              <a:t>Affichages</a:t>
            </a:r>
          </a:p>
          <a:p>
            <a:pPr lvl="1"/>
            <a:r>
              <a:rPr lang="fr-FR" smtClean="0"/>
              <a:t>Connaissances</a:t>
            </a:r>
          </a:p>
          <a:p>
            <a:pPr lvl="1"/>
            <a:r>
              <a:rPr lang="fr-FR" smtClean="0"/>
              <a:t>Remplacements</a:t>
            </a:r>
          </a:p>
        </p:txBody>
      </p:sp>
    </p:spTree>
    <p:extLst>
      <p:ext uri="{BB962C8B-B14F-4D97-AF65-F5344CB8AC3E}">
        <p14:creationId xmlns:p14="http://schemas.microsoft.com/office/powerpoint/2010/main" val="2701312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ec9c3be2-3d9e-4045-b533-d9f874c0ca8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Création de packs d'administration</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Voici une liste des concepts de base des packs d'administration</a:t>
            </a:r>
          </a:p>
          <a:p>
            <a:pPr lvl="1"/>
            <a:r>
              <a:rPr lang="fr-FR" smtClean="0"/>
              <a:t>Objets et classes</a:t>
            </a:r>
          </a:p>
          <a:p>
            <a:pPr lvl="1"/>
            <a:r>
              <a:rPr lang="fr-FR" smtClean="0"/>
              <a:t>Cibles et groupes</a:t>
            </a:r>
          </a:p>
          <a:p>
            <a:pPr lvl="1"/>
            <a:r>
              <a:rPr lang="fr-FR" smtClean="0"/>
              <a:t>Autorisations</a:t>
            </a:r>
          </a:p>
          <a:p>
            <a:pPr lvl="1"/>
            <a:r>
              <a:rPr lang="fr-FR" smtClean="0"/>
              <a:t>Outils de création</a:t>
            </a:r>
          </a:p>
          <a:p>
            <a:endParaRPr lang="fr-FR" smtClean="0"/>
          </a:p>
          <a:p>
            <a:endParaRPr lang="fr-FR"/>
          </a:p>
        </p:txBody>
      </p:sp>
    </p:spTree>
    <p:extLst>
      <p:ext uri="{BB962C8B-B14F-4D97-AF65-F5344CB8AC3E}">
        <p14:creationId xmlns:p14="http://schemas.microsoft.com/office/powerpoint/2010/main" val="3868034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c95a697e-2571-43af-91b6-f170b27deff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Démonstration : Affichage des classes et des objets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Au cours de cette démonstration, vous allez apprendre à afficher des classes et des objets</a:t>
            </a:r>
            <a:br>
              <a:rPr lang="fr-FR" smtClean="0"/>
            </a:br>
            <a:endParaRPr lang="fr-FR"/>
          </a:p>
        </p:txBody>
      </p:sp>
    </p:spTree>
    <p:extLst>
      <p:ext uri="{BB962C8B-B14F-4D97-AF65-F5344CB8AC3E}">
        <p14:creationId xmlns:p14="http://schemas.microsoft.com/office/powerpoint/2010/main" val="3564225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ffabefe3-e650-4380-b05c-89e3f25d9e5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Définition d'autorisations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apprendre à définir des autorisations</a:t>
            </a:r>
            <a:endParaRPr lang="fr-FR"/>
          </a:p>
        </p:txBody>
      </p:sp>
    </p:spTree>
    <p:extLst>
      <p:ext uri="{BB962C8B-B14F-4D97-AF65-F5344CB8AC3E}">
        <p14:creationId xmlns:p14="http://schemas.microsoft.com/office/powerpoint/2010/main" val="95222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4524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334fdc41-b8d5-4d31-ba1a-521b238b6d57">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21625" cy="740664"/>
          </a:xfrm>
        </p:spPr>
        <p:txBody>
          <a:bodyPr/>
          <a:lstStyle/>
          <a:p>
            <a:r>
              <a:rPr lang="fr-FR" sz="2600" smtClean="0"/>
              <a:t>Installation et optimisation de packs d'administration</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514350">
              <a:buNone/>
            </a:pPr>
            <a:r>
              <a:rPr lang="fr-FR" smtClean="0"/>
              <a:t>Pour personnaliser des packs d'administration, vous devez</a:t>
            </a:r>
          </a:p>
          <a:p>
            <a:pPr marL="514350" indent="-514350">
              <a:buFont typeface="+mj-lt"/>
              <a:buAutoNum type="arabicPeriod"/>
            </a:pPr>
            <a:r>
              <a:rPr lang="fr-FR" sz="2400" smtClean="0"/>
              <a:t>Identifier les éléments à analyser</a:t>
            </a:r>
          </a:p>
          <a:p>
            <a:pPr marL="514350" indent="-514350">
              <a:buFont typeface="+mj-lt"/>
              <a:buAutoNum type="arabicPeriod"/>
            </a:pPr>
            <a:r>
              <a:rPr lang="fr-FR" sz="2400" smtClean="0"/>
              <a:t>Importer les packs d'administration pour tester l'environnement</a:t>
            </a:r>
          </a:p>
          <a:p>
            <a:pPr marL="514350" indent="-514350">
              <a:buFont typeface="+mj-lt"/>
              <a:buAutoNum type="arabicPeriod"/>
            </a:pPr>
            <a:r>
              <a:rPr lang="fr-FR" sz="2400" smtClean="0"/>
              <a:t>Étudier les guides des packs d'administration</a:t>
            </a:r>
          </a:p>
          <a:p>
            <a:pPr marL="514350" indent="-514350">
              <a:buFont typeface="+mj-lt"/>
              <a:buAutoNum type="arabicPeriod"/>
            </a:pPr>
            <a:r>
              <a:rPr lang="fr-FR" sz="2400" smtClean="0"/>
              <a:t>Personnaliser les packs d'administration</a:t>
            </a:r>
          </a:p>
          <a:p>
            <a:pPr marL="514350" indent="-514350">
              <a:buFont typeface="+mj-lt"/>
              <a:buAutoNum type="arabicPeriod"/>
            </a:pPr>
            <a:r>
              <a:rPr lang="fr-FR" sz="2400" smtClean="0"/>
              <a:t>Tester les packs d'administration</a:t>
            </a:r>
          </a:p>
          <a:p>
            <a:pPr marL="514350" indent="-514350">
              <a:buFont typeface="+mj-lt"/>
              <a:buAutoNum type="arabicPeriod"/>
            </a:pPr>
            <a:r>
              <a:rPr lang="fr-FR" sz="2400" smtClean="0"/>
              <a:t>Exporter les personnalisations</a:t>
            </a:r>
          </a:p>
          <a:p>
            <a:pPr marL="514350" indent="-514350">
              <a:buFont typeface="+mj-lt"/>
              <a:buAutoNum type="arabicPeriod"/>
            </a:pPr>
            <a:r>
              <a:rPr lang="fr-FR" sz="2400" smtClean="0"/>
              <a:t>Importer les personnalisations en production</a:t>
            </a:r>
          </a:p>
        </p:txBody>
      </p:sp>
    </p:spTree>
    <p:extLst>
      <p:ext uri="{BB962C8B-B14F-4D97-AF65-F5344CB8AC3E}">
        <p14:creationId xmlns:p14="http://schemas.microsoft.com/office/powerpoint/2010/main" val="3758772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Leçon 1 : Planification de l'analyse dans Windows Server 2012</a:t>
            </a:r>
            <a:endParaRPr lang="fr-FR" sz="2600"/>
          </a:p>
        </p:txBody>
      </p:sp>
      <p:sp>
        <p:nvSpPr>
          <p:cNvPr id="3" name="Text Placeholder 2"/>
          <p:cNvSpPr>
            <a:spLocks noGrp="1"/>
          </p:cNvSpPr>
          <p:nvPr>
            <p:ph type="body" idx="1"/>
          </p:nvPr>
        </p:nvSpPr>
        <p:spPr/>
        <p:txBody>
          <a:bodyPr/>
          <a:lstStyle/>
          <a:p>
            <a:r>
              <a:rPr lang="fr-FR" sz="2600" smtClean="0"/>
              <a:t>Vue d'ensemble des outils d'analyse dans Windows Server 2012
Analyse de plusieurs serveurs à l'aide du Gestionnaire de serveur
Élaboration d'une stratégie d'analyse
Éléments à prendre en compte pour l'analyse des rôles serveur
Options d'analyse d'un environnement de serveurs virtualisé
Éléments à prendre en compte pour l'analyse d'ordinateurs virtuels
Démonstration : Activation et affichage des données de contrôle des ressources</a:t>
            </a:r>
            <a:endParaRPr lang="fr-FR" sz="2600"/>
          </a:p>
        </p:txBody>
      </p:sp>
    </p:spTree>
    <p:extLst>
      <p:ext uri="{BB962C8B-B14F-4D97-AF65-F5344CB8AC3E}">
        <p14:creationId xmlns:p14="http://schemas.microsoft.com/office/powerpoint/2010/main" val="3435298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8dc2c579-d7ac-41c1-96a2-2d41967fc3ce">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70" cy="740664"/>
          </a:xfrm>
        </p:spPr>
        <p:txBody>
          <a:bodyPr/>
          <a:lstStyle/>
          <a:p>
            <a:r>
              <a:rPr lang="fr-FR" sz="2600" smtClean="0"/>
              <a:t>Démonstration : Importation de packs d'administration</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apprendre à importer des packs d'administration</a:t>
            </a:r>
          </a:p>
          <a:p>
            <a:pPr marL="0" indent="0">
              <a:buNone/>
            </a:pPr>
            <a:endParaRPr lang="fr-FR"/>
          </a:p>
        </p:txBody>
      </p:sp>
    </p:spTree>
    <p:extLst>
      <p:ext uri="{BB962C8B-B14F-4D97-AF65-F5344CB8AC3E}">
        <p14:creationId xmlns:p14="http://schemas.microsoft.com/office/powerpoint/2010/main" val="3884170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d62080b3-5d1d-45fe-a6d1-9c08d9072fa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Création de remplacements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Vous pouvez remplacer les objets suivants</a:t>
            </a:r>
          </a:p>
          <a:p>
            <a:pPr lvl="1"/>
            <a:r>
              <a:rPr lang="fr-FR" smtClean="0"/>
              <a:t>Détections</a:t>
            </a:r>
          </a:p>
          <a:p>
            <a:pPr lvl="1"/>
            <a:r>
              <a:rPr lang="fr-FR" smtClean="0"/>
              <a:t>Règles</a:t>
            </a:r>
          </a:p>
          <a:p>
            <a:pPr lvl="1"/>
            <a:r>
              <a:rPr lang="fr-FR" smtClean="0"/>
              <a:t>Analyseurs</a:t>
            </a:r>
            <a:endParaRPr lang="fr-FR"/>
          </a:p>
        </p:txBody>
      </p:sp>
    </p:spTree>
    <p:extLst>
      <p:ext uri="{BB962C8B-B14F-4D97-AF65-F5344CB8AC3E}">
        <p14:creationId xmlns:p14="http://schemas.microsoft.com/office/powerpoint/2010/main" val="3990906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ffcdb4b3-0abe-4539-945b-392fb81e97f2">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50225" cy="740664"/>
          </a:xfrm>
        </p:spPr>
        <p:txBody>
          <a:bodyPr/>
          <a:lstStyle/>
          <a:p>
            <a:r>
              <a:rPr lang="fr-FR" smtClean="0"/>
              <a:t>Planification de l'analyse avec Operations Manager</a:t>
            </a:r>
            <a:endParaRPr lang="fr-FR"/>
          </a:p>
        </p:txBody>
      </p:sp>
      <p:sp>
        <p:nvSpPr>
          <p:cNvPr id="4" name="Content Placeholder 2"/>
          <p:cNvSpPr>
            <a:spLocks noGrp="1"/>
          </p:cNvSpPr>
          <p:nvPr/>
        </p:nvSpPr>
        <p:spPr bwMode="auto">
          <a:xfrm>
            <a:off x="458788" y="1021214"/>
            <a:ext cx="8304212" cy="5531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fr-FR" smtClean="0"/>
              <a:t>De combien de groupes d'administration </a:t>
            </a:r>
            <a:br>
              <a:rPr lang="fr-FR" smtClean="0"/>
            </a:br>
            <a:r>
              <a:rPr lang="fr-FR" smtClean="0"/>
              <a:t>pensez-vous avoir besoin dans votre environnement actuel ?</a:t>
            </a:r>
          </a:p>
          <a:p>
            <a:pPr lvl="0"/>
            <a:r>
              <a:rPr lang="fr-FR" smtClean="0"/>
              <a:t>De combien de serveurs d'administration par groupe d'administration pensez-vous avoir besoin ?</a:t>
            </a:r>
          </a:p>
          <a:p>
            <a:pPr lvl="0"/>
            <a:r>
              <a:rPr lang="fr-FR" smtClean="0"/>
              <a:t>Quels packs d'administration pensez-vous importer ?</a:t>
            </a:r>
          </a:p>
          <a:p>
            <a:pPr lvl="0"/>
            <a:r>
              <a:rPr lang="fr-FR" smtClean="0"/>
              <a:t>Quels remplacements pourriez-vous avoir besoin de créer ?</a:t>
            </a:r>
          </a:p>
          <a:p>
            <a:pPr lvl="0"/>
            <a:r>
              <a:rPr lang="fr-FR" smtClean="0"/>
              <a:t>Utiliseriez-vous des abonnements aux événements dans l'Observateur d'événements, par opposition aux services ACS ? Pourquoi ou pourquoi pas ?</a:t>
            </a:r>
            <a:endParaRPr lang="fr-FR"/>
          </a:p>
        </p:txBody>
      </p:sp>
    </p:spTree>
    <p:extLst>
      <p:ext uri="{BB962C8B-B14F-4D97-AF65-F5344CB8AC3E}">
        <p14:creationId xmlns:p14="http://schemas.microsoft.com/office/powerpoint/2010/main" val="621105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242a9f45-1838-4198-a1cc-96df525b0212">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50225" cy="740664"/>
          </a:xfrm>
        </p:spPr>
        <p:txBody>
          <a:bodyPr/>
          <a:lstStyle/>
          <a:p>
            <a:pPr>
              <a:lnSpc>
                <a:spcPct val="80000"/>
              </a:lnSpc>
            </a:pPr>
            <a:r>
              <a:rPr lang="fr-FR" sz="2600" smtClean="0"/>
              <a:t>Leçon 4 : Planification et configuration des notifications et de la création de rapports</a:t>
            </a:r>
            <a:endParaRPr lang="fr-FR" sz="2600"/>
          </a:p>
        </p:txBody>
      </p:sp>
      <p:sp>
        <p:nvSpPr>
          <p:cNvPr id="3" name="Text Placeholder 2"/>
          <p:cNvSpPr>
            <a:spLocks noGrp="1"/>
          </p:cNvSpPr>
          <p:nvPr>
            <p:ph type="body" idx="1"/>
          </p:nvPr>
        </p:nvSpPr>
        <p:spPr/>
        <p:txBody>
          <a:bodyPr/>
          <a:lstStyle/>
          <a:p>
            <a:r>
              <a:rPr lang="fr-FR" smtClean="0"/>
              <a:t>Vue d'ensemble des notifications
Configuration des notifications
Démonstration : Configuration de notifications (facultatif)
Vue d'ensemble de la création de rapports
Configuration des rapports et de la création de rapports
Éléments à prendre en compte pour implémenter des notifications et des rapports</a:t>
            </a:r>
            <a:endParaRPr lang="fr-FR"/>
          </a:p>
        </p:txBody>
      </p:sp>
    </p:spTree>
    <p:extLst>
      <p:ext uri="{BB962C8B-B14F-4D97-AF65-F5344CB8AC3E}">
        <p14:creationId xmlns:p14="http://schemas.microsoft.com/office/powerpoint/2010/main" val="73065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c0d3e148-aa4b-4222-bae7-4a64e9e0996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des notifications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mtClean="0"/>
              <a:t>Avec les notifications, vous pouvez envoyer des messages aux utilisateurs en fonction de critères prédéfinis</a:t>
            </a:r>
          </a:p>
          <a:p>
            <a:r>
              <a:rPr lang="fr-FR" smtClean="0"/>
              <a:t>Les utilisateurs n'ont pas besoin d'utiliser la console Opérateur pour consulter les alertes critiques</a:t>
            </a:r>
            <a:endParaRPr lang="fr-FR"/>
          </a:p>
        </p:txBody>
      </p:sp>
    </p:spTree>
    <p:extLst>
      <p:ext uri="{BB962C8B-B14F-4D97-AF65-F5344CB8AC3E}">
        <p14:creationId xmlns:p14="http://schemas.microsoft.com/office/powerpoint/2010/main" val="2223420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e945a2cc-87e2-412d-ba52-5d7d7a02595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des notifications</a:t>
            </a:r>
            <a:endParaRPr lang="fr-FR"/>
          </a:p>
        </p:txBody>
      </p:sp>
      <p:sp>
        <p:nvSpPr>
          <p:cNvPr id="4" name="Content Placeholder 2"/>
          <p:cNvSpPr>
            <a:spLocks noGrp="1"/>
          </p:cNvSpPr>
          <p:nvPr/>
        </p:nvSpPr>
        <p:spPr bwMode="auto">
          <a:xfrm>
            <a:off x="458788" y="1021214"/>
            <a:ext cx="8380412" cy="5531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z="2600" smtClean="0"/>
              <a:t>Canal</a:t>
            </a:r>
          </a:p>
          <a:p>
            <a:pPr lvl="1"/>
            <a:r>
              <a:rPr lang="fr-FR" sz="2200" smtClean="0"/>
              <a:t>Courrier électronique (SMTP)</a:t>
            </a:r>
          </a:p>
          <a:p>
            <a:pPr lvl="1"/>
            <a:r>
              <a:rPr lang="fr-FR" sz="2200" smtClean="0"/>
              <a:t>Messagerie instantanée</a:t>
            </a:r>
          </a:p>
          <a:p>
            <a:pPr lvl="1"/>
            <a:r>
              <a:rPr lang="fr-FR" sz="2200" smtClean="0"/>
              <a:t>Texto (SMS)</a:t>
            </a:r>
          </a:p>
          <a:p>
            <a:pPr lvl="1"/>
            <a:r>
              <a:rPr lang="fr-FR" sz="2200" smtClean="0"/>
              <a:t>Commande</a:t>
            </a:r>
          </a:p>
          <a:p>
            <a:r>
              <a:rPr lang="fr-FR" sz="2600" smtClean="0"/>
              <a:t>Abonné</a:t>
            </a:r>
          </a:p>
          <a:p>
            <a:pPr lvl="1"/>
            <a:r>
              <a:rPr lang="fr-FR" sz="2200" smtClean="0"/>
              <a:t>Utilisateur ou groupe</a:t>
            </a:r>
          </a:p>
          <a:p>
            <a:pPr lvl="1"/>
            <a:r>
              <a:rPr lang="fr-FR" sz="2200" smtClean="0"/>
              <a:t>Planification</a:t>
            </a:r>
          </a:p>
          <a:p>
            <a:pPr lvl="1"/>
            <a:r>
              <a:rPr lang="fr-FR" sz="2200" smtClean="0"/>
              <a:t>Adresses</a:t>
            </a:r>
          </a:p>
          <a:p>
            <a:r>
              <a:rPr lang="fr-FR" sz="2600" smtClean="0"/>
              <a:t>Abonnement</a:t>
            </a:r>
          </a:p>
          <a:p>
            <a:pPr lvl="1"/>
            <a:r>
              <a:rPr lang="fr-FR" sz="2200" smtClean="0"/>
              <a:t>Critères</a:t>
            </a:r>
          </a:p>
          <a:p>
            <a:pPr lvl="1"/>
            <a:r>
              <a:rPr lang="fr-FR" sz="2200" smtClean="0"/>
              <a:t>Abonné</a:t>
            </a:r>
          </a:p>
          <a:p>
            <a:pPr lvl="1"/>
            <a:r>
              <a:rPr lang="fr-FR" sz="2200" smtClean="0"/>
              <a:t>Canaux</a:t>
            </a:r>
          </a:p>
        </p:txBody>
      </p:sp>
    </p:spTree>
    <p:extLst>
      <p:ext uri="{BB962C8B-B14F-4D97-AF65-F5344CB8AC3E}">
        <p14:creationId xmlns:p14="http://schemas.microsoft.com/office/powerpoint/2010/main" val="661984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5221b990-1762-42e8-856f-1791379e0839">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302626" cy="740664"/>
          </a:xfrm>
        </p:spPr>
        <p:txBody>
          <a:bodyPr/>
          <a:lstStyle/>
          <a:p>
            <a:r>
              <a:rPr lang="fr-FR" sz="2600" smtClean="0"/>
              <a:t>Démonstration : Configuration de notifications (facultatif)</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apprendre à configurer les notifications</a:t>
            </a:r>
            <a:endParaRPr lang="fr-FR"/>
          </a:p>
        </p:txBody>
      </p:sp>
    </p:spTree>
    <p:extLst>
      <p:ext uri="{BB962C8B-B14F-4D97-AF65-F5344CB8AC3E}">
        <p14:creationId xmlns:p14="http://schemas.microsoft.com/office/powerpoint/2010/main" val="1022726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78861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78861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4eb92c6e-e5b9-4143-a133-2732a7b8323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 la création de rapports</a:t>
            </a:r>
            <a:endParaRPr lang="fr-FR"/>
          </a:p>
        </p:txBody>
      </p:sp>
      <p:sp>
        <p:nvSpPr>
          <p:cNvPr id="5"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Composants de création de rapports</a:t>
            </a:r>
          </a:p>
          <a:p>
            <a:pPr lvl="1"/>
            <a:r>
              <a:rPr lang="fr-FR" smtClean="0"/>
              <a:t>SSRS</a:t>
            </a:r>
          </a:p>
          <a:p>
            <a:pPr lvl="1"/>
            <a:r>
              <a:rPr lang="fr-FR" smtClean="0"/>
              <a:t>Espace de travail de création de rapports</a:t>
            </a:r>
          </a:p>
        </p:txBody>
      </p:sp>
    </p:spTree>
    <p:extLst>
      <p:ext uri="{BB962C8B-B14F-4D97-AF65-F5344CB8AC3E}">
        <p14:creationId xmlns:p14="http://schemas.microsoft.com/office/powerpoint/2010/main" val="4091635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70" cy="740664"/>
          </a:xfrm>
        </p:spPr>
        <p:txBody>
          <a:bodyPr/>
          <a:lstStyle/>
          <a:p>
            <a:r>
              <a:rPr lang="fr-FR" sz="2600" smtClean="0"/>
              <a:t>Vue d'ensemble des outils d'analyse dans Windows Server 2012</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Windows Server 2012 inclut les outils suivants pour l'analyse des performances</a:t>
            </a:r>
          </a:p>
          <a:p>
            <a:pPr lvl="1"/>
            <a:r>
              <a:rPr lang="fr-FR" smtClean="0"/>
              <a:t>Observateur d'événements</a:t>
            </a:r>
          </a:p>
          <a:p>
            <a:pPr lvl="1"/>
            <a:r>
              <a:rPr lang="fr-FR" smtClean="0"/>
              <a:t>Moniteur de ressources</a:t>
            </a:r>
          </a:p>
          <a:p>
            <a:pPr lvl="1"/>
            <a:r>
              <a:rPr lang="fr-FR" smtClean="0"/>
              <a:t>Analyseur de performances</a:t>
            </a:r>
          </a:p>
          <a:p>
            <a:pPr lvl="1"/>
            <a:r>
              <a:rPr lang="fr-FR" smtClean="0"/>
              <a:t>Moniteur de fiabilité</a:t>
            </a:r>
            <a:endParaRPr lang="fr-FR"/>
          </a:p>
        </p:txBody>
      </p:sp>
    </p:spTree>
    <p:extLst>
      <p:ext uri="{BB962C8B-B14F-4D97-AF65-F5344CB8AC3E}">
        <p14:creationId xmlns:p14="http://schemas.microsoft.com/office/powerpoint/2010/main" val="2090297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b04a67c7-52ef-4351-bbf9-3ba615331385">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6" cy="740664"/>
          </a:xfrm>
        </p:spPr>
        <p:txBody>
          <a:bodyPr/>
          <a:lstStyle/>
          <a:p>
            <a:r>
              <a:rPr lang="fr-FR" sz="2600" smtClean="0"/>
              <a:t>Configuration des rapports et de la création de rapports</a:t>
            </a:r>
            <a:endParaRPr lang="fr-FR" sz="2600"/>
          </a:p>
        </p:txBody>
      </p:sp>
      <p:sp>
        <p:nvSpPr>
          <p:cNvPr id="5"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Lorsque vous affichez des rapports, vous pouvez</a:t>
            </a:r>
          </a:p>
          <a:p>
            <a:pPr lvl="1"/>
            <a:r>
              <a:rPr lang="fr-FR" smtClean="0"/>
              <a:t>Exécuter les rapports depuis l'espace de travail Création de rapports</a:t>
            </a:r>
          </a:p>
          <a:p>
            <a:pPr lvl="1"/>
            <a:r>
              <a:rPr lang="fr-FR" smtClean="0"/>
              <a:t>Planifier les rapports pour qu'ils soient automatiquement remis</a:t>
            </a:r>
          </a:p>
        </p:txBody>
      </p:sp>
    </p:spTree>
    <p:extLst>
      <p:ext uri="{BB962C8B-B14F-4D97-AF65-F5344CB8AC3E}">
        <p14:creationId xmlns:p14="http://schemas.microsoft.com/office/powerpoint/2010/main" val="2691093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a48c0ee2-db15-4954-bf8a-6b59c76ece7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Éléments à prendre en compte pour implémenter des notifications et des rapports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Notifications</a:t>
            </a:r>
          </a:p>
          <a:p>
            <a:pPr lvl="1"/>
            <a:r>
              <a:rPr lang="fr-FR" smtClean="0"/>
              <a:t>Abonnés</a:t>
            </a:r>
          </a:p>
          <a:p>
            <a:pPr lvl="1"/>
            <a:r>
              <a:rPr lang="fr-FR" smtClean="0"/>
              <a:t>Abonnements</a:t>
            </a:r>
          </a:p>
          <a:p>
            <a:pPr marL="288925" lvl="1" indent="0">
              <a:buNone/>
            </a:pPr>
            <a:endParaRPr lang="fr-FR" smtClean="0"/>
          </a:p>
          <a:p>
            <a:pPr marL="0" indent="0">
              <a:buNone/>
            </a:pPr>
            <a:r>
              <a:rPr lang="fr-FR" smtClean="0"/>
              <a:t>Création de rapports</a:t>
            </a:r>
          </a:p>
          <a:p>
            <a:pPr lvl="1"/>
            <a:r>
              <a:rPr lang="fr-FR" smtClean="0"/>
              <a:t>Instance de serveur de base de données</a:t>
            </a:r>
          </a:p>
          <a:p>
            <a:pPr lvl="1"/>
            <a:r>
              <a:rPr lang="fr-FR" smtClean="0"/>
              <a:t>Nettoyage de la base de données</a:t>
            </a:r>
            <a:endParaRPr lang="fr-FR"/>
          </a:p>
        </p:txBody>
      </p:sp>
    </p:spTree>
    <p:extLst>
      <p:ext uri="{BB962C8B-B14F-4D97-AF65-F5344CB8AC3E}">
        <p14:creationId xmlns:p14="http://schemas.microsoft.com/office/powerpoint/2010/main" val="3798446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ed9a8d0e-b856-4d5f-b3b9-c548dd694c4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5 : Configuration de l'intégration à VMM</a:t>
            </a:r>
            <a:endParaRPr lang="fr-FR"/>
          </a:p>
        </p:txBody>
      </p:sp>
      <p:sp>
        <p:nvSpPr>
          <p:cNvPr id="3" name="Text Placeholder 2"/>
          <p:cNvSpPr>
            <a:spLocks noGrp="1"/>
          </p:cNvSpPr>
          <p:nvPr>
            <p:ph type="body" idx="1"/>
          </p:nvPr>
        </p:nvSpPr>
        <p:spPr/>
        <p:txBody>
          <a:bodyPr/>
          <a:lstStyle/>
          <a:p>
            <a:r>
              <a:rPr lang="fr-FR" smtClean="0"/>
              <a:t>Intégration d'Operations Manager à VMM
Configuration de l'intégration d'Operations Manager et de VMM
Qu'est-ce que la fonctionnalité PRO ?
Comparaison de PRO et des options de placement avancées dans VMM
Éléments à prendre en compte pour implémenter PRO
Configuration de l'analyse avancée pour les composants de virtualisation</a:t>
            </a:r>
            <a:endParaRPr lang="fr-FR"/>
          </a:p>
        </p:txBody>
      </p:sp>
    </p:spTree>
    <p:extLst>
      <p:ext uri="{BB962C8B-B14F-4D97-AF65-F5344CB8AC3E}">
        <p14:creationId xmlns:p14="http://schemas.microsoft.com/office/powerpoint/2010/main" val="21225873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be832b44-588f-4b15-9adc-f3c44cb9ee6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Intégration d'Operations Manager à VMM</a:t>
            </a:r>
            <a:endParaRPr lang="fr-FR"/>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fr-FR" smtClean="0"/>
              <a:t>Analyser l'intégrité et la disponibilité de l'environnement VMM</a:t>
            </a:r>
          </a:p>
          <a:p>
            <a:pPr lvl="0"/>
            <a:r>
              <a:rPr lang="fr-FR" smtClean="0"/>
              <a:t>Voir les affichages des diagrammes de l'environnement VMM</a:t>
            </a:r>
          </a:p>
          <a:p>
            <a:pPr lvl="0"/>
            <a:r>
              <a:rPr lang="fr-FR" smtClean="0"/>
              <a:t>Gérer des services PRO</a:t>
            </a:r>
          </a:p>
          <a:p>
            <a:pPr lvl="0"/>
            <a:r>
              <a:rPr lang="fr-FR" smtClean="0"/>
              <a:t>Effectuer l'intégration au mode de maintenance</a:t>
            </a:r>
          </a:p>
          <a:p>
            <a:pPr lvl="0"/>
            <a:r>
              <a:rPr lang="fr-FR" smtClean="0"/>
              <a:t>Créer des rapports à partir de VMM</a:t>
            </a:r>
          </a:p>
          <a:p>
            <a:pPr lvl="0"/>
            <a:r>
              <a:rPr lang="fr-FR" smtClean="0"/>
              <a:t>Fournir la prise en charge des SSAS pour les prévisions</a:t>
            </a:r>
            <a:endParaRPr lang="fr-FR"/>
          </a:p>
        </p:txBody>
      </p:sp>
    </p:spTree>
    <p:extLst>
      <p:ext uri="{BB962C8B-B14F-4D97-AF65-F5344CB8AC3E}">
        <p14:creationId xmlns:p14="http://schemas.microsoft.com/office/powerpoint/2010/main" val="2913536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cc84db37-b25d-4bbe-8456-0de9b0713ca5">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70" cy="740664"/>
          </a:xfrm>
        </p:spPr>
        <p:txBody>
          <a:bodyPr/>
          <a:lstStyle/>
          <a:p>
            <a:r>
              <a:rPr lang="fr-FR" sz="2600" smtClean="0"/>
              <a:t>Configuration de l'intégration d'Operations Manager et de VMM</a:t>
            </a:r>
            <a:endParaRPr lang="fr-FR" sz="2600"/>
          </a:p>
        </p:txBody>
      </p:sp>
      <p:sp>
        <p:nvSpPr>
          <p:cNvPr id="5"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fr-FR" smtClean="0"/>
              <a:t>Pour configurer l'intégration d'Operations Manager et de VMM</a:t>
            </a:r>
          </a:p>
          <a:p>
            <a:pPr lvl="1"/>
            <a:r>
              <a:rPr lang="fr-FR" smtClean="0"/>
              <a:t>Vérifiez la version de Windows PowerShell</a:t>
            </a:r>
          </a:p>
          <a:p>
            <a:pPr lvl="1"/>
            <a:r>
              <a:rPr lang="fr-FR" smtClean="0"/>
              <a:t>Installez la console Opérateur sur le serveur de gestion VMM</a:t>
            </a:r>
          </a:p>
          <a:p>
            <a:pPr lvl="1"/>
            <a:r>
              <a:rPr lang="fr-FR" smtClean="0"/>
              <a:t>Importez les packs d'administration nécessaires</a:t>
            </a:r>
          </a:p>
          <a:p>
            <a:pPr lvl="1"/>
            <a:r>
              <a:rPr lang="fr-FR" smtClean="0"/>
              <a:t>Configurez l'intégration</a:t>
            </a:r>
          </a:p>
          <a:p>
            <a:pPr lvl="1"/>
            <a:r>
              <a:rPr lang="fr-FR" smtClean="0"/>
              <a:t>Modifiez la version du pack d'administration dans le Registre</a:t>
            </a:r>
          </a:p>
        </p:txBody>
      </p:sp>
    </p:spTree>
    <p:extLst>
      <p:ext uri="{BB962C8B-B14F-4D97-AF65-F5344CB8AC3E}">
        <p14:creationId xmlns:p14="http://schemas.microsoft.com/office/powerpoint/2010/main" val="2810094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964bf892-a751-47d5-9a36-e6498d5b138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la fonctionnalité PRO ?</a:t>
            </a:r>
            <a:endParaRPr lang="fr-FR"/>
          </a:p>
        </p:txBody>
      </p:sp>
      <p:graphicFrame>
        <p:nvGraphicFramePr>
          <p:cNvPr id="4" name="Table 3"/>
          <p:cNvGraphicFramePr>
            <a:graphicFrameLocks noGrp="1"/>
          </p:cNvGraphicFramePr>
          <p:nvPr>
            <p:extLst>
              <p:ext uri="{D42A27DB-BD31-4B8C-83A1-F6EECF244321}">
                <p14:modId xmlns:p14="http://schemas.microsoft.com/office/powerpoint/2010/main" val="1058355215"/>
              </p:ext>
            </p:extLst>
          </p:nvPr>
        </p:nvGraphicFramePr>
        <p:xfrm>
          <a:off x="737616" y="1298448"/>
          <a:ext cx="7656576" cy="4845890"/>
        </p:xfrm>
        <a:graphic>
          <a:graphicData uri="http://schemas.openxmlformats.org/drawingml/2006/table">
            <a:tbl>
              <a:tblPr firstRow="1" bandRow="1">
                <a:tableStyleId>{21E4AEA4-8DFA-4A89-87EB-49C32662AFE0}</a:tableStyleId>
              </a:tblPr>
              <a:tblGrid>
                <a:gridCol w="1883664"/>
                <a:gridCol w="2255520"/>
                <a:gridCol w="1828800"/>
                <a:gridCol w="1688592"/>
              </a:tblGrid>
              <a:tr h="748201">
                <a:tc>
                  <a:txBody>
                    <a:bodyPr/>
                    <a:lstStyle/>
                    <a:p>
                      <a:pPr marL="0" marR="0">
                        <a:lnSpc>
                          <a:spcPts val="1400"/>
                        </a:lnSpc>
                        <a:spcBef>
                          <a:spcPts val="300"/>
                        </a:spcBef>
                        <a:spcAft>
                          <a:spcPts val="300"/>
                        </a:spcAft>
                      </a:pPr>
                      <a:endParaRPr lang="en-US" sz="1400" b="1" dirty="0" smtClean="0">
                        <a:effectLst/>
                        <a:latin typeface="Segoe"/>
                        <a:ea typeface="Times New Roman"/>
                        <a:cs typeface="Times New Roman"/>
                      </a:endParaRPr>
                    </a:p>
                    <a:p>
                      <a:pPr marL="0" marR="0">
                        <a:lnSpc>
                          <a:spcPts val="1400"/>
                        </a:lnSpc>
                        <a:spcBef>
                          <a:spcPts val="300"/>
                        </a:spcBef>
                        <a:spcAft>
                          <a:spcPts val="300"/>
                        </a:spcAft>
                      </a:pPr>
                      <a:r>
                        <a:rPr lang="en-US" sz="1400" b="1" dirty="0" smtClean="0">
                          <a:effectLst/>
                          <a:latin typeface="Segoe"/>
                          <a:ea typeface="Times New Roman"/>
                          <a:cs typeface="Times New Roman"/>
                        </a:rPr>
                        <a:t>Analyseur</a:t>
                      </a:r>
                      <a:endParaRPr lang="en-US" sz="1400" dirty="0">
                        <a:effectLst/>
                        <a:latin typeface="Segoe"/>
                        <a:ea typeface="Times New Roman"/>
                        <a:cs typeface="Times New Roman"/>
                      </a:endParaRPr>
                    </a:p>
                  </a:txBody>
                  <a:tcPr marL="54610" marR="54610" marT="0" marB="0"/>
                </a:tc>
                <a:tc>
                  <a:txBody>
                    <a:bodyPr/>
                    <a:lstStyle/>
                    <a:p>
                      <a:pPr marL="0" marR="0">
                        <a:lnSpc>
                          <a:spcPts val="1400"/>
                        </a:lnSpc>
                        <a:spcBef>
                          <a:spcPts val="300"/>
                        </a:spcBef>
                        <a:spcAft>
                          <a:spcPts val="300"/>
                        </a:spcAft>
                      </a:pPr>
                      <a:endParaRPr lang="en-US" sz="1400" b="1" dirty="0" smtClean="0">
                        <a:effectLst/>
                        <a:latin typeface="Segoe"/>
                        <a:ea typeface="Times New Roman"/>
                        <a:cs typeface="Times New Roman"/>
                      </a:endParaRPr>
                    </a:p>
                    <a:p>
                      <a:pPr marL="0" marR="0">
                        <a:lnSpc>
                          <a:spcPts val="1400"/>
                        </a:lnSpc>
                        <a:spcBef>
                          <a:spcPts val="300"/>
                        </a:spcBef>
                        <a:spcAft>
                          <a:spcPts val="300"/>
                        </a:spcAft>
                      </a:pPr>
                      <a:r>
                        <a:rPr lang="en-US" sz="1400" b="1" dirty="0" smtClean="0">
                          <a:effectLst/>
                          <a:latin typeface="Segoe"/>
                          <a:ea typeface="Times New Roman"/>
                          <a:cs typeface="Times New Roman"/>
                        </a:rPr>
                        <a:t>Calcul de seuil</a:t>
                      </a:r>
                      <a:endParaRPr lang="en-US" sz="1400" dirty="0">
                        <a:effectLst/>
                        <a:latin typeface="Segoe"/>
                        <a:ea typeface="Times New Roman"/>
                        <a:cs typeface="Times New Roman"/>
                      </a:endParaRPr>
                    </a:p>
                  </a:txBody>
                  <a:tcPr marL="54610" marR="54610" marT="0" marB="0"/>
                </a:tc>
                <a:tc>
                  <a:txBody>
                    <a:bodyPr/>
                    <a:lstStyle/>
                    <a:p>
                      <a:pPr marL="0" marR="0">
                        <a:lnSpc>
                          <a:spcPts val="1400"/>
                        </a:lnSpc>
                        <a:spcBef>
                          <a:spcPts val="300"/>
                        </a:spcBef>
                        <a:spcAft>
                          <a:spcPts val="300"/>
                        </a:spcAft>
                      </a:pPr>
                      <a:endParaRPr lang="en-US" sz="1400" b="1" dirty="0" smtClean="0">
                        <a:effectLst/>
                        <a:latin typeface="Segoe"/>
                        <a:ea typeface="Times New Roman"/>
                        <a:cs typeface="Times New Roman"/>
                      </a:endParaRPr>
                    </a:p>
                    <a:p>
                      <a:pPr marL="0" marR="0">
                        <a:lnSpc>
                          <a:spcPts val="1400"/>
                        </a:lnSpc>
                        <a:spcBef>
                          <a:spcPts val="300"/>
                        </a:spcBef>
                        <a:spcAft>
                          <a:spcPts val="300"/>
                        </a:spcAft>
                      </a:pPr>
                      <a:r>
                        <a:rPr lang="en-US" sz="1400" b="1" dirty="0" smtClean="0">
                          <a:effectLst/>
                          <a:latin typeface="Segoe"/>
                          <a:ea typeface="Times New Roman"/>
                          <a:cs typeface="Times New Roman"/>
                        </a:rPr>
                        <a:t>Intervalle d'échantillonnage</a:t>
                      </a:r>
                      <a:endParaRPr lang="en-US" sz="1400" dirty="0">
                        <a:effectLst/>
                        <a:latin typeface="Segoe"/>
                        <a:ea typeface="Times New Roman"/>
                        <a:cs typeface="Times New Roman"/>
                      </a:endParaRPr>
                    </a:p>
                  </a:txBody>
                  <a:tcPr marL="54610" marR="54610" marT="0" marB="0"/>
                </a:tc>
                <a:tc>
                  <a:txBody>
                    <a:bodyPr/>
                    <a:lstStyle/>
                    <a:p>
                      <a:pPr marL="0" marR="0">
                        <a:lnSpc>
                          <a:spcPts val="1400"/>
                        </a:lnSpc>
                        <a:spcBef>
                          <a:spcPts val="300"/>
                        </a:spcBef>
                        <a:spcAft>
                          <a:spcPts val="300"/>
                        </a:spcAft>
                      </a:pPr>
                      <a:endParaRPr lang="en-US" sz="1400" b="1" dirty="0" smtClean="0">
                        <a:effectLst/>
                        <a:latin typeface="Segoe"/>
                        <a:ea typeface="Times New Roman"/>
                        <a:cs typeface="Times New Roman"/>
                      </a:endParaRPr>
                    </a:p>
                    <a:p>
                      <a:pPr marL="0" marR="0">
                        <a:lnSpc>
                          <a:spcPts val="1400"/>
                        </a:lnSpc>
                        <a:spcBef>
                          <a:spcPts val="300"/>
                        </a:spcBef>
                        <a:spcAft>
                          <a:spcPts val="300"/>
                        </a:spcAft>
                      </a:pPr>
                      <a:r>
                        <a:rPr lang="en-US" sz="1400" b="1" dirty="0" smtClean="0">
                          <a:effectLst/>
                          <a:latin typeface="Segoe"/>
                          <a:ea typeface="Times New Roman"/>
                          <a:cs typeface="Times New Roman"/>
                        </a:rPr>
                        <a:t>Calcul</a:t>
                      </a:r>
                      <a:endParaRPr lang="en-US" sz="1400" dirty="0">
                        <a:effectLst/>
                        <a:latin typeface="Segoe"/>
                        <a:ea typeface="Times New Roman"/>
                        <a:cs typeface="Times New Roman"/>
                      </a:endParaRPr>
                    </a:p>
                  </a:txBody>
                  <a:tcPr marL="54610" marR="54610" marT="0" marB="0"/>
                </a:tc>
              </a:tr>
              <a:tr h="1952752">
                <a:tc>
                  <a:txBody>
                    <a:bodyPr/>
                    <a:lstStyle/>
                    <a:p>
                      <a:pPr marL="0" marR="0" indent="0">
                        <a:lnSpc>
                          <a:spcPct val="100000"/>
                        </a:lnSpc>
                        <a:spcBef>
                          <a:spcPts val="300"/>
                        </a:spcBef>
                        <a:spcAft>
                          <a:spcPts val="300"/>
                        </a:spcAft>
                        <a:buFont typeface="Arial" pitchFamily="34" charset="0"/>
                        <a:buNone/>
                      </a:pPr>
                      <a:endParaRPr lang="en-US" sz="1400" dirty="0" smtClean="0">
                        <a:effectLst/>
                        <a:latin typeface="Segoe UI" pitchFamily="34" charset="0"/>
                        <a:ea typeface="Segoe UI" pitchFamily="34" charset="0"/>
                        <a:cs typeface="Segoe UI" pitchFamily="34" charset="0"/>
                      </a:endParaRPr>
                    </a:p>
                    <a:p>
                      <a:pPr marL="0" marR="0" indent="0">
                        <a:lnSpc>
                          <a:spcPct val="100000"/>
                        </a:lnSpc>
                        <a:spcBef>
                          <a:spcPts val="300"/>
                        </a:spcBef>
                        <a:spcAft>
                          <a:spcPts val="300"/>
                        </a:spcAft>
                        <a:buFont typeface="Arial" pitchFamily="34" charset="0"/>
                        <a:buNone/>
                      </a:pPr>
                      <a:r>
                        <a:rPr lang="fr-FR" sz="1400" smtClean="0">
                          <a:effectLst/>
                          <a:latin typeface="Segoe UI" pitchFamily="34" charset="0"/>
                          <a:ea typeface="Segoe UI" pitchFamily="34" charset="0"/>
                          <a:cs typeface="Segoe UI" pitchFamily="34" charset="0"/>
                        </a:rPr>
                        <a:t>Pression d'ordinateur virtuel de mémoire dynamique Virtual Machine Manager</a:t>
                      </a:r>
                      <a:endParaRPr lang="en-US" sz="1400" dirty="0">
                        <a:effectLst/>
                        <a:latin typeface="Segoe UI" pitchFamily="34" charset="0"/>
                        <a:ea typeface="Segoe UI" pitchFamily="34" charset="0"/>
                        <a:cs typeface="Segoe UI" pitchFamily="34" charset="0"/>
                      </a:endParaRPr>
                    </a:p>
                  </a:txBody>
                  <a:tcPr marL="54610" marR="54610" marT="0" marB="0"/>
                </a:tc>
                <a:tc>
                  <a:txBody>
                    <a:bodyPr/>
                    <a:lstStyle/>
                    <a:p>
                      <a:pPr marL="285750" marR="0" indent="-285750">
                        <a:lnSpc>
                          <a:spcPct val="100000"/>
                        </a:lnSpc>
                        <a:spcBef>
                          <a:spcPts val="0"/>
                        </a:spcBef>
                        <a:spcAft>
                          <a:spcPts val="0"/>
                        </a:spcAft>
                        <a:buFont typeface="Arial" pitchFamily="34" charset="0"/>
                        <a:buChar char="•"/>
                      </a:pPr>
                      <a:endParaRPr lang="fr-FR" sz="500" smtClean="0">
                        <a:effectLst/>
                        <a:latin typeface="Segoe UI" pitchFamily="34" charset="0"/>
                        <a:ea typeface="Segoe UI" pitchFamily="34" charset="0"/>
                        <a:cs typeface="Segoe UI" pitchFamily="34" charset="0"/>
                      </a:endParaRPr>
                    </a:p>
                    <a:p>
                      <a:pPr marL="182563" marR="0" indent="-182563">
                        <a:lnSpc>
                          <a:spcPct val="100000"/>
                        </a:lnSpc>
                        <a:spcBef>
                          <a:spcPts val="300"/>
                        </a:spcBef>
                        <a:spcAft>
                          <a:spcPts val="300"/>
                        </a:spcAft>
                        <a:buFont typeface="Arial" pitchFamily="34" charset="0"/>
                        <a:buChar char="•"/>
                        <a:tabLst>
                          <a:tab pos="182563" algn="l"/>
                        </a:tabLst>
                      </a:pPr>
                      <a:r>
                        <a:rPr lang="fr-FR" sz="1400" smtClean="0">
                          <a:effectLst/>
                          <a:latin typeface="Segoe UI" pitchFamily="34" charset="0"/>
                          <a:ea typeface="Segoe UI" pitchFamily="34" charset="0"/>
                          <a:cs typeface="Segoe UI" pitchFamily="34" charset="0"/>
                        </a:rPr>
                        <a:t>Mémoire actuelle/</a:t>
                      </a:r>
                      <a:br>
                        <a:rPr lang="fr-FR" sz="1400" smtClean="0">
                          <a:effectLst/>
                          <a:latin typeface="Segoe UI" pitchFamily="34" charset="0"/>
                          <a:ea typeface="Segoe UI" pitchFamily="34" charset="0"/>
                          <a:cs typeface="Segoe UI" pitchFamily="34" charset="0"/>
                        </a:rPr>
                      </a:br>
                      <a:r>
                        <a:rPr lang="fr-FR" sz="1400" smtClean="0">
                          <a:effectLst/>
                          <a:latin typeface="Segoe UI" pitchFamily="34" charset="0"/>
                          <a:ea typeface="Segoe UI" pitchFamily="34" charset="0"/>
                          <a:cs typeface="Segoe UI" pitchFamily="34" charset="0"/>
                        </a:rPr>
                        <a:t>mémoire attribuée </a:t>
                      </a:r>
                      <a:br>
                        <a:rPr lang="fr-FR" sz="1400" smtClean="0">
                          <a:effectLst/>
                          <a:latin typeface="Segoe UI" pitchFamily="34" charset="0"/>
                          <a:ea typeface="Segoe UI" pitchFamily="34" charset="0"/>
                          <a:cs typeface="Segoe UI" pitchFamily="34" charset="0"/>
                        </a:rPr>
                      </a:br>
                      <a:r>
                        <a:rPr lang="fr-FR" sz="1400" smtClean="0">
                          <a:effectLst/>
                          <a:latin typeface="Segoe UI" pitchFamily="34" charset="0"/>
                          <a:ea typeface="Segoe UI" pitchFamily="34" charset="0"/>
                          <a:cs typeface="Segoe UI" pitchFamily="34" charset="0"/>
                        </a:rPr>
                        <a:t>de l'ordinateur virtuel</a:t>
                      </a:r>
                    </a:p>
                    <a:p>
                      <a:pPr marL="182563" marR="0" indent="-182563">
                        <a:lnSpc>
                          <a:spcPct val="100000"/>
                        </a:lnSpc>
                        <a:spcBef>
                          <a:spcPts val="300"/>
                        </a:spcBef>
                        <a:spcAft>
                          <a:spcPts val="300"/>
                        </a:spcAft>
                        <a:buFont typeface="Arial" pitchFamily="34" charset="0"/>
                        <a:buChar char="•"/>
                        <a:tabLst>
                          <a:tab pos="182563" algn="l"/>
                        </a:tabLst>
                      </a:pPr>
                      <a:r>
                        <a:rPr lang="en-US" sz="1400" kern="0" smtClean="0">
                          <a:effectLst/>
                          <a:latin typeface="Segoe UI" pitchFamily="34" charset="0"/>
                          <a:ea typeface="Segoe UI" pitchFamily="34" charset="0"/>
                          <a:cs typeface="Segoe UI" pitchFamily="34" charset="0"/>
                        </a:rPr>
                        <a:t>Niveau </a:t>
                      </a:r>
                      <a:br>
                        <a:rPr lang="en-US" sz="1400" kern="0" smtClean="0">
                          <a:effectLst/>
                          <a:latin typeface="Segoe UI" pitchFamily="34" charset="0"/>
                          <a:ea typeface="Segoe UI" pitchFamily="34" charset="0"/>
                          <a:cs typeface="Segoe UI" pitchFamily="34" charset="0"/>
                        </a:rPr>
                      </a:br>
                      <a:r>
                        <a:rPr lang="en-US" sz="1400" kern="0" smtClean="0">
                          <a:effectLst/>
                          <a:latin typeface="Segoe UI" pitchFamily="34" charset="0"/>
                          <a:ea typeface="Segoe UI" pitchFamily="34" charset="0"/>
                          <a:cs typeface="Segoe UI" pitchFamily="34" charset="0"/>
                        </a:rPr>
                        <a:t>d'avertissement – 80 %</a:t>
                      </a:r>
                      <a:endParaRPr lang="en-US" sz="1400" kern="1200">
                        <a:effectLst/>
                        <a:latin typeface="Segoe UI" pitchFamily="34" charset="0"/>
                        <a:ea typeface="Segoe UI" pitchFamily="34" charset="0"/>
                        <a:cs typeface="Segoe UI" pitchFamily="34" charset="0"/>
                      </a:endParaRPr>
                    </a:p>
                    <a:p>
                      <a:pPr marL="182563" marR="0" indent="-182563">
                        <a:lnSpc>
                          <a:spcPct val="100000"/>
                        </a:lnSpc>
                        <a:spcBef>
                          <a:spcPts val="300"/>
                        </a:spcBef>
                        <a:spcAft>
                          <a:spcPts val="300"/>
                        </a:spcAft>
                        <a:buFont typeface="Arial" pitchFamily="34" charset="0"/>
                        <a:buChar char="•"/>
                        <a:tabLst>
                          <a:tab pos="182563" algn="l"/>
                        </a:tabLst>
                      </a:pPr>
                      <a:r>
                        <a:rPr lang="en-US" sz="1400" kern="0" smtClean="0">
                          <a:effectLst/>
                          <a:latin typeface="Segoe UI" pitchFamily="34" charset="0"/>
                          <a:ea typeface="Segoe UI" pitchFamily="34" charset="0"/>
                          <a:cs typeface="Segoe UI" pitchFamily="34" charset="0"/>
                        </a:rPr>
                        <a:t>Niveau critique – 100 %</a:t>
                      </a:r>
                      <a:endParaRPr lang="en-US" sz="1400" kern="1200">
                        <a:effectLst/>
                        <a:latin typeface="Segoe UI" pitchFamily="34" charset="0"/>
                        <a:ea typeface="Segoe UI" pitchFamily="34" charset="0"/>
                        <a:cs typeface="Segoe UI" pitchFamily="34" charset="0"/>
                      </a:endParaRPr>
                    </a:p>
                  </a:txBody>
                  <a:tcPr marL="54610" marR="54610" marT="0" marB="0"/>
                </a:tc>
                <a:tc>
                  <a:txBody>
                    <a:bodyPr/>
                    <a:lstStyle/>
                    <a:p>
                      <a:pPr marL="0" marR="0">
                        <a:lnSpc>
                          <a:spcPct val="100000"/>
                        </a:lnSpc>
                        <a:spcBef>
                          <a:spcPts val="300"/>
                        </a:spcBef>
                        <a:spcAft>
                          <a:spcPts val="300"/>
                        </a:spcAft>
                      </a:pPr>
                      <a:endParaRPr lang="en-US" sz="1400" dirty="0" smtClean="0">
                        <a:effectLst/>
                        <a:latin typeface="Segoe UI" pitchFamily="34" charset="0"/>
                        <a:ea typeface="Segoe UI" pitchFamily="34" charset="0"/>
                        <a:cs typeface="Segoe UI" pitchFamily="34" charset="0"/>
                      </a:endParaRPr>
                    </a:p>
                    <a:p>
                      <a:pPr marL="0" marR="0">
                        <a:lnSpc>
                          <a:spcPct val="100000"/>
                        </a:lnSpc>
                        <a:spcBef>
                          <a:spcPts val="300"/>
                        </a:spcBef>
                        <a:spcAft>
                          <a:spcPts val="300"/>
                        </a:spcAft>
                      </a:pPr>
                      <a:r>
                        <a:rPr lang="en-US" sz="1400" smtClean="0">
                          <a:effectLst/>
                          <a:latin typeface="Segoe UI" pitchFamily="34" charset="0"/>
                          <a:ea typeface="Segoe UI" pitchFamily="34" charset="0"/>
                          <a:cs typeface="Segoe UI" pitchFamily="34" charset="0"/>
                        </a:rPr>
                        <a:t>300 secondes</a:t>
                      </a:r>
                      <a:endParaRPr lang="en-US" sz="1400" dirty="0">
                        <a:effectLst/>
                        <a:latin typeface="Segoe UI" pitchFamily="34" charset="0"/>
                        <a:ea typeface="Segoe UI" pitchFamily="34" charset="0"/>
                        <a:cs typeface="Segoe UI" pitchFamily="34" charset="0"/>
                      </a:endParaRPr>
                    </a:p>
                  </a:txBody>
                  <a:tcPr marL="54610" marR="54610" marT="0" marB="0"/>
                </a:tc>
                <a:tc>
                  <a:txBody>
                    <a:bodyPr/>
                    <a:lstStyle/>
                    <a:p>
                      <a:pPr marL="0" marR="0">
                        <a:lnSpc>
                          <a:spcPct val="100000"/>
                        </a:lnSpc>
                        <a:spcBef>
                          <a:spcPts val="300"/>
                        </a:spcBef>
                        <a:spcAft>
                          <a:spcPts val="300"/>
                        </a:spcAft>
                      </a:pPr>
                      <a:endParaRPr lang="en-US" sz="1400" dirty="0" smtClean="0">
                        <a:effectLst/>
                        <a:latin typeface="Segoe UI" pitchFamily="34" charset="0"/>
                        <a:ea typeface="Segoe UI" pitchFamily="34" charset="0"/>
                        <a:cs typeface="Segoe UI" pitchFamily="34" charset="0"/>
                      </a:endParaRPr>
                    </a:p>
                    <a:p>
                      <a:pPr marL="0" marR="0">
                        <a:lnSpc>
                          <a:spcPct val="100000"/>
                        </a:lnSpc>
                        <a:spcBef>
                          <a:spcPts val="300"/>
                        </a:spcBef>
                        <a:spcAft>
                          <a:spcPts val="300"/>
                        </a:spcAft>
                      </a:pPr>
                      <a:r>
                        <a:rPr lang="en-US" sz="1400" smtClean="0">
                          <a:effectLst/>
                          <a:latin typeface="Segoe UI" pitchFamily="34" charset="0"/>
                          <a:ea typeface="Segoe UI" pitchFamily="34" charset="0"/>
                          <a:cs typeface="Segoe UI" pitchFamily="34" charset="0"/>
                        </a:rPr>
                        <a:t>Valeur consécutive </a:t>
                      </a:r>
                      <a:br>
                        <a:rPr lang="en-US" sz="1400" smtClean="0">
                          <a:effectLst/>
                          <a:latin typeface="Segoe UI" pitchFamily="34" charset="0"/>
                          <a:ea typeface="Segoe UI" pitchFamily="34" charset="0"/>
                          <a:cs typeface="Segoe UI" pitchFamily="34" charset="0"/>
                        </a:rPr>
                      </a:br>
                      <a:r>
                        <a:rPr lang="en-US" sz="1400" smtClean="0">
                          <a:effectLst/>
                          <a:latin typeface="Segoe UI" pitchFamily="34" charset="0"/>
                          <a:ea typeface="Segoe UI" pitchFamily="34" charset="0"/>
                          <a:cs typeface="Segoe UI" pitchFamily="34" charset="0"/>
                        </a:rPr>
                        <a:t>des 3 échantillons précédents</a:t>
                      </a:r>
                      <a:endParaRPr lang="en-US" sz="1400" dirty="0" smtClean="0">
                        <a:effectLst/>
                        <a:latin typeface="Segoe UI" pitchFamily="34" charset="0"/>
                        <a:ea typeface="Segoe UI" pitchFamily="34" charset="0"/>
                        <a:cs typeface="Segoe UI" pitchFamily="34" charset="0"/>
                      </a:endParaRPr>
                    </a:p>
                  </a:txBody>
                  <a:tcPr marL="54610" marR="54610" marT="0" marB="0"/>
                </a:tc>
              </a:tr>
              <a:tr h="2144937">
                <a:tc>
                  <a:txBody>
                    <a:bodyPr/>
                    <a:lstStyle/>
                    <a:p>
                      <a:pPr marL="0" marR="0" indent="0">
                        <a:lnSpc>
                          <a:spcPct val="100000"/>
                        </a:lnSpc>
                        <a:spcBef>
                          <a:spcPts val="300"/>
                        </a:spcBef>
                        <a:spcAft>
                          <a:spcPts val="300"/>
                        </a:spcAft>
                        <a:buFont typeface="Arial" pitchFamily="34" charset="0"/>
                        <a:buNone/>
                      </a:pPr>
                      <a:endParaRPr lang="en-US" sz="1400" dirty="0" smtClean="0">
                        <a:effectLst/>
                        <a:latin typeface="Segoe UI" pitchFamily="34" charset="0"/>
                        <a:ea typeface="Segoe UI" pitchFamily="34" charset="0"/>
                        <a:cs typeface="Segoe UI" pitchFamily="34" charset="0"/>
                      </a:endParaRPr>
                    </a:p>
                    <a:p>
                      <a:pPr marL="0" marR="0" indent="0">
                        <a:lnSpc>
                          <a:spcPct val="100000"/>
                        </a:lnSpc>
                        <a:spcBef>
                          <a:spcPts val="300"/>
                        </a:spcBef>
                        <a:spcAft>
                          <a:spcPts val="300"/>
                        </a:spcAft>
                        <a:buFont typeface="Arial" pitchFamily="34" charset="0"/>
                        <a:buNone/>
                      </a:pPr>
                      <a:r>
                        <a:rPr lang="en-US" sz="1400" smtClean="0">
                          <a:effectLst/>
                          <a:latin typeface="Segoe UI" pitchFamily="34" charset="0"/>
                          <a:ea typeface="Segoe UI" pitchFamily="34" charset="0"/>
                          <a:cs typeface="Segoe UI" pitchFamily="34" charset="0"/>
                        </a:rPr>
                        <a:t>Analyseur de mémoire dynamique maximale Virtual Machine Manager</a:t>
                      </a:r>
                      <a:endParaRPr lang="en-US" sz="1400" dirty="0" smtClean="0">
                        <a:effectLst/>
                        <a:latin typeface="Segoe UI" pitchFamily="34" charset="0"/>
                        <a:ea typeface="Segoe UI" pitchFamily="34" charset="0"/>
                        <a:cs typeface="Segoe UI" pitchFamily="34" charset="0"/>
                      </a:endParaRPr>
                    </a:p>
                  </a:txBody>
                  <a:tcPr marL="54610" marR="54610" marT="0" marB="0"/>
                </a:tc>
                <a:tc>
                  <a:txBody>
                    <a:bodyPr/>
                    <a:lstStyle/>
                    <a:p>
                      <a:pPr marL="285750" marR="0" indent="-285750">
                        <a:lnSpc>
                          <a:spcPct val="100000"/>
                        </a:lnSpc>
                        <a:spcBef>
                          <a:spcPts val="0"/>
                        </a:spcBef>
                        <a:spcAft>
                          <a:spcPts val="0"/>
                        </a:spcAft>
                        <a:buFont typeface="Arial" pitchFamily="34" charset="0"/>
                        <a:buChar char="•"/>
                      </a:pPr>
                      <a:endParaRPr lang="fr-FR" sz="500" smtClean="0">
                        <a:effectLst/>
                        <a:latin typeface="Segoe UI" pitchFamily="34" charset="0"/>
                        <a:ea typeface="Segoe UI" pitchFamily="34" charset="0"/>
                        <a:cs typeface="Segoe UI" pitchFamily="34" charset="0"/>
                      </a:endParaRPr>
                    </a:p>
                    <a:p>
                      <a:pPr marL="182563" marR="0" indent="-182563">
                        <a:lnSpc>
                          <a:spcPct val="100000"/>
                        </a:lnSpc>
                        <a:spcBef>
                          <a:spcPts val="300"/>
                        </a:spcBef>
                        <a:spcAft>
                          <a:spcPts val="300"/>
                        </a:spcAft>
                        <a:buFont typeface="Arial" pitchFamily="34" charset="0"/>
                        <a:buChar char="•"/>
                      </a:pPr>
                      <a:r>
                        <a:rPr lang="fr-FR" sz="1400" smtClean="0">
                          <a:effectLst/>
                          <a:latin typeface="Segoe UI" pitchFamily="34" charset="0"/>
                          <a:ea typeface="Segoe UI" pitchFamily="34" charset="0"/>
                          <a:cs typeface="Segoe UI" pitchFamily="34" charset="0"/>
                        </a:rPr>
                        <a:t>Somme des valeurs </a:t>
                      </a:r>
                      <a:br>
                        <a:rPr lang="fr-FR" sz="1400" smtClean="0">
                          <a:effectLst/>
                          <a:latin typeface="Segoe UI" pitchFamily="34" charset="0"/>
                          <a:ea typeface="Segoe UI" pitchFamily="34" charset="0"/>
                          <a:cs typeface="Segoe UI" pitchFamily="34" charset="0"/>
                        </a:rPr>
                      </a:br>
                      <a:r>
                        <a:rPr lang="fr-FR" sz="1400" smtClean="0">
                          <a:effectLst/>
                          <a:latin typeface="Segoe UI" pitchFamily="34" charset="0"/>
                          <a:ea typeface="Segoe UI" pitchFamily="34" charset="0"/>
                          <a:cs typeface="Segoe UI" pitchFamily="34" charset="0"/>
                        </a:rPr>
                        <a:t>de mémoire maximale configurées pour l'ordinateur virtuel</a:t>
                      </a:r>
                    </a:p>
                    <a:p>
                      <a:pPr marL="182563" marR="0" indent="-182563">
                        <a:lnSpc>
                          <a:spcPct val="100000"/>
                        </a:lnSpc>
                        <a:spcBef>
                          <a:spcPts val="300"/>
                        </a:spcBef>
                        <a:spcAft>
                          <a:spcPts val="300"/>
                        </a:spcAft>
                        <a:buFont typeface="Arial" pitchFamily="34" charset="0"/>
                        <a:buChar char="•"/>
                      </a:pPr>
                      <a:r>
                        <a:rPr lang="en-US" sz="1400" kern="0" smtClean="0">
                          <a:effectLst/>
                          <a:latin typeface="Segoe UI" pitchFamily="34" charset="0"/>
                          <a:ea typeface="Segoe UI" pitchFamily="34" charset="0"/>
                          <a:cs typeface="Segoe UI" pitchFamily="34" charset="0"/>
                        </a:rPr>
                        <a:t>Niveau </a:t>
                      </a:r>
                      <a:br>
                        <a:rPr lang="en-US" sz="1400" kern="0" smtClean="0">
                          <a:effectLst/>
                          <a:latin typeface="Segoe UI" pitchFamily="34" charset="0"/>
                          <a:ea typeface="Segoe UI" pitchFamily="34" charset="0"/>
                          <a:cs typeface="Segoe UI" pitchFamily="34" charset="0"/>
                        </a:rPr>
                      </a:br>
                      <a:r>
                        <a:rPr lang="en-US" sz="1400" kern="0" smtClean="0">
                          <a:effectLst/>
                          <a:latin typeface="Segoe UI" pitchFamily="34" charset="0"/>
                          <a:ea typeface="Segoe UI" pitchFamily="34" charset="0"/>
                          <a:cs typeface="Segoe UI" pitchFamily="34" charset="0"/>
                        </a:rPr>
                        <a:t>d'avertissement  – 125</a:t>
                      </a:r>
                      <a:r>
                        <a:rPr lang="en-US" sz="1400" kern="0" dirty="0">
                          <a:effectLst/>
                          <a:latin typeface="Segoe UI" pitchFamily="34" charset="0"/>
                          <a:ea typeface="Segoe UI" pitchFamily="34" charset="0"/>
                          <a:cs typeface="Segoe UI" pitchFamily="34" charset="0"/>
                        </a:rPr>
                        <a:t>%</a:t>
                      </a:r>
                      <a:endParaRPr lang="en-US" sz="1400" kern="1200" dirty="0">
                        <a:effectLst/>
                        <a:latin typeface="Segoe UI" pitchFamily="34" charset="0"/>
                        <a:ea typeface="Segoe UI" pitchFamily="34" charset="0"/>
                        <a:cs typeface="Segoe UI" pitchFamily="34" charset="0"/>
                      </a:endParaRPr>
                    </a:p>
                    <a:p>
                      <a:pPr marL="182563" marR="0" indent="-182563">
                        <a:lnSpc>
                          <a:spcPct val="100000"/>
                        </a:lnSpc>
                        <a:spcBef>
                          <a:spcPts val="300"/>
                        </a:spcBef>
                        <a:spcAft>
                          <a:spcPts val="300"/>
                        </a:spcAft>
                        <a:buFont typeface="Arial" pitchFamily="34" charset="0"/>
                        <a:buChar char="•"/>
                        <a:tabLst>
                          <a:tab pos="228600" algn="l"/>
                          <a:tab pos="228600" algn="l"/>
                        </a:tabLst>
                      </a:pPr>
                      <a:r>
                        <a:rPr lang="en-US" sz="1400" kern="0" smtClean="0">
                          <a:effectLst/>
                          <a:latin typeface="Segoe UI" pitchFamily="34" charset="0"/>
                          <a:ea typeface="Segoe UI" pitchFamily="34" charset="0"/>
                          <a:cs typeface="Segoe UI" pitchFamily="34" charset="0"/>
                        </a:rPr>
                        <a:t>Niveau critique – </a:t>
                      </a:r>
                      <a:r>
                        <a:rPr lang="en-US" sz="1400" kern="0" dirty="0">
                          <a:effectLst/>
                          <a:latin typeface="Segoe UI" pitchFamily="34" charset="0"/>
                          <a:ea typeface="Segoe UI" pitchFamily="34" charset="0"/>
                          <a:cs typeface="Segoe UI" pitchFamily="34" charset="0"/>
                        </a:rPr>
                        <a:t>150%</a:t>
                      </a:r>
                      <a:endParaRPr lang="en-US" sz="1400" kern="1200" dirty="0">
                        <a:effectLst/>
                        <a:latin typeface="Segoe UI" pitchFamily="34" charset="0"/>
                        <a:ea typeface="Segoe UI" pitchFamily="34" charset="0"/>
                        <a:cs typeface="Segoe UI" pitchFamily="34" charset="0"/>
                      </a:endParaRPr>
                    </a:p>
                  </a:txBody>
                  <a:tcPr marL="54610" marR="54610" marT="0" marB="0"/>
                </a:tc>
                <a:tc>
                  <a:txBody>
                    <a:bodyPr/>
                    <a:lstStyle/>
                    <a:p>
                      <a:pPr marL="0" marR="0">
                        <a:lnSpc>
                          <a:spcPct val="100000"/>
                        </a:lnSpc>
                        <a:spcBef>
                          <a:spcPts val="300"/>
                        </a:spcBef>
                        <a:spcAft>
                          <a:spcPts val="300"/>
                        </a:spcAft>
                      </a:pPr>
                      <a:endParaRPr lang="en-US" sz="1400" dirty="0" smtClean="0">
                        <a:effectLst/>
                        <a:latin typeface="Segoe UI" pitchFamily="34" charset="0"/>
                        <a:ea typeface="Segoe UI" pitchFamily="34" charset="0"/>
                        <a:cs typeface="Segoe UI" pitchFamily="34" charset="0"/>
                      </a:endParaRPr>
                    </a:p>
                    <a:p>
                      <a:pPr marL="0" marR="0">
                        <a:lnSpc>
                          <a:spcPct val="100000"/>
                        </a:lnSpc>
                        <a:spcBef>
                          <a:spcPts val="300"/>
                        </a:spcBef>
                        <a:spcAft>
                          <a:spcPts val="300"/>
                        </a:spcAft>
                      </a:pPr>
                      <a:r>
                        <a:rPr lang="en-US" sz="1400" smtClean="0">
                          <a:effectLst/>
                          <a:latin typeface="Segoe UI" pitchFamily="34" charset="0"/>
                          <a:ea typeface="Segoe UI" pitchFamily="34" charset="0"/>
                          <a:cs typeface="Segoe UI" pitchFamily="34" charset="0"/>
                        </a:rPr>
                        <a:t>900 secondes</a:t>
                      </a:r>
                      <a:endParaRPr lang="en-US" sz="1400" dirty="0">
                        <a:effectLst/>
                        <a:latin typeface="Segoe UI" pitchFamily="34" charset="0"/>
                        <a:ea typeface="Segoe UI" pitchFamily="34" charset="0"/>
                        <a:cs typeface="Segoe UI" pitchFamily="34" charset="0"/>
                      </a:endParaRPr>
                    </a:p>
                  </a:txBody>
                  <a:tcPr marL="54610" marR="54610" marT="0" marB="0"/>
                </a:tc>
                <a:tc>
                  <a:txBody>
                    <a:bodyPr/>
                    <a:lstStyle/>
                    <a:p>
                      <a:pPr marL="0" marR="0">
                        <a:lnSpc>
                          <a:spcPct val="100000"/>
                        </a:lnSpc>
                        <a:spcBef>
                          <a:spcPts val="300"/>
                        </a:spcBef>
                        <a:spcAft>
                          <a:spcPts val="300"/>
                        </a:spcAft>
                      </a:pPr>
                      <a:endParaRPr lang="en-US" sz="1400" dirty="0" smtClean="0">
                        <a:effectLst/>
                        <a:latin typeface="Segoe UI" pitchFamily="34" charset="0"/>
                        <a:ea typeface="Segoe UI" pitchFamily="34" charset="0"/>
                        <a:cs typeface="Segoe UI" pitchFamily="34" charset="0"/>
                      </a:endParaRPr>
                    </a:p>
                    <a:p>
                      <a:pPr marL="0" marR="0">
                        <a:lnSpc>
                          <a:spcPct val="100000"/>
                        </a:lnSpc>
                        <a:spcBef>
                          <a:spcPts val="300"/>
                        </a:spcBef>
                        <a:spcAft>
                          <a:spcPts val="300"/>
                        </a:spcAft>
                      </a:pPr>
                      <a:r>
                        <a:rPr lang="en-US" sz="1400" dirty="0" err="1" smtClean="0">
                          <a:effectLst/>
                          <a:latin typeface="Segoe UI" pitchFamily="34" charset="0"/>
                          <a:ea typeface="Segoe UI" pitchFamily="34" charset="0"/>
                          <a:cs typeface="Segoe UI" pitchFamily="34" charset="0"/>
                        </a:rPr>
                        <a:t>Échantillon</a:t>
                      </a:r>
                      <a:r>
                        <a:rPr lang="en-US" sz="1400" dirty="0" smtClean="0">
                          <a:effectLst/>
                          <a:latin typeface="Segoe UI" pitchFamily="34" charset="0"/>
                          <a:ea typeface="Segoe UI" pitchFamily="34" charset="0"/>
                          <a:cs typeface="Segoe UI" pitchFamily="34" charset="0"/>
                        </a:rPr>
                        <a:t> </a:t>
                      </a:r>
                      <a:r>
                        <a:rPr lang="en-US" sz="1400" dirty="0" err="1" smtClean="0">
                          <a:effectLst/>
                          <a:latin typeface="Segoe UI" pitchFamily="34" charset="0"/>
                          <a:ea typeface="Segoe UI" pitchFamily="34" charset="0"/>
                          <a:cs typeface="Segoe UI" pitchFamily="34" charset="0"/>
                        </a:rPr>
                        <a:t>actuel</a:t>
                      </a:r>
                      <a:endParaRPr lang="en-US" sz="1400" dirty="0" smtClean="0">
                        <a:effectLst/>
                        <a:latin typeface="Segoe UI" pitchFamily="34" charset="0"/>
                        <a:ea typeface="Segoe UI" pitchFamily="34" charset="0"/>
                        <a:cs typeface="Segoe UI" pitchFamily="34" charset="0"/>
                      </a:endParaRPr>
                    </a:p>
                  </a:txBody>
                  <a:tcPr marL="54610" marR="54610" marT="0" marB="0"/>
                </a:tc>
              </a:tr>
            </a:tbl>
          </a:graphicData>
        </a:graphic>
      </p:graphicFrame>
    </p:spTree>
    <p:extLst>
      <p:ext uri="{BB962C8B-B14F-4D97-AF65-F5344CB8AC3E}">
        <p14:creationId xmlns:p14="http://schemas.microsoft.com/office/powerpoint/2010/main" val="2364667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9a0ffa25-7d44-477d-9032-1f55abce343f">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69" cy="740664"/>
          </a:xfrm>
        </p:spPr>
        <p:txBody>
          <a:bodyPr/>
          <a:lstStyle/>
          <a:p>
            <a:r>
              <a:rPr lang="fr-FR" sz="2600" smtClean="0"/>
              <a:t>Comparaison de PRO et des options de placement avancées dans VMM</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Intégration avec Operations Manager</a:t>
            </a:r>
          </a:p>
          <a:p>
            <a:pPr lvl="1"/>
            <a:r>
              <a:rPr lang="fr-FR" smtClean="0"/>
              <a:t>Conseils PRO</a:t>
            </a:r>
          </a:p>
          <a:p>
            <a:pPr lvl="1"/>
            <a:r>
              <a:rPr lang="fr-FR" smtClean="0"/>
              <a:t>Packs d'administration compatibles PRO</a:t>
            </a:r>
          </a:p>
          <a:p>
            <a:pPr lvl="1"/>
            <a:r>
              <a:rPr lang="fr-FR" smtClean="0"/>
              <a:t>Infrastructure flexible reposant sur des analyseurs</a:t>
            </a:r>
          </a:p>
          <a:p>
            <a:pPr marL="0" indent="0">
              <a:buNone/>
            </a:pPr>
            <a:endParaRPr lang="fr-FR" smtClean="0"/>
          </a:p>
          <a:p>
            <a:pPr marL="0" indent="0">
              <a:buNone/>
            </a:pPr>
            <a:r>
              <a:rPr lang="fr-FR" smtClean="0"/>
              <a:t>Options de VMM</a:t>
            </a:r>
          </a:p>
          <a:p>
            <a:pPr lvl="1"/>
            <a:r>
              <a:rPr lang="fr-FR" smtClean="0"/>
              <a:t>Réserve de ressources de l'ordinateur hôte</a:t>
            </a:r>
          </a:p>
          <a:p>
            <a:pPr lvl="1"/>
            <a:r>
              <a:rPr lang="fr-FR" smtClean="0"/>
              <a:t>Optimisation dynamique</a:t>
            </a:r>
          </a:p>
          <a:p>
            <a:pPr lvl="1"/>
            <a:r>
              <a:rPr lang="fr-FR" smtClean="0"/>
              <a:t>Optimisation de l'alimentation</a:t>
            </a:r>
            <a:endParaRPr lang="fr-FR"/>
          </a:p>
        </p:txBody>
      </p:sp>
    </p:spTree>
    <p:extLst>
      <p:ext uri="{BB962C8B-B14F-4D97-AF65-F5344CB8AC3E}">
        <p14:creationId xmlns:p14="http://schemas.microsoft.com/office/powerpoint/2010/main" val="3689482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335ba07a-57b4-463c-a144-404e46bdb30e">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074026" cy="740664"/>
          </a:xfrm>
        </p:spPr>
        <p:txBody>
          <a:bodyPr/>
          <a:lstStyle/>
          <a:p>
            <a:r>
              <a:rPr lang="fr-FR" sz="2600" smtClean="0"/>
              <a:t>Éléments à prendre en compte pour implémenter PRO</a:t>
            </a:r>
            <a:endParaRPr lang="fr-FR" sz="2600"/>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La liste suivante répertorie les éléments à prendre en compte pour implémenter PRO</a:t>
            </a:r>
          </a:p>
          <a:p>
            <a:pPr lvl="1"/>
            <a:r>
              <a:rPr lang="fr-FR" smtClean="0"/>
              <a:t>Optimisation dynamique et optimisation de l'alimentation</a:t>
            </a:r>
          </a:p>
          <a:p>
            <a:pPr lvl="1"/>
            <a:r>
              <a:rPr lang="fr-FR" smtClean="0"/>
              <a:t>Personnalisation PRO</a:t>
            </a:r>
          </a:p>
          <a:p>
            <a:pPr lvl="1"/>
            <a:r>
              <a:rPr lang="fr-FR" smtClean="0"/>
              <a:t>Paramètres de conflit</a:t>
            </a:r>
            <a:endParaRPr lang="fr-FR"/>
          </a:p>
        </p:txBody>
      </p:sp>
    </p:spTree>
    <p:extLst>
      <p:ext uri="{BB962C8B-B14F-4D97-AF65-F5344CB8AC3E}">
        <p14:creationId xmlns:p14="http://schemas.microsoft.com/office/powerpoint/2010/main" val="533733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5637e973-8fab-4ca6-8101-5e48a5674c1e">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pPr>
              <a:lnSpc>
                <a:spcPct val="80000"/>
              </a:lnSpc>
            </a:pPr>
            <a:r>
              <a:rPr lang="fr-FR" sz="2600" smtClean="0"/>
              <a:t>Configuration de l'analyse avancée pour les composants de virtualisation</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Types de conseils PRO</a:t>
            </a:r>
          </a:p>
          <a:p>
            <a:pPr lvl="1"/>
            <a:r>
              <a:rPr lang="fr-FR" smtClean="0"/>
              <a:t>Conseils PRO pour les ordinateurs hôtes</a:t>
            </a:r>
          </a:p>
          <a:p>
            <a:pPr lvl="1"/>
            <a:r>
              <a:rPr lang="fr-FR" smtClean="0"/>
              <a:t>Conseils PRO pour les ordinateurs virtuels</a:t>
            </a:r>
          </a:p>
          <a:p>
            <a:pPr lvl="1"/>
            <a:r>
              <a:rPr lang="fr-FR" smtClean="0"/>
              <a:t>Conseils PRO pour VMM</a:t>
            </a:r>
          </a:p>
          <a:p>
            <a:pPr lvl="1"/>
            <a:r>
              <a:rPr lang="fr-FR" smtClean="0"/>
              <a:t>Conseils PRO pour les services VMM</a:t>
            </a:r>
            <a:endParaRPr lang="fr-FR"/>
          </a:p>
        </p:txBody>
      </p:sp>
    </p:spTree>
    <p:extLst>
      <p:ext uri="{BB962C8B-B14F-4D97-AF65-F5344CB8AC3E}">
        <p14:creationId xmlns:p14="http://schemas.microsoft.com/office/powerpoint/2010/main" val="27364682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43831846-42c5-4ef2-a409-90eb3ab10e85">
    <p:spTree>
      <p:nvGrpSpPr>
        <p:cNvPr id="1" name=""/>
        <p:cNvGrpSpPr/>
        <p:nvPr/>
      </p:nvGrpSpPr>
      <p:grpSpPr>
        <a:xfrm>
          <a:off x="0" y="0"/>
          <a:ext cx="0" cy="0"/>
          <a:chOff x="0" y="0"/>
          <a:chExt cx="0" cy="0"/>
        </a:xfrm>
      </p:grpSpPr>
      <p:sp>
        <p:nvSpPr>
          <p:cNvPr id="11" name="Title 1"/>
          <p:cNvSpPr>
            <a:spLocks noGrp="1"/>
          </p:cNvSpPr>
          <p:nvPr>
            <p:ph type="title"/>
          </p:nvPr>
        </p:nvSpPr>
        <p:spPr>
          <a:xfrm>
            <a:off x="460375" y="-2"/>
            <a:ext cx="7773988" cy="740664"/>
          </a:xfrm>
        </p:spPr>
        <p:txBody>
          <a:bodyPr/>
          <a:lstStyle/>
          <a:p>
            <a:pPr>
              <a:lnSpc>
                <a:spcPct val="80000"/>
              </a:lnSpc>
            </a:pPr>
            <a:r>
              <a:rPr lang="fr-FR" sz="2600" smtClean="0"/>
              <a:t>Atelier pratique : Implémentation d'une stratégie d'analyse des serveurs</a:t>
            </a:r>
            <a:endParaRPr lang="fr-FR" sz="2600"/>
          </a:p>
        </p:txBody>
      </p:sp>
      <p:sp>
        <p:nvSpPr>
          <p:cNvPr id="12" name="Text Placeholder 2"/>
          <p:cNvSpPr>
            <a:spLocks noGrp="1"/>
          </p:cNvSpPr>
          <p:nvPr>
            <p:ph type="body" idx="1"/>
          </p:nvPr>
        </p:nvSpPr>
        <p:spPr>
          <a:xfrm>
            <a:off x="457200" y="838200"/>
            <a:ext cx="8119156" cy="5147356"/>
          </a:xfrm>
        </p:spPr>
        <p:txBody>
          <a:bodyPr/>
          <a:lstStyle/>
          <a:p>
            <a:pPr>
              <a:lnSpc>
                <a:spcPct val="95000"/>
              </a:lnSpc>
            </a:pPr>
            <a:r>
              <a:rPr lang="fr-FR" sz="2400" smtClean="0"/>
              <a:t>Exercice 1 : Configuration de l'analyse des serveurs à l'aide de Windows Server 2012
Exercice 2 : Implémentation de l'agent Microsoft System Center 2012 - Operations Manager
Exercice 3 : Configuration des composants d'analyse d'Operations Manager</a:t>
            </a:r>
            <a:endParaRPr lang="fr-FR" sz="2400"/>
          </a:p>
        </p:txBody>
      </p:sp>
      <p:sp>
        <p:nvSpPr>
          <p:cNvPr id="13" name="TextBox 12"/>
          <p:cNvSpPr txBox="1"/>
          <p:nvPr/>
        </p:nvSpPr>
        <p:spPr>
          <a:xfrm>
            <a:off x="514082" y="3075673"/>
            <a:ext cx="5061835" cy="461665"/>
          </a:xfrm>
          <a:prstGeom prst="rect">
            <a:avLst/>
          </a:prstGeom>
          <a:noFill/>
        </p:spPr>
        <p:txBody>
          <a:bodyPr vert="horz" wrap="none" rtlCol="0">
            <a:spAutoFit/>
          </a:bodyPr>
          <a:lstStyle/>
          <a:p>
            <a:r>
              <a:rPr lang="fr-FR" sz="2400" smtClean="0">
                <a:latin typeface="Segoe UI"/>
              </a:rPr>
              <a:t>Informations d'ouverture de session</a:t>
            </a:r>
            <a:endParaRPr lang="fr-FR" sz="2400">
              <a:latin typeface="Segoe UI"/>
            </a:endParaRPr>
          </a:p>
        </p:txBody>
      </p:sp>
      <p:sp>
        <p:nvSpPr>
          <p:cNvPr id="14" name="TextBox 13"/>
          <p:cNvSpPr txBox="1"/>
          <p:nvPr/>
        </p:nvSpPr>
        <p:spPr>
          <a:xfrm>
            <a:off x="457200" y="6248400"/>
            <a:ext cx="4745145" cy="461665"/>
          </a:xfrm>
          <a:prstGeom prst="rect">
            <a:avLst/>
          </a:prstGeom>
          <a:noFill/>
        </p:spPr>
        <p:txBody>
          <a:bodyPr vert="horz" wrap="none" rtlCol="0">
            <a:spAutoFit/>
          </a:bodyPr>
          <a:lstStyle/>
          <a:p>
            <a:r>
              <a:rPr lang="fr-FR" sz="2400" smtClean="0">
                <a:latin typeface="Segoe UI"/>
              </a:rPr>
              <a:t>Durée approximative : 75 minutes</a:t>
            </a:r>
            <a:endParaRPr lang="fr-FR" sz="2400">
              <a:latin typeface="Segoe UI"/>
            </a:endParaRPr>
          </a:p>
        </p:txBody>
      </p:sp>
      <p:sp>
        <p:nvSpPr>
          <p:cNvPr id="15" name="TextBox 14"/>
          <p:cNvSpPr txBox="1"/>
          <p:nvPr/>
        </p:nvSpPr>
        <p:spPr>
          <a:xfrm>
            <a:off x="457200" y="3501545"/>
            <a:ext cx="8532811" cy="2899255"/>
          </a:xfrm>
          <a:prstGeom prst="rect">
            <a:avLst/>
          </a:prstGeom>
          <a:noFill/>
        </p:spPr>
        <p:txBody>
          <a:bodyPr vert="horz" wrap="square" rtlCol="0">
            <a:spAutoFit/>
          </a:bodyPr>
          <a:lstStyle/>
          <a:p>
            <a:pPr>
              <a:lnSpc>
                <a:spcPct val="95000"/>
              </a:lnSpc>
              <a:tabLst>
                <a:tab pos="3946525" algn="l"/>
              </a:tabLst>
            </a:pPr>
            <a:r>
              <a:rPr lang="fr-FR" sz="2400" smtClean="0">
                <a:latin typeface="Segoe UI"/>
              </a:rPr>
              <a:t>Ordinateurs virtuels	</a:t>
            </a:r>
            <a:r>
              <a:rPr lang="fr-FR" sz="2400" smtClean="0">
                <a:solidFill>
                  <a:srgbClr val="000000"/>
                </a:solidFill>
                <a:latin typeface="Segoe UI"/>
              </a:rPr>
              <a:t>22414B-LON-DC1</a:t>
            </a:r>
          </a:p>
          <a:p>
            <a:pPr>
              <a:lnSpc>
                <a:spcPct val="95000"/>
              </a:lnSpc>
              <a:tabLst>
                <a:tab pos="3946525" algn="l"/>
              </a:tabLst>
            </a:pPr>
            <a:r>
              <a:rPr lang="fr-FR" sz="2400" smtClean="0">
                <a:solidFill>
                  <a:srgbClr val="000000"/>
                </a:solidFill>
                <a:latin typeface="Segoe UI"/>
              </a:rPr>
              <a:t>	22414B-LON-OM1</a:t>
            </a:r>
          </a:p>
          <a:p>
            <a:pPr>
              <a:lnSpc>
                <a:spcPct val="95000"/>
              </a:lnSpc>
              <a:tabLst>
                <a:tab pos="3946525" algn="l"/>
              </a:tabLst>
            </a:pPr>
            <a:r>
              <a:rPr lang="fr-FR" sz="2400" smtClean="0">
                <a:solidFill>
                  <a:srgbClr val="000000"/>
                </a:solidFill>
                <a:latin typeface="Segoe UI"/>
              </a:rPr>
              <a:t>	22414B-LON-SVR1</a:t>
            </a:r>
          </a:p>
          <a:p>
            <a:pPr>
              <a:lnSpc>
                <a:spcPct val="95000"/>
              </a:lnSpc>
              <a:tabLst>
                <a:tab pos="3946525" algn="l"/>
              </a:tabLst>
            </a:pPr>
            <a:r>
              <a:rPr lang="fr-FR" sz="2400" smtClean="0">
                <a:solidFill>
                  <a:srgbClr val="000000"/>
                </a:solidFill>
                <a:latin typeface="Segoe UI"/>
              </a:rPr>
              <a:t>	22414B-LON-SVR2</a:t>
            </a:r>
          </a:p>
          <a:p>
            <a:pPr>
              <a:lnSpc>
                <a:spcPct val="95000"/>
              </a:lnSpc>
              <a:tabLst>
                <a:tab pos="3946525" algn="l"/>
              </a:tabLst>
            </a:pPr>
            <a:r>
              <a:rPr lang="fr-FR" sz="2400" smtClean="0">
                <a:solidFill>
                  <a:srgbClr val="000000"/>
                </a:solidFill>
                <a:latin typeface="Segoe UI"/>
              </a:rPr>
              <a:t>	22414B-TOR-SVR1</a:t>
            </a:r>
          </a:p>
          <a:p>
            <a:pPr>
              <a:lnSpc>
                <a:spcPct val="95000"/>
              </a:lnSpc>
              <a:tabLst>
                <a:tab pos="3946525" algn="l"/>
              </a:tabLst>
            </a:pPr>
            <a:r>
              <a:rPr lang="fr-FR" sz="2400" smtClean="0">
                <a:solidFill>
                  <a:srgbClr val="000000"/>
                </a:solidFill>
                <a:latin typeface="Segoe UI"/>
              </a:rPr>
              <a:t>	22414B-TOR-SS1</a:t>
            </a:r>
          </a:p>
          <a:p>
            <a:pPr>
              <a:lnSpc>
                <a:spcPct val="95000"/>
              </a:lnSpc>
              <a:tabLst>
                <a:tab pos="3946525" algn="l"/>
              </a:tabLst>
            </a:pPr>
            <a:r>
              <a:rPr lang="fr-FR" sz="2400" b="0" i="0" u="none" strike="noStrike" baseline="0" smtClean="0">
                <a:latin typeface="Segoe UI"/>
              </a:rPr>
              <a:t>Nom d'utilisateur	</a:t>
            </a:r>
            <a:r>
              <a:rPr lang="fr-FR" sz="2400" b="1" i="0" u="none" strike="noStrike" baseline="0" smtClean="0">
                <a:latin typeface="Segoe UI"/>
              </a:rPr>
              <a:t>ADATUM\Administrateur</a:t>
            </a:r>
          </a:p>
          <a:p>
            <a:pPr>
              <a:lnSpc>
                <a:spcPct val="95000"/>
              </a:lnSpc>
              <a:tabLst>
                <a:tab pos="3946525" algn="l"/>
              </a:tabLst>
            </a:pPr>
            <a:r>
              <a:rPr lang="fr-FR" sz="2400" b="0" i="0" u="none" strike="noStrike" baseline="0" smtClean="0">
                <a:latin typeface="Segoe UI"/>
              </a:rPr>
              <a:t>Mot de passe	</a:t>
            </a:r>
            <a:r>
              <a:rPr lang="fr-FR" sz="2400" b="1" i="0" u="none" strike="noStrike" baseline="0" smtClean="0">
                <a:latin typeface="Segoe UI"/>
              </a:rPr>
              <a:t>Pa$$w0rd</a:t>
            </a:r>
            <a:endParaRPr lang="fr-FR" sz="2400" b="0" i="0" u="none" strike="noStrike" baseline="0" smtClean="0">
              <a:latin typeface="Segoe UI"/>
            </a:endParaRPr>
          </a:p>
        </p:txBody>
      </p:sp>
    </p:spTree>
    <p:extLst>
      <p:ext uri="{BB962C8B-B14F-4D97-AF65-F5344CB8AC3E}">
        <p14:creationId xmlns:p14="http://schemas.microsoft.com/office/powerpoint/2010/main" val="626826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7921626" cy="740664"/>
          </a:xfrm>
        </p:spPr>
        <p:txBody>
          <a:bodyPr/>
          <a:lstStyle/>
          <a:p>
            <a:r>
              <a:rPr lang="fr-FR" sz="2600" smtClean="0"/>
              <a:t>Analyse de plusieurs serveurs à l'aide du Gestionnaire de serveur</a:t>
            </a:r>
            <a:endParaRPr lang="fr-FR" sz="2600"/>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Vous pouvez utiliser le Gestionnaire de serveur pour</a:t>
            </a:r>
          </a:p>
          <a:p>
            <a:pPr lvl="1"/>
            <a:r>
              <a:rPr lang="fr-FR" smtClean="0"/>
              <a:t>Analyser un ou plusieurs serveurs à partir d'une console centrale</a:t>
            </a:r>
          </a:p>
          <a:p>
            <a:pPr lvl="1"/>
            <a:r>
              <a:rPr lang="fr-FR" smtClean="0"/>
              <a:t>Afficher les Best Practices Analyzers</a:t>
            </a:r>
          </a:p>
          <a:p>
            <a:pPr lvl="1"/>
            <a:r>
              <a:rPr lang="fr-FR" smtClean="0"/>
              <a:t>Afficher les journaux d'événements</a:t>
            </a:r>
            <a:endParaRPr lang="fr-FR"/>
          </a:p>
        </p:txBody>
      </p:sp>
    </p:spTree>
    <p:extLst>
      <p:ext uri="{BB962C8B-B14F-4D97-AF65-F5344CB8AC3E}">
        <p14:creationId xmlns:p14="http://schemas.microsoft.com/office/powerpoint/2010/main" val="4210396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 d'atelier pratique</a:t>
            </a:r>
            <a:endParaRPr lang="fr-FR"/>
          </a:p>
        </p:txBody>
      </p:sp>
      <p:sp>
        <p:nvSpPr>
          <p:cNvPr id="6" name="TextBox 5"/>
          <p:cNvSpPr txBox="1"/>
          <p:nvPr/>
        </p:nvSpPr>
        <p:spPr>
          <a:xfrm>
            <a:off x="458788" y="1021215"/>
            <a:ext cx="8119156" cy="4856138"/>
          </a:xfrm>
          <a:prstGeom prst="rect">
            <a:avLst/>
          </a:prstGeom>
          <a:noFill/>
        </p:spPr>
        <p:txBody>
          <a:bodyPr vert="horz" wrap="square" rtlCol="0">
            <a:spAutoFit/>
          </a:bodyPr>
          <a:lstStyle/>
          <a:p>
            <a:pPr>
              <a:lnSpc>
                <a:spcPct val="115000"/>
              </a:lnSpc>
              <a:spcAft>
                <a:spcPts val="1000"/>
              </a:spcAft>
            </a:pPr>
            <a:r>
              <a:rPr lang="fr-FR" sz="2400" smtClean="0">
                <a:effectLst/>
                <a:latin typeface="Segoe UI"/>
                <a:ea typeface="Times New Roman"/>
                <a:cs typeface="Mangal"/>
              </a:rPr>
              <a:t>A. Datum Corporation a terminé le déploiement initial de l'infrastructure Windows Server 2012 et souhaite maintenant implémenter une stratégie pour analyser l'environnement. A. Datum évalue l'utilisation des outils d'analyse de Windows Server 2012 pour certaines de ses filiales. En outre, A. Datum a installé Operations Manager au centre de données de Londres pour analyser les serveurs du centre de données </a:t>
            </a:r>
          </a:p>
          <a:p>
            <a:pPr>
              <a:lnSpc>
                <a:spcPct val="115000"/>
              </a:lnSpc>
              <a:spcAft>
                <a:spcPts val="1000"/>
              </a:spcAft>
            </a:pPr>
            <a:r>
              <a:rPr lang="fr-FR" sz="2400" smtClean="0">
                <a:effectLst/>
                <a:latin typeface="Segoe UI"/>
                <a:ea typeface="Times New Roman"/>
                <a:cs typeface="Mangal"/>
              </a:rPr>
              <a:t>Vous devez implémenter l'analyse des serveurs à l'aide des outils Windows Server 2012 et en utilisant Operations Manager</a:t>
            </a:r>
            <a:endParaRPr lang="fr-FR" sz="2400">
              <a:effectLst/>
              <a:latin typeface="Segoe UI"/>
              <a:ea typeface="Times New Roman"/>
              <a:cs typeface="Mangal"/>
            </a:endParaRPr>
          </a:p>
        </p:txBody>
      </p:sp>
    </p:spTree>
    <p:extLst>
      <p:ext uri="{BB962C8B-B14F-4D97-AF65-F5344CB8AC3E}">
        <p14:creationId xmlns:p14="http://schemas.microsoft.com/office/powerpoint/2010/main" val="17382068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fr-FR"/>
          </a:p>
        </p:txBody>
      </p:sp>
      <p:sp>
        <p:nvSpPr>
          <p:cNvPr id="3" name="Text Placeholder 2"/>
          <p:cNvSpPr>
            <a:spLocks noGrp="1"/>
          </p:cNvSpPr>
          <p:nvPr>
            <p:ph type="body" idx="1"/>
          </p:nvPr>
        </p:nvSpPr>
        <p:spPr/>
        <p:txBody>
          <a:bodyPr/>
          <a:lstStyle/>
          <a:p>
            <a:r>
              <a:rPr lang="fr-FR" smtClean="0"/>
              <a:t>Question(s) de contrôle des acquis
Problèmes réels et scénarios
Outils</a:t>
            </a:r>
            <a:endParaRPr lang="fr-FR"/>
          </a:p>
        </p:txBody>
      </p:sp>
    </p:spTree>
    <p:extLst>
      <p:ext uri="{BB962C8B-B14F-4D97-AF65-F5344CB8AC3E}">
        <p14:creationId xmlns:p14="http://schemas.microsoft.com/office/powerpoint/2010/main" val="4170311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Élaboration d'une stratégie d'analyse</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Une stratégie d'analyse doit inclure</a:t>
            </a:r>
          </a:p>
          <a:p>
            <a:pPr lvl="1"/>
            <a:r>
              <a:rPr lang="fr-FR" smtClean="0"/>
              <a:t>Les serveurs à analyser</a:t>
            </a:r>
          </a:p>
          <a:p>
            <a:pPr lvl="1"/>
            <a:r>
              <a:rPr lang="fr-FR" smtClean="0"/>
              <a:t>Les applications à analyser</a:t>
            </a:r>
          </a:p>
          <a:p>
            <a:pPr lvl="1"/>
            <a:r>
              <a:rPr lang="fr-FR" smtClean="0"/>
              <a:t>Les caractéristiques de performances à analyser</a:t>
            </a:r>
          </a:p>
          <a:p>
            <a:pPr marL="288925" lvl="1" indent="0">
              <a:buNone/>
            </a:pPr>
            <a:endParaRPr lang="fr-FR" smtClean="0"/>
          </a:p>
          <a:p>
            <a:pPr marL="0" indent="0">
              <a:buNone/>
            </a:pPr>
            <a:r>
              <a:rPr lang="fr-FR" smtClean="0"/>
              <a:t>Optimisez l'analyse en</a:t>
            </a:r>
          </a:p>
          <a:p>
            <a:pPr lvl="1"/>
            <a:r>
              <a:rPr lang="fr-FR" smtClean="0"/>
              <a:t>Limitant la collecte des données aux informations pertinentes</a:t>
            </a:r>
          </a:p>
          <a:p>
            <a:pPr lvl="1"/>
            <a:r>
              <a:rPr lang="fr-FR" smtClean="0"/>
              <a:t>Identifiant une base de référence</a:t>
            </a:r>
          </a:p>
        </p:txBody>
      </p:sp>
    </p:spTree>
    <p:extLst>
      <p:ext uri="{BB962C8B-B14F-4D97-AF65-F5344CB8AC3E}">
        <p14:creationId xmlns:p14="http://schemas.microsoft.com/office/powerpoint/2010/main" val="184773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b061b66e-56e6-49ad-93e9-4423869dbda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Éléments à prendre en compte pour l'analyse des rôles serveur</a:t>
            </a:r>
            <a:endParaRPr lang="fr-FR" sz="2600"/>
          </a:p>
        </p:txBody>
      </p:sp>
      <p:sp>
        <p:nvSpPr>
          <p:cNvPr id="4" name="Content Placeholder 2"/>
          <p:cNvSpPr>
            <a:spLocks noGrp="1"/>
          </p:cNvSpPr>
          <p:nvPr/>
        </p:nvSpPr>
        <p:spPr bwMode="auto">
          <a:xfrm>
            <a:off x="458788" y="1021214"/>
            <a:ext cx="8119156" cy="5379585"/>
          </a:xfrm>
          <a:prstGeom prst="rect">
            <a:avLst/>
          </a:prstGeom>
          <a:noFill/>
          <a:ln w="9525">
            <a:noFill/>
            <a:miter lim="800000"/>
            <a:headEnd/>
            <a:tailEnd/>
          </a:ln>
        </p:spPr>
        <p:txBody>
          <a:bodyPr vert="horz" wrap="square" lIns="0" tIns="0" rIns="0" bIns="0" numCol="2"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Contrôleur de domaine</a:t>
            </a:r>
          </a:p>
          <a:p>
            <a:pPr marL="357188" lvl="1" indent="-174625"/>
            <a:r>
              <a:rPr lang="fr-FR" smtClean="0"/>
              <a:t>Disque physique</a:t>
            </a:r>
          </a:p>
          <a:p>
            <a:pPr marL="357188" lvl="1" indent="-174625"/>
            <a:r>
              <a:rPr lang="fr-FR" smtClean="0"/>
              <a:t>AD DS</a:t>
            </a:r>
          </a:p>
          <a:p>
            <a:pPr marL="288925" lvl="1" indent="0">
              <a:buNone/>
            </a:pPr>
            <a:endParaRPr lang="fr-FR" smtClean="0"/>
          </a:p>
          <a:p>
            <a:pPr marL="288925" lvl="1" indent="0">
              <a:buNone/>
            </a:pPr>
            <a:endParaRPr lang="fr-FR" smtClean="0"/>
          </a:p>
          <a:p>
            <a:pPr marL="0" indent="0">
              <a:buNone/>
            </a:pPr>
            <a:r>
              <a:rPr lang="fr-FR" smtClean="0"/>
              <a:t>Serveur de fichiers</a:t>
            </a:r>
          </a:p>
          <a:p>
            <a:pPr marL="357188" lvl="1" indent="-174625"/>
            <a:r>
              <a:rPr lang="fr-FR" smtClean="0"/>
              <a:t>Partages de clients SMB</a:t>
            </a:r>
          </a:p>
          <a:p>
            <a:pPr marL="357188" lvl="1" indent="-174625"/>
            <a:r>
              <a:rPr lang="fr-FR" smtClean="0"/>
              <a:t>Partages de serveurs SMB</a:t>
            </a:r>
          </a:p>
          <a:p>
            <a:pPr marL="357188" lvl="1" indent="-174625"/>
            <a:r>
              <a:rPr lang="fr-FR" smtClean="0"/>
              <a:t>Sessions de serveur SMB</a:t>
            </a:r>
          </a:p>
          <a:p>
            <a:pPr marL="357188" lvl="1" indent="-174625"/>
            <a:r>
              <a:rPr lang="fr-FR" smtClean="0"/>
              <a:t>Connexion SMB Direct</a:t>
            </a:r>
          </a:p>
          <a:p>
            <a:pPr marL="357188" lvl="1" indent="-174625"/>
            <a:r>
              <a:rPr lang="fr-FR" smtClean="0"/>
              <a:t>Cache de volume partagé de cluster</a:t>
            </a:r>
          </a:p>
          <a:p>
            <a:pPr marL="288925" lvl="1" indent="0">
              <a:buNone/>
            </a:pPr>
            <a:endParaRPr lang="fr-FR" smtClean="0"/>
          </a:p>
          <a:p>
            <a:pPr marL="0" indent="0">
              <a:buNone/>
            </a:pPr>
            <a:r>
              <a:rPr lang="fr-FR" smtClean="0"/>
              <a:t>Serveur Web</a:t>
            </a:r>
          </a:p>
          <a:p>
            <a:pPr marL="357188" lvl="1" indent="-174625"/>
            <a:r>
              <a:rPr lang="fr-FR" smtClean="0"/>
              <a:t>Interface réseau</a:t>
            </a:r>
          </a:p>
          <a:p>
            <a:pPr marL="357188" lvl="1" indent="-174625"/>
            <a:r>
              <a:rPr lang="fr-FR" smtClean="0"/>
              <a:t>Informations concernant le processeur</a:t>
            </a:r>
          </a:p>
          <a:p>
            <a:pPr lvl="1"/>
            <a:endParaRPr lang="fr-FR" smtClean="0"/>
          </a:p>
          <a:p>
            <a:pPr marL="0" indent="0">
              <a:buNone/>
            </a:pPr>
            <a:r>
              <a:rPr lang="fr-FR" smtClean="0"/>
              <a:t>Hôte de session Bureau à distance</a:t>
            </a:r>
          </a:p>
          <a:p>
            <a:pPr marL="357188" lvl="1" indent="-174625"/>
            <a:r>
              <a:rPr lang="fr-FR" smtClean="0"/>
              <a:t>Utilisation du processeur</a:t>
            </a:r>
          </a:p>
          <a:p>
            <a:pPr marL="357188" lvl="1" indent="-174625"/>
            <a:r>
              <a:rPr lang="fr-FR" smtClean="0"/>
              <a:t>Utilisation de la mémoire</a:t>
            </a:r>
          </a:p>
          <a:p>
            <a:pPr marL="357188" lvl="1" indent="-174625"/>
            <a:r>
              <a:rPr lang="fr-FR" smtClean="0"/>
              <a:t>Performances de disque</a:t>
            </a:r>
          </a:p>
          <a:p>
            <a:pPr marL="357188" lvl="1" indent="-174625"/>
            <a:r>
              <a:rPr lang="fr-FR" smtClean="0"/>
              <a:t>RemoteFX</a:t>
            </a:r>
          </a:p>
          <a:p>
            <a:pPr lvl="1"/>
            <a:endParaRPr lang="fr-FR"/>
          </a:p>
        </p:txBody>
      </p:sp>
    </p:spTree>
    <p:extLst>
      <p:ext uri="{BB962C8B-B14F-4D97-AF65-F5344CB8AC3E}">
        <p14:creationId xmlns:p14="http://schemas.microsoft.com/office/powerpoint/2010/main" val="498868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4e99f5fc-2642-4866-8c0e-3d7960068a82">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7997825" cy="740664"/>
          </a:xfrm>
        </p:spPr>
        <p:txBody>
          <a:bodyPr/>
          <a:lstStyle/>
          <a:p>
            <a:r>
              <a:rPr lang="fr-FR" sz="2600" smtClean="0"/>
              <a:t>Options d'analyse d'un environnement de serveurs virtualisé</a:t>
            </a:r>
            <a:endParaRPr lang="fr-FR" sz="2600"/>
          </a:p>
        </p:txBody>
      </p:sp>
      <p:sp>
        <p:nvSpPr>
          <p:cNvPr id="4" name="Content Placeholder 2"/>
          <p:cNvSpPr>
            <a:spLocks noGrp="1"/>
          </p:cNvSpPr>
          <p:nvPr/>
        </p:nvSpPr>
        <p:spPr bwMode="auto">
          <a:xfrm>
            <a:off x="457200" y="1021214"/>
            <a:ext cx="8305800" cy="5531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400"/>
              </a:spcBef>
              <a:buNone/>
            </a:pPr>
            <a:r>
              <a:rPr lang="fr-FR" sz="2400" smtClean="0"/>
              <a:t>Hôtes de virtualisation</a:t>
            </a:r>
          </a:p>
          <a:p>
            <a:pPr lvl="1">
              <a:spcBef>
                <a:spcPts val="400"/>
              </a:spcBef>
            </a:pPr>
            <a:r>
              <a:rPr lang="fr-FR" sz="2000" smtClean="0"/>
              <a:t>Hyperviseur Hyper-V\Partitions</a:t>
            </a:r>
          </a:p>
          <a:p>
            <a:pPr lvl="1">
              <a:spcBef>
                <a:spcPts val="400"/>
              </a:spcBef>
            </a:pPr>
            <a:r>
              <a:rPr lang="fr-FR" sz="2000" smtClean="0"/>
              <a:t>Hyperviseur Hyper-V\Processeurs logiques</a:t>
            </a:r>
          </a:p>
          <a:p>
            <a:pPr lvl="1">
              <a:spcBef>
                <a:spcPts val="400"/>
              </a:spcBef>
            </a:pPr>
            <a:r>
              <a:rPr lang="fr-FR" sz="2000" smtClean="0"/>
              <a:t>Processeur logique de l'hyperviseur Hyper-V\% de la durée totale d'exécution</a:t>
            </a:r>
          </a:p>
          <a:p>
            <a:pPr lvl="1">
              <a:spcBef>
                <a:spcPts val="400"/>
              </a:spcBef>
            </a:pPr>
            <a:r>
              <a:rPr lang="fr-FR" sz="2000" smtClean="0"/>
              <a:t>Processeur logique de l'hyperviseur Hyper-V\% du temps d'exécution de l'hyperviseur</a:t>
            </a:r>
          </a:p>
          <a:p>
            <a:pPr lvl="1">
              <a:spcBef>
                <a:spcPts val="400"/>
              </a:spcBef>
            </a:pPr>
            <a:r>
              <a:rPr lang="fr-FR" sz="2000" smtClean="0"/>
              <a:t>Processeur virtuel racine de l'hyperviseur Hyper-V</a:t>
            </a:r>
          </a:p>
          <a:p>
            <a:pPr lvl="1">
              <a:spcBef>
                <a:spcPts val="400"/>
              </a:spcBef>
            </a:pPr>
            <a:r>
              <a:rPr lang="fr-FR" sz="2000" smtClean="0"/>
              <a:t>Mémoire\Mégaoctets disponibles</a:t>
            </a:r>
          </a:p>
          <a:p>
            <a:pPr lvl="1">
              <a:spcBef>
                <a:spcPts val="400"/>
              </a:spcBef>
            </a:pPr>
            <a:r>
              <a:rPr lang="fr-FR" sz="2000" smtClean="0"/>
              <a:t>Mécanisme d'équilibrage de mémoire dynamique Hyper-V\</a:t>
            </a:r>
            <a:br>
              <a:rPr lang="fr-FR" sz="2000" smtClean="0"/>
            </a:br>
            <a:r>
              <a:rPr lang="fr-FR" sz="2000" smtClean="0"/>
              <a:t>Pression moyenne</a:t>
            </a:r>
          </a:p>
          <a:p>
            <a:pPr marL="288925" lvl="1" indent="0">
              <a:spcBef>
                <a:spcPts val="400"/>
              </a:spcBef>
              <a:buNone/>
            </a:pPr>
            <a:endParaRPr lang="fr-FR" sz="2000" smtClean="0"/>
          </a:p>
          <a:p>
            <a:pPr marL="0" indent="0">
              <a:spcBef>
                <a:spcPts val="400"/>
              </a:spcBef>
              <a:buNone/>
            </a:pPr>
            <a:r>
              <a:rPr lang="fr-FR" sz="2400" smtClean="0"/>
              <a:t>Ordinateurs virtuels</a:t>
            </a:r>
          </a:p>
          <a:p>
            <a:pPr lvl="1">
              <a:spcBef>
                <a:spcPts val="400"/>
              </a:spcBef>
            </a:pPr>
            <a:r>
              <a:rPr lang="fr-FR" sz="2000" smtClean="0"/>
              <a:t>Hyperviseur Hyper-V\Processeurs virtuels</a:t>
            </a:r>
          </a:p>
          <a:p>
            <a:pPr lvl="1">
              <a:spcBef>
                <a:spcPts val="400"/>
              </a:spcBef>
            </a:pPr>
            <a:r>
              <a:rPr lang="fr-FR" sz="2000" smtClean="0"/>
              <a:t>Processeur logique de l'hyperviseur Hyper-V\% de la durée d'exécution de l'invité</a:t>
            </a:r>
            <a:endParaRPr lang="fr-FR" sz="2000"/>
          </a:p>
        </p:txBody>
      </p:sp>
    </p:spTree>
    <p:extLst>
      <p:ext uri="{BB962C8B-B14F-4D97-AF65-F5344CB8AC3E}">
        <p14:creationId xmlns:p14="http://schemas.microsoft.com/office/powerpoint/2010/main" val="3582010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40259442-b4e1-4403-83fe-d695ffb6bc3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Éléments à prendre en compte pour l'analyse d'ordinateurs virtuels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Compteurs d'analyse des performances</a:t>
            </a:r>
          </a:p>
          <a:p>
            <a:pPr lvl="1"/>
            <a:r>
              <a:rPr lang="fr-FR" smtClean="0"/>
              <a:t>Processeur logique de l'hyperviseur Hyper-V\% de la durée d'exécution de l'invité</a:t>
            </a:r>
          </a:p>
          <a:p>
            <a:pPr lvl="1"/>
            <a:r>
              <a:rPr lang="fr-FR" smtClean="0"/>
              <a:t>Processeur virtuel de l'hyperviseur Hyper-V</a:t>
            </a:r>
          </a:p>
          <a:p>
            <a:pPr marL="288925" lvl="1" indent="0">
              <a:buNone/>
            </a:pPr>
            <a:endParaRPr lang="fr-FR" smtClean="0"/>
          </a:p>
          <a:p>
            <a:pPr marL="0" indent="0">
              <a:buNone/>
            </a:pPr>
            <a:r>
              <a:rPr lang="fr-FR" smtClean="0"/>
              <a:t>Applets de commande de contrôle des ressources</a:t>
            </a:r>
          </a:p>
          <a:p>
            <a:pPr lvl="1"/>
            <a:r>
              <a:rPr lang="fr-FR" smtClean="0"/>
              <a:t>Enable-VMResourceMetering</a:t>
            </a:r>
          </a:p>
          <a:p>
            <a:pPr lvl="1"/>
            <a:r>
              <a:rPr lang="fr-FR" smtClean="0"/>
              <a:t>Disable-VMResourceMetering</a:t>
            </a:r>
          </a:p>
          <a:p>
            <a:pPr lvl="1"/>
            <a:r>
              <a:rPr lang="fr-FR" smtClean="0"/>
              <a:t>Reset-VMResourceMetering</a:t>
            </a:r>
          </a:p>
          <a:p>
            <a:pPr lvl="1"/>
            <a:r>
              <a:rPr lang="fr-FR" smtClean="0"/>
              <a:t>Measure-VM</a:t>
            </a:r>
          </a:p>
          <a:p>
            <a:pPr lvl="1"/>
            <a:r>
              <a:rPr lang="fr-FR" smtClean="0"/>
              <a:t>Get-VM</a:t>
            </a:r>
            <a:endParaRPr lang="fr-FR"/>
          </a:p>
        </p:txBody>
      </p:sp>
    </p:spTree>
    <p:extLst>
      <p:ext uri="{BB962C8B-B14F-4D97-AF65-F5344CB8AC3E}">
        <p14:creationId xmlns:p14="http://schemas.microsoft.com/office/powerpoint/2010/main" val="951406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266</TotalTime>
  <Words>2315</Words>
  <Application>Microsoft Office PowerPoint</Application>
  <PresentationFormat>On-screen Show (4:3)</PresentationFormat>
  <Paragraphs>690</Paragraphs>
  <Slides>51</Slides>
  <Notes>51</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Arial</vt:lpstr>
      <vt:lpstr>Times New Roman</vt:lpstr>
      <vt:lpstr>Verdana</vt:lpstr>
      <vt:lpstr>Segoe</vt:lpstr>
      <vt:lpstr>Segoe UI</vt:lpstr>
      <vt:lpstr>Segoe UI Light</vt:lpstr>
      <vt:lpstr>Segoe Light</vt:lpstr>
      <vt:lpstr>Mangal</vt:lpstr>
      <vt:lpstr>SimSun</vt:lpstr>
      <vt:lpstr>Wingdings</vt:lpstr>
      <vt:lpstr>Calibri</vt:lpstr>
      <vt:lpstr>Presentation1</vt:lpstr>
      <vt:lpstr>Module 6</vt:lpstr>
      <vt:lpstr>Vue d'ensemble du module</vt:lpstr>
      <vt:lpstr>Leçon 1 : Planification de l'analyse dans Windows Server 2012</vt:lpstr>
      <vt:lpstr>Vue d'ensemble des outils d'analyse dans Windows Server 2012</vt:lpstr>
      <vt:lpstr>Analyse de plusieurs serveurs à l'aide du Gestionnaire de serveur</vt:lpstr>
      <vt:lpstr>Élaboration d'une stratégie d'analyse</vt:lpstr>
      <vt:lpstr>Éléments à prendre en compte pour l'analyse des rôles serveur</vt:lpstr>
      <vt:lpstr>Options d'analyse d'un environnement de serveurs virtualisé</vt:lpstr>
      <vt:lpstr>Éléments à prendre en compte pour l'analyse d'ordinateurs virtuels</vt:lpstr>
      <vt:lpstr>Démonstration : Activation et affichage des données de contrôle des ressources</vt:lpstr>
      <vt:lpstr>PowerPoint Presentation</vt:lpstr>
      <vt:lpstr>Leçon 2 : Vue d'ensemble de System Center Operations Manager</vt:lpstr>
      <vt:lpstr>Fonctionnalités clés d'Operations Manager</vt:lpstr>
      <vt:lpstr>Composants d'Operations Manager</vt:lpstr>
      <vt:lpstr>Démonstration : Utilisation de la console Operations Manager</vt:lpstr>
      <vt:lpstr>PowerPoint Presentation</vt:lpstr>
      <vt:lpstr>PowerPoint Presentation</vt:lpstr>
      <vt:lpstr>Options d'installation de l'agent Operations Manager</vt:lpstr>
      <vt:lpstr>Démonstration : Installation de l'agent Operations Manager</vt:lpstr>
      <vt:lpstr>Qu'est-ce que ACS ?</vt:lpstr>
      <vt:lpstr>Déploiement des services ACS (Audit Collection Services)</vt:lpstr>
      <vt:lpstr>Éléments à prendre en compte pour le déploiement d'Operations Manager</vt:lpstr>
      <vt:lpstr>Leçon 3 : Planification et configuration de packs d'administration</vt:lpstr>
      <vt:lpstr>Vue d'ensemble des packs d'administration</vt:lpstr>
      <vt:lpstr>Création de packs d'administration</vt:lpstr>
      <vt:lpstr>Démonstration : Affichage des classes et des objets</vt:lpstr>
      <vt:lpstr>Démonstration : Définition d'autorisations</vt:lpstr>
      <vt:lpstr>PowerPoint Presentation</vt:lpstr>
      <vt:lpstr>Installation et optimisation de packs d'administration</vt:lpstr>
      <vt:lpstr>Démonstration : Importation de packs d'administration</vt:lpstr>
      <vt:lpstr>Création de remplacements</vt:lpstr>
      <vt:lpstr>Planification de l'analyse avec Operations Manager</vt:lpstr>
      <vt:lpstr>Leçon 4 : Planification et configuration des notifications et de la création de rapports</vt:lpstr>
      <vt:lpstr>Vue d'ensemble des notifications</vt:lpstr>
      <vt:lpstr>Configuration des notifications</vt:lpstr>
      <vt:lpstr>Démonstration : Configuration de notifications (facultatif)</vt:lpstr>
      <vt:lpstr>PowerPoint Presentation</vt:lpstr>
      <vt:lpstr>PowerPoint Presentation</vt:lpstr>
      <vt:lpstr>Vue d'ensemble de la création de rapports</vt:lpstr>
      <vt:lpstr>Configuration des rapports et de la création de rapports</vt:lpstr>
      <vt:lpstr>Éléments à prendre en compte pour implémenter des notifications et des rapports</vt:lpstr>
      <vt:lpstr>Leçon 5 : Configuration de l'intégration à VMM</vt:lpstr>
      <vt:lpstr>Intégration d'Operations Manager à VMM</vt:lpstr>
      <vt:lpstr>Configuration de l'intégration d'Operations Manager et de VMM</vt:lpstr>
      <vt:lpstr>Qu'est-ce que la fonctionnalité PRO ?</vt:lpstr>
      <vt:lpstr>Comparaison de PRO et des options de placement avancées dans VMM</vt:lpstr>
      <vt:lpstr>Éléments à prendre en compte pour implémenter PRO</vt:lpstr>
      <vt:lpstr>Configuration de l'analyse avancée pour les composants de virtualisation</vt:lpstr>
      <vt:lpstr>Atelier pratique : Implémentation d'une stratégie d'analyse des serveurs</vt:lpstr>
      <vt:lpstr>Scénario d'atelier pratique</vt:lpstr>
      <vt:lpstr>Contrôle des acquis et éléments à retenir</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dc:title>
  <dc:creator>Balaji Shankar (Cognizant Technology Solutions)</dc:creator>
  <cp:lastModifiedBy>Ruiz, Pilar</cp:lastModifiedBy>
  <cp:revision>40</cp:revision>
  <dcterms:created xsi:type="dcterms:W3CDTF">2013-04-10T09:49:37Z</dcterms:created>
  <dcterms:modified xsi:type="dcterms:W3CDTF">2013-08-13T06:34:51Z</dcterms:modified>
</cp:coreProperties>
</file>