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9"/>
  </p:notes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embeddedFontLst>
    <p:embeddedFont>
      <p:font typeface="Verdana" pitchFamily="34" charset="0"/>
      <p:regular r:id="rId30"/>
      <p:bold r:id="rId31"/>
      <p:italic r:id="rId32"/>
      <p:boldItalic r:id="rId33"/>
    </p:embeddedFont>
    <p:embeddedFont>
      <p:font typeface="Arial Unicode MS" pitchFamily="34" charset="-128"/>
      <p:regular r:id="rId34"/>
    </p:embeddedFont>
    <p:embeddedFont>
      <p:font typeface="Segoe UI" pitchFamily="34" charset="0"/>
      <p:regular r:id="rId35"/>
      <p:bold r:id="rId36"/>
      <p:italic r:id="rId37"/>
      <p:boldItalic r:id="rId38"/>
    </p:embeddedFont>
    <p:embeddedFont>
      <p:font typeface="Segoe UI Light" pitchFamily="34" charset="0"/>
      <p:regular r:id="rId39"/>
    </p:embeddedFont>
    <p:embeddedFont>
      <p:font typeface="Segoe Light" pitchFamily="34" charset="0"/>
      <p:regular r:id="rId40"/>
      <p:italic r:id="rId41"/>
    </p:embeddedFont>
    <p:embeddedFont>
      <p:font typeface="Mangal" pitchFamily="18" charset="0"/>
      <p:regular r:id="rId42"/>
      <p:bold r:id="rId43"/>
    </p:embeddedFont>
    <p:embeddedFont>
      <p:font typeface="Calibri"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61257"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6D005-EE6B-4105-9995-EFB09C6EABE3}" type="datetimeFigureOut">
              <a:rPr lang="en-US" smtClean="0"/>
              <a:t>8/13/2013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1AD2A-8685-4F9E-B1EC-FCCEEFE8E802}" type="slidenum">
              <a:rPr lang="en-US" smtClean="0"/>
              <a:t>‹#›</a:t>
            </a:fld>
            <a:endParaRPr lang="en-US"/>
          </a:p>
        </p:txBody>
      </p:sp>
    </p:spTree>
    <p:extLst>
      <p:ext uri="{BB962C8B-B14F-4D97-AF65-F5344CB8AC3E}">
        <p14:creationId xmlns:p14="http://schemas.microsoft.com/office/powerpoint/2010/main" val="27400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go.microsoft.com/fwlink/?LinkID=xxxxx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smtClean="0">
                <a:latin typeface="Arial"/>
                <a:ea typeface="Calibri"/>
                <a:cs typeface="Times New Roman"/>
              </a:rPr>
              <a:t>Présentation : 135 minutes</a:t>
            </a:r>
            <a:endParaRPr lang="fr-FR" sz="1000" smtClean="0">
              <a:latin typeface="Arial"/>
              <a:ea typeface="Calibri"/>
              <a:cs typeface="Times New Roman"/>
            </a:endParaRPr>
          </a:p>
          <a:p>
            <a:pPr>
              <a:lnSpc>
                <a:spcPct val="115000"/>
              </a:lnSpc>
              <a:spcAft>
                <a:spcPts val="995"/>
              </a:spcAft>
            </a:pPr>
            <a:r>
              <a:rPr lang="fr-FR" sz="1000" b="1" smtClean="0">
                <a:latin typeface="Arial"/>
                <a:ea typeface="Calibri"/>
                <a:cs typeface="Times New Roman"/>
              </a:rPr>
              <a:t>Atelier pratique : 40 minutes</a:t>
            </a:r>
            <a:endParaRPr lang="fr-FR" sz="1000" smtClean="0">
              <a:latin typeface="Arial"/>
              <a:ea typeface="Calibri"/>
              <a:cs typeface="Times New Roman"/>
            </a:endParaRPr>
          </a:p>
          <a:p>
            <a:pPr>
              <a:lnSpc>
                <a:spcPct val="115000"/>
              </a:lnSpc>
              <a:spcAft>
                <a:spcPts val="1000"/>
              </a:spcAft>
            </a:pPr>
            <a:r>
              <a:rPr lang="fr-FR" sz="1000" smtClean="0">
                <a:latin typeface="Arial"/>
                <a:ea typeface="Times New Roman"/>
                <a:cs typeface="Calibri"/>
              </a:rPr>
              <a:t>À la fin de ce module, les stagiaires seront à même d'effectuer les tâches suivantes :</a:t>
            </a:r>
            <a:endParaRPr lang="fr-FR" sz="1000" smtClean="0">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implémenter </a:t>
            </a:r>
            <a:r>
              <a:rPr lang="fr-FR" sz="1000" smtClean="0">
                <a:solidFill>
                  <a:srgbClr val="000000"/>
                </a:solidFill>
                <a:effectLst/>
                <a:latin typeface="Arial"/>
                <a:ea typeface="Times New Roman"/>
                <a:cs typeface="Times New Roman"/>
              </a:rPr>
              <a:t>une infrastructure de services d'applications et de fichiers à haute disponibilité</a:t>
            </a:r>
            <a:r>
              <a:rPr lang="fr-FR" sz="1000" smtClean="0">
                <a:solidFill>
                  <a:srgbClr val="000000"/>
                </a:solidFill>
                <a:latin typeface="Arial"/>
                <a:ea typeface="Times New Roman"/>
                <a:cs typeface="Times New Roman"/>
              </a:rPr>
              <a:t> ;</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planifier </a:t>
            </a:r>
            <a:r>
              <a:rPr lang="fr-FR" sz="1000" smtClean="0">
                <a:solidFill>
                  <a:srgbClr val="000000"/>
                </a:solidFill>
                <a:effectLst/>
                <a:latin typeface="Arial"/>
                <a:ea typeface="Times New Roman"/>
                <a:cs typeface="Times New Roman"/>
              </a:rPr>
              <a:t>et implémenter une infrastructure de stockage à haute disponibilité en se servant d'espaces de stockage</a:t>
            </a:r>
            <a:r>
              <a:rPr lang="fr-FR" sz="1000" smtClean="0">
                <a:solidFill>
                  <a:srgbClr val="000000"/>
                </a:solidFill>
                <a:latin typeface="Arial"/>
                <a:ea typeface="Times New Roman"/>
                <a:cs typeface="Times New Roman"/>
              </a:rPr>
              <a:t> ;</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planifier </a:t>
            </a:r>
            <a:r>
              <a:rPr lang="fr-FR" sz="1000" smtClean="0">
                <a:solidFill>
                  <a:srgbClr val="000000"/>
                </a:solidFill>
                <a:effectLst/>
                <a:latin typeface="Arial"/>
                <a:ea typeface="Times New Roman"/>
                <a:cs typeface="Times New Roman"/>
              </a:rPr>
              <a:t>et implémenter un déploiement de services de fichiers à haute disponibilité en se servant d'un système de fichiers distribués (DFS, Distributed File System, en anglais)</a:t>
            </a:r>
            <a:r>
              <a:rPr lang="fr-FR" sz="1000" smtClean="0">
                <a:solidFill>
                  <a:srgbClr val="000000"/>
                </a:solidFill>
                <a:latin typeface="Arial"/>
                <a:ea typeface="Times New Roman"/>
                <a:cs typeface="Times New Roman"/>
              </a:rPr>
              <a:t> ;</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solidFill>
                  <a:srgbClr val="000000"/>
                </a:solidFill>
                <a:latin typeface="Arial"/>
                <a:ea typeface="Times New Roman"/>
                <a:cs typeface="Times New Roman"/>
              </a:rPr>
              <a:t>planifier </a:t>
            </a:r>
            <a:r>
              <a:rPr lang="fr-FR" sz="1000" smtClean="0">
                <a:solidFill>
                  <a:srgbClr val="000000"/>
                </a:solidFill>
                <a:effectLst/>
                <a:latin typeface="Arial"/>
                <a:ea typeface="Times New Roman"/>
                <a:cs typeface="Times New Roman"/>
              </a:rPr>
              <a:t>et implémenter une haute disponibilité pour des applications en se servant de l'équilibrage de charge réseau (NLB, Network Load Balancing, en anglais) ;</a:t>
            </a:r>
            <a:endParaRPr lang="fr-FR" sz="1000" smtClean="0">
              <a:effectLst/>
              <a:latin typeface="Arial"/>
              <a:ea typeface="Times New Roman"/>
              <a:cs typeface="Times New Roman"/>
            </a:endParaRPr>
          </a:p>
          <a:p>
            <a:pPr>
              <a:lnSpc>
                <a:spcPct val="115000"/>
              </a:lnSpc>
              <a:spcBef>
                <a:spcPts val="900"/>
              </a:spcBef>
              <a:spcAft>
                <a:spcPts val="300"/>
              </a:spcAft>
            </a:pPr>
            <a:r>
              <a:rPr lang="fr-FR" sz="1000" b="1" smtClean="0">
                <a:latin typeface="Arial"/>
                <a:ea typeface="Calibri"/>
                <a:cs typeface="Times New Roman"/>
              </a:rPr>
              <a:t>Documents de cours</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Segoe UI"/>
              </a:rPr>
              <a:t>Pour animer ce module, vous devez disposer du fichier Microsoft</a:t>
            </a:r>
            <a:r>
              <a:rPr lang="fr-FR" sz="1000" baseline="30000" smtClean="0">
                <a:latin typeface="Arial"/>
                <a:ea typeface="Calibri"/>
                <a:cs typeface="Times New Roman"/>
              </a:rPr>
              <a:t>®</a:t>
            </a:r>
            <a:r>
              <a:rPr lang="fr-FR" sz="1000" smtClean="0">
                <a:latin typeface="Arial"/>
                <a:ea typeface="Calibri"/>
                <a:cs typeface="Segoe UI"/>
              </a:rPr>
              <a:t> Office PowerPoint</a:t>
            </a:r>
            <a:r>
              <a:rPr lang="fr-FR" sz="1000" baseline="30000" smtClean="0">
                <a:latin typeface="Arial"/>
                <a:ea typeface="Calibri"/>
                <a:cs typeface="Times New Roman"/>
              </a:rPr>
              <a:t>®</a:t>
            </a:r>
            <a:r>
              <a:rPr lang="fr-FR" sz="1000" smtClean="0">
                <a:latin typeface="Arial"/>
                <a:ea typeface="Calibri"/>
                <a:cs typeface="Segoe UI"/>
              </a:rPr>
              <a:t> 22414B_07.pptx.</a:t>
            </a:r>
            <a:endParaRPr lang="fr-FR" sz="1000" smtClean="0">
              <a:latin typeface="Arial"/>
              <a:ea typeface="Calibri"/>
              <a:cs typeface="Times New Roman"/>
            </a:endParaRPr>
          </a:p>
          <a:p>
            <a:pPr>
              <a:lnSpc>
                <a:spcPct val="115000"/>
              </a:lnSpc>
              <a:spcAft>
                <a:spcPts val="995"/>
              </a:spcAft>
            </a:pPr>
            <a:r>
              <a:rPr lang="fr-FR" sz="1000" b="1" smtClean="0">
                <a:latin typeface="Arial"/>
                <a:ea typeface="Calibri"/>
                <a:cs typeface="Times New Roman"/>
              </a:rPr>
              <a:t>Important</a:t>
            </a:r>
            <a:r>
              <a:rPr lang="fr-FR" sz="1000" smtClean="0">
                <a:latin typeface="Arial"/>
                <a:ea typeface="Calibri"/>
                <a:cs typeface="Segoe UI"/>
              </a:rPr>
              <a:t> </a:t>
            </a:r>
            <a:r>
              <a:rPr lang="fr-FR" sz="1000" b="1" smtClean="0">
                <a:latin typeface="Arial"/>
                <a:ea typeface="Calibri"/>
                <a:cs typeface="Segoe UI"/>
              </a:rPr>
              <a:t>:</a:t>
            </a:r>
            <a:r>
              <a:rPr lang="fr-FR" sz="1000" smtClean="0">
                <a:latin typeface="Arial"/>
                <a:ea typeface="Calibri"/>
                <a:cs typeface="Segoe UI"/>
              </a:rPr>
              <a:t> il est recommandé d'utiliser Office PowerPoint 2007 ou une version plus récente pour afficher les diapositives de ce cours. Si vous utilisez la visionneuse PowerPoint ou une version antérieure d'Office PowerPoint, il se peut que les diapositives ne s'affichent pas correctement.</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Préparation</a:t>
            </a:r>
            <a:endParaRPr lang="fr-FR" sz="1000" smtClean="0">
              <a:latin typeface="Arial"/>
              <a:ea typeface="Calibri"/>
              <a:cs typeface="Times New Roman"/>
            </a:endParaRPr>
          </a:p>
          <a:p>
            <a:pPr fontAlgn="base">
              <a:lnSpc>
                <a:spcPct val="115000"/>
              </a:lnSpc>
              <a:spcAft>
                <a:spcPts val="995"/>
              </a:spcAft>
            </a:pPr>
            <a:r>
              <a:rPr lang="fr-FR" sz="1000" smtClean="0">
                <a:latin typeface="Arial"/>
                <a:ea typeface="Times New Roman"/>
                <a:cs typeface="Segoe UI"/>
              </a:rPr>
              <a:t>Pour préparer ce module, vous devez effectuer les tâches suivantes :</a:t>
            </a:r>
            <a:endParaRPr lang="fr-FR" sz="1000" smtClean="0">
              <a:latin typeface="Arial"/>
              <a:ea typeface="Calibri"/>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Arial Unicode MS"/>
                <a:cs typeface="Times New Roman"/>
              </a:rPr>
              <a:t>lire tous les documents de cours relatifs à ce module ;</a:t>
            </a:r>
            <a:endParaRPr lang="fr-FR" sz="1000" smtClean="0">
              <a:latin typeface="Arial"/>
              <a:ea typeface="Arial Unicode MS"/>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Arial Unicode MS"/>
                <a:cs typeface="Times New Roman"/>
              </a:rPr>
              <a:t>vous exercer à exécuter les démonstrations ;</a:t>
            </a:r>
            <a:endParaRPr lang="fr-FR" sz="1000" smtClean="0">
              <a:latin typeface="Arial"/>
            </a:endParaRPr>
          </a:p>
          <a:p>
            <a:pPr marL="177800" marR="0" lvl="0" indent="-177800">
              <a:lnSpc>
                <a:spcPct val="115000"/>
              </a:lnSpc>
              <a:spcBef>
                <a:spcPts val="0"/>
              </a:spcBef>
              <a:spcAft>
                <a:spcPts val="995"/>
              </a:spcAft>
              <a:buFont typeface="Arial" pitchFamily="34" charset="0"/>
              <a:buChar char="•"/>
            </a:pPr>
            <a:r>
              <a:rPr lang="fr-FR" sz="1000" smtClean="0">
                <a:latin typeface="Arial"/>
                <a:ea typeface="Arial Unicode MS"/>
                <a:cs typeface="Times New Roman"/>
              </a:rPr>
              <a:t>vous exercer à effectuer les ateliers</a:t>
            </a:r>
            <a:r>
              <a:rPr lang="fr-FR" sz="1000" smtClean="0">
                <a:effectLst/>
                <a:latin typeface="Arial"/>
                <a:ea typeface="Arial Unicode MS"/>
                <a:cs typeface="Times New Roman"/>
              </a:rPr>
              <a:t> ;</a:t>
            </a:r>
            <a:endParaRPr lang="fr-FR" sz="1000" smtClean="0">
              <a:latin typeface="Arial"/>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Arial Unicode MS"/>
                <a:cs typeface="Times New Roman"/>
              </a:rPr>
              <a:t>passer en revue la section « Contrôle des acquis et éléments à retenir » et réfléchir à la façon de l'utiliser pour que les stagiaires puissent approfondir leurs connaissances et les mettre en pratique dans le cadre de leur fonction.</a:t>
            </a:r>
            <a:endParaRPr lang="fr-FR" sz="1000" smtClean="0">
              <a:effectLst/>
              <a:latin typeface="Arial"/>
            </a:endParaRPr>
          </a:p>
        </p:txBody>
      </p:sp>
      <p:sp>
        <p:nvSpPr>
          <p:cNvPr id="4" name="Slide Number Placeholder 3"/>
          <p:cNvSpPr>
            <a:spLocks noGrp="1"/>
          </p:cNvSpPr>
          <p:nvPr>
            <p:ph type="sldNum" sz="quarter" idx="10"/>
          </p:nvPr>
        </p:nvSpPr>
        <p:spPr/>
        <p:txBody>
          <a:bodyPr/>
          <a:lstStyle/>
          <a:p>
            <a:fld id="{C161AD2A-8685-4F9E-B1EC-FCCEEFE8E802}" type="slidenum">
              <a:rPr lang="fr-FR" smtClean="0"/>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263245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C161AD2A-8685-4F9E-B1EC-FCCEEFE8E802}"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637692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Présentez une brève vue d'ensemble des thèmes abordés dans la leçon et expliquez aux stagiaires qu'une fois le cours terminé ils pourront planifier et implémenter un déploiement de services de fichiers à haute disponibilité à l'aide d'un système DFS.</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fr-FR" smtClean="0"/>
              <a:t>11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162167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Rappelez aux stagiaires que lorsqu'ils accèdent à un chemin d'espace de nom DFS à l'aide de DirectAccess dans Windows</a:t>
            </a:r>
            <a:r>
              <a:rPr lang="fr-FR" sz="1000" baseline="30000" smtClean="0">
                <a:latin typeface="Arial"/>
                <a:ea typeface="Calibri"/>
                <a:cs typeface="Times New Roman"/>
              </a:rPr>
              <a:t>®</a:t>
            </a:r>
            <a:r>
              <a:rPr lang="fr-FR" sz="1000" smtClean="0">
                <a:latin typeface="Arial"/>
                <a:ea typeface="Calibri"/>
                <a:cs typeface="Times New Roman"/>
              </a:rPr>
              <a:t> 7 ou Windows Server 2008 R2, les ordinateurs distants qui ont des adresses IP en dehors des sites que les services de domaine Active Directory</a:t>
            </a:r>
            <a:r>
              <a:rPr lang="fr-FR" sz="1000" baseline="30000" smtClean="0">
                <a:latin typeface="Arial"/>
                <a:ea typeface="Calibri"/>
                <a:cs typeface="Times New Roman"/>
              </a:rPr>
              <a:t>®</a:t>
            </a:r>
            <a:r>
              <a:rPr lang="fr-FR" sz="1000" smtClean="0">
                <a:latin typeface="Arial"/>
                <a:ea typeface="Calibri"/>
                <a:cs typeface="Times New Roman"/>
              </a:rPr>
              <a:t> (AD DS) spécifient reçoivent une référence aléatoire qui pourrait inclure des serveurs de sites distants, même lorsque des serveurs sont disponibles sur un site voisin.</a:t>
            </a:r>
          </a:p>
          <a:p>
            <a:pPr>
              <a:lnSpc>
                <a:spcPct val="115000"/>
              </a:lnSpc>
              <a:spcAft>
                <a:spcPts val="1000"/>
              </a:spcAft>
            </a:pPr>
            <a:r>
              <a:rPr lang="fr-FR" sz="1000" smtClean="0">
                <a:latin typeface="Arial"/>
                <a:ea typeface="Calibri"/>
                <a:cs typeface="Times New Roman"/>
              </a:rPr>
              <a:t>Lorsqu'un ordinateur distant accède à un chemin d'espace de nom DFS à l'aide de DirectAccess sur des ordinateurs exécutant Windows 8 ou Windows Server 2012, il fournit un nom de site à la demande de la référence vers le serveur d'espace de nom qui exécute Windows Server 2012. Ce dernier utilise le nom du site pour fournir une référence au site disponible le plus proche. </a:t>
            </a:r>
          </a:p>
          <a:p>
            <a:pPr>
              <a:lnSpc>
                <a:spcPct val="115000"/>
              </a:lnSpc>
              <a:spcAft>
                <a:spcPts val="1000"/>
              </a:spcAft>
            </a:pPr>
            <a:r>
              <a:rPr lang="fr-FR" sz="1000" smtClean="0">
                <a:latin typeface="Arial"/>
                <a:ea typeface="Calibri"/>
                <a:cs typeface="Times New Roman"/>
              </a:rPr>
              <a:t>Pour que l'appartenance à un site fonctionne pour les clients qui utilisent DirectAccess, l'ordinateur client doit exécuter Windows 8 ou Windows Server 2012, et le serveur doit exécuter Windows Server 2012.</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fr-FR" smtClean="0"/>
              <a:t>12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286294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Partage de fichiers entre des filiales. Prenez deux filiales (par exemple, Miami et Montréal). Les utilisateurs situés à Miami et à Montréal créent des documents dans deux partages distincts, l'un sur le serveur local de Miami, l'autre sur celui de Montréal. Il est nécessaire de s'assurer que les documents créés dans un site sont accessibles aux utilisateurs de l'autre site, même si le lien entre les deux échoue. Il est possible d'utiliser la réplication DFS pour fournir cette fonctionnalité en répliquant tous les documents de Miami vers Montréal et inversement.</a:t>
            </a:r>
            <a:endParaRPr lang="fr-FR" sz="1000" smtClean="0">
              <a:latin typeface="Arial"/>
              <a:ea typeface="Times New Roman"/>
              <a:cs typeface="Times New Roman"/>
            </a:endParaRP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Collecte de données. Prenez plusieurs filiales et un siège social. Chaque filiale dispose d'un partage dans lequel les utilisateurs créent des documents. Vous souhaitez conserver une copie de tous les documents issus de tous les partages dans tous les bureaux dans un emplacement central. Il est possible d'utiliser la réplication DFS pour créer une infrastructure Hub and Spoke qui réplique tous les documents de la filiale vers le bureau central.</a:t>
            </a:r>
          </a:p>
          <a:p>
            <a:pPr marL="177800" marR="0" lvl="0" indent="-17780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Distribution de données. Prenez un partage situé au siège social qui contient les fichiers dont les utilisateurs de plusieurs bureaux ont besoin. Vous souhaitez vérifier que les utilisateurs ont un accès rapide à ces fichiers localement. Il est possible d'utiliser la réplication DFS pour répliquer les fichiers du bureau central vers toutes les filiales.</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fr-FR" smtClean="0"/>
              <a:t>13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3263135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C161AD2A-8685-4F9E-B1EC-FCCEEFE8E802}" type="slidenum">
              <a:rPr lang="en-US" smtClean="0"/>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1268834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Insistez sur le fait qu'il est nécessaire de configurer correctement les liens de sites et les coûts connexes pour que les références soient explicites. Si vous désactivez l'option Relier tous les liens de sites</a:t>
            </a:r>
            <a:r>
              <a:rPr lang="fr-FR" sz="1000" b="1" dirty="0" smtClean="0">
                <a:latin typeface="Arial"/>
                <a:ea typeface="Calibri"/>
                <a:cs typeface="Times New Roman"/>
              </a:rPr>
              <a:t> </a:t>
            </a:r>
            <a:r>
              <a:rPr lang="fr-FR" sz="1000" dirty="0" smtClean="0">
                <a:latin typeface="Arial"/>
                <a:ea typeface="Calibri"/>
                <a:cs typeface="Times New Roman"/>
              </a:rPr>
              <a:t>dans AD DS, vous devez vérifier que les clients peuvent encore rechercher un chemin d'accès de leurs sites vers les sites cibles potentiels.</a:t>
            </a:r>
            <a:endParaRPr lang="fr-FR" sz="1000" dirty="0">
              <a:latin typeface="Arial"/>
              <a:ea typeface="Calibri"/>
              <a:cs typeface="Times New Roman"/>
            </a:endParaRPr>
          </a:p>
        </p:txBody>
      </p:sp>
      <p:sp>
        <p:nvSpPr>
          <p:cNvPr id="7" name="Slide Image Placeholder 1"/>
          <p:cNvSpPr>
            <a:spLocks noGrp="1" noRot="1" noChangeAspect="1"/>
          </p:cNvSpPr>
          <p:nvPr>
            <p:ph type="sldImg" idx="2"/>
          </p:nvPr>
        </p:nvSpPr>
        <p:spPr>
          <a:xfrm>
            <a:off x="4325938" y="73025"/>
            <a:ext cx="2466975" cy="1851025"/>
          </a:xfrm>
        </p:spPr>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
        <p:nvSpPr>
          <p:cNvPr id="10" name="Slide Number Placeholder 3"/>
          <p:cNvSpPr>
            <a:spLocks noGrp="1"/>
          </p:cNvSpPr>
          <p:nvPr>
            <p:ph type="sldNum" sz="quarter" idx="5"/>
          </p:nvPr>
        </p:nvSpPr>
        <p:spPr>
          <a:xfrm>
            <a:off x="3884613" y="8685213"/>
            <a:ext cx="2971800" cy="457200"/>
          </a:xfrm>
        </p:spPr>
        <p:txBody>
          <a:bodyPr/>
          <a:lstStyle/>
          <a:p>
            <a:fld id="{C161AD2A-8685-4F9E-B1EC-FCCEEFE8E802}" type="slidenum">
              <a:rPr lang="fr-FR" smtClean="0"/>
              <a:t>15</a:t>
            </a:fld>
            <a:endParaRPr lang="fr-FR"/>
          </a:p>
        </p:txBody>
      </p:sp>
    </p:spTree>
    <p:extLst>
      <p:ext uri="{BB962C8B-B14F-4D97-AF65-F5344CB8AC3E}">
        <p14:creationId xmlns:p14="http://schemas.microsoft.com/office/powerpoint/2010/main" val="2945836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C161AD2A-8685-4F9E-B1EC-FCCEEFE8E802}" type="slidenum">
              <a:rPr lang="en-US" smtClean="0"/>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3387527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C161AD2A-8685-4F9E-B1EC-FCCEEFE8E802}" type="slidenum">
              <a:rPr lang="en-US" smtClean="0"/>
              <a:t>17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759350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en-US" smtClean="0"/>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1356479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effectLst/>
                <a:latin typeface="Arial"/>
                <a:ea typeface="Times New Roman"/>
                <a:cs typeface="Times New Roman"/>
              </a:rPr>
              <a:t>Donnez une brève vue d'ensemble du contenu de la leçon.</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fr-FR" smtClean="0"/>
              <a:t>19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98524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r>
              <a:rPr lang="fr-FR" sz="1000" smtClean="0">
                <a:latin typeface="Arial"/>
                <a:ea typeface="Calibri"/>
                <a:cs typeface="Segoe UI"/>
              </a:rPr>
              <a:t>Lors de la préparation de ce cours, il est impératif que vous exécutiez vous-même les ateliers afin de comprendre leur fonctionnement et les concepts abordés dans chacun d'entre eux. Vous serez ainsi à même de fournir des conseils avisés aux stagiaires qui peuvent rester bloqués lors d'un atelier. Vous serez également plus en mesure d'organiser votre cours afin de vous assurer qu'il traite tous les concepts abordés dans les ateliers.</a:t>
            </a:r>
            <a:endParaRPr lang="fr-FR" sz="1000" smtClean="0">
              <a:latin typeface="Arial"/>
              <a:ea typeface="Calibri"/>
              <a:cs typeface="Times New Roman"/>
            </a:endParaRPr>
          </a:p>
          <a:p>
            <a:endParaRPr lang="fr-FR"/>
          </a:p>
        </p:txBody>
      </p:sp>
      <p:sp>
        <p:nvSpPr>
          <p:cNvPr id="4" name="Slide Number Placeholder 3"/>
          <p:cNvSpPr>
            <a:spLocks noGrp="1"/>
          </p:cNvSpPr>
          <p:nvPr>
            <p:ph type="sldNum" sz="quarter" idx="10"/>
          </p:nvPr>
        </p:nvSpPr>
        <p:spPr/>
        <p:txBody>
          <a:bodyPr/>
          <a:lstStyle/>
          <a:p>
            <a:fld id="{C161AD2A-8685-4F9E-B1EC-FCCEEFE8E802}" type="slidenum">
              <a:rPr lang="fr-FR" smtClean="0"/>
              <a:t>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2826103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C161AD2A-8685-4F9E-B1EC-FCCEEFE8E802}" type="slidenum">
              <a:rPr lang="en-US" smtClean="0"/>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293010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C161AD2A-8685-4F9E-B1EC-FCCEEFE8E802}" type="slidenum">
              <a:rPr lang="en-US" smtClean="0"/>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784248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en-US" smtClean="0"/>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429248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en-US" smtClean="0"/>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2516068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C161AD2A-8685-4F9E-B1EC-FCCEEFE8E802}" type="slidenum">
              <a:rPr lang="en-US" smtClean="0"/>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317962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Si le temps le permet et si les stagiaires sont familiarisés avec VMM, suivez les instructions sur </a:t>
            </a:r>
            <a:r>
              <a:rPr lang="fr-FR" sz="1000" u="sng" smtClean="0">
                <a:solidFill>
                  <a:srgbClr val="0000FF"/>
                </a:solidFill>
                <a:latin typeface="Arial"/>
                <a:ea typeface="Calibri"/>
                <a:cs typeface="Segoe UI"/>
                <a:hlinkClick r:id="rId3"/>
              </a:rPr>
              <a:t>http://go.microsoft.com/fwlink/?LinkID=285326</a:t>
            </a:r>
            <a:r>
              <a:rPr lang="fr-FR" sz="1000" smtClean="0">
                <a:latin typeface="Arial"/>
                <a:ea typeface="Calibri"/>
                <a:cs typeface="Times New Roman"/>
              </a:rPr>
              <a:t> et montrez-leur comment configurer NLB dans VMM.</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fr-FR" smtClean="0"/>
              <a:t>25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855356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smtClean="0">
                <a:latin typeface="Arial"/>
                <a:ea typeface="Calibri"/>
                <a:cs typeface="Times New Roman"/>
              </a:rPr>
              <a:t>Exercice 1 : Planification d'une stratégie de haute disponibilité pour des services de fichiers</a:t>
            </a:r>
          </a:p>
          <a:p>
            <a:pPr>
              <a:lnSpc>
                <a:spcPct val="115000"/>
              </a:lnSpc>
              <a:spcAft>
                <a:spcPts val="1000"/>
              </a:spcAft>
            </a:pPr>
            <a:r>
              <a:rPr lang="fr-FR" sz="1000" smtClean="0">
                <a:latin typeface="Arial"/>
                <a:ea typeface="Calibri"/>
                <a:cs typeface="Times New Roman"/>
              </a:rPr>
              <a:t>Ces derniers mois, A. Datum a connu plusieurs pannes non planifiées, ce qui a affecté la disponibilité des services de fichiers dans l'organisation. Les pannes ont principalement touché la filiale de Toronto. Pour éviter que cela se produise, vous devez planifier un déploiement de services de fichiers qui offre la redondance totale contre la défaillance de tout composant dans le centre de données de Toronto.</a:t>
            </a:r>
          </a:p>
          <a:p>
            <a:pPr>
              <a:lnSpc>
                <a:spcPct val="115000"/>
              </a:lnSpc>
              <a:spcAft>
                <a:spcPts val="1000"/>
              </a:spcAft>
            </a:pPr>
            <a:r>
              <a:rPr lang="fr-FR" sz="1000" smtClean="0">
                <a:latin typeface="Arial"/>
                <a:ea typeface="Calibri"/>
                <a:cs typeface="Times New Roman"/>
              </a:rPr>
              <a:t>Pour implémenter cette solution, A. Datum a équipé le bureau de Toronto d'un nouveau réseau SAN de zone de stockage iSCSI. Le réseau SAN iSCSI offre un certain niveau de redondance, mais l'équipe serveurs a également décidé d'implémenter des espaces de stockage et un système de fichiers DFS pour atteindre un de niveau de redondance plus élevé.</a:t>
            </a:r>
          </a:p>
          <a:p>
            <a:pPr>
              <a:lnSpc>
                <a:spcPct val="115000"/>
              </a:lnSpc>
              <a:spcAft>
                <a:spcPts val="1000"/>
              </a:spcAft>
            </a:pPr>
            <a:r>
              <a:rPr lang="fr-FR" sz="1000" smtClean="0">
                <a:latin typeface="Arial"/>
                <a:ea typeface="Calibri"/>
                <a:cs typeface="Times New Roman"/>
              </a:rPr>
              <a:t>La conception de l'espace de stockage doit offrir la redondance en cas de défaillance de n'importe quel composant de stockage. Ceci comprend les serveurs, les périphériques réseau et les compartiments de stockage. </a:t>
            </a:r>
          </a:p>
          <a:p>
            <a:pPr>
              <a:lnSpc>
                <a:spcPct val="115000"/>
              </a:lnSpc>
              <a:spcAft>
                <a:spcPts val="1000"/>
              </a:spcAft>
            </a:pPr>
            <a:r>
              <a:rPr lang="fr-FR" sz="1000" smtClean="0">
                <a:latin typeface="Arial"/>
                <a:ea typeface="Calibri"/>
                <a:cs typeface="Times New Roman"/>
              </a:rPr>
              <a:t>A. Datum a identifié plusieurs partages de fichiers importants qui doivent être à la disposition des utilisateurs même si le centre de données à Toronto tombe en panne. Si le centre de données tombe en panne, les utilisateurs doivent encore pouvoir accéder aux fichiers à partir d'un serveur situé à Londres.</a:t>
            </a:r>
          </a:p>
          <a:p>
            <a:pPr>
              <a:lnSpc>
                <a:spcPct val="115000"/>
              </a:lnSpc>
              <a:spcAft>
                <a:spcPts val="300"/>
              </a:spcAft>
            </a:pPr>
            <a:r>
              <a:rPr lang="fr-FR" sz="1000" b="1" smtClean="0">
                <a:latin typeface="Arial"/>
                <a:ea typeface="Calibri"/>
                <a:cs typeface="Times New Roman"/>
              </a:rPr>
              <a:t>Exercice 2 : Planification d'une stratégie de haute disponibilité pour des applications Web</a:t>
            </a:r>
          </a:p>
          <a:p>
            <a:pPr>
              <a:lnSpc>
                <a:spcPct val="115000"/>
              </a:lnSpc>
              <a:spcAft>
                <a:spcPts val="1000"/>
              </a:spcAft>
            </a:pPr>
            <a:r>
              <a:rPr lang="fr-FR" sz="1000" smtClean="0">
                <a:latin typeface="Arial"/>
                <a:ea typeface="Calibri"/>
                <a:cs typeface="Times New Roman"/>
              </a:rPr>
              <a:t>A. Datum a déployé le site intranet de l'entreprise sur des serveurs Web Windows Server 2012. Les utilisés utilisent le site d'intranet comme référentiel pour la documentation de société. Une partie de la documentation est essentielle et doit toujours être disponible pour les utilisateurs. </a:t>
            </a:r>
          </a:p>
          <a:p>
            <a:pPr>
              <a:lnSpc>
                <a:spcPct val="115000"/>
              </a:lnSpc>
              <a:spcAft>
                <a:spcPts val="1000"/>
              </a:spcAft>
            </a:pPr>
            <a:r>
              <a:rPr lang="fr-FR" sz="1000" smtClean="0">
                <a:latin typeface="Arial"/>
                <a:ea typeface="Calibri"/>
                <a:cs typeface="Times New Roman"/>
              </a:rPr>
              <a:t>La conception que vous créez pour le déploiement du site intranet doit offrir la haute disponibilité. La conception doit accepter la défaillance de tout serveur ou disque. </a:t>
            </a:r>
          </a:p>
          <a:p>
            <a:pPr>
              <a:lnSpc>
                <a:spcPct val="115000"/>
              </a:lnSpc>
              <a:spcAft>
                <a:spcPts val="300"/>
              </a:spcAft>
            </a:pPr>
            <a:r>
              <a:rPr lang="fr-FR" sz="1000" b="1" smtClean="0">
                <a:latin typeface="Arial"/>
                <a:ea typeface="Calibri"/>
                <a:cs typeface="Times New Roman"/>
              </a:rPr>
              <a:t>Exercice 3 : Implémentation d'une solution de haute disponibilité pour le stockage de fichiers</a:t>
            </a:r>
          </a:p>
          <a:p>
            <a:pPr>
              <a:lnSpc>
                <a:spcPct val="115000"/>
              </a:lnSpc>
              <a:spcAft>
                <a:spcPts val="1000"/>
              </a:spcAft>
            </a:pPr>
            <a:r>
              <a:rPr lang="fr-FR" sz="1000" smtClean="0">
                <a:latin typeface="Arial"/>
                <a:ea typeface="Calibri"/>
                <a:cs typeface="Times New Roman"/>
              </a:rPr>
              <a:t>Vous devez implémenter l'espace de stockage et la conception DFS que vous avez créés. Vous validerez la redondance de déploiement et de test.</a:t>
            </a:r>
          </a:p>
          <a:p>
            <a:pPr>
              <a:lnSpc>
                <a:spcPct val="115000"/>
              </a:lnSpc>
              <a:spcAft>
                <a:spcPts val="300"/>
              </a:spcAft>
            </a:pPr>
            <a:r>
              <a:rPr lang="fr-FR" sz="1000" b="1" smtClean="0">
                <a:latin typeface="Arial"/>
                <a:ea typeface="Calibri"/>
                <a:cs typeface="Times New Roman"/>
              </a:rPr>
              <a:t>Exercice 4 : Implémentation d'une solution de haute disponibilité à l'aide de l'équilibrage de charge réseau</a:t>
            </a:r>
          </a:p>
          <a:p>
            <a:pPr>
              <a:lnSpc>
                <a:spcPct val="115000"/>
              </a:lnSpc>
              <a:spcAft>
                <a:spcPts val="1000"/>
              </a:spcAft>
            </a:pPr>
            <a:r>
              <a:rPr lang="fr-FR" sz="1000" smtClean="0">
                <a:latin typeface="Arial"/>
                <a:ea typeface="Calibri"/>
                <a:cs typeface="Times New Roman"/>
              </a:rPr>
              <a:t>Vous devez implémenter la conception NLB que vous avez créée. Pour ce faire, vous allez déployer un cluster NLB, configurer les paramètres en fonction de la conception, et configurer un site Web de test pour utiliser le stockage hautement disponible. Vous validerez ensuite la disponibilité du site Web en simulant une défaillance du serveur.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fr-FR" smtClean="0"/>
              <a:t>26</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3719519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61AD2A-8685-4F9E-B1EC-FCCEEFE8E802}" type="slidenum">
              <a:rPr lang="en-US" smtClean="0"/>
              <a:t>27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389659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effectLst/>
                <a:latin typeface="Arial"/>
                <a:ea typeface="Times New Roman"/>
                <a:cs typeface="Times New Roman"/>
              </a:rPr>
              <a:t>Décrivez brièvement le contenu du module.</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fr-FR" smtClean="0"/>
              <a:t>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347020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effectLst/>
                <a:latin typeface="Arial"/>
                <a:ea typeface="Times New Roman"/>
                <a:cs typeface="Times New Roman"/>
              </a:rPr>
              <a:t>Donnez une brève vue d'ensemble du contenu de la leçon.</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fr-FR" smtClean="0"/>
              <a:t>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315178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qu'il est possible d'utiliser des espaces de stockage dans les petites organisations afin de créer un environnement rentable de type réseau (SAN) d'une zone système.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fr-FR" smtClean="0"/>
              <a:t>5</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333850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C161AD2A-8685-4F9E-B1EC-FCCEEFE8E802}"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116384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C161AD2A-8685-4F9E-B1EC-FCCEEFE8E802}" type="slidenum">
              <a:rPr lang="en-US" smtClean="0"/>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218583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en-US" smtClean="0"/>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7 : </a:t>
            </a:r>
            <a:r>
              <a:rPr lang="en-US" sz="1200" b="1" dirty="0" smtClean="0">
                <a:solidFill>
                  <a:srgbClr val="336699"/>
                </a:solidFill>
                <a:latin typeface="Arial"/>
              </a:rPr>
              <a:t>Planification et implémentation d'une haute disponibilité pour des services et des applications de fichiers</a:t>
            </a:r>
            <a:endParaRPr lang="en-US" sz="1200" b="1" dirty="0">
              <a:solidFill>
                <a:srgbClr val="336699"/>
              </a:solidFill>
              <a:latin typeface="Arial"/>
            </a:endParaRPr>
          </a:p>
        </p:txBody>
      </p:sp>
    </p:spTree>
    <p:extLst>
      <p:ext uri="{BB962C8B-B14F-4D97-AF65-F5344CB8AC3E}">
        <p14:creationId xmlns:p14="http://schemas.microsoft.com/office/powerpoint/2010/main" val="406518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aux stagiaires qu'ils aborderont à nouveau cette procédure dans le Module 7 et que tout le travail de création de l'espace de stockage en cluster est effectué à partir du Gestionnaire du cluster de basculement.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161AD2A-8685-4F9E-B1EC-FCCEEFE8E802}" type="slidenum">
              <a:rPr lang="fr-FR" smtClean="0"/>
              <a:t>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22250"/>
            <a:ext cx="3038475" cy="615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 Planification et implémentation d'une haute disponibilité pour des services et des applications de fichiers</a:t>
            </a:r>
            <a:endParaRPr lang="fr-FR" sz="1200" b="1">
              <a:solidFill>
                <a:srgbClr val="336699"/>
              </a:solidFill>
              <a:latin typeface="Arial"/>
            </a:endParaRPr>
          </a:p>
        </p:txBody>
      </p:sp>
    </p:spTree>
    <p:extLst>
      <p:ext uri="{BB962C8B-B14F-4D97-AF65-F5344CB8AC3E}">
        <p14:creationId xmlns:p14="http://schemas.microsoft.com/office/powerpoint/2010/main" val="241435340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416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21297" y="3169492"/>
            <a:ext cx="5732417" cy="340093"/>
          </a:xfrm>
        </p:spPr>
        <p:txBody>
          <a:bodyPr lIns="90000" rIns="90000"/>
          <a:lstStyle/>
          <a:p>
            <a:r>
              <a:rPr lang="fr-FR" sz="2600" smtClean="0"/>
              <a:t>Module 7</a:t>
            </a:r>
            <a:endParaRPr lang="fr-FR" sz="2600"/>
          </a:p>
        </p:txBody>
      </p:sp>
      <p:sp>
        <p:nvSpPr>
          <p:cNvPr id="3" name="Subtitle 2"/>
          <p:cNvSpPr>
            <a:spLocks noGrp="1"/>
          </p:cNvSpPr>
          <p:nvPr>
            <p:ph type="subTitle" sz="quarter" idx="1"/>
          </p:nvPr>
        </p:nvSpPr>
        <p:spPr>
          <a:xfrm>
            <a:off x="3121297" y="3733800"/>
            <a:ext cx="5775960" cy="1103872"/>
          </a:xfrm>
        </p:spPr>
        <p:txBody>
          <a:bodyPr lIns="90000" rIns="90000"/>
          <a:lstStyle/>
          <a:p>
            <a:r>
              <a:rPr lang="fr-FR" sz="2600" smtClean="0"/>
              <a:t>Planification et implémentation d'une haute disponibilité pour des services et des applications de fichiers</a:t>
            </a:r>
            <a:endParaRPr lang="fr-FR" sz="2600"/>
          </a:p>
        </p:txBody>
      </p:sp>
    </p:spTree>
    <p:extLst>
      <p:ext uri="{BB962C8B-B14F-4D97-AF65-F5344CB8AC3E}">
        <p14:creationId xmlns:p14="http://schemas.microsoft.com/office/powerpoint/2010/main" val="2611990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f4aaa9bd-ef40-4a87-af60-41cf52397bf5">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97825" cy="740664"/>
          </a:xfrm>
        </p:spPr>
        <p:txBody>
          <a:bodyPr/>
          <a:lstStyle/>
          <a:p>
            <a:pPr>
              <a:lnSpc>
                <a:spcPct val="80000"/>
              </a:lnSpc>
            </a:pPr>
            <a:r>
              <a:rPr lang="fr-FR" sz="2600" smtClean="0"/>
              <a:t>Éléments à prendre en compte pour l'implémentation d'espaces de stockage</a:t>
            </a:r>
            <a:endParaRPr lang="fr-FR" sz="2600"/>
          </a:p>
        </p:txBody>
      </p:sp>
      <p:sp>
        <p:nvSpPr>
          <p:cNvPr id="4" name="Content Placeholder 2"/>
          <p:cNvSpPr>
            <a:spLocks noGrp="1"/>
          </p:cNvSpPr>
          <p:nvPr/>
        </p:nvSpPr>
        <p:spPr bwMode="auto">
          <a:xfrm>
            <a:off x="458788" y="1021215"/>
            <a:ext cx="84566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Éléments à prendre en compte pour l'implémentation d'espaces de stockage</a:t>
            </a:r>
          </a:p>
          <a:p>
            <a:pPr lvl="1"/>
            <a:r>
              <a:rPr lang="fr-FR" smtClean="0"/>
              <a:t>Créez des pools de stockage en fonction du type et de la vitesse des disques</a:t>
            </a:r>
          </a:p>
          <a:p>
            <a:pPr lvl="1"/>
            <a:r>
              <a:rPr lang="fr-FR" smtClean="0"/>
              <a:t>Choisissez la structure de stockage appropriée en fonction de la disposition des disques physiques</a:t>
            </a:r>
          </a:p>
          <a:p>
            <a:pPr lvl="1"/>
            <a:r>
              <a:rPr lang="fr-FR" smtClean="0"/>
              <a:t>Utilisez l'allocation fixe</a:t>
            </a:r>
          </a:p>
          <a:p>
            <a:pPr lvl="1"/>
            <a:r>
              <a:rPr lang="fr-FR" smtClean="0"/>
              <a:t>Utilisez le RAID matériel pour les espaces de stockage en cluster</a:t>
            </a:r>
            <a:endParaRPr lang="fr-FR"/>
          </a:p>
        </p:txBody>
      </p:sp>
    </p:spTree>
    <p:extLst>
      <p:ext uri="{BB962C8B-B14F-4D97-AF65-F5344CB8AC3E}">
        <p14:creationId xmlns:p14="http://schemas.microsoft.com/office/powerpoint/2010/main" val="2462700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a8f6e4b5-fcc9-4339-954d-2713368dc0b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Leçon 2 : Planification et implémentation du système de fichiers DFS</a:t>
            </a:r>
            <a:endParaRPr lang="fr-FR" sz="2600"/>
          </a:p>
        </p:txBody>
      </p:sp>
      <p:sp>
        <p:nvSpPr>
          <p:cNvPr id="3" name="Text Placeholder 2"/>
          <p:cNvSpPr>
            <a:spLocks noGrp="1"/>
          </p:cNvSpPr>
          <p:nvPr>
            <p:ph type="body" idx="1"/>
          </p:nvPr>
        </p:nvSpPr>
        <p:spPr>
          <a:xfrm>
            <a:off x="458788" y="1021214"/>
            <a:ext cx="8304212" cy="5379585"/>
          </a:xfrm>
        </p:spPr>
        <p:txBody>
          <a:bodyPr/>
          <a:lstStyle/>
          <a:p>
            <a:r>
              <a:rPr lang="fr-FR" sz="2600" smtClean="0"/>
              <a:t>Vue d'ensemble des composants DFS
Scénarios d'utilisation du système de fichiers DFS
Instructions relatives à la conception d'une haute disponibilité d'espace de nom DFS
Éléments à prendre en compte pour la configuration de références
Instructions relatives à l'optimisation d'espaces de noms pour des systèmes DFS
Meilleures pratiques pour le déploiement d'espaces de noms pour des systèmes DFS
Instructions relatives à la conception d'une réplication DFS</a:t>
            </a:r>
            <a:endParaRPr lang="fr-FR" sz="2600"/>
          </a:p>
        </p:txBody>
      </p:sp>
    </p:spTree>
    <p:extLst>
      <p:ext uri="{BB962C8B-B14F-4D97-AF65-F5344CB8AC3E}">
        <p14:creationId xmlns:p14="http://schemas.microsoft.com/office/powerpoint/2010/main" val="87532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des composants DFS</a:t>
            </a:r>
            <a:endParaRPr lang="fr-FR"/>
          </a:p>
        </p:txBody>
      </p:sp>
      <p:sp>
        <p:nvSpPr>
          <p:cNvPr id="4" name="Content Placeholder 2"/>
          <p:cNvSpPr>
            <a:spLocks noGrp="1"/>
          </p:cNvSpPr>
          <p:nvPr/>
        </p:nvSpPr>
        <p:spPr bwMode="auto">
          <a:xfrm>
            <a:off x="458788" y="1021215"/>
            <a:ext cx="81518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Rôles de serveur</a:t>
            </a:r>
          </a:p>
          <a:p>
            <a:pPr lvl="1"/>
            <a:r>
              <a:rPr lang="fr-FR" smtClean="0"/>
              <a:t>Espaces de noms DFS</a:t>
            </a:r>
          </a:p>
          <a:p>
            <a:pPr lvl="1"/>
            <a:r>
              <a:rPr lang="fr-FR" smtClean="0"/>
              <a:t>Réplication DFS</a:t>
            </a:r>
          </a:p>
          <a:p>
            <a:endParaRPr lang="fr-FR" sz="2400" smtClean="0"/>
          </a:p>
          <a:p>
            <a:pPr marL="0" indent="0">
              <a:buNone/>
            </a:pPr>
            <a:r>
              <a:rPr lang="fr-FR" smtClean="0"/>
              <a:t>Modifications apportées depuis Windows Server 2008</a:t>
            </a:r>
          </a:p>
          <a:p>
            <a:pPr lvl="1"/>
            <a:r>
              <a:rPr lang="fr-FR" smtClean="0"/>
              <a:t>Windows Powershell pour les espaces de noms DFS</a:t>
            </a:r>
          </a:p>
          <a:p>
            <a:pPr lvl="1"/>
            <a:r>
              <a:rPr lang="fr-FR" smtClean="0"/>
              <a:t>Appartenance à un site pour les clients DirectAccess</a:t>
            </a:r>
          </a:p>
          <a:p>
            <a:pPr lvl="1"/>
            <a:r>
              <a:rPr lang="fr-FR" smtClean="0"/>
              <a:t>Fournisseur WMI</a:t>
            </a:r>
          </a:p>
          <a:p>
            <a:pPr lvl="1"/>
            <a:r>
              <a:rPr lang="fr-FR" smtClean="0"/>
              <a:t>Réplication pour les volumes de déduplication de données</a:t>
            </a:r>
            <a:endParaRPr lang="fr-FR"/>
          </a:p>
        </p:txBody>
      </p:sp>
    </p:spTree>
    <p:extLst>
      <p:ext uri="{BB962C8B-B14F-4D97-AF65-F5344CB8AC3E}">
        <p14:creationId xmlns:p14="http://schemas.microsoft.com/office/powerpoint/2010/main" val="2472379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26425" cy="740664"/>
          </a:xfrm>
        </p:spPr>
        <p:txBody>
          <a:bodyPr/>
          <a:lstStyle/>
          <a:p>
            <a:r>
              <a:rPr lang="fr-FR" smtClean="0"/>
              <a:t>Scénarios d'utilisation du système de fichiers DFS</a:t>
            </a:r>
            <a:endParaRPr lang="fr-FR"/>
          </a:p>
        </p:txBody>
      </p:sp>
      <p:graphicFrame>
        <p:nvGraphicFramePr>
          <p:cNvPr id="4" name="Table 3"/>
          <p:cNvGraphicFramePr>
            <a:graphicFrameLocks noGrp="1"/>
          </p:cNvGraphicFramePr>
          <p:nvPr>
            <p:extLst>
              <p:ext uri="{D42A27DB-BD31-4B8C-83A1-F6EECF244321}">
                <p14:modId xmlns:p14="http://schemas.microsoft.com/office/powerpoint/2010/main" val="1386427696"/>
              </p:ext>
            </p:extLst>
          </p:nvPr>
        </p:nvGraphicFramePr>
        <p:xfrm>
          <a:off x="585578" y="1526116"/>
          <a:ext cx="7982857" cy="4466771"/>
        </p:xfrm>
        <a:graphic>
          <a:graphicData uri="http://schemas.openxmlformats.org/drawingml/2006/table">
            <a:tbl>
              <a:tblPr firstRow="1" bandRow="1">
                <a:tableStyleId>{21E4AEA4-8DFA-4A89-87EB-49C32662AFE0}</a:tableStyleId>
              </a:tblPr>
              <a:tblGrid>
                <a:gridCol w="1785257"/>
                <a:gridCol w="6197600"/>
              </a:tblGrid>
              <a:tr h="537029">
                <a:tc>
                  <a:txBody>
                    <a:bodyPr/>
                    <a:lstStyle/>
                    <a:p>
                      <a:r>
                        <a:rPr lang="fr-FR" noProof="0" smtClean="0">
                          <a:latin typeface="Segoe UI" pitchFamily="34" charset="0"/>
                          <a:ea typeface="Segoe UI" pitchFamily="34" charset="0"/>
                          <a:cs typeface="Segoe UI" pitchFamily="34" charset="0"/>
                        </a:rPr>
                        <a:t>Scénario</a:t>
                      </a:r>
                      <a:endParaRPr lang="fr-FR" noProof="0">
                        <a:latin typeface="Segoe UI" pitchFamily="34" charset="0"/>
                        <a:ea typeface="Segoe UI" pitchFamily="34" charset="0"/>
                        <a:cs typeface="Segoe UI" pitchFamily="34" charset="0"/>
                      </a:endParaRPr>
                    </a:p>
                  </a:txBody>
                  <a:tcPr/>
                </a:tc>
                <a:tc>
                  <a:txBody>
                    <a:bodyPr/>
                    <a:lstStyle/>
                    <a:p>
                      <a:r>
                        <a:rPr lang="fr-FR" noProof="0" smtClean="0">
                          <a:latin typeface="Segoe UI" pitchFamily="34" charset="0"/>
                          <a:ea typeface="Segoe UI" pitchFamily="34" charset="0"/>
                          <a:cs typeface="Segoe UI" pitchFamily="34" charset="0"/>
                        </a:rPr>
                        <a:t>Exemple</a:t>
                      </a:r>
                      <a:endParaRPr lang="fr-FR" noProof="0">
                        <a:latin typeface="Segoe UI" pitchFamily="34" charset="0"/>
                        <a:ea typeface="Segoe UI" pitchFamily="34" charset="0"/>
                        <a:cs typeface="Segoe UI" pitchFamily="34" charset="0"/>
                      </a:endParaRPr>
                    </a:p>
                  </a:txBody>
                  <a:tcPr/>
                </a:tc>
              </a:tr>
              <a:tr h="1309914">
                <a:tc>
                  <a:txBody>
                    <a:bodyPr/>
                    <a:lstStyle/>
                    <a:p>
                      <a:r>
                        <a:rPr lang="fr-FR" noProof="0" smtClean="0">
                          <a:latin typeface="Segoe UI" pitchFamily="34" charset="0"/>
                          <a:ea typeface="Segoe UI" pitchFamily="34" charset="0"/>
                          <a:cs typeface="Segoe UI" pitchFamily="34" charset="0"/>
                        </a:rPr>
                        <a:t>Partage de</a:t>
                      </a:r>
                      <a:r>
                        <a:rPr lang="fr-FR" baseline="0" noProof="0" smtClean="0">
                          <a:latin typeface="Segoe UI" pitchFamily="34" charset="0"/>
                          <a:ea typeface="Segoe UI" pitchFamily="34" charset="0"/>
                          <a:cs typeface="Segoe UI" pitchFamily="34" charset="0"/>
                        </a:rPr>
                        <a:t> fichiers entre des filiales</a:t>
                      </a:r>
                      <a:endParaRPr lang="fr-FR" noProof="0">
                        <a:latin typeface="Segoe UI" pitchFamily="34" charset="0"/>
                        <a:ea typeface="Segoe UI" pitchFamily="34" charset="0"/>
                        <a:cs typeface="Segoe UI" pitchFamily="34" charset="0"/>
                      </a:endParaRPr>
                    </a:p>
                  </a:txBody>
                  <a:tcPr/>
                </a:tc>
                <a:tc>
                  <a:txBody>
                    <a:bodyPr/>
                    <a:lstStyle/>
                    <a:p>
                      <a:endParaRPr lang="fr-FR" noProof="0">
                        <a:latin typeface="Segoe UI" pitchFamily="34" charset="0"/>
                        <a:ea typeface="Segoe UI" pitchFamily="34" charset="0"/>
                        <a:cs typeface="Segoe UI" pitchFamily="34" charset="0"/>
                      </a:endParaRPr>
                    </a:p>
                  </a:txBody>
                  <a:tcPr/>
                </a:tc>
              </a:tr>
              <a:tr h="1309914">
                <a:tc>
                  <a:txBody>
                    <a:bodyPr/>
                    <a:lstStyle/>
                    <a:p>
                      <a:r>
                        <a:rPr lang="fr-FR" noProof="0" smtClean="0">
                          <a:latin typeface="Segoe UI" pitchFamily="34" charset="0"/>
                          <a:ea typeface="Segoe UI" pitchFamily="34" charset="0"/>
                          <a:cs typeface="Segoe UI" pitchFamily="34" charset="0"/>
                        </a:rPr>
                        <a:t>Collecte</a:t>
                      </a:r>
                      <a:r>
                        <a:rPr lang="fr-FR" baseline="0" noProof="0" smtClean="0">
                          <a:latin typeface="Segoe UI" pitchFamily="34" charset="0"/>
                          <a:ea typeface="Segoe UI" pitchFamily="34" charset="0"/>
                          <a:cs typeface="Segoe UI" pitchFamily="34" charset="0"/>
                        </a:rPr>
                        <a:t> de données</a:t>
                      </a:r>
                      <a:endParaRPr lang="fr-FR" noProof="0">
                        <a:latin typeface="Segoe UI" pitchFamily="34" charset="0"/>
                        <a:ea typeface="Segoe UI" pitchFamily="34" charset="0"/>
                        <a:cs typeface="Segoe UI" pitchFamily="34" charset="0"/>
                      </a:endParaRPr>
                    </a:p>
                  </a:txBody>
                  <a:tcPr/>
                </a:tc>
                <a:tc>
                  <a:txBody>
                    <a:bodyPr/>
                    <a:lstStyle/>
                    <a:p>
                      <a:endParaRPr lang="fr-FR" noProof="0">
                        <a:latin typeface="Segoe UI" pitchFamily="34" charset="0"/>
                        <a:ea typeface="Segoe UI" pitchFamily="34" charset="0"/>
                        <a:cs typeface="Segoe UI" pitchFamily="34" charset="0"/>
                      </a:endParaRPr>
                    </a:p>
                  </a:txBody>
                  <a:tcPr/>
                </a:tc>
              </a:tr>
              <a:tr h="1309914">
                <a:tc>
                  <a:txBody>
                    <a:bodyPr/>
                    <a:lstStyle/>
                    <a:p>
                      <a:r>
                        <a:rPr lang="fr-FR" noProof="0" smtClean="0">
                          <a:latin typeface="Segoe UI" pitchFamily="34" charset="0"/>
                          <a:ea typeface="Segoe UI" pitchFamily="34" charset="0"/>
                          <a:cs typeface="Segoe UI" pitchFamily="34" charset="0"/>
                        </a:rPr>
                        <a:t>Distribution</a:t>
                      </a:r>
                      <a:r>
                        <a:rPr lang="fr-FR" baseline="0" noProof="0" smtClean="0">
                          <a:latin typeface="Segoe UI" pitchFamily="34" charset="0"/>
                          <a:ea typeface="Segoe UI" pitchFamily="34" charset="0"/>
                          <a:cs typeface="Segoe UI" pitchFamily="34" charset="0"/>
                        </a:rPr>
                        <a:t> de données</a:t>
                      </a:r>
                      <a:endParaRPr lang="fr-FR" noProof="0">
                        <a:latin typeface="Segoe UI" pitchFamily="34" charset="0"/>
                        <a:ea typeface="Segoe UI" pitchFamily="34" charset="0"/>
                        <a:cs typeface="Segoe UI" pitchFamily="34" charset="0"/>
                      </a:endParaRPr>
                    </a:p>
                  </a:txBody>
                  <a:tcPr/>
                </a:tc>
                <a:tc>
                  <a:txBody>
                    <a:bodyPr/>
                    <a:lstStyle/>
                    <a:p>
                      <a:endParaRPr lang="fr-FR" noProof="0" dirty="0">
                        <a:latin typeface="Segoe UI" pitchFamily="34" charset="0"/>
                        <a:ea typeface="Segoe UI" pitchFamily="34" charset="0"/>
                        <a:cs typeface="Segoe UI" pitchFamily="34" charset="0"/>
                      </a:endParaRPr>
                    </a:p>
                  </a:txBody>
                  <a:tcPr/>
                </a:tc>
              </a:tr>
            </a:tbl>
          </a:graphicData>
        </a:graphic>
      </p:graphicFrame>
      <p:grpSp>
        <p:nvGrpSpPr>
          <p:cNvPr id="5" name="Group 4"/>
          <p:cNvGrpSpPr/>
          <p:nvPr/>
        </p:nvGrpSpPr>
        <p:grpSpPr>
          <a:xfrm>
            <a:off x="6561833" y="2132246"/>
            <a:ext cx="1204685" cy="1084912"/>
            <a:chOff x="4818743" y="4282780"/>
            <a:chExt cx="1372507" cy="1236048"/>
          </a:xfrm>
        </p:grpSpPr>
        <p:pic>
          <p:nvPicPr>
            <p:cNvPr id="6" name="Picture 5" descr="C:\Bibliothèque PowerPoint\Bibliothèque PowerPoint\Graphiques\Server.png"/>
            <p:cNvPicPr>
              <a:picLocks noChangeAspect="1" noChangeArrowheads="1"/>
            </p:cNvPicPr>
            <p:nvPr/>
          </p:nvPicPr>
          <p:blipFill>
            <a:blip r:embed="rId3"/>
            <a:srcRect/>
            <a:stretch>
              <a:fillRect/>
            </a:stretch>
          </p:blipFill>
          <p:spPr bwMode="auto">
            <a:xfrm>
              <a:off x="5297714" y="4282780"/>
              <a:ext cx="893536" cy="1051219"/>
            </a:xfrm>
            <a:prstGeom prst="rect">
              <a:avLst/>
            </a:prstGeom>
            <a:noFill/>
          </p:spPr>
        </p:pic>
        <p:pic>
          <p:nvPicPr>
            <p:cNvPr id="7" name="Picture 6" descr="C:\Bibliothèque PowerPoint\Bibliothèque PowerPoint\Graphiques\Database.png"/>
            <p:cNvPicPr>
              <a:picLocks noChangeAspect="1" noChangeArrowheads="1"/>
            </p:cNvPicPr>
            <p:nvPr/>
          </p:nvPicPr>
          <p:blipFill>
            <a:blip r:embed="rId4"/>
            <a:srcRect/>
            <a:stretch>
              <a:fillRect/>
            </a:stretch>
          </p:blipFill>
          <p:spPr bwMode="auto">
            <a:xfrm rot="16200000">
              <a:off x="4887871" y="4869743"/>
              <a:ext cx="579957" cy="718213"/>
            </a:xfrm>
            <a:prstGeom prst="rect">
              <a:avLst/>
            </a:prstGeom>
            <a:noFill/>
          </p:spPr>
        </p:pic>
        <p:pic>
          <p:nvPicPr>
            <p:cNvPr id="8" name="Picture 7" descr="C:\Bibliothèque PowerPoint\Bibliothèque PowerPoint\Graphiques\Document_Document.png"/>
            <p:cNvPicPr>
              <a:picLocks noChangeAspect="1" noChangeArrowheads="1"/>
            </p:cNvPicPr>
            <p:nvPr/>
          </p:nvPicPr>
          <p:blipFill>
            <a:blip r:embed="rId5"/>
            <a:srcRect/>
            <a:stretch>
              <a:fillRect/>
            </a:stretch>
          </p:blipFill>
          <p:spPr bwMode="auto">
            <a:xfrm>
              <a:off x="4854425" y="4397829"/>
              <a:ext cx="429457" cy="698954"/>
            </a:xfrm>
            <a:prstGeom prst="rect">
              <a:avLst/>
            </a:prstGeom>
            <a:noFill/>
          </p:spPr>
        </p:pic>
      </p:grpSp>
      <p:pic>
        <p:nvPicPr>
          <p:cNvPr id="9" name="Picture 8" descr="C:\Bibliothèque PowerPoint\Bibliothèque PowerPoint\Graphiques\arrow11.png"/>
          <p:cNvPicPr>
            <a:picLocks noChangeAspect="1" noChangeArrowheads="1"/>
          </p:cNvPicPr>
          <p:nvPr/>
        </p:nvPicPr>
        <p:blipFill>
          <a:blip r:embed="rId6"/>
          <a:srcRect/>
          <a:stretch>
            <a:fillRect/>
          </a:stretch>
        </p:blipFill>
        <p:spPr bwMode="auto">
          <a:xfrm flipV="1">
            <a:off x="4025463" y="2305353"/>
            <a:ext cx="2307772" cy="304797"/>
          </a:xfrm>
          <a:prstGeom prst="rect">
            <a:avLst/>
          </a:prstGeom>
          <a:noFill/>
        </p:spPr>
      </p:pic>
      <p:grpSp>
        <p:nvGrpSpPr>
          <p:cNvPr id="10" name="Group 9"/>
          <p:cNvGrpSpPr/>
          <p:nvPr/>
        </p:nvGrpSpPr>
        <p:grpSpPr>
          <a:xfrm>
            <a:off x="2690147" y="2226589"/>
            <a:ext cx="1204685" cy="1084912"/>
            <a:chOff x="4818743" y="4282780"/>
            <a:chExt cx="1372507" cy="1236048"/>
          </a:xfrm>
        </p:grpSpPr>
        <p:pic>
          <p:nvPicPr>
            <p:cNvPr id="11" name="Picture 10" descr="C:\Bibliothèque PowerPoint\Bibliothèque PowerPoint\Graphiques\Server.png"/>
            <p:cNvPicPr>
              <a:picLocks noChangeAspect="1" noChangeArrowheads="1"/>
            </p:cNvPicPr>
            <p:nvPr/>
          </p:nvPicPr>
          <p:blipFill>
            <a:blip r:embed="rId3"/>
            <a:srcRect/>
            <a:stretch>
              <a:fillRect/>
            </a:stretch>
          </p:blipFill>
          <p:spPr bwMode="auto">
            <a:xfrm>
              <a:off x="5297714" y="4282780"/>
              <a:ext cx="893536" cy="1051219"/>
            </a:xfrm>
            <a:prstGeom prst="rect">
              <a:avLst/>
            </a:prstGeom>
            <a:noFill/>
          </p:spPr>
        </p:pic>
        <p:pic>
          <p:nvPicPr>
            <p:cNvPr id="12" name="Picture 11" descr="C:\Bibliothèque PowerPoint\Bibliothèque PowerPoint\Graphiques\Database.png"/>
            <p:cNvPicPr>
              <a:picLocks noChangeAspect="1" noChangeArrowheads="1"/>
            </p:cNvPicPr>
            <p:nvPr/>
          </p:nvPicPr>
          <p:blipFill>
            <a:blip r:embed="rId4"/>
            <a:srcRect/>
            <a:stretch>
              <a:fillRect/>
            </a:stretch>
          </p:blipFill>
          <p:spPr bwMode="auto">
            <a:xfrm rot="16200000">
              <a:off x="4887871" y="4869743"/>
              <a:ext cx="579957" cy="718213"/>
            </a:xfrm>
            <a:prstGeom prst="rect">
              <a:avLst/>
            </a:prstGeom>
            <a:noFill/>
          </p:spPr>
        </p:pic>
        <p:pic>
          <p:nvPicPr>
            <p:cNvPr id="13" name="Picture 12" descr="C:\Bibliothèque PowerPoint\Bibliothèque PowerPoint\Graphiques\Document_Document.png"/>
            <p:cNvPicPr>
              <a:picLocks noChangeAspect="1" noChangeArrowheads="1"/>
            </p:cNvPicPr>
            <p:nvPr/>
          </p:nvPicPr>
          <p:blipFill>
            <a:blip r:embed="rId5"/>
            <a:srcRect/>
            <a:stretch>
              <a:fillRect/>
            </a:stretch>
          </p:blipFill>
          <p:spPr bwMode="auto">
            <a:xfrm>
              <a:off x="4854425" y="4397829"/>
              <a:ext cx="429457" cy="698954"/>
            </a:xfrm>
            <a:prstGeom prst="rect">
              <a:avLst/>
            </a:prstGeom>
            <a:noFill/>
          </p:spPr>
        </p:pic>
      </p:grpSp>
      <p:grpSp>
        <p:nvGrpSpPr>
          <p:cNvPr id="14" name="Group 13"/>
          <p:cNvGrpSpPr/>
          <p:nvPr/>
        </p:nvGrpSpPr>
        <p:grpSpPr>
          <a:xfrm>
            <a:off x="2690147" y="3391361"/>
            <a:ext cx="1204685" cy="1084912"/>
            <a:chOff x="4818743" y="4282780"/>
            <a:chExt cx="1372507" cy="1236048"/>
          </a:xfrm>
        </p:grpSpPr>
        <p:pic>
          <p:nvPicPr>
            <p:cNvPr id="15" name="Picture 14" descr="C:\Bibliothèque PowerPoint\Bibliothèque PowerPoint\Graphiques\Server.png"/>
            <p:cNvPicPr>
              <a:picLocks noChangeAspect="1" noChangeArrowheads="1"/>
            </p:cNvPicPr>
            <p:nvPr/>
          </p:nvPicPr>
          <p:blipFill>
            <a:blip r:embed="rId3"/>
            <a:srcRect/>
            <a:stretch>
              <a:fillRect/>
            </a:stretch>
          </p:blipFill>
          <p:spPr bwMode="auto">
            <a:xfrm>
              <a:off x="5297714" y="4282780"/>
              <a:ext cx="893536" cy="1051219"/>
            </a:xfrm>
            <a:prstGeom prst="rect">
              <a:avLst/>
            </a:prstGeom>
            <a:noFill/>
          </p:spPr>
        </p:pic>
        <p:pic>
          <p:nvPicPr>
            <p:cNvPr id="16" name="Picture 15" descr="C:\Bibliothèque PowerPoint\Bibliothèque PowerPoint\Graphiques\Database.png"/>
            <p:cNvPicPr>
              <a:picLocks noChangeAspect="1" noChangeArrowheads="1"/>
            </p:cNvPicPr>
            <p:nvPr/>
          </p:nvPicPr>
          <p:blipFill>
            <a:blip r:embed="rId4"/>
            <a:srcRect/>
            <a:stretch>
              <a:fillRect/>
            </a:stretch>
          </p:blipFill>
          <p:spPr bwMode="auto">
            <a:xfrm rot="16200000">
              <a:off x="4887871" y="4869743"/>
              <a:ext cx="579957" cy="718213"/>
            </a:xfrm>
            <a:prstGeom prst="rect">
              <a:avLst/>
            </a:prstGeom>
            <a:noFill/>
          </p:spPr>
        </p:pic>
        <p:pic>
          <p:nvPicPr>
            <p:cNvPr id="17" name="Picture 16" descr="C:\Bibliothèque PowerPoint\Bibliothèque PowerPoint\Graphiques\Document_Document.png"/>
            <p:cNvPicPr>
              <a:picLocks noChangeAspect="1" noChangeArrowheads="1"/>
            </p:cNvPicPr>
            <p:nvPr/>
          </p:nvPicPr>
          <p:blipFill>
            <a:blip r:embed="rId5"/>
            <a:srcRect/>
            <a:stretch>
              <a:fillRect/>
            </a:stretch>
          </p:blipFill>
          <p:spPr bwMode="auto">
            <a:xfrm>
              <a:off x="4854425" y="4397829"/>
              <a:ext cx="429457" cy="698954"/>
            </a:xfrm>
            <a:prstGeom prst="rect">
              <a:avLst/>
            </a:prstGeom>
            <a:noFill/>
          </p:spPr>
        </p:pic>
      </p:grpSp>
      <p:grpSp>
        <p:nvGrpSpPr>
          <p:cNvPr id="18" name="Group 17"/>
          <p:cNvGrpSpPr/>
          <p:nvPr/>
        </p:nvGrpSpPr>
        <p:grpSpPr>
          <a:xfrm>
            <a:off x="2690147" y="4831904"/>
            <a:ext cx="1204685" cy="1084912"/>
            <a:chOff x="4818743" y="4282780"/>
            <a:chExt cx="1372507" cy="1236048"/>
          </a:xfrm>
        </p:grpSpPr>
        <p:pic>
          <p:nvPicPr>
            <p:cNvPr id="19" name="Picture 18" descr="C:\Bibliothèque PowerPoint\Bibliothèque PowerPoint\Graphiques\Server.png"/>
            <p:cNvPicPr>
              <a:picLocks noChangeAspect="1" noChangeArrowheads="1"/>
            </p:cNvPicPr>
            <p:nvPr/>
          </p:nvPicPr>
          <p:blipFill>
            <a:blip r:embed="rId3"/>
            <a:srcRect/>
            <a:stretch>
              <a:fillRect/>
            </a:stretch>
          </p:blipFill>
          <p:spPr bwMode="auto">
            <a:xfrm>
              <a:off x="5297714" y="4282780"/>
              <a:ext cx="893536" cy="1051219"/>
            </a:xfrm>
            <a:prstGeom prst="rect">
              <a:avLst/>
            </a:prstGeom>
            <a:noFill/>
          </p:spPr>
        </p:pic>
        <p:pic>
          <p:nvPicPr>
            <p:cNvPr id="20" name="Picture 19" descr="C:\Bibliothèque PowerPoint\Bibliothèque PowerPoint\Graphiques\Database.png"/>
            <p:cNvPicPr>
              <a:picLocks noChangeAspect="1" noChangeArrowheads="1"/>
            </p:cNvPicPr>
            <p:nvPr/>
          </p:nvPicPr>
          <p:blipFill>
            <a:blip r:embed="rId4"/>
            <a:srcRect/>
            <a:stretch>
              <a:fillRect/>
            </a:stretch>
          </p:blipFill>
          <p:spPr bwMode="auto">
            <a:xfrm rot="16200000">
              <a:off x="4887871" y="4869743"/>
              <a:ext cx="579957" cy="718213"/>
            </a:xfrm>
            <a:prstGeom prst="rect">
              <a:avLst/>
            </a:prstGeom>
            <a:noFill/>
          </p:spPr>
        </p:pic>
        <p:pic>
          <p:nvPicPr>
            <p:cNvPr id="21" name="Picture 20" descr="C:\Bibliothèque PowerPoint\Bibliothèque PowerPoint\Graphiques\Document_Document.png"/>
            <p:cNvPicPr>
              <a:picLocks noChangeAspect="1" noChangeArrowheads="1"/>
            </p:cNvPicPr>
            <p:nvPr/>
          </p:nvPicPr>
          <p:blipFill>
            <a:blip r:embed="rId5"/>
            <a:srcRect/>
            <a:stretch>
              <a:fillRect/>
            </a:stretch>
          </p:blipFill>
          <p:spPr bwMode="auto">
            <a:xfrm>
              <a:off x="4854425" y="4397829"/>
              <a:ext cx="429457" cy="698954"/>
            </a:xfrm>
            <a:prstGeom prst="rect">
              <a:avLst/>
            </a:prstGeom>
            <a:noFill/>
          </p:spPr>
        </p:pic>
      </p:grpSp>
      <p:grpSp>
        <p:nvGrpSpPr>
          <p:cNvPr id="22" name="Group 21"/>
          <p:cNvGrpSpPr/>
          <p:nvPr/>
        </p:nvGrpSpPr>
        <p:grpSpPr>
          <a:xfrm>
            <a:off x="6075607" y="4530071"/>
            <a:ext cx="914400" cy="823487"/>
            <a:chOff x="4818743" y="4282780"/>
            <a:chExt cx="1372507" cy="1236048"/>
          </a:xfrm>
        </p:grpSpPr>
        <p:pic>
          <p:nvPicPr>
            <p:cNvPr id="23" name="Picture 22" descr="C:\Bibliothèque PowerPoint\Bibliothèque PowerPoint\Graphiques\Server.png"/>
            <p:cNvPicPr>
              <a:picLocks noChangeAspect="1" noChangeArrowheads="1"/>
            </p:cNvPicPr>
            <p:nvPr/>
          </p:nvPicPr>
          <p:blipFill>
            <a:blip r:embed="rId3"/>
            <a:srcRect/>
            <a:stretch>
              <a:fillRect/>
            </a:stretch>
          </p:blipFill>
          <p:spPr bwMode="auto">
            <a:xfrm>
              <a:off x="5297714" y="4282780"/>
              <a:ext cx="893536" cy="1051219"/>
            </a:xfrm>
            <a:prstGeom prst="rect">
              <a:avLst/>
            </a:prstGeom>
            <a:noFill/>
          </p:spPr>
        </p:pic>
        <p:pic>
          <p:nvPicPr>
            <p:cNvPr id="24" name="Picture 23" descr="C:\Bibliothèque PowerPoint\Bibliothèque PowerPoint\Graphiques\Database.png"/>
            <p:cNvPicPr>
              <a:picLocks noChangeAspect="1" noChangeArrowheads="1"/>
            </p:cNvPicPr>
            <p:nvPr/>
          </p:nvPicPr>
          <p:blipFill>
            <a:blip r:embed="rId4"/>
            <a:srcRect/>
            <a:stretch>
              <a:fillRect/>
            </a:stretch>
          </p:blipFill>
          <p:spPr bwMode="auto">
            <a:xfrm rot="16200000">
              <a:off x="4887871" y="4869743"/>
              <a:ext cx="579957" cy="718213"/>
            </a:xfrm>
            <a:prstGeom prst="rect">
              <a:avLst/>
            </a:prstGeom>
            <a:noFill/>
          </p:spPr>
        </p:pic>
        <p:pic>
          <p:nvPicPr>
            <p:cNvPr id="25" name="Picture 24" descr="C:\Bibliothèque PowerPoint\Bibliothèque PowerPoint\Graphiques\Document_Document.png"/>
            <p:cNvPicPr>
              <a:picLocks noChangeAspect="1" noChangeArrowheads="1"/>
            </p:cNvPicPr>
            <p:nvPr/>
          </p:nvPicPr>
          <p:blipFill>
            <a:blip r:embed="rId5"/>
            <a:srcRect/>
            <a:stretch>
              <a:fillRect/>
            </a:stretch>
          </p:blipFill>
          <p:spPr bwMode="auto">
            <a:xfrm>
              <a:off x="4854425" y="4397829"/>
              <a:ext cx="429457" cy="698954"/>
            </a:xfrm>
            <a:prstGeom prst="rect">
              <a:avLst/>
            </a:prstGeom>
            <a:noFill/>
          </p:spPr>
        </p:pic>
      </p:grpSp>
      <p:grpSp>
        <p:nvGrpSpPr>
          <p:cNvPr id="26" name="Group 25"/>
          <p:cNvGrpSpPr/>
          <p:nvPr/>
        </p:nvGrpSpPr>
        <p:grpSpPr>
          <a:xfrm>
            <a:off x="6075607" y="5437213"/>
            <a:ext cx="914400" cy="823487"/>
            <a:chOff x="4818743" y="4282780"/>
            <a:chExt cx="1372507" cy="1236048"/>
          </a:xfrm>
        </p:grpSpPr>
        <p:pic>
          <p:nvPicPr>
            <p:cNvPr id="27" name="Picture 26" descr="C:\Bibliothèque PowerPoint\Bibliothèque PowerPoint\Graphiques\Server.png"/>
            <p:cNvPicPr>
              <a:picLocks noChangeAspect="1" noChangeArrowheads="1"/>
            </p:cNvPicPr>
            <p:nvPr/>
          </p:nvPicPr>
          <p:blipFill>
            <a:blip r:embed="rId3"/>
            <a:srcRect/>
            <a:stretch>
              <a:fillRect/>
            </a:stretch>
          </p:blipFill>
          <p:spPr bwMode="auto">
            <a:xfrm>
              <a:off x="5297714" y="4282780"/>
              <a:ext cx="893536" cy="1051219"/>
            </a:xfrm>
            <a:prstGeom prst="rect">
              <a:avLst/>
            </a:prstGeom>
            <a:noFill/>
          </p:spPr>
        </p:pic>
        <p:pic>
          <p:nvPicPr>
            <p:cNvPr id="28" name="Picture 27" descr="C:\Bibliothèque PowerPoint\Bibliothèque PowerPoint\Graphiques\Database.png"/>
            <p:cNvPicPr>
              <a:picLocks noChangeAspect="1" noChangeArrowheads="1"/>
            </p:cNvPicPr>
            <p:nvPr/>
          </p:nvPicPr>
          <p:blipFill>
            <a:blip r:embed="rId4"/>
            <a:srcRect/>
            <a:stretch>
              <a:fillRect/>
            </a:stretch>
          </p:blipFill>
          <p:spPr bwMode="auto">
            <a:xfrm rot="16200000">
              <a:off x="4887871" y="4869743"/>
              <a:ext cx="579957" cy="718213"/>
            </a:xfrm>
            <a:prstGeom prst="rect">
              <a:avLst/>
            </a:prstGeom>
            <a:noFill/>
          </p:spPr>
        </p:pic>
        <p:pic>
          <p:nvPicPr>
            <p:cNvPr id="29" name="Picture 28" descr="C:\Bibliothèque PowerPoint\Bibliothèque PowerPoint\Graphiques\Document_Document.png"/>
            <p:cNvPicPr>
              <a:picLocks noChangeAspect="1" noChangeArrowheads="1"/>
            </p:cNvPicPr>
            <p:nvPr/>
          </p:nvPicPr>
          <p:blipFill>
            <a:blip r:embed="rId5"/>
            <a:srcRect/>
            <a:stretch>
              <a:fillRect/>
            </a:stretch>
          </p:blipFill>
          <p:spPr bwMode="auto">
            <a:xfrm>
              <a:off x="4854425" y="4397829"/>
              <a:ext cx="429457" cy="698954"/>
            </a:xfrm>
            <a:prstGeom prst="rect">
              <a:avLst/>
            </a:prstGeom>
            <a:noFill/>
          </p:spPr>
        </p:pic>
      </p:grpSp>
      <p:grpSp>
        <p:nvGrpSpPr>
          <p:cNvPr id="30" name="Group 29"/>
          <p:cNvGrpSpPr/>
          <p:nvPr/>
        </p:nvGrpSpPr>
        <p:grpSpPr>
          <a:xfrm>
            <a:off x="6561833" y="3391361"/>
            <a:ext cx="1204685" cy="1084912"/>
            <a:chOff x="4818743" y="4282780"/>
            <a:chExt cx="1372507" cy="1236048"/>
          </a:xfrm>
        </p:grpSpPr>
        <p:pic>
          <p:nvPicPr>
            <p:cNvPr id="31" name="Picture 30" descr="C:\Bibliothèque PowerPoint\Bibliothèque PowerPoint\Graphiques\Server.png"/>
            <p:cNvPicPr>
              <a:picLocks noChangeAspect="1" noChangeArrowheads="1"/>
            </p:cNvPicPr>
            <p:nvPr/>
          </p:nvPicPr>
          <p:blipFill>
            <a:blip r:embed="rId3"/>
            <a:srcRect/>
            <a:stretch>
              <a:fillRect/>
            </a:stretch>
          </p:blipFill>
          <p:spPr bwMode="auto">
            <a:xfrm>
              <a:off x="5297714" y="4282780"/>
              <a:ext cx="893536" cy="1051219"/>
            </a:xfrm>
            <a:prstGeom prst="rect">
              <a:avLst/>
            </a:prstGeom>
            <a:noFill/>
          </p:spPr>
        </p:pic>
        <p:pic>
          <p:nvPicPr>
            <p:cNvPr id="32" name="Picture 31" descr="C:\Bibliothèque PowerPoint\Bibliothèque PowerPoint\Graphiques\Database.png"/>
            <p:cNvPicPr>
              <a:picLocks noChangeAspect="1" noChangeArrowheads="1"/>
            </p:cNvPicPr>
            <p:nvPr/>
          </p:nvPicPr>
          <p:blipFill>
            <a:blip r:embed="rId4"/>
            <a:srcRect/>
            <a:stretch>
              <a:fillRect/>
            </a:stretch>
          </p:blipFill>
          <p:spPr bwMode="auto">
            <a:xfrm rot="16200000">
              <a:off x="4887871" y="4869743"/>
              <a:ext cx="579957" cy="718213"/>
            </a:xfrm>
            <a:prstGeom prst="rect">
              <a:avLst/>
            </a:prstGeom>
            <a:noFill/>
          </p:spPr>
        </p:pic>
        <p:pic>
          <p:nvPicPr>
            <p:cNvPr id="33" name="Picture 32" descr="C:\Bibliothèque PowerPoint\Bibliothèque PowerPoint\Graphiques\Document_Document.png"/>
            <p:cNvPicPr>
              <a:picLocks noChangeAspect="1" noChangeArrowheads="1"/>
            </p:cNvPicPr>
            <p:nvPr/>
          </p:nvPicPr>
          <p:blipFill>
            <a:blip r:embed="rId5"/>
            <a:srcRect/>
            <a:stretch>
              <a:fillRect/>
            </a:stretch>
          </p:blipFill>
          <p:spPr bwMode="auto">
            <a:xfrm>
              <a:off x="4854425" y="4397829"/>
              <a:ext cx="429457" cy="698954"/>
            </a:xfrm>
            <a:prstGeom prst="rect">
              <a:avLst/>
            </a:prstGeom>
            <a:noFill/>
          </p:spPr>
        </p:pic>
      </p:grpSp>
      <p:pic>
        <p:nvPicPr>
          <p:cNvPr id="34" name="Picture 33" descr="C:\Bibliothèque PowerPoint\Bibliothèque PowerPoint\Graphiques\arrow11.png"/>
          <p:cNvPicPr>
            <a:picLocks noChangeAspect="1" noChangeArrowheads="1"/>
          </p:cNvPicPr>
          <p:nvPr/>
        </p:nvPicPr>
        <p:blipFill>
          <a:blip r:embed="rId6"/>
          <a:srcRect/>
          <a:stretch>
            <a:fillRect/>
          </a:stretch>
        </p:blipFill>
        <p:spPr bwMode="auto">
          <a:xfrm rot="10800000" flipV="1">
            <a:off x="4018206" y="2617410"/>
            <a:ext cx="2307772" cy="304797"/>
          </a:xfrm>
          <a:prstGeom prst="rect">
            <a:avLst/>
          </a:prstGeom>
          <a:noFill/>
        </p:spPr>
      </p:pic>
      <p:pic>
        <p:nvPicPr>
          <p:cNvPr id="35" name="Picture 34" descr="C:\Bibliothèque PowerPoint\Bibliothèque PowerPoint\Graphiques\arrow11.png"/>
          <p:cNvPicPr>
            <a:picLocks noChangeAspect="1" noChangeArrowheads="1"/>
          </p:cNvPicPr>
          <p:nvPr/>
        </p:nvPicPr>
        <p:blipFill>
          <a:blip r:embed="rId6"/>
          <a:srcRect/>
          <a:stretch>
            <a:fillRect/>
          </a:stretch>
        </p:blipFill>
        <p:spPr bwMode="auto">
          <a:xfrm flipV="1">
            <a:off x="4090777" y="3781419"/>
            <a:ext cx="2307772" cy="304797"/>
          </a:xfrm>
          <a:prstGeom prst="rect">
            <a:avLst/>
          </a:prstGeom>
          <a:noFill/>
        </p:spPr>
      </p:pic>
      <p:pic>
        <p:nvPicPr>
          <p:cNvPr id="36" name="Picture 35" descr="C:\Bibliothèque PowerPoint\Bibliothèque PowerPoint\Graphiques\arrow11.png"/>
          <p:cNvPicPr>
            <a:picLocks noChangeAspect="1" noChangeArrowheads="1"/>
          </p:cNvPicPr>
          <p:nvPr/>
        </p:nvPicPr>
        <p:blipFill>
          <a:blip r:embed="rId6"/>
          <a:srcRect/>
          <a:stretch>
            <a:fillRect/>
          </a:stretch>
        </p:blipFill>
        <p:spPr bwMode="auto">
          <a:xfrm rot="9948392" flipV="1">
            <a:off x="3989587" y="4972481"/>
            <a:ext cx="1833334" cy="242136"/>
          </a:xfrm>
          <a:prstGeom prst="rect">
            <a:avLst/>
          </a:prstGeom>
          <a:noFill/>
        </p:spPr>
      </p:pic>
      <p:pic>
        <p:nvPicPr>
          <p:cNvPr id="37" name="Picture 36" descr="C:\Bibliothèque PowerPoint\Bibliothèque PowerPoint\Graphiques\arrow11.png"/>
          <p:cNvPicPr>
            <a:picLocks noChangeAspect="1" noChangeArrowheads="1"/>
          </p:cNvPicPr>
          <p:nvPr/>
        </p:nvPicPr>
        <p:blipFill>
          <a:blip r:embed="rId6"/>
          <a:srcRect/>
          <a:stretch>
            <a:fillRect/>
          </a:stretch>
        </p:blipFill>
        <p:spPr bwMode="auto">
          <a:xfrm rot="11241837" flipV="1">
            <a:off x="4040389" y="5444198"/>
            <a:ext cx="1833334" cy="242136"/>
          </a:xfrm>
          <a:prstGeom prst="rect">
            <a:avLst/>
          </a:prstGeom>
          <a:noFill/>
        </p:spPr>
      </p:pic>
    </p:spTree>
    <p:extLst>
      <p:ext uri="{BB962C8B-B14F-4D97-AF65-F5344CB8AC3E}">
        <p14:creationId xmlns:p14="http://schemas.microsoft.com/office/powerpoint/2010/main" val="168139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378826" cy="740664"/>
          </a:xfrm>
        </p:spPr>
        <p:txBody>
          <a:bodyPr/>
          <a:lstStyle/>
          <a:p>
            <a:pPr>
              <a:lnSpc>
                <a:spcPct val="80000"/>
              </a:lnSpc>
            </a:pPr>
            <a:r>
              <a:rPr lang="fr-FR" sz="2600" smtClean="0"/>
              <a:t>Instructions relatives à la conception d'une haute disponibilité d'espace de nom DFS</a:t>
            </a:r>
            <a:endParaRPr lang="fr-FR" sz="2600"/>
          </a:p>
        </p:txBody>
      </p:sp>
      <p:sp>
        <p:nvSpPr>
          <p:cNvPr id="4" name="Content Placeholder 2"/>
          <p:cNvSpPr>
            <a:spLocks noGrp="1"/>
          </p:cNvSpPr>
          <p:nvPr/>
        </p:nvSpPr>
        <p:spPr bwMode="auto">
          <a:xfrm>
            <a:off x="458788" y="1022400"/>
            <a:ext cx="8075612" cy="5378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z="2400" smtClean="0"/>
              <a:t>Augmentez la disponibilité des espaces de noms basés sur des domaines en utilisant plusieurs serveurs d'espaces de noms</a:t>
            </a:r>
          </a:p>
          <a:p>
            <a:r>
              <a:rPr lang="fr-FR" sz="2400" smtClean="0"/>
              <a:t>Augmentez la disponibilité des espaces de noms autonomes en utilisant le clustering avec basculement</a:t>
            </a:r>
          </a:p>
          <a:p>
            <a:r>
              <a:rPr lang="fr-FR" sz="2400" smtClean="0"/>
              <a:t>Augmentez la disponibilité des dossiers en utilisant plusieurs cibles</a:t>
            </a:r>
          </a:p>
          <a:p>
            <a:r>
              <a:rPr lang="fr-FR" sz="2400" smtClean="0"/>
              <a:t>Dans un domaine d'un niveau fonctionnel inférieur à Windows Server 2008, utilisez des espaces de noms autonomes s'il y a plus de 5 000 dossiers</a:t>
            </a:r>
          </a:p>
          <a:p>
            <a:r>
              <a:rPr lang="fr-FR" sz="2400" smtClean="0"/>
              <a:t>Dans un domaine de niveau fonctionnel Windows Server 2008 ou ultérieur, vous pouvez inclure jusqu'à 300 000 dossiers dans un espace de noms basé sur un domaine</a:t>
            </a:r>
            <a:endParaRPr lang="fr-FR" sz="2400"/>
          </a:p>
        </p:txBody>
      </p:sp>
    </p:spTree>
    <p:extLst>
      <p:ext uri="{BB962C8B-B14F-4D97-AF65-F5344CB8AC3E}">
        <p14:creationId xmlns:p14="http://schemas.microsoft.com/office/powerpoint/2010/main" val="1824657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bd95d1e3-a698-4403-a098-980fab88d27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Éléments à prendre en compte pour la configuration de références</a:t>
            </a:r>
            <a:endParaRPr lang="fr-FR" sz="2600"/>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nSpc>
                <a:spcPct val="90000"/>
              </a:lnSpc>
              <a:spcBef>
                <a:spcPct val="40000"/>
              </a:spcBef>
              <a:buClr>
                <a:schemeClr val="hlink"/>
              </a:buClr>
              <a:buNone/>
            </a:pPr>
            <a:r>
              <a:rPr lang="fr-FR" smtClean="0"/>
              <a:t>Éléments à prendre en compte</a:t>
            </a:r>
          </a:p>
          <a:p>
            <a:pPr marL="177800" indent="-177800">
              <a:lnSpc>
                <a:spcPct val="90000"/>
              </a:lnSpc>
              <a:spcBef>
                <a:spcPct val="40000"/>
              </a:spcBef>
              <a:buClr>
                <a:schemeClr val="hlink"/>
              </a:buClr>
              <a:buFontTx/>
              <a:buChar char="•"/>
            </a:pPr>
            <a:r>
              <a:rPr lang="fr-FR" smtClean="0"/>
              <a:t>Référence la moins coûteuse</a:t>
            </a:r>
          </a:p>
          <a:p>
            <a:pPr marL="461963" lvl="1" indent="-177800">
              <a:lnSpc>
                <a:spcPct val="90000"/>
              </a:lnSpc>
              <a:spcBef>
                <a:spcPct val="40000"/>
              </a:spcBef>
              <a:buClr>
                <a:schemeClr val="hlink"/>
              </a:buClr>
              <a:buFontTx/>
              <a:buChar char="•"/>
            </a:pPr>
            <a:r>
              <a:rPr lang="fr-FR" smtClean="0"/>
              <a:t>Le coût des liens de sites détermine la référence</a:t>
            </a:r>
          </a:p>
          <a:p>
            <a:pPr marL="177800" indent="-177800">
              <a:lnSpc>
                <a:spcPct val="90000"/>
              </a:lnSpc>
              <a:spcBef>
                <a:spcPct val="40000"/>
              </a:spcBef>
              <a:buClr>
                <a:schemeClr val="hlink"/>
              </a:buClr>
              <a:buFontTx/>
              <a:buChar char="•"/>
            </a:pPr>
            <a:r>
              <a:rPr lang="fr-FR" smtClean="0"/>
              <a:t>Référence aléatoire</a:t>
            </a:r>
          </a:p>
          <a:p>
            <a:pPr marL="461963" lvl="1" indent="-177800">
              <a:lnSpc>
                <a:spcPct val="90000"/>
              </a:lnSpc>
              <a:spcBef>
                <a:spcPct val="40000"/>
              </a:spcBef>
              <a:buClr>
                <a:schemeClr val="hlink"/>
              </a:buClr>
              <a:buFontTx/>
              <a:buChar char="•"/>
            </a:pPr>
            <a:r>
              <a:rPr lang="fr-FR" smtClean="0"/>
              <a:t>Toute cible disponible en dehors du site local est acceptable</a:t>
            </a:r>
          </a:p>
          <a:p>
            <a:pPr marL="177800" indent="-177800">
              <a:lnSpc>
                <a:spcPct val="90000"/>
              </a:lnSpc>
              <a:spcBef>
                <a:spcPct val="40000"/>
              </a:spcBef>
              <a:buClr>
                <a:schemeClr val="hlink"/>
              </a:buClr>
              <a:buFontTx/>
              <a:buChar char="•"/>
            </a:pPr>
            <a:r>
              <a:rPr lang="fr-FR" smtClean="0"/>
              <a:t>Exclure les cibles en dehors de la référence du site du client</a:t>
            </a:r>
          </a:p>
          <a:p>
            <a:pPr marL="461963" lvl="1" indent="-177800">
              <a:lnSpc>
                <a:spcPct val="90000"/>
              </a:lnSpc>
              <a:spcBef>
                <a:spcPct val="40000"/>
              </a:spcBef>
              <a:buClr>
                <a:schemeClr val="hlink"/>
              </a:buClr>
              <a:buFontTx/>
              <a:buChar char="•"/>
            </a:pPr>
            <a:r>
              <a:rPr lang="fr-FR" smtClean="0"/>
              <a:t>Les clients n'utilisent jamais de cible de dossier en dehors de leur site</a:t>
            </a:r>
            <a:endParaRPr lang="fr-FR"/>
          </a:p>
        </p:txBody>
      </p:sp>
    </p:spTree>
    <p:extLst>
      <p:ext uri="{BB962C8B-B14F-4D97-AF65-F5344CB8AC3E}">
        <p14:creationId xmlns:p14="http://schemas.microsoft.com/office/powerpoint/2010/main" val="4131981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f5a6368d-b56c-4b0d-af5d-93a35fa66e9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Instructions relatives à l'optimisation d'espaces de noms pour des systèmes DFS</a:t>
            </a:r>
            <a:endParaRPr lang="fr-FR" sz="2600"/>
          </a:p>
        </p:txBody>
      </p:sp>
      <p:sp>
        <p:nvSpPr>
          <p:cNvPr id="4" name="Content Placeholder 2"/>
          <p:cNvSpPr>
            <a:spLocks noGrp="1"/>
          </p:cNvSpPr>
          <p:nvPr/>
        </p:nvSpPr>
        <p:spPr bwMode="auto">
          <a:xfrm>
            <a:off x="458788" y="1021214"/>
            <a:ext cx="8119156" cy="5531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instructions relatives à l'optimisation d'espaces de noms intègrent</a:t>
            </a:r>
          </a:p>
          <a:p>
            <a:pPr lvl="1"/>
            <a:r>
              <a:rPr lang="fr-FR" smtClean="0"/>
              <a:t>La désactivation de références lors de la maintenance du serveur</a:t>
            </a:r>
          </a:p>
          <a:p>
            <a:pPr lvl="1"/>
            <a:r>
              <a:rPr lang="fr-FR" smtClean="0"/>
              <a:t>L'activation de la restauration automatique lors de l'utilisation de plusieurs serveurs</a:t>
            </a:r>
          </a:p>
          <a:p>
            <a:pPr lvl="1"/>
            <a:r>
              <a:rPr lang="fr-FR" smtClean="0"/>
              <a:t>La réduction de l'intervalle de mise en cache pour les références dans des environnements dans lesquels de nouveaux serveurs d'espaces de noms sont fréquemment ajoutés</a:t>
            </a:r>
          </a:p>
          <a:p>
            <a:pPr lvl="1"/>
            <a:r>
              <a:rPr lang="fr-FR" smtClean="0"/>
              <a:t>L'utilisation de l'interrogation d'espace de noms pour que l'évolutivité réduise la charge sur l'émulateur du contrôleur de domaine principal</a:t>
            </a:r>
            <a:endParaRPr lang="fr-FR"/>
          </a:p>
        </p:txBody>
      </p:sp>
    </p:spTree>
    <p:extLst>
      <p:ext uri="{BB962C8B-B14F-4D97-AF65-F5344CB8AC3E}">
        <p14:creationId xmlns:p14="http://schemas.microsoft.com/office/powerpoint/2010/main" val="3580624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81ba4506-c301-4869-8881-1ee26156eff6">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26426" cy="740664"/>
          </a:xfrm>
        </p:spPr>
        <p:txBody>
          <a:bodyPr/>
          <a:lstStyle/>
          <a:p>
            <a:r>
              <a:rPr lang="fr-FR" sz="2400" smtClean="0"/>
              <a:t>Meilleures pratiques pour le déploiement d'espaces de noms pour des systèmes DFS</a:t>
            </a:r>
            <a:endParaRPr lang="fr-FR" sz="24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fr-FR" smtClean="0"/>
              <a:t>Utilisez des espaces de noms DFS pour créer une hiérarchie de dossiers unifiée</a:t>
            </a:r>
          </a:p>
          <a:p>
            <a:pPr lvl="0"/>
            <a:r>
              <a:rPr lang="fr-FR" smtClean="0"/>
              <a:t>Utilisez plusieurs cibles de dossier pour augmenter la disponibilité de chaque dossier</a:t>
            </a:r>
          </a:p>
          <a:p>
            <a:pPr lvl="0"/>
            <a:r>
              <a:rPr lang="fr-FR" smtClean="0"/>
              <a:t>Utilisez la méthode la moins coûteuse pour trier des références cibles</a:t>
            </a:r>
          </a:p>
          <a:p>
            <a:pPr lvl="0"/>
            <a:r>
              <a:rPr lang="fr-FR" smtClean="0"/>
              <a:t>Utilisez le mode d'évolutivité en cas d'utilisation de plus de 16 serveurs d'espace de noms</a:t>
            </a:r>
          </a:p>
          <a:p>
            <a:pPr lvl="0"/>
            <a:r>
              <a:rPr lang="fr-FR" smtClean="0"/>
              <a:t>Spécifiez un serveur principal à l'aide de la priorité cible pour réduire les conflits de réplication</a:t>
            </a:r>
          </a:p>
          <a:p>
            <a:pPr lvl="0"/>
            <a:r>
              <a:rPr lang="fr-FR" smtClean="0"/>
              <a:t>Activer l'énumération basée sur l'accès</a:t>
            </a:r>
            <a:endParaRPr lang="fr-FR"/>
          </a:p>
        </p:txBody>
      </p:sp>
    </p:spTree>
    <p:extLst>
      <p:ext uri="{BB962C8B-B14F-4D97-AF65-F5344CB8AC3E}">
        <p14:creationId xmlns:p14="http://schemas.microsoft.com/office/powerpoint/2010/main" val="1918489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1c112478-bdc2-4777-81e4-b022f407fda1">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074026" cy="740664"/>
          </a:xfrm>
        </p:spPr>
        <p:txBody>
          <a:bodyPr/>
          <a:lstStyle/>
          <a:p>
            <a:pPr>
              <a:lnSpc>
                <a:spcPct val="80000"/>
              </a:lnSpc>
            </a:pPr>
            <a:r>
              <a:rPr lang="fr-FR" sz="2600" smtClean="0"/>
              <a:t>Instructions relatives à la conception d'une réplication DFS</a:t>
            </a:r>
            <a:endParaRPr lang="fr-FR" sz="2600"/>
          </a:p>
        </p:txBody>
      </p:sp>
      <p:sp>
        <p:nvSpPr>
          <p:cNvPr id="4" name="Content Placeholder 2"/>
          <p:cNvSpPr>
            <a:spLocks noGrp="1"/>
          </p:cNvSpPr>
          <p:nvPr/>
        </p:nvSpPr>
        <p:spPr bwMode="auto">
          <a:xfrm>
            <a:off x="458788" y="1022400"/>
            <a:ext cx="8119156" cy="545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spcBef>
                <a:spcPts val="400"/>
              </a:spcBef>
            </a:pPr>
            <a:r>
              <a:rPr lang="fr-FR" sz="2400" smtClean="0"/>
              <a:t>Utilisez une topologie de réplication de maille uniquement lorsqu'il existe moins de dix membres</a:t>
            </a:r>
          </a:p>
          <a:p>
            <a:pPr>
              <a:spcBef>
                <a:spcPts val="400"/>
              </a:spcBef>
            </a:pPr>
            <a:r>
              <a:rPr lang="fr-FR" sz="2400" smtClean="0"/>
              <a:t>Utilisez la limitation de bande passante pour garantir que la réplication ne surcharge pas les liaisons WAN</a:t>
            </a:r>
          </a:p>
          <a:p>
            <a:pPr>
              <a:spcBef>
                <a:spcPts val="400"/>
              </a:spcBef>
            </a:pPr>
            <a:r>
              <a:rPr lang="fr-FR" sz="2400" smtClean="0"/>
              <a:t>Utilisez la compression différentielle à distance entre fichiers pour réduire le trafic de réplication</a:t>
            </a:r>
          </a:p>
          <a:p>
            <a:pPr>
              <a:spcBef>
                <a:spcPts val="400"/>
              </a:spcBef>
            </a:pPr>
            <a:r>
              <a:rPr lang="fr-FR" sz="2400" smtClean="0"/>
              <a:t>Utilisez la réplication de filtre pour empêcher la réplication de fichiers indésirables</a:t>
            </a:r>
          </a:p>
          <a:p>
            <a:pPr>
              <a:spcBef>
                <a:spcPts val="400"/>
              </a:spcBef>
            </a:pPr>
            <a:r>
              <a:rPr lang="fr-FR" sz="2400" smtClean="0"/>
              <a:t>Utilisez les dossiers répliqués en lecture seule quand le contenu ne doit pas être modifié</a:t>
            </a:r>
          </a:p>
          <a:p>
            <a:pPr>
              <a:spcBef>
                <a:spcPts val="400"/>
              </a:spcBef>
            </a:pPr>
            <a:r>
              <a:rPr lang="fr-FR" sz="2400" smtClean="0"/>
              <a:t>Utilisez l'intermédiaire de taille, le conflit et les dossiers supprimés de manière adéquate</a:t>
            </a:r>
          </a:p>
          <a:p>
            <a:pPr>
              <a:spcBef>
                <a:spcPts val="400"/>
              </a:spcBef>
            </a:pPr>
            <a:r>
              <a:rPr lang="fr-FR" sz="2400" smtClean="0"/>
              <a:t>Utilisez plusieurs petits dossiers pour simplifier le redémarrage</a:t>
            </a:r>
            <a:endParaRPr lang="fr-FR" sz="2400"/>
          </a:p>
        </p:txBody>
      </p:sp>
    </p:spTree>
    <p:extLst>
      <p:ext uri="{BB962C8B-B14F-4D97-AF65-F5344CB8AC3E}">
        <p14:creationId xmlns:p14="http://schemas.microsoft.com/office/powerpoint/2010/main" val="7921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Leçon 3 : Planification et implémentation du système de fichiers NLB</a:t>
            </a:r>
            <a:endParaRPr lang="fr-FR" sz="2600"/>
          </a:p>
        </p:txBody>
      </p:sp>
      <p:sp>
        <p:nvSpPr>
          <p:cNvPr id="3" name="Text Placeholder 2"/>
          <p:cNvSpPr>
            <a:spLocks noGrp="1"/>
          </p:cNvSpPr>
          <p:nvPr>
            <p:ph type="body" idx="1"/>
          </p:nvPr>
        </p:nvSpPr>
        <p:spPr>
          <a:xfrm>
            <a:off x="458788" y="1021214"/>
            <a:ext cx="8228012" cy="5379585"/>
          </a:xfrm>
        </p:spPr>
        <p:txBody>
          <a:bodyPr/>
          <a:lstStyle/>
          <a:p>
            <a:pPr>
              <a:spcBef>
                <a:spcPts val="400"/>
              </a:spcBef>
            </a:pPr>
            <a:r>
              <a:rPr lang="fr-FR" smtClean="0"/>
              <a:t>Scénarios mettant en jeu NLB
Éléments à prendre en compte pour la configuration des paramètres réseau NLB
Éléments à prendre en compte pour la configuration des règles des ports
Éléments à prendre en compte pour la configuration du stockage de données des clusters NLB
Éléments à prendre en compte pour le déploiement d'un système de fichiers NLB sur des ordinateurs virtuels
Gestion des composants NLB dans VMM</a:t>
            </a:r>
            <a:endParaRPr lang="fr-FR"/>
          </a:p>
        </p:txBody>
      </p:sp>
    </p:spTree>
    <p:extLst>
      <p:ext uri="{BB962C8B-B14F-4D97-AF65-F5344CB8AC3E}">
        <p14:creationId xmlns:p14="http://schemas.microsoft.com/office/powerpoint/2010/main" val="1061086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98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Scénarios mettant en jeu NLB</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fr-FR" smtClean="0"/>
              <a:t>Scénarios mettant en jeu NLB</a:t>
            </a:r>
          </a:p>
          <a:p>
            <a:pPr lvl="1"/>
            <a:r>
              <a:rPr lang="fr-FR" smtClean="0"/>
              <a:t>Serveurs de transport Hub et serveurs d'accès clients</a:t>
            </a:r>
          </a:p>
          <a:p>
            <a:pPr lvl="1"/>
            <a:r>
              <a:rPr lang="fr-FR" smtClean="0"/>
              <a:t>Répondeurs en ligne dans un environnement Windows PKI</a:t>
            </a:r>
          </a:p>
          <a:p>
            <a:pPr lvl="1"/>
            <a:r>
              <a:rPr lang="fr-FR" smtClean="0"/>
              <a:t>Applications Web IIS standard</a:t>
            </a:r>
          </a:p>
          <a:p>
            <a:pPr lvl="1"/>
            <a:r>
              <a:rPr lang="fr-FR" smtClean="0"/>
              <a:t>Serveurs FTP</a:t>
            </a:r>
          </a:p>
          <a:p>
            <a:pPr lvl="1"/>
            <a:r>
              <a:rPr lang="fr-FR" smtClean="0"/>
              <a:t>Portails en libre-service de System Center</a:t>
            </a:r>
          </a:p>
          <a:p>
            <a:pPr lvl="1"/>
            <a:r>
              <a:rPr lang="fr-FR" smtClean="0"/>
              <a:t>Points de gestion de Configuration Manager et points de mise à jour logicielle</a:t>
            </a:r>
          </a:p>
          <a:p>
            <a:pPr lvl="1"/>
            <a:r>
              <a:rPr lang="fr-FR" smtClean="0"/>
              <a:t>Serveurs de gestion de Operations Manager</a:t>
            </a:r>
          </a:p>
          <a:p>
            <a:pPr lvl="1"/>
            <a:r>
              <a:rPr lang="fr-FR" smtClean="0"/>
              <a:t>Serveurs de gestion de Service Manager</a:t>
            </a:r>
          </a:p>
          <a:p>
            <a:pPr lvl="1"/>
            <a:endParaRPr lang="fr-FR"/>
          </a:p>
        </p:txBody>
      </p:sp>
    </p:spTree>
    <p:extLst>
      <p:ext uri="{BB962C8B-B14F-4D97-AF65-F5344CB8AC3E}">
        <p14:creationId xmlns:p14="http://schemas.microsoft.com/office/powerpoint/2010/main" val="2893176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531225" cy="740664"/>
          </a:xfrm>
        </p:spPr>
        <p:txBody>
          <a:bodyPr/>
          <a:lstStyle/>
          <a:p>
            <a:pPr>
              <a:lnSpc>
                <a:spcPct val="80000"/>
              </a:lnSpc>
            </a:pPr>
            <a:r>
              <a:rPr lang="fr-FR" sz="2600" smtClean="0"/>
              <a:t>Éléments à prendre en compte pour la configuration des paramètres réseau NLB</a:t>
            </a:r>
            <a:endParaRPr lang="fr-FR" sz="2600"/>
          </a:p>
        </p:txBody>
      </p:sp>
      <p:sp>
        <p:nvSpPr>
          <p:cNvPr id="4" name="Content Placeholder 2"/>
          <p:cNvSpPr>
            <a:spLocks noGrp="1"/>
          </p:cNvSpPr>
          <p:nvPr/>
        </p:nvSpPr>
        <p:spPr bwMode="auto">
          <a:xfrm>
            <a:off x="458788" y="1021214"/>
            <a:ext cx="8456612" cy="54557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spcBef>
                <a:spcPts val="400"/>
              </a:spcBef>
            </a:pPr>
            <a:r>
              <a:rPr lang="fr-FR" sz="2400" smtClean="0"/>
              <a:t>Le mode monodiffusion fonctionne sur tous les environnements matériels</a:t>
            </a:r>
          </a:p>
          <a:p>
            <a:pPr lvl="0">
              <a:spcBef>
                <a:spcPts val="400"/>
              </a:spcBef>
            </a:pPr>
            <a:r>
              <a:rPr lang="fr-FR" sz="2400" smtClean="0"/>
              <a:t>Le mode monodiffusion ne permet pas d'arrêter la saturation de port au niveau du commutateur</a:t>
            </a:r>
          </a:p>
          <a:p>
            <a:pPr lvl="0">
              <a:spcBef>
                <a:spcPts val="400"/>
              </a:spcBef>
            </a:pPr>
            <a:r>
              <a:rPr lang="fr-FR" sz="2400" smtClean="0"/>
              <a:t>La multidiffusion prend en charge une seule carte réseau</a:t>
            </a:r>
          </a:p>
          <a:p>
            <a:pPr lvl="0">
              <a:spcBef>
                <a:spcPts val="400"/>
              </a:spcBef>
            </a:pPr>
            <a:r>
              <a:rPr lang="fr-FR" sz="2400" smtClean="0"/>
              <a:t>La multidiffusion permet d'arrêter la saturation de port au niveau du commutateur en utilisant des entrées statiques ARP</a:t>
            </a:r>
          </a:p>
          <a:p>
            <a:pPr lvl="0">
              <a:spcBef>
                <a:spcPts val="400"/>
              </a:spcBef>
            </a:pPr>
            <a:r>
              <a:rPr lang="fr-FR" sz="2400" smtClean="0"/>
              <a:t>La multidiffusion IGMP permet d'utiliser la surveillance IGMP</a:t>
            </a:r>
          </a:p>
          <a:p>
            <a:pPr lvl="0">
              <a:spcBef>
                <a:spcPts val="400"/>
              </a:spcBef>
            </a:pPr>
            <a:r>
              <a:rPr lang="fr-FR" sz="2400" smtClean="0"/>
              <a:t>Les routeurs en amont pourraient ne pas prendre en charge le mappage d'une adresse IP de monodiffusion avec une adresse MAC de multidiffusion</a:t>
            </a:r>
            <a:endParaRPr lang="fr-FR" sz="2400"/>
          </a:p>
        </p:txBody>
      </p:sp>
    </p:spTree>
    <p:extLst>
      <p:ext uri="{BB962C8B-B14F-4D97-AF65-F5344CB8AC3E}">
        <p14:creationId xmlns:p14="http://schemas.microsoft.com/office/powerpoint/2010/main" val="2357325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Éléments à prendre en compte pour la configuration des règles des ports</a:t>
            </a:r>
            <a:endParaRPr lang="fr-FR" sz="2600"/>
          </a:p>
        </p:txBody>
      </p:sp>
      <p:sp>
        <p:nvSpPr>
          <p:cNvPr id="4" name="Content Placeholder 2"/>
          <p:cNvSpPr>
            <a:spLocks noGrp="1"/>
          </p:cNvSpPr>
          <p:nvPr/>
        </p:nvSpPr>
        <p:spPr bwMode="auto">
          <a:xfrm>
            <a:off x="457200" y="1022400"/>
            <a:ext cx="8229599" cy="514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fr-FR" sz="2200" smtClean="0"/>
              <a:t>Créez un ensemble distinct de règles de port pour chaque hôte</a:t>
            </a:r>
          </a:p>
          <a:p>
            <a:pPr lvl="0"/>
            <a:r>
              <a:rPr lang="fr-FR" sz="2200" smtClean="0"/>
              <a:t>Créez une règle de port distincte pour chaque étendue de port contiguë</a:t>
            </a:r>
          </a:p>
          <a:p>
            <a:pPr lvl="0"/>
            <a:r>
              <a:rPr lang="fr-FR" sz="2200" smtClean="0"/>
              <a:t>Évitez d'utiliser les règles de port qui ouvrent à la fois des ports UDP et TCP</a:t>
            </a:r>
          </a:p>
          <a:p>
            <a:pPr lvl="0"/>
            <a:r>
              <a:rPr lang="fr-FR" sz="2200" smtClean="0"/>
              <a:t>Utilisez Aucun</a:t>
            </a:r>
            <a:r>
              <a:rPr lang="fr-FR" sz="2200" b="1" smtClean="0"/>
              <a:t> </a:t>
            </a:r>
            <a:r>
              <a:rPr lang="fr-FR" sz="2200" smtClean="0"/>
              <a:t>pour l'affinité si l'application ne nécessite pas la gestion d'état</a:t>
            </a:r>
          </a:p>
          <a:p>
            <a:pPr lvl="0"/>
            <a:r>
              <a:rPr lang="fr-FR" sz="2200" smtClean="0"/>
              <a:t>Utilisez Unique</a:t>
            </a:r>
            <a:r>
              <a:rPr lang="fr-FR" sz="2200" b="1" smtClean="0"/>
              <a:t> </a:t>
            </a:r>
            <a:r>
              <a:rPr lang="fr-FR" sz="2200" smtClean="0"/>
              <a:t>pour l'affinité si l'application nécessite la gestion d'état et que les clients sont tous en local</a:t>
            </a:r>
          </a:p>
          <a:p>
            <a:pPr lvl="0"/>
            <a:r>
              <a:rPr lang="fr-FR" sz="2200" smtClean="0"/>
              <a:t>Utilisez Réseau pour l'affinité si l'application nécessite la gestion d'état et que les clients se trouvent derrière un serveur proxy</a:t>
            </a:r>
          </a:p>
          <a:p>
            <a:pPr lvl="0"/>
            <a:r>
              <a:rPr lang="fr-FR" sz="2200" smtClean="0"/>
              <a:t>Utilisez Hôte unique pour filtre lors d'une maintenance sur d'autres nœuds de cluster</a:t>
            </a:r>
            <a:endParaRPr lang="fr-FR" sz="2200"/>
          </a:p>
        </p:txBody>
      </p:sp>
    </p:spTree>
    <p:extLst>
      <p:ext uri="{BB962C8B-B14F-4D97-AF65-F5344CB8AC3E}">
        <p14:creationId xmlns:p14="http://schemas.microsoft.com/office/powerpoint/2010/main" val="2295344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0cb582bd-2426-4a82-9f48-353054fd61c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Éléments à prendre en compte pour la configuration du stockage de données des clusters NLB</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mtClean="0"/>
              <a:t>Utilisez la réplication DFS pour répliquer des données entre tous les nœuds</a:t>
            </a:r>
          </a:p>
          <a:p>
            <a:r>
              <a:rPr lang="fr-FR" smtClean="0"/>
              <a:t>Utilisez la réplication DFS et les espaces de noms DFS pour répliquer des données vers un ensemble distinct de serveurs de fichiers</a:t>
            </a:r>
          </a:p>
          <a:p>
            <a:r>
              <a:rPr lang="fr-FR" smtClean="0"/>
              <a:t>Utilisez le clustering avec basculement avec le rôle serveur de fichiers pour stocker les données loin des nœuds</a:t>
            </a:r>
            <a:endParaRPr lang="fr-FR"/>
          </a:p>
        </p:txBody>
      </p:sp>
    </p:spTree>
    <p:extLst>
      <p:ext uri="{BB962C8B-B14F-4D97-AF65-F5344CB8AC3E}">
        <p14:creationId xmlns:p14="http://schemas.microsoft.com/office/powerpoint/2010/main" val="389181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1cd069ac-46e3-4055-82f2-d8ffba0adf71">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r>
              <a:rPr lang="fr-FR" sz="2400" smtClean="0"/>
              <a:t>Éléments à prendre en compte pour le déploiement d'un système de fichiers NLB sur des ordinateurs virtuels</a:t>
            </a:r>
            <a:endParaRPr lang="fr-FR" sz="24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mtClean="0"/>
              <a:t>Utilisez des réseaux virtuels distincts pour les réseaux NLB privés et publics</a:t>
            </a:r>
          </a:p>
          <a:p>
            <a:r>
              <a:rPr lang="fr-FR" smtClean="0"/>
              <a:t>Activez l'usurpation d'adresses MAC</a:t>
            </a:r>
            <a:endParaRPr lang="fr-FR"/>
          </a:p>
        </p:txBody>
      </p:sp>
    </p:spTree>
    <p:extLst>
      <p:ext uri="{BB962C8B-B14F-4D97-AF65-F5344CB8AC3E}">
        <p14:creationId xmlns:p14="http://schemas.microsoft.com/office/powerpoint/2010/main" val="3391409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8be2bc6e-3494-43ba-9d99-44ee7039120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Gestion des composants NLB dans VMM</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mtClean="0"/>
              <a:t>Créer un modèle VIP</a:t>
            </a:r>
          </a:p>
          <a:p>
            <a:r>
              <a:rPr lang="fr-FR" smtClean="0"/>
              <a:t>Créer un réseau logique</a:t>
            </a:r>
          </a:p>
          <a:p>
            <a:r>
              <a:rPr lang="fr-FR" smtClean="0"/>
              <a:t>Créer des pools d'adresses IP statiques</a:t>
            </a:r>
          </a:p>
          <a:p>
            <a:r>
              <a:rPr lang="fr-FR" smtClean="0"/>
              <a:t>Configurer une carte réseau physique sur l'hôte pour utiliser le réseau logique</a:t>
            </a:r>
            <a:endParaRPr lang="fr-FR"/>
          </a:p>
        </p:txBody>
      </p:sp>
    </p:spTree>
    <p:extLst>
      <p:ext uri="{BB962C8B-B14F-4D97-AF65-F5344CB8AC3E}">
        <p14:creationId xmlns:p14="http://schemas.microsoft.com/office/powerpoint/2010/main" val="964471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529637" cy="740664"/>
          </a:xfrm>
        </p:spPr>
        <p:txBody>
          <a:bodyPr/>
          <a:lstStyle/>
          <a:p>
            <a:r>
              <a:rPr lang="fr-FR" sz="2400" smtClean="0"/>
              <a:t>Atelier pratique : Planification et implémentation d'une haute disponibilité pour des services et des applications de fichiers</a:t>
            </a:r>
            <a:endParaRPr lang="fr-FR" sz="2400"/>
          </a:p>
        </p:txBody>
      </p:sp>
      <p:sp>
        <p:nvSpPr>
          <p:cNvPr id="3" name="Text Placeholder 2"/>
          <p:cNvSpPr>
            <a:spLocks noGrp="1"/>
          </p:cNvSpPr>
          <p:nvPr>
            <p:ph type="body" idx="1"/>
          </p:nvPr>
        </p:nvSpPr>
        <p:spPr>
          <a:xfrm>
            <a:off x="457200" y="914400"/>
            <a:ext cx="8305800" cy="2667000"/>
          </a:xfrm>
        </p:spPr>
        <p:txBody>
          <a:bodyPr/>
          <a:lstStyle/>
          <a:p>
            <a:pPr>
              <a:spcBef>
                <a:spcPts val="400"/>
              </a:spcBef>
            </a:pPr>
            <a:r>
              <a:rPr lang="fr-FR" sz="2200" smtClean="0"/>
              <a:t>Exercice 1 : Planification d'une stratégie de haute disponibilité pour des services de fichiers
Exercice 2 : Planification d'une stratégie de haute disponibilité pour des applications Web
Exercice 3 : Implémentation d'une solution de haute disponibilité pour le stockage de fichiers
Exercice 4 : Implémentation d'une solution de haute disponibilité à l'aide de l'équilibrage de charge réseau</a:t>
            </a:r>
            <a:endParaRPr lang="fr-FR" sz="2200"/>
          </a:p>
        </p:txBody>
      </p:sp>
      <p:sp>
        <p:nvSpPr>
          <p:cNvPr id="4" name="TextBox 3"/>
          <p:cNvSpPr txBox="1"/>
          <p:nvPr/>
        </p:nvSpPr>
        <p:spPr>
          <a:xfrm>
            <a:off x="534989" y="3736777"/>
            <a:ext cx="3828549" cy="369332"/>
          </a:xfrm>
          <a:prstGeom prst="rect">
            <a:avLst/>
          </a:prstGeom>
          <a:noFill/>
        </p:spPr>
        <p:txBody>
          <a:bodyPr vert="horz" wrap="none" rtlCol="0">
            <a:spAutoFit/>
          </a:bodyPr>
          <a:lstStyle/>
          <a:p>
            <a:r>
              <a:rPr lang="fr-FR" smtClean="0">
                <a:latin typeface="Segoe UI"/>
              </a:rPr>
              <a:t>Informations d'ouverture de session</a:t>
            </a:r>
            <a:endParaRPr lang="fr-FR">
              <a:latin typeface="Segoe UI"/>
            </a:endParaRPr>
          </a:p>
        </p:txBody>
      </p:sp>
      <p:sp>
        <p:nvSpPr>
          <p:cNvPr id="6" name="TextBox 5"/>
          <p:cNvSpPr txBox="1"/>
          <p:nvPr/>
        </p:nvSpPr>
        <p:spPr>
          <a:xfrm>
            <a:off x="534989" y="6381690"/>
            <a:ext cx="3593484" cy="369332"/>
          </a:xfrm>
          <a:prstGeom prst="rect">
            <a:avLst/>
          </a:prstGeom>
          <a:noFill/>
        </p:spPr>
        <p:txBody>
          <a:bodyPr vert="horz" wrap="none" rtlCol="0">
            <a:spAutoFit/>
          </a:bodyPr>
          <a:lstStyle/>
          <a:p>
            <a:r>
              <a:rPr lang="fr-FR" smtClean="0">
                <a:latin typeface="Segoe UI"/>
              </a:rPr>
              <a:t>Durée approximative : 40 minutes</a:t>
            </a:r>
            <a:endParaRPr lang="fr-FR">
              <a:latin typeface="Segoe UI"/>
            </a:endParaRPr>
          </a:p>
        </p:txBody>
      </p:sp>
      <p:sp>
        <p:nvSpPr>
          <p:cNvPr id="7" name="TextBox 6"/>
          <p:cNvSpPr txBox="1"/>
          <p:nvPr/>
        </p:nvSpPr>
        <p:spPr>
          <a:xfrm>
            <a:off x="534989" y="4092476"/>
            <a:ext cx="8532811" cy="2308324"/>
          </a:xfrm>
          <a:prstGeom prst="rect">
            <a:avLst/>
          </a:prstGeom>
          <a:noFill/>
        </p:spPr>
        <p:txBody>
          <a:bodyPr vert="horz" wrap="square" rtlCol="0">
            <a:spAutoFit/>
          </a:bodyPr>
          <a:lstStyle/>
          <a:p>
            <a:pPr>
              <a:tabLst>
                <a:tab pos="3946525" algn="l"/>
              </a:tabLst>
            </a:pPr>
            <a:r>
              <a:rPr lang="fr-FR" smtClean="0">
                <a:latin typeface="Segoe UI"/>
              </a:rPr>
              <a:t>Ordinateurs virtuels	</a:t>
            </a:r>
            <a:r>
              <a:rPr lang="fr-FR" smtClean="0">
                <a:solidFill>
                  <a:srgbClr val="000000"/>
                </a:solidFill>
                <a:latin typeface="Segoe UI"/>
              </a:rPr>
              <a:t>22414B-LON-DC1</a:t>
            </a:r>
          </a:p>
          <a:p>
            <a:pPr>
              <a:tabLst>
                <a:tab pos="3946525" algn="l"/>
              </a:tabLst>
            </a:pPr>
            <a:r>
              <a:rPr lang="fr-FR" smtClean="0">
                <a:solidFill>
                  <a:srgbClr val="000000"/>
                </a:solidFill>
                <a:latin typeface="Segoe UI"/>
              </a:rPr>
              <a:t>	22414B-LON-CL1</a:t>
            </a:r>
          </a:p>
          <a:p>
            <a:pPr>
              <a:tabLst>
                <a:tab pos="3946525" algn="l"/>
              </a:tabLst>
            </a:pPr>
            <a:r>
              <a:rPr lang="fr-FR" smtClean="0">
                <a:solidFill>
                  <a:srgbClr val="000000"/>
                </a:solidFill>
                <a:latin typeface="Segoe UI"/>
              </a:rPr>
              <a:t>	22414B-LON-SVR1</a:t>
            </a:r>
          </a:p>
          <a:p>
            <a:pPr>
              <a:tabLst>
                <a:tab pos="3946525" algn="l"/>
              </a:tabLst>
            </a:pPr>
            <a:r>
              <a:rPr lang="fr-FR" smtClean="0">
                <a:solidFill>
                  <a:srgbClr val="000000"/>
                </a:solidFill>
                <a:latin typeface="Segoe UI"/>
              </a:rPr>
              <a:t>	22414B-LON-SVR2</a:t>
            </a:r>
          </a:p>
          <a:p>
            <a:pPr>
              <a:tabLst>
                <a:tab pos="3946525" algn="l"/>
              </a:tabLst>
            </a:pPr>
            <a:r>
              <a:rPr lang="fr-FR" smtClean="0">
                <a:solidFill>
                  <a:srgbClr val="000000"/>
                </a:solidFill>
                <a:latin typeface="Segoe UI"/>
              </a:rPr>
              <a:t>	22414B-TOR-SVR1</a:t>
            </a:r>
          </a:p>
          <a:p>
            <a:pPr>
              <a:tabLst>
                <a:tab pos="3946525" algn="l"/>
              </a:tabLst>
            </a:pPr>
            <a:r>
              <a:rPr lang="fr-FR" smtClean="0">
                <a:solidFill>
                  <a:srgbClr val="000000"/>
                </a:solidFill>
                <a:latin typeface="Segoe UI"/>
              </a:rPr>
              <a:t>	22414B-TOR-SS1</a:t>
            </a:r>
          </a:p>
          <a:p>
            <a:pPr>
              <a:tabLst>
                <a:tab pos="3946525" algn="l"/>
              </a:tabLst>
            </a:pPr>
            <a:r>
              <a:rPr lang="fr-FR" b="0" i="0" u="none" strike="noStrike" baseline="0" smtClean="0">
                <a:latin typeface="Segoe UI"/>
              </a:rPr>
              <a:t>Nom d'utilisateur	</a:t>
            </a:r>
            <a:r>
              <a:rPr lang="fr-FR" b="1" i="0" u="none" strike="noStrike" baseline="0" smtClean="0">
                <a:latin typeface="Segoe UI"/>
              </a:rPr>
              <a:t>ADATUM\Administrateur</a:t>
            </a:r>
          </a:p>
          <a:p>
            <a:pPr>
              <a:tabLst>
                <a:tab pos="3946525" algn="l"/>
              </a:tabLst>
            </a:pPr>
            <a:r>
              <a:rPr lang="fr-FR" b="0" i="0" u="none" strike="noStrike" baseline="0" smtClean="0">
                <a:latin typeface="Segoe UI"/>
              </a:rPr>
              <a:t>Mot de passe	</a:t>
            </a:r>
            <a:r>
              <a:rPr lang="fr-FR" b="1" i="0" u="none" strike="noStrike" baseline="0" smtClean="0">
                <a:latin typeface="Segoe UI"/>
              </a:rPr>
              <a:t>Pa$$w0rd</a:t>
            </a:r>
            <a:endParaRPr lang="fr-FR" b="0" i="0" u="none" strike="noStrike" baseline="0" smtClean="0">
              <a:latin typeface="Segoe UI"/>
            </a:endParaRPr>
          </a:p>
        </p:txBody>
      </p:sp>
    </p:spTree>
    <p:extLst>
      <p:ext uri="{BB962C8B-B14F-4D97-AF65-F5344CB8AC3E}">
        <p14:creationId xmlns:p14="http://schemas.microsoft.com/office/powerpoint/2010/main" val="316977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 d'atelier pratique</a:t>
            </a:r>
            <a:endParaRPr lang="fr-FR"/>
          </a:p>
        </p:txBody>
      </p:sp>
      <p:sp>
        <p:nvSpPr>
          <p:cNvPr id="4" name="TextBox 3"/>
          <p:cNvSpPr txBox="1"/>
          <p:nvPr/>
        </p:nvSpPr>
        <p:spPr>
          <a:xfrm>
            <a:off x="457200" y="1022401"/>
            <a:ext cx="8229600" cy="4897046"/>
          </a:xfrm>
          <a:prstGeom prst="rect">
            <a:avLst/>
          </a:prstGeom>
          <a:noFill/>
        </p:spPr>
        <p:txBody>
          <a:bodyPr vert="horz" wrap="square" rtlCol="0">
            <a:spAutoFit/>
          </a:bodyPr>
          <a:lstStyle/>
          <a:p>
            <a:pPr>
              <a:lnSpc>
                <a:spcPct val="115000"/>
              </a:lnSpc>
              <a:spcAft>
                <a:spcPts val="1000"/>
              </a:spcAft>
            </a:pPr>
            <a:r>
              <a:rPr lang="fr-FR" smtClean="0">
                <a:effectLst/>
                <a:latin typeface="Segoe UI"/>
                <a:ea typeface="Times New Roman"/>
                <a:cs typeface="Mangal"/>
              </a:rPr>
              <a:t>Parmi les exigences économiques et techniques pour le déploiement de Windows Server 2012 chez A. Datum Corporation, la haute disponibilité pour tous les services et toutes les applications réseau est essentielle. A. Datum a identifié des services de fichiers et plusieurs applications Web comme étant des services essentiels qu'il est nécessaire de rendre hautement disponibles </a:t>
            </a:r>
          </a:p>
          <a:p>
            <a:pPr>
              <a:lnSpc>
                <a:spcPct val="115000"/>
              </a:lnSpc>
              <a:spcAft>
                <a:spcPts val="1000"/>
              </a:spcAft>
            </a:pPr>
            <a:r>
              <a:rPr lang="fr-FR" smtClean="0">
                <a:effectLst/>
                <a:latin typeface="Segoe UI"/>
                <a:ea typeface="Times New Roman"/>
                <a:cs typeface="Mangal"/>
              </a:rPr>
              <a:t>A. Datum a identifié deux exigences pour la haute disponibilité des services de fichiers</a:t>
            </a:r>
          </a:p>
          <a:p>
            <a:pPr marL="174625" marR="0" lvl="0" indent="-174625" fontAlgn="base">
              <a:spcBef>
                <a:spcPts val="600"/>
              </a:spcBef>
              <a:spcAft>
                <a:spcPct val="0"/>
              </a:spcAft>
              <a:buClr>
                <a:srgbClr val="0070C0"/>
              </a:buClr>
              <a:buSzPct val="90000"/>
              <a:buFont typeface="Arial" pitchFamily="34" charset="0"/>
              <a:buChar char="•"/>
            </a:pPr>
            <a:r>
              <a:rPr lang="fr-FR" smtClean="0">
                <a:latin typeface="Segoe UI" pitchFamily="34" charset="0"/>
                <a:ea typeface="Segoe UI" pitchFamily="34" charset="0"/>
                <a:cs typeface="Segoe UI" pitchFamily="34" charset="0"/>
              </a:rPr>
              <a:t>La perte d'un disque sur lequel les fichiers réseau sont stockés ne doit pas avoir de conséquences sur la disponibilité de ces derniers</a:t>
            </a:r>
          </a:p>
          <a:p>
            <a:pPr marL="174625" marR="0" lvl="0" indent="-174625" fontAlgn="base">
              <a:spcBef>
                <a:spcPts val="600"/>
              </a:spcBef>
              <a:spcAft>
                <a:spcPct val="0"/>
              </a:spcAft>
              <a:buClr>
                <a:srgbClr val="0070C0"/>
              </a:buClr>
              <a:buSzPct val="90000"/>
              <a:buFont typeface="Arial" pitchFamily="34" charset="0"/>
              <a:buChar char="•"/>
            </a:pPr>
            <a:r>
              <a:rPr lang="fr-FR" smtClean="0">
                <a:latin typeface="Segoe UI" pitchFamily="34" charset="0"/>
                <a:ea typeface="Segoe UI" pitchFamily="34" charset="0"/>
                <a:cs typeface="Segoe UI" pitchFamily="34" charset="0"/>
              </a:rPr>
              <a:t>La perte d'un disque fournissant les partages de fichiers ne doit pas avoir de conséquences sur la disponibilité des fichiers stockés sur le serveur</a:t>
            </a:r>
          </a:p>
          <a:p>
            <a:pPr>
              <a:lnSpc>
                <a:spcPct val="115000"/>
              </a:lnSpc>
              <a:spcAft>
                <a:spcPts val="1000"/>
              </a:spcAft>
            </a:pPr>
            <a:r>
              <a:rPr lang="fr-FR" smtClean="0">
                <a:effectLst/>
                <a:latin typeface="Segoe UI"/>
                <a:ea typeface="Times New Roman"/>
                <a:cs typeface="Mangal"/>
              </a:rPr>
              <a:t> </a:t>
            </a:r>
          </a:p>
          <a:p>
            <a:pPr>
              <a:lnSpc>
                <a:spcPct val="115000"/>
              </a:lnSpc>
              <a:spcAft>
                <a:spcPts val="1000"/>
              </a:spcAft>
            </a:pPr>
            <a:r>
              <a:rPr lang="fr-FR" smtClean="0">
                <a:effectLst/>
                <a:latin typeface="Segoe UI"/>
                <a:ea typeface="Times New Roman"/>
                <a:cs typeface="Mangal"/>
              </a:rPr>
              <a:t>A. Datum a également identifié que la défaillance d'un serveur Web ne devrait pas avoir de conséquences sur la disponibilité des applications Web</a:t>
            </a:r>
            <a:endParaRPr lang="fr-FR">
              <a:effectLst/>
              <a:latin typeface="Segoe UI"/>
              <a:ea typeface="Times New Roman"/>
              <a:cs typeface="Mangal"/>
            </a:endParaRPr>
          </a:p>
        </p:txBody>
      </p:sp>
    </p:spTree>
    <p:extLst>
      <p:ext uri="{BB962C8B-B14F-4D97-AF65-F5344CB8AC3E}">
        <p14:creationId xmlns:p14="http://schemas.microsoft.com/office/powerpoint/2010/main" val="1039873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p:txBody>
          <a:bodyPr/>
          <a:lstStyle/>
          <a:p>
            <a:r>
              <a:rPr lang="fr-FR" smtClean="0"/>
              <a:t>Planification et implémentation d'espaces de stockage
Planification et implémentation du système de fichiers DFS
Planification et implémentation du système de fichiers NLB</a:t>
            </a:r>
            <a:endParaRPr lang="fr-FR"/>
          </a:p>
        </p:txBody>
      </p:sp>
    </p:spTree>
    <p:extLst>
      <p:ext uri="{BB962C8B-B14F-4D97-AF65-F5344CB8AC3E}">
        <p14:creationId xmlns:p14="http://schemas.microsoft.com/office/powerpoint/2010/main" val="710692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531225" cy="740664"/>
          </a:xfrm>
        </p:spPr>
        <p:txBody>
          <a:bodyPr/>
          <a:lstStyle/>
          <a:p>
            <a:pPr>
              <a:lnSpc>
                <a:spcPct val="80000"/>
              </a:lnSpc>
            </a:pPr>
            <a:r>
              <a:rPr lang="fr-FR" sz="2600" smtClean="0"/>
              <a:t>Leçon 1 : Planification et implémentation d'espaces de stockage</a:t>
            </a:r>
            <a:endParaRPr lang="fr-FR" sz="2600"/>
          </a:p>
        </p:txBody>
      </p:sp>
      <p:sp>
        <p:nvSpPr>
          <p:cNvPr id="3" name="Text Placeholder 2"/>
          <p:cNvSpPr>
            <a:spLocks noGrp="1"/>
          </p:cNvSpPr>
          <p:nvPr>
            <p:ph type="body" idx="1"/>
          </p:nvPr>
        </p:nvSpPr>
        <p:spPr/>
        <p:txBody>
          <a:bodyPr/>
          <a:lstStyle/>
          <a:p>
            <a:r>
              <a:rPr lang="fr-FR" smtClean="0"/>
              <a:t>Que sont les espaces de stockage ?
Options de configuration d'un espace de stockage
Qu'est-ce qu'un espace de stockage en cluster ?
Configuration requise pour l'implémentation des espaces de stockage en cluster
Configuration d'un espace de stockage en cluster
Éléments à prendre en compte pour l'implémentation d'espaces de stockage</a:t>
            </a:r>
            <a:endParaRPr lang="fr-FR"/>
          </a:p>
        </p:txBody>
      </p:sp>
    </p:spTree>
    <p:extLst>
      <p:ext uri="{BB962C8B-B14F-4D97-AF65-F5344CB8AC3E}">
        <p14:creationId xmlns:p14="http://schemas.microsoft.com/office/powerpoint/2010/main" val="338902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espaces de stockage ?</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composants d'un espace de stockage</a:t>
            </a:r>
          </a:p>
          <a:p>
            <a:pPr lvl="1"/>
            <a:r>
              <a:rPr lang="fr-FR" smtClean="0"/>
              <a:t>Disques physiques</a:t>
            </a:r>
          </a:p>
          <a:p>
            <a:pPr lvl="1"/>
            <a:r>
              <a:rPr lang="fr-FR" smtClean="0"/>
              <a:t>Pool de stockage</a:t>
            </a:r>
          </a:p>
          <a:p>
            <a:pPr lvl="1"/>
            <a:r>
              <a:rPr lang="fr-FR" smtClean="0"/>
              <a:t>Disques virtuels</a:t>
            </a:r>
            <a:endParaRPr lang="fr-FR"/>
          </a:p>
        </p:txBody>
      </p:sp>
    </p:spTree>
    <p:extLst>
      <p:ext uri="{BB962C8B-B14F-4D97-AF65-F5344CB8AC3E}">
        <p14:creationId xmlns:p14="http://schemas.microsoft.com/office/powerpoint/2010/main" val="2023904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455025" cy="740664"/>
          </a:xfrm>
        </p:spPr>
        <p:txBody>
          <a:bodyPr/>
          <a:lstStyle/>
          <a:p>
            <a:r>
              <a:rPr lang="fr-FR" smtClean="0"/>
              <a:t>Options de configuration d'un espace de stockage</a:t>
            </a:r>
            <a:endParaRPr lang="fr-FR"/>
          </a:p>
        </p:txBody>
      </p:sp>
      <p:sp>
        <p:nvSpPr>
          <p:cNvPr id="4" name="Content Placeholder 2"/>
          <p:cNvSpPr>
            <a:spLocks noGrp="1"/>
          </p:cNvSpPr>
          <p:nvPr/>
        </p:nvSpPr>
        <p:spPr bwMode="auto">
          <a:xfrm>
            <a:off x="458788" y="1021214"/>
            <a:ext cx="8119156" cy="56843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nSpc>
                <a:spcPct val="95000"/>
              </a:lnSpc>
              <a:spcBef>
                <a:spcPts val="400"/>
              </a:spcBef>
              <a:buNone/>
            </a:pPr>
            <a:r>
              <a:rPr lang="fr-FR" smtClean="0"/>
              <a:t>Paramètres de disposition de stockage</a:t>
            </a:r>
          </a:p>
          <a:p>
            <a:pPr lvl="1">
              <a:lnSpc>
                <a:spcPct val="95000"/>
              </a:lnSpc>
              <a:spcBef>
                <a:spcPts val="400"/>
              </a:spcBef>
            </a:pPr>
            <a:r>
              <a:rPr lang="fr-FR" smtClean="0"/>
              <a:t>Simple</a:t>
            </a:r>
          </a:p>
          <a:p>
            <a:pPr lvl="2">
              <a:lnSpc>
                <a:spcPct val="95000"/>
              </a:lnSpc>
              <a:spcBef>
                <a:spcPts val="400"/>
              </a:spcBef>
            </a:pPr>
            <a:r>
              <a:rPr lang="fr-FR" smtClean="0"/>
              <a:t>Performances accrues, aucune redondance et comparable à RAID 0</a:t>
            </a:r>
          </a:p>
          <a:p>
            <a:pPr lvl="1">
              <a:lnSpc>
                <a:spcPct val="95000"/>
              </a:lnSpc>
              <a:spcBef>
                <a:spcPts val="400"/>
              </a:spcBef>
            </a:pPr>
            <a:r>
              <a:rPr lang="fr-FR" smtClean="0"/>
              <a:t>Miroir</a:t>
            </a:r>
          </a:p>
          <a:p>
            <a:pPr lvl="2">
              <a:lnSpc>
                <a:spcPct val="95000"/>
              </a:lnSpc>
              <a:spcBef>
                <a:spcPts val="400"/>
              </a:spcBef>
            </a:pPr>
            <a:r>
              <a:rPr lang="fr-FR" smtClean="0"/>
              <a:t>Performances plus lentes, redondance possible par l'intermédiaire de la copie de données et comparable à RAID 1</a:t>
            </a:r>
          </a:p>
          <a:p>
            <a:pPr lvl="1">
              <a:lnSpc>
                <a:spcPct val="95000"/>
              </a:lnSpc>
              <a:spcBef>
                <a:spcPts val="400"/>
              </a:spcBef>
            </a:pPr>
            <a:r>
              <a:rPr lang="fr-FR" smtClean="0"/>
              <a:t>Parité</a:t>
            </a:r>
          </a:p>
          <a:p>
            <a:pPr lvl="2">
              <a:lnSpc>
                <a:spcPct val="95000"/>
              </a:lnSpc>
              <a:spcBef>
                <a:spcPts val="400"/>
              </a:spcBef>
            </a:pPr>
            <a:r>
              <a:rPr lang="fr-FR" smtClean="0"/>
              <a:t>Performances accrues, redondance par parité et comparable à RAID 5</a:t>
            </a:r>
          </a:p>
          <a:p>
            <a:pPr marL="0" indent="0">
              <a:lnSpc>
                <a:spcPct val="95000"/>
              </a:lnSpc>
              <a:spcBef>
                <a:spcPts val="400"/>
              </a:spcBef>
              <a:buNone/>
            </a:pPr>
            <a:r>
              <a:rPr lang="fr-FR" smtClean="0"/>
              <a:t>Paramètres du type d'allocation</a:t>
            </a:r>
          </a:p>
          <a:p>
            <a:pPr lvl="1">
              <a:lnSpc>
                <a:spcPct val="95000"/>
              </a:lnSpc>
              <a:spcBef>
                <a:spcPts val="400"/>
              </a:spcBef>
            </a:pPr>
            <a:r>
              <a:rPr lang="fr-FR" smtClean="0"/>
              <a:t>Dynamique</a:t>
            </a:r>
          </a:p>
          <a:p>
            <a:pPr lvl="2">
              <a:lnSpc>
                <a:spcPct val="95000"/>
              </a:lnSpc>
              <a:spcBef>
                <a:spcPts val="400"/>
              </a:spcBef>
            </a:pPr>
            <a:r>
              <a:rPr lang="fr-FR" smtClean="0"/>
              <a:t>Souple</a:t>
            </a:r>
          </a:p>
          <a:p>
            <a:pPr lvl="1">
              <a:lnSpc>
                <a:spcPct val="95000"/>
              </a:lnSpc>
              <a:spcBef>
                <a:spcPts val="400"/>
              </a:spcBef>
            </a:pPr>
            <a:r>
              <a:rPr lang="fr-FR" smtClean="0"/>
              <a:t>Fixe</a:t>
            </a:r>
          </a:p>
          <a:p>
            <a:pPr lvl="2">
              <a:lnSpc>
                <a:spcPct val="95000"/>
              </a:lnSpc>
              <a:spcBef>
                <a:spcPts val="400"/>
              </a:spcBef>
            </a:pPr>
            <a:r>
              <a:rPr lang="fr-FR" smtClean="0"/>
              <a:t>Performances accrues</a:t>
            </a:r>
          </a:p>
        </p:txBody>
      </p:sp>
    </p:spTree>
    <p:extLst>
      <p:ext uri="{BB962C8B-B14F-4D97-AF65-F5344CB8AC3E}">
        <p14:creationId xmlns:p14="http://schemas.microsoft.com/office/powerpoint/2010/main" val="4270597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qu'un espace de stockage en cluster ?</a:t>
            </a:r>
            <a:endParaRPr lang="fr-FR"/>
          </a:p>
        </p:txBody>
      </p:sp>
      <p:sp>
        <p:nvSpPr>
          <p:cNvPr id="4" name="Content Placeholder 2"/>
          <p:cNvSpPr>
            <a:spLocks noGrp="1"/>
          </p:cNvSpPr>
          <p:nvPr/>
        </p:nvSpPr>
        <p:spPr bwMode="auto">
          <a:xfrm>
            <a:off x="458788" y="1021215"/>
            <a:ext cx="83804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Un espace de stockage hautement disponible est hébergé dans un cluster de basculement</a:t>
            </a:r>
          </a:p>
          <a:p>
            <a:pPr marL="0" indent="0">
              <a:buNone/>
            </a:pPr>
            <a:endParaRPr lang="fr-FR" smtClean="0"/>
          </a:p>
          <a:p>
            <a:pPr marL="0" indent="0">
              <a:buNone/>
            </a:pPr>
            <a:r>
              <a:rPr lang="fr-FR" smtClean="0"/>
              <a:t>Limites</a:t>
            </a:r>
          </a:p>
          <a:p>
            <a:pPr lvl="1"/>
            <a:r>
              <a:rPr lang="fr-FR" smtClean="0"/>
              <a:t>Allocation fixe uniquement</a:t>
            </a:r>
          </a:p>
          <a:p>
            <a:pPr lvl="1"/>
            <a:r>
              <a:rPr lang="fr-FR" smtClean="0"/>
              <a:t>Disques SAS (Serial Attached SCSI, en anglais) uniquement</a:t>
            </a:r>
          </a:p>
          <a:p>
            <a:pPr lvl="1"/>
            <a:r>
              <a:rPr lang="fr-FR" smtClean="0"/>
              <a:t>Aucune parité</a:t>
            </a:r>
          </a:p>
        </p:txBody>
      </p:sp>
    </p:spTree>
    <p:extLst>
      <p:ext uri="{BB962C8B-B14F-4D97-AF65-F5344CB8AC3E}">
        <p14:creationId xmlns:p14="http://schemas.microsoft.com/office/powerpoint/2010/main" val="2860086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753345fc-eb9b-4c20-a116-2a02b5524d21">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21625" cy="740664"/>
          </a:xfrm>
        </p:spPr>
        <p:txBody>
          <a:bodyPr/>
          <a:lstStyle/>
          <a:p>
            <a:pPr>
              <a:lnSpc>
                <a:spcPct val="80000"/>
              </a:lnSpc>
            </a:pPr>
            <a:r>
              <a:rPr lang="fr-FR" sz="2600" smtClean="0"/>
              <a:t>Configuration requise pour l'implémentation des espaces de stockage en cluster</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conditions préalables pour un espace de stockage en cluster comprennent</a:t>
            </a:r>
          </a:p>
          <a:p>
            <a:pPr lvl="1"/>
            <a:r>
              <a:rPr lang="fr-FR" smtClean="0"/>
              <a:t>L'utilisation de disques SAS (Serial Attached SCSI, en anglais) uniquement</a:t>
            </a:r>
          </a:p>
          <a:p>
            <a:pPr lvl="1"/>
            <a:r>
              <a:rPr lang="fr-FR" smtClean="0"/>
              <a:t>L'utilisation d'au moins trois disques de 4 Go chacun</a:t>
            </a:r>
          </a:p>
          <a:p>
            <a:pPr lvl="1"/>
            <a:r>
              <a:rPr lang="fr-FR" smtClean="0"/>
              <a:t>L'utilisation de disques dédiés</a:t>
            </a:r>
          </a:p>
          <a:p>
            <a:pPr lvl="1"/>
            <a:r>
              <a:rPr lang="fr-FR" smtClean="0"/>
              <a:t>L'impossibilité d'utiliser un système ReFS</a:t>
            </a:r>
          </a:p>
          <a:p>
            <a:pPr lvl="1"/>
            <a:r>
              <a:rPr lang="fr-FR" smtClean="0"/>
              <a:t>La nécessité de réussir aux tests de validation du cluster de basculement</a:t>
            </a:r>
          </a:p>
          <a:p>
            <a:pPr lvl="1"/>
            <a:endParaRPr lang="fr-FR"/>
          </a:p>
        </p:txBody>
      </p:sp>
    </p:spTree>
    <p:extLst>
      <p:ext uri="{BB962C8B-B14F-4D97-AF65-F5344CB8AC3E}">
        <p14:creationId xmlns:p14="http://schemas.microsoft.com/office/powerpoint/2010/main" val="3214108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c00e5c97-a4e4-4356-8923-7e2dc153b104">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69" cy="740664"/>
          </a:xfrm>
        </p:spPr>
        <p:txBody>
          <a:bodyPr/>
          <a:lstStyle/>
          <a:p>
            <a:r>
              <a:rPr lang="fr-FR" smtClean="0"/>
              <a:t>Configuration d'un espace de stockage en cluster</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514350" indent="-514350">
              <a:buNone/>
            </a:pPr>
            <a:r>
              <a:rPr lang="fr-FR" smtClean="0"/>
              <a:t>Pour implémenter un espace de stockage en cluster</a:t>
            </a:r>
          </a:p>
          <a:p>
            <a:pPr marL="514350" indent="-514350">
              <a:buFont typeface="+mj-lt"/>
              <a:buAutoNum type="arabicPeriod"/>
            </a:pPr>
            <a:r>
              <a:rPr lang="fr-FR" sz="2400" smtClean="0"/>
              <a:t>Créez un cluster de basculement</a:t>
            </a:r>
          </a:p>
          <a:p>
            <a:pPr marL="514350" indent="-514350">
              <a:buFont typeface="+mj-lt"/>
              <a:buAutoNum type="arabicPeriod"/>
            </a:pPr>
            <a:r>
              <a:rPr lang="fr-FR" sz="2400" smtClean="0"/>
              <a:t>Ajoutez le rôle Services de fichiers à tous les nœuds du cluster</a:t>
            </a:r>
          </a:p>
          <a:p>
            <a:pPr marL="514350" indent="-514350">
              <a:buFont typeface="+mj-lt"/>
              <a:buAutoNum type="arabicPeriod"/>
            </a:pPr>
            <a:r>
              <a:rPr lang="fr-FR" sz="2400" smtClean="0"/>
              <a:t>Créez un nouveau pool de stockage à partir du Gestionnaire du cluster de basculement</a:t>
            </a:r>
          </a:p>
          <a:p>
            <a:pPr marL="514350" indent="-514350">
              <a:buFont typeface="+mj-lt"/>
              <a:buAutoNum type="arabicPeriod"/>
            </a:pPr>
            <a:r>
              <a:rPr lang="fr-FR" sz="2400" smtClean="0"/>
              <a:t>Créez des disques virtuels dans le pool de stockage</a:t>
            </a:r>
          </a:p>
        </p:txBody>
      </p:sp>
    </p:spTree>
    <p:extLst>
      <p:ext uri="{BB962C8B-B14F-4D97-AF65-F5344CB8AC3E}">
        <p14:creationId xmlns:p14="http://schemas.microsoft.com/office/powerpoint/2010/main" val="481228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1550</TotalTime>
  <Words>1177</Words>
  <Application>Microsoft Office PowerPoint</Application>
  <PresentationFormat>On-screen Show (4:3)</PresentationFormat>
  <Paragraphs>294</Paragraphs>
  <Slides>27</Slides>
  <Notes>27</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Times New Roman</vt:lpstr>
      <vt:lpstr>Verdana</vt:lpstr>
      <vt:lpstr>Arial Unicode MS</vt:lpstr>
      <vt:lpstr>Segoe UI</vt:lpstr>
      <vt:lpstr>Segoe UI Light</vt:lpstr>
      <vt:lpstr>Segoe Light</vt:lpstr>
      <vt:lpstr>Mangal</vt:lpstr>
      <vt:lpstr>Wingdings</vt:lpstr>
      <vt:lpstr>Calibri</vt:lpstr>
      <vt:lpstr>Presentation1</vt:lpstr>
      <vt:lpstr>Module 7</vt:lpstr>
      <vt:lpstr>PowerPoint Presentation</vt:lpstr>
      <vt:lpstr>Vue d'ensemble du module</vt:lpstr>
      <vt:lpstr>Leçon 1 : Planification et implémentation d'espaces de stockage</vt:lpstr>
      <vt:lpstr>Que sont les espaces de stockage ?</vt:lpstr>
      <vt:lpstr>Options de configuration d'un espace de stockage</vt:lpstr>
      <vt:lpstr>Qu'est-ce qu'un espace de stockage en cluster ?</vt:lpstr>
      <vt:lpstr>Configuration requise pour l'implémentation des espaces de stockage en cluster</vt:lpstr>
      <vt:lpstr>Configuration d'un espace de stockage en cluster</vt:lpstr>
      <vt:lpstr>Éléments à prendre en compte pour l'implémentation d'espaces de stockage</vt:lpstr>
      <vt:lpstr>Leçon 2 : Planification et implémentation du système de fichiers DFS</vt:lpstr>
      <vt:lpstr>Vue d'ensemble des composants DFS</vt:lpstr>
      <vt:lpstr>Scénarios d'utilisation du système de fichiers DFS</vt:lpstr>
      <vt:lpstr>Instructions relatives à la conception d'une haute disponibilité d'espace de nom DFS</vt:lpstr>
      <vt:lpstr>Éléments à prendre en compte pour la configuration de références</vt:lpstr>
      <vt:lpstr>Instructions relatives à l'optimisation d'espaces de noms pour des systèmes DFS</vt:lpstr>
      <vt:lpstr>Meilleures pratiques pour le déploiement d'espaces de noms pour des systèmes DFS</vt:lpstr>
      <vt:lpstr>Instructions relatives à la conception d'une réplication DFS</vt:lpstr>
      <vt:lpstr>Leçon 3 : Planification et implémentation du système de fichiers NLB</vt:lpstr>
      <vt:lpstr>Scénarios mettant en jeu NLB</vt:lpstr>
      <vt:lpstr>Éléments à prendre en compte pour la configuration des paramètres réseau NLB</vt:lpstr>
      <vt:lpstr>Éléments à prendre en compte pour la configuration des règles des ports</vt:lpstr>
      <vt:lpstr>Éléments à prendre en compte pour la configuration du stockage de données des clusters NLB</vt:lpstr>
      <vt:lpstr>Éléments à prendre en compte pour le déploiement d'un système de fichiers NLB sur des ordinateurs virtuels</vt:lpstr>
      <vt:lpstr>Gestion des composants NLB dans VMM</vt:lpstr>
      <vt:lpstr>Atelier pratique : Planification et implémentation d'une haute disponibilité pour des services et des applications de fichiers</vt:lpstr>
      <vt:lpstr>Scénario d'atelier pratique</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Module7</dc:title>
  <dc:creator>Kristin</dc:creator>
  <cp:lastModifiedBy>Ruiz, Pilar</cp:lastModifiedBy>
  <cp:revision>28</cp:revision>
  <dcterms:created xsi:type="dcterms:W3CDTF">2013-04-01T14:48:59Z</dcterms:created>
  <dcterms:modified xsi:type="dcterms:W3CDTF">2013-08-13T06:34:36Z</dcterms:modified>
</cp:coreProperties>
</file>