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8" r:id="rId19"/>
    <p:sldId id="299" r:id="rId20"/>
    <p:sldId id="300" r:id="rId21"/>
    <p:sldId id="301" r:id="rId22"/>
    <p:sldId id="30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303" r:id="rId39"/>
    <p:sldId id="288" r:id="rId40"/>
    <p:sldId id="289" r:id="rId41"/>
    <p:sldId id="290" r:id="rId42"/>
    <p:sldId id="304" r:id="rId43"/>
  </p:sldIdLst>
  <p:sldSz cx="9144000" cy="6858000" type="screen4x3"/>
  <p:notesSz cx="6858000" cy="9144000"/>
  <p:embeddedFontLst>
    <p:embeddedFont>
      <p:font typeface="Segoe UI" panose="020B0502040204020203" pitchFamily="34" charset="0"/>
      <p:regular r:id="rId45"/>
      <p:bold r:id="rId46"/>
      <p:italic r:id="rId47"/>
      <p:boldItalic r:id="rId48"/>
    </p:embeddedFont>
    <p:embeddedFont>
      <p:font typeface="Verdana" panose="020B060403050404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Segoe" panose="020B0604020202020204" charset="0"/>
      <p:regular r:id="rId57"/>
      <p:bold r:id="rId58"/>
      <p:italic r:id="rId59"/>
      <p:boldItalic r:id="rId60"/>
    </p:embeddedFont>
    <p:embeddedFont>
      <p:font typeface="Segoe UI Light" panose="020B0502040204020203" pitchFamily="34" charset="0"/>
      <p:regular r:id="rId61"/>
      <p:italic r:id="rId62"/>
    </p:embeddedFont>
    <p:embeddedFont>
      <p:font typeface="SimSun" panose="02010600030101010101" pitchFamily="2" charset="-122"/>
      <p:regular r:id="rId63"/>
    </p:embeddedFont>
    <p:embeddedFont>
      <p:font typeface="Segoe Light" panose="020B0604020202020204" charset="0"/>
      <p:regular r:id="rId64"/>
      <p:italic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929" autoAdjust="0"/>
    <p:restoredTop sz="61029" autoAdjust="0"/>
  </p:normalViewPr>
  <p:slideViewPr>
    <p:cSldViewPr>
      <p:cViewPr varScale="1">
        <p:scale>
          <a:sx n="74" d="100"/>
          <a:sy n="74" d="100"/>
        </p:scale>
        <p:origin x="1668" y="72"/>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notesViewPr>
    <p:cSldViewPr>
      <p:cViewPr>
        <p:scale>
          <a:sx n="85" d="100"/>
          <a:sy n="85" d="100"/>
        </p:scale>
        <p:origin x="-378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A27F03-9264-4026-9D4B-1EDD35AAD0F3}" type="datetimeFigureOut">
              <a:rPr lang="en-US" smtClean="0"/>
              <a:pPr/>
              <a:t>6/25/2014</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737DA-645B-49C5-8FC2-BB65A914C635}" type="slidenum">
              <a:rPr lang="en-US" smtClean="0"/>
              <a:pPr/>
              <a:t>‹N°›</a:t>
            </a:fld>
            <a:endParaRPr lang="en-US"/>
          </a:p>
        </p:txBody>
      </p:sp>
    </p:spTree>
    <p:extLst>
      <p:ext uri="{BB962C8B-B14F-4D97-AF65-F5344CB8AC3E}">
        <p14:creationId xmlns:p14="http://schemas.microsoft.com/office/powerpoint/2010/main" val="802258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smtClean="0">
                <a:latin typeface="Arial"/>
                <a:ea typeface="Calibri"/>
                <a:cs typeface="Times New Roman"/>
              </a:rPr>
              <a:t>Présentation : 75 minutes</a:t>
            </a:r>
            <a:endParaRPr lang="fr-FR" sz="1000" smtClean="0">
              <a:latin typeface="Arial"/>
              <a:ea typeface="Calibri"/>
              <a:cs typeface="Times New Roman"/>
            </a:endParaRPr>
          </a:p>
          <a:p>
            <a:pPr>
              <a:lnSpc>
                <a:spcPct val="115000"/>
              </a:lnSpc>
              <a:spcAft>
                <a:spcPts val="1000"/>
              </a:spcAft>
            </a:pPr>
            <a:r>
              <a:rPr lang="fr-FR" sz="1000" b="1" smtClean="0">
                <a:latin typeface="Arial"/>
                <a:ea typeface="Calibri"/>
                <a:cs typeface="Times New Roman"/>
              </a:rPr>
              <a:t>Atelier pratique : 110 minutes </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À la fin de ce module, les stagiaires seront à même d'effectuer les tâches suivantes :</a:t>
            </a:r>
          </a:p>
          <a:p>
            <a:pPr marL="171450" marR="0" lvl="0" indent="-171450">
              <a:lnSpc>
                <a:spcPct val="115000"/>
              </a:lnSpc>
              <a:spcBef>
                <a:spcPts val="0"/>
              </a:spcBef>
              <a:spcAft>
                <a:spcPts val="995"/>
              </a:spcAft>
              <a:buFont typeface="Arial" pitchFamily="34" charset="0"/>
              <a:buChar char="•"/>
            </a:pPr>
            <a:r>
              <a:rPr lang="fr-FR" sz="1000" smtClean="0">
                <a:latin typeface="Arial"/>
                <a:ea typeface="Times New Roman"/>
                <a:cs typeface="Times New Roman"/>
              </a:rPr>
              <a:t>P</a:t>
            </a:r>
            <a:r>
              <a:rPr lang="fr-FR" sz="1000" smtClean="0">
                <a:effectLst/>
                <a:latin typeface="Arial"/>
                <a:ea typeface="Times New Roman"/>
                <a:cs typeface="Times New Roman"/>
              </a:rPr>
              <a:t>lanifier une infrastructure pour le clustering avec basculement</a:t>
            </a:r>
            <a:r>
              <a:rPr lang="fr-FR" sz="1000" smtClean="0">
                <a:latin typeface="Arial"/>
                <a:ea typeface="Times New Roman"/>
                <a:cs typeface="Times New Roman"/>
              </a:rPr>
              <a:t>.</a:t>
            </a: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Implémenter un clustering avec basculement</a:t>
            </a:r>
            <a:r>
              <a:rPr lang="fr-FR" sz="1000" smtClean="0">
                <a:solidFill>
                  <a:srgbClr val="000000"/>
                </a:solidFill>
                <a:latin typeface="Arial"/>
                <a:ea typeface="Times New Roman"/>
                <a:cs typeface="Times New Roman"/>
              </a:rPr>
              <a:t>.</a:t>
            </a: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Intégrer le clustering avec basculement avec la virtualisation de serveur</a:t>
            </a:r>
            <a:r>
              <a:rPr lang="fr-FR" sz="1000" smtClean="0">
                <a:solidFill>
                  <a:srgbClr val="000000"/>
                </a:solidFill>
                <a:latin typeface="Arial"/>
                <a:ea typeface="Times New Roman"/>
                <a:cs typeface="Times New Roman"/>
              </a:rPr>
              <a:t>.</a:t>
            </a: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Planifier le clustering avec basculement multisite.</a:t>
            </a:r>
            <a:endParaRPr lang="fr-FR" sz="1000" smtClean="0">
              <a:effectLst/>
              <a:latin typeface="Arial"/>
              <a:ea typeface="Times New Roman"/>
              <a:cs typeface="Times New Roman"/>
            </a:endParaRPr>
          </a:p>
          <a:p>
            <a:pPr>
              <a:lnSpc>
                <a:spcPct val="115000"/>
              </a:lnSpc>
              <a:spcAft>
                <a:spcPts val="300"/>
              </a:spcAft>
            </a:pPr>
            <a:r>
              <a:rPr lang="fr-FR" sz="1000" b="1" smtClean="0">
                <a:latin typeface="Arial"/>
                <a:ea typeface="Calibri"/>
                <a:cs typeface="Times New Roman"/>
              </a:rPr>
              <a:t>Documents de cours</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animer ce module, vous devez disposer du fichier Microsoft</a:t>
            </a:r>
            <a:r>
              <a:rPr lang="fr-FR" sz="1000" baseline="30000" smtClean="0">
                <a:latin typeface="Arial"/>
                <a:ea typeface="Calibri"/>
                <a:cs typeface="Times New Roman"/>
              </a:rPr>
              <a:t>®</a:t>
            </a:r>
            <a:r>
              <a:rPr lang="fr-FR" sz="1000" smtClean="0">
                <a:latin typeface="Arial"/>
                <a:ea typeface="Calibri"/>
                <a:cs typeface="Times New Roman"/>
              </a:rPr>
              <a:t> Office PowerPoint</a:t>
            </a:r>
            <a:r>
              <a:rPr lang="fr-FR" sz="1000" baseline="30000" smtClean="0">
                <a:latin typeface="Arial"/>
                <a:ea typeface="Calibri"/>
                <a:cs typeface="Times New Roman"/>
              </a:rPr>
              <a:t>®</a:t>
            </a:r>
            <a:r>
              <a:rPr lang="fr-FR" sz="1000" smtClean="0">
                <a:latin typeface="Arial"/>
                <a:ea typeface="Calibri"/>
                <a:cs typeface="Times New Roman"/>
              </a:rPr>
              <a:t> 22414B_08.pptx.</a:t>
            </a:r>
          </a:p>
          <a:p>
            <a:pPr>
              <a:lnSpc>
                <a:spcPct val="115000"/>
              </a:lnSpc>
              <a:spcAft>
                <a:spcPts val="995"/>
              </a:spcAft>
            </a:pPr>
            <a:r>
              <a:rPr lang="fr-FR" sz="1000" b="1" smtClean="0">
                <a:latin typeface="Arial"/>
                <a:ea typeface="Calibri"/>
                <a:cs typeface="Times New Roman"/>
              </a:rPr>
              <a:t>Important :</a:t>
            </a:r>
            <a:r>
              <a:rPr lang="fr-FR" sz="1000" smtClean="0">
                <a:latin typeface="Arial"/>
                <a:ea typeface="Calibri"/>
                <a:cs typeface="Times New Roman"/>
              </a:rPr>
              <a:t> il est recommandé d'utiliser PowerPoint 2010 ou une version plus récente pour afficher les diapositives de ce cours. Si vous utilisez la Visionneuse PowerPoint ou une version antérieure de PowerPoint, certaines diapositives risquent de ne pas s'afficher correctement.</a:t>
            </a:r>
          </a:p>
          <a:p>
            <a:pPr>
              <a:lnSpc>
                <a:spcPct val="115000"/>
              </a:lnSpc>
              <a:spcAft>
                <a:spcPts val="300"/>
              </a:spcAft>
            </a:pPr>
            <a:r>
              <a:rPr lang="fr-FR" sz="1000" b="1" smtClean="0">
                <a:latin typeface="Arial"/>
                <a:ea typeface="Calibri"/>
                <a:cs typeface="Times New Roman"/>
              </a:rPr>
              <a:t>Préparation</a:t>
            </a:r>
            <a:endParaRPr lang="fr-FR" sz="1000" smtClean="0">
              <a:latin typeface="Arial"/>
              <a:ea typeface="Calibri"/>
              <a:cs typeface="Times New Roman"/>
            </a:endParaRPr>
          </a:p>
          <a:p>
            <a:pPr>
              <a:lnSpc>
                <a:spcPct val="115000"/>
              </a:lnSpc>
              <a:spcAft>
                <a:spcPts val="995"/>
              </a:spcAft>
            </a:pPr>
            <a:r>
              <a:rPr lang="fr-FR" sz="1000" smtClean="0">
                <a:latin typeface="Arial"/>
                <a:ea typeface="Calibri"/>
                <a:cs typeface="Times New Roman"/>
              </a:rPr>
              <a:t>Pour préparer ce module, vous devez effectuer les tâches suivantes :</a:t>
            </a:r>
          </a:p>
          <a:p>
            <a:pPr marL="171450" marR="0" lvl="0" indent="-17145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lire tous les documents de cours relatifs à ce module ;</a:t>
            </a:r>
            <a:endParaRPr lang="fr-FR" sz="1000" smtClean="0">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smtClean="0">
                <a:latin typeface="Arial"/>
                <a:ea typeface="Times New Roman"/>
                <a:cs typeface="Times New Roman"/>
              </a:rPr>
              <a:t>exercez-vous à exécuter les démonstrations</a:t>
            </a:r>
            <a:r>
              <a:rPr lang="fr-FR" sz="1000" smtClean="0">
                <a:effectLst/>
                <a:latin typeface="Arial"/>
                <a:ea typeface="Times New Roman"/>
                <a:cs typeface="Times New Roman"/>
              </a:rPr>
              <a:t> ;</a:t>
            </a:r>
          </a:p>
          <a:p>
            <a:pPr marL="171450" marR="0" lvl="0" indent="-17145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vous exercer à exécuter les ateliers ;</a:t>
            </a:r>
          </a:p>
          <a:p>
            <a:pPr marL="171450" marR="0" lvl="0" indent="-171450">
              <a:lnSpc>
                <a:spcPct val="115000"/>
              </a:lnSpc>
              <a:spcBef>
                <a:spcPts val="0"/>
              </a:spcBef>
              <a:spcAft>
                <a:spcPts val="995"/>
              </a:spcAft>
              <a:buFont typeface="Arial" pitchFamily="34" charset="0"/>
              <a:buChar char="•"/>
            </a:pPr>
            <a:r>
              <a:rPr lang="fr-FR" sz="1000" smtClean="0">
                <a:effectLst/>
                <a:latin typeface="Arial"/>
                <a:ea typeface="Times New Roman"/>
                <a:cs typeface="Times New Roman"/>
              </a:rPr>
              <a:t>passer en revue la section « Contrôle des acquis et éléments à retenir » et réfléchir à la façon de l'utiliser pour que les stagiaires puissent approfondir leurs connaissances et les mettre en pratique dans le cadre de leur fonction.</a:t>
            </a:r>
          </a:p>
          <a:p>
            <a:pPr>
              <a:lnSpc>
                <a:spcPct val="115000"/>
              </a:lnSpc>
              <a:spcAft>
                <a:spcPts val="1000"/>
              </a:spcAft>
            </a:pPr>
            <a:r>
              <a:rPr lang="fr-FR" sz="1000" smtClean="0">
                <a:latin typeface="Arial"/>
                <a:ea typeface="Calibri"/>
                <a:cs typeface="Times New Roman"/>
              </a:rPr>
              <a:t>Lors de la préparation de ce cours, il est impératif que vous exécutiez vous-même les ateliers afin de comprendre comment ils fonctionnent, ainsi que les concepts abordés dans chacun d'entre eux. Vous serez ainsi à même de fournir des conseils avisés aux stagiaires qui peuvent rester bloqués lors d'un atelier. Vous serez également plus en mesure d'organiser votre cours afin d'être certain d'y traiter tous les concepts abordés dans les ateliers.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a:t>
            </a:fld>
            <a:endParaRPr lang="fr-FR"/>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6" name="Rectangle 5"/>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37296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L'objectif de cette rubrique est de présenter plusieurs applications et si vous devez ou non les inclure dans un cluster de basculement. Expliquez que vous ne pouvez pas regrouper toutes les applications, et que certaines d'entre elles disposent de leur propre technologie de redondance.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10</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100163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139737DA-645B-49C5-8FC2-BB65A914C635}" type="slidenum">
              <a:rPr lang="en-US" smtClean="0"/>
              <a:pPr/>
              <a:t>11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331372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comment installer la fonctionnalité Clustering avec basculement, et insistez sur l'importance d'utiliser l'Assistant Validation d'une configuration.</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12</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334847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solidFill>
                  <a:srgbClr val="000000"/>
                </a:solidFill>
                <a:latin typeface="Arial"/>
                <a:ea typeface="Calibri"/>
                <a:cs typeface="Segoe UI"/>
              </a:rPr>
              <a:t>Décrivez le processus de mise en cluster des rôles serveur, et expliquez comment vous pouvez également utiliser dism.exe et Windows PowerShell pour installer des rôles et des fonctionnalités. Par ailleurs, insistez sur le fait que le Gestionnaire de serveur dans Windows Server 2012 peut installer des rôles et des fonctionnalités de Windows à distance.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13</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65191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Présentez quelques tâches d'administration courantes pour la gestion d'un cluster et de ses propriétés. Essayez d'illustrer ces tâches avec quelques exemples réels pour les stagiaires.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1465932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Présentez les options disponibles pour configurer les paramètres de basculement d'application. Décrivez les opérations de basculement et de restauration automatique, et les scénarios dans lesquels vous devez ou non utiliser la restauration automatique. </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Expliquez ce qu'est un propriétaire favori et dans quel cas cette option doit être utilisée. En outre, mentionnez qu'il est très important que votre solution de surveillance contienne un cluster.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379565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Expliquez que le rôle de serveur de fichiers a considérablement changé dans Windows Server 2012 en termes de clustering. Décrivez un serveur de fichiers avec montée en puissance parallèle et expliquez en quoi il est différent d'un cluster de serveurs de fichiers ordinaire. En outre, insistez sur les avantages du serveur de fichiers avec montée en puissance parallèle.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472686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b="1" smtClean="0">
                <a:latin typeface="Arial"/>
                <a:ea typeface="Calibri"/>
                <a:cs typeface="Times New Roman"/>
              </a:rPr>
              <a:t>Étapes de préparation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Démarrez </a:t>
            </a:r>
            <a:r>
              <a:rPr lang="fr-FR" sz="1000" b="1" smtClean="0">
                <a:effectLst/>
                <a:latin typeface="Arial"/>
                <a:ea typeface="Times New Roman"/>
                <a:cs typeface="Times New Roman"/>
              </a:rPr>
              <a:t>22414B-LON-DC1</a:t>
            </a:r>
            <a:r>
              <a:rPr lang="fr-FR" sz="1000" smtClean="0">
                <a:effectLst/>
                <a:latin typeface="Arial"/>
                <a:ea typeface="Times New Roman"/>
                <a:cs typeface="Times New Roman"/>
              </a:rPr>
              <a:t>, </a:t>
            </a:r>
            <a:r>
              <a:rPr lang="fr-FR" sz="1000" b="1" smtClean="0">
                <a:effectLst/>
                <a:latin typeface="Arial"/>
                <a:ea typeface="Times New Roman"/>
                <a:cs typeface="Times New Roman"/>
              </a:rPr>
              <a:t>22414B-LON-SVR1</a:t>
            </a:r>
            <a:r>
              <a:rPr lang="fr-FR" sz="1000" smtClean="0">
                <a:effectLst/>
                <a:latin typeface="Arial"/>
                <a:ea typeface="Times New Roman"/>
                <a:cs typeface="Times New Roman"/>
              </a:rPr>
              <a:t> et </a:t>
            </a:r>
            <a:r>
              <a:rPr lang="fr-FR" sz="1000" b="1" smtClean="0">
                <a:effectLst/>
                <a:latin typeface="Arial"/>
                <a:ea typeface="Times New Roman"/>
                <a:cs typeface="Times New Roman"/>
              </a:rPr>
              <a:t>22414B-LON-SVR2</a:t>
            </a:r>
            <a:r>
              <a:rPr lang="fr-FR" sz="100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Connectez-vous à tous les ordinateurs avec le nom d'utilisateur </a:t>
            </a:r>
            <a:r>
              <a:rPr lang="fr-FR" sz="1000" b="1" smtClean="0">
                <a:effectLst/>
                <a:latin typeface="Arial"/>
                <a:ea typeface="Times New Roman"/>
                <a:cs typeface="Times New Roman"/>
              </a:rPr>
              <a:t>Adatum\Administrateur</a:t>
            </a:r>
            <a:r>
              <a:rPr lang="fr-FR" sz="1000" smtClean="0">
                <a:effectLst/>
                <a:latin typeface="Arial"/>
                <a:ea typeface="Times New Roman"/>
                <a:cs typeface="Times New Roman"/>
              </a:rPr>
              <a:t> et le mot de passe </a:t>
            </a:r>
            <a:r>
              <a:rPr lang="fr-FR" sz="1000" b="1" smtClean="0">
                <a:effectLst/>
                <a:latin typeface="Arial"/>
                <a:ea typeface="Times New Roman"/>
                <a:cs typeface="Times New Roman"/>
              </a:rPr>
              <a:t>Pa$$w0rd</a:t>
            </a:r>
            <a:r>
              <a:rPr lang="fr-FR" sz="1000" smtClean="0">
                <a:effectLst/>
                <a:latin typeface="Arial"/>
                <a:ea typeface="Times New Roman"/>
                <a:cs typeface="Times New Roman"/>
              </a:rPr>
              <a:t>.</a:t>
            </a:r>
          </a:p>
          <a:p>
            <a:pPr>
              <a:lnSpc>
                <a:spcPct val="115000"/>
              </a:lnSpc>
              <a:spcAft>
                <a:spcPts val="1000"/>
              </a:spcAft>
            </a:pPr>
            <a:r>
              <a:rPr lang="fr-FR" sz="1000" b="1" smtClean="0">
                <a:latin typeface="Arial"/>
                <a:ea typeface="Calibri"/>
                <a:cs typeface="Times New Roman"/>
              </a:rPr>
              <a:t>Procédure de démonstration</a:t>
            </a:r>
            <a:endParaRPr lang="fr-FR" sz="1000" smtClean="0">
              <a:latin typeface="Arial"/>
              <a:ea typeface="Calibri"/>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Segoe UI"/>
              </a:rPr>
              <a:t>Sur LON-SVR1, dans </a:t>
            </a:r>
            <a:r>
              <a:rPr lang="fr-FR" sz="1000" b="1" smtClean="0">
                <a:effectLst/>
                <a:latin typeface="Arial"/>
                <a:ea typeface="Times New Roman"/>
                <a:cs typeface="Times New Roman"/>
              </a:rPr>
              <a:t>Gestionnaire de</a:t>
            </a:r>
            <a:r>
              <a:rPr lang="fr-FR" sz="1000" smtClean="0">
                <a:solidFill>
                  <a:srgbClr val="000000"/>
                </a:solidFill>
                <a:effectLst/>
                <a:latin typeface="Arial"/>
                <a:ea typeface="Times New Roman"/>
                <a:cs typeface="Segoe UI"/>
              </a:rPr>
              <a:t> </a:t>
            </a:r>
            <a:r>
              <a:rPr lang="fr-FR" sz="1000" b="1" smtClean="0">
                <a:effectLst/>
                <a:latin typeface="Arial"/>
                <a:ea typeface="Times New Roman"/>
                <a:cs typeface="Times New Roman"/>
              </a:rPr>
              <a:t>serveur</a:t>
            </a:r>
            <a:r>
              <a:rPr lang="fr-FR" sz="1000" smtClean="0">
                <a:solidFill>
                  <a:srgbClr val="000000"/>
                </a:solidFill>
                <a:effectLst/>
                <a:latin typeface="Arial"/>
                <a:ea typeface="Times New Roman"/>
                <a:cs typeface="Segoe UI"/>
              </a:rPr>
              <a:t>, cliquez sur </a:t>
            </a:r>
            <a:r>
              <a:rPr lang="fr-FR" sz="1000" b="1" smtClean="0">
                <a:effectLst/>
                <a:latin typeface="Arial"/>
                <a:ea typeface="Times New Roman"/>
                <a:cs typeface="Times New Roman"/>
              </a:rPr>
              <a:t>Tableau de bord</a:t>
            </a:r>
            <a:r>
              <a:rPr lang="fr-FR" sz="1000" smtClean="0">
                <a:solidFill>
                  <a:srgbClr val="000000"/>
                </a:solidFill>
                <a:effectLst/>
                <a:latin typeface="Arial"/>
                <a:ea typeface="Times New Roman"/>
                <a:cs typeface="Segoe UI"/>
              </a:rPr>
              <a:t>, puis sur </a:t>
            </a:r>
            <a:r>
              <a:rPr lang="fr-FR" sz="1000" b="1" smtClean="0">
                <a:effectLst/>
                <a:latin typeface="Arial"/>
                <a:ea typeface="Times New Roman"/>
                <a:cs typeface="Times New Roman"/>
              </a:rPr>
              <a:t>Ajouter</a:t>
            </a:r>
            <a:r>
              <a:rPr lang="fr-FR" sz="1000" smtClean="0">
                <a:solidFill>
                  <a:srgbClr val="000000"/>
                </a:solidFill>
                <a:effectLst/>
                <a:latin typeface="Arial"/>
                <a:ea typeface="Times New Roman"/>
                <a:cs typeface="Segoe UI"/>
              </a:rPr>
              <a:t> </a:t>
            </a:r>
            <a:r>
              <a:rPr lang="fr-FR" sz="1000" b="1" smtClean="0">
                <a:effectLst/>
                <a:latin typeface="Arial"/>
                <a:ea typeface="Times New Roman"/>
                <a:cs typeface="Times New Roman"/>
              </a:rPr>
              <a:t>des rôles et des fonctionnalités</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Segoe UI"/>
              </a:rPr>
              <a:t>Dans la page </a:t>
            </a:r>
            <a:r>
              <a:rPr lang="fr-FR" sz="1000" b="1" smtClean="0">
                <a:effectLst/>
                <a:latin typeface="Arial"/>
                <a:ea typeface="Times New Roman"/>
                <a:cs typeface="Times New Roman"/>
              </a:rPr>
              <a:t>Avant de commencer</a:t>
            </a:r>
            <a:r>
              <a:rPr lang="fr-FR" sz="1000" smtClean="0">
                <a:solidFill>
                  <a:srgbClr val="000000"/>
                </a:solidFill>
                <a:effectLst/>
                <a:latin typeface="Arial"/>
                <a:ea typeface="Times New Roman"/>
                <a:cs typeface="Segoe UI"/>
              </a:rPr>
              <a:t>, cliquez sur </a:t>
            </a:r>
            <a:r>
              <a:rPr lang="fr-FR" sz="1000" b="1" smtClean="0">
                <a:effectLst/>
                <a:latin typeface="Arial"/>
                <a:ea typeface="Times New Roman"/>
                <a:cs typeface="Times New Roman"/>
              </a:rPr>
              <a:t>Suivant</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Segoe UI"/>
              </a:rPr>
              <a:t>Dans la page </a:t>
            </a:r>
            <a:r>
              <a:rPr lang="fr-FR" sz="1000" b="1" smtClean="0">
                <a:effectLst/>
                <a:latin typeface="Arial"/>
                <a:ea typeface="Times New Roman"/>
                <a:cs typeface="Times New Roman"/>
              </a:rPr>
              <a:t>Sélectionner le type d'installation</a:t>
            </a:r>
            <a:r>
              <a:rPr lang="fr-FR" sz="1000" smtClean="0">
                <a:solidFill>
                  <a:srgbClr val="000000"/>
                </a:solidFill>
                <a:effectLst/>
                <a:latin typeface="Arial"/>
                <a:ea typeface="Times New Roman"/>
                <a:cs typeface="Segoe UI"/>
              </a:rPr>
              <a:t>, cliquez sur </a:t>
            </a:r>
            <a:r>
              <a:rPr lang="fr-FR" sz="1000" b="1" smtClean="0">
                <a:effectLst/>
                <a:latin typeface="Arial"/>
                <a:ea typeface="Times New Roman"/>
                <a:cs typeface="Times New Roman"/>
              </a:rPr>
              <a:t>Suivant</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latin typeface="Arial"/>
                <a:ea typeface="Times New Roman"/>
                <a:cs typeface="Segoe UI"/>
              </a:rPr>
              <a:t>Dans la page </a:t>
            </a:r>
            <a:r>
              <a:rPr lang="fr-FR" sz="1000" b="1" smtClean="0">
                <a:latin typeface="Arial"/>
                <a:ea typeface="Times New Roman"/>
                <a:cs typeface="Times New Roman"/>
              </a:rPr>
              <a:t>Sélectionner le serveur de destination</a:t>
            </a:r>
            <a:r>
              <a:rPr lang="fr-FR" sz="1000" smtClean="0">
                <a:solidFill>
                  <a:srgbClr val="000000"/>
                </a:solidFill>
                <a:latin typeface="Arial"/>
                <a:ea typeface="Times New Roman"/>
                <a:cs typeface="Segoe UI"/>
              </a:rPr>
              <a:t>, cliquez sur </a:t>
            </a:r>
            <a:r>
              <a:rPr lang="fr-FR" sz="1000" b="1" smtClean="0">
                <a:latin typeface="Arial"/>
                <a:ea typeface="Times New Roman"/>
                <a:cs typeface="Times New Roman"/>
              </a:rPr>
              <a:t>Suivant</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latin typeface="Arial"/>
                <a:ea typeface="Times New Roman"/>
                <a:cs typeface="Segoe UI"/>
              </a:rPr>
              <a:t>Dans la page </a:t>
            </a:r>
            <a:r>
              <a:rPr lang="fr-FR" sz="1000" b="1" smtClean="0">
                <a:latin typeface="Arial"/>
                <a:ea typeface="Times New Roman"/>
                <a:cs typeface="Times New Roman"/>
              </a:rPr>
              <a:t>Sélectionner des rôles de serveurs</a:t>
            </a:r>
            <a:r>
              <a:rPr lang="fr-FR" sz="1000" smtClean="0">
                <a:solidFill>
                  <a:srgbClr val="000000"/>
                </a:solidFill>
                <a:latin typeface="Arial"/>
                <a:ea typeface="Times New Roman"/>
                <a:cs typeface="Segoe UI"/>
              </a:rPr>
              <a:t>, développez </a:t>
            </a:r>
            <a:r>
              <a:rPr lang="fr-FR" sz="1000" b="1" smtClean="0">
                <a:latin typeface="Arial"/>
                <a:ea typeface="Times New Roman"/>
                <a:cs typeface="Times New Roman"/>
              </a:rPr>
              <a:t>Service de fichiers et de stockage (Installé)</a:t>
            </a:r>
            <a:r>
              <a:rPr lang="fr-FR" sz="1000" smtClean="0">
                <a:solidFill>
                  <a:srgbClr val="000000"/>
                </a:solidFill>
                <a:latin typeface="Arial"/>
                <a:ea typeface="Times New Roman"/>
                <a:cs typeface="Segoe UI"/>
              </a:rPr>
              <a:t>, développez </a:t>
            </a:r>
            <a:r>
              <a:rPr lang="fr-FR" sz="1000" b="1" smtClean="0">
                <a:latin typeface="Arial"/>
                <a:ea typeface="Times New Roman"/>
                <a:cs typeface="Times New Roman"/>
              </a:rPr>
              <a:t>Services de</a:t>
            </a:r>
            <a:r>
              <a:rPr lang="fr-FR" sz="1000" smtClean="0">
                <a:solidFill>
                  <a:srgbClr val="000000"/>
                </a:solidFill>
                <a:latin typeface="Arial"/>
                <a:ea typeface="Times New Roman"/>
                <a:cs typeface="Segoe UI"/>
              </a:rPr>
              <a:t> </a:t>
            </a:r>
            <a:r>
              <a:rPr lang="fr-FR" sz="1000" b="1" smtClean="0">
                <a:latin typeface="Arial"/>
                <a:ea typeface="Times New Roman"/>
                <a:cs typeface="Times New Roman"/>
              </a:rPr>
              <a:t>fichiers et iSCSI (Installé)</a:t>
            </a:r>
            <a:r>
              <a:rPr lang="fr-FR" sz="1000" smtClean="0">
                <a:solidFill>
                  <a:srgbClr val="000000"/>
                </a:solidFill>
                <a:latin typeface="Arial"/>
                <a:ea typeface="Times New Roman"/>
                <a:cs typeface="Segoe UI"/>
              </a:rPr>
              <a:t>, puis vérifiez que l'option </a:t>
            </a:r>
            <a:r>
              <a:rPr lang="fr-FR" sz="1000" b="1" smtClean="0">
                <a:latin typeface="Arial"/>
                <a:ea typeface="Times New Roman"/>
                <a:cs typeface="Times New Roman"/>
              </a:rPr>
              <a:t>Serveur de fichiers</a:t>
            </a:r>
            <a:r>
              <a:rPr lang="fr-FR" sz="1000" smtClean="0">
                <a:solidFill>
                  <a:srgbClr val="000000"/>
                </a:solidFill>
                <a:latin typeface="Arial"/>
                <a:ea typeface="Times New Roman"/>
                <a:cs typeface="Segoe UI"/>
              </a:rPr>
              <a:t> est sélectionnée</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latin typeface="Arial"/>
                <a:ea typeface="Calibri"/>
                <a:cs typeface="Times New Roman"/>
              </a:rPr>
              <a:t>Cliquez sur </a:t>
            </a:r>
            <a:r>
              <a:rPr lang="fr-FR" sz="1000" b="1" smtClean="0">
                <a:latin typeface="Arial"/>
                <a:ea typeface="Calibri"/>
                <a:cs typeface="Times New Roman"/>
              </a:rPr>
              <a:t>Suivant.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Segoe UI"/>
              </a:rPr>
              <a:t>Dans la page </a:t>
            </a:r>
            <a:r>
              <a:rPr lang="fr-FR" sz="1000" b="1" smtClean="0">
                <a:effectLst/>
                <a:latin typeface="Arial"/>
                <a:ea typeface="Times New Roman"/>
                <a:cs typeface="Times New Roman"/>
              </a:rPr>
              <a:t>Sélectionner des fonctionnalités</a:t>
            </a:r>
            <a:r>
              <a:rPr lang="fr-FR" sz="1000" smtClean="0">
                <a:solidFill>
                  <a:srgbClr val="000000"/>
                </a:solidFill>
                <a:effectLst/>
                <a:latin typeface="Arial"/>
                <a:ea typeface="Times New Roman"/>
                <a:cs typeface="Segoe UI"/>
              </a:rPr>
              <a:t>, sélectionnez </a:t>
            </a:r>
            <a:r>
              <a:rPr lang="fr-FR" sz="1000" b="1" smtClean="0">
                <a:effectLst/>
                <a:latin typeface="Arial"/>
                <a:ea typeface="Times New Roman"/>
                <a:cs typeface="Times New Roman"/>
              </a:rPr>
              <a:t>Clustering avec basculement</a:t>
            </a:r>
            <a:r>
              <a:rPr lang="fr-FR" sz="1000" smtClean="0">
                <a:solidFill>
                  <a:srgbClr val="000000"/>
                </a:solidFill>
                <a:effectLst/>
                <a:latin typeface="Arial"/>
                <a:ea typeface="Times New Roman"/>
                <a:cs typeface="Segoe UI"/>
              </a:rPr>
              <a:t>, cliquez sur </a:t>
            </a:r>
            <a:r>
              <a:rPr lang="fr-FR" sz="1000" b="1" smtClean="0">
                <a:effectLst/>
                <a:latin typeface="Arial"/>
                <a:ea typeface="Times New Roman"/>
                <a:cs typeface="Times New Roman"/>
              </a:rPr>
              <a:t>Ajouter des fonctionnalités</a:t>
            </a:r>
            <a:r>
              <a:rPr lang="fr-FR" sz="1000" smtClean="0">
                <a:solidFill>
                  <a:srgbClr val="000000"/>
                </a:solidFill>
                <a:effectLst/>
                <a:latin typeface="Arial"/>
                <a:ea typeface="Times New Roman"/>
                <a:cs typeface="Segoe UI"/>
              </a:rPr>
              <a:t>, puis sur </a:t>
            </a:r>
            <a:r>
              <a:rPr lang="fr-FR" sz="1000" b="1" smtClean="0">
                <a:effectLst/>
                <a:latin typeface="Arial"/>
                <a:ea typeface="Times New Roman"/>
                <a:cs typeface="Times New Roman"/>
              </a:rPr>
              <a:t>Suivant</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Segoe UI"/>
              </a:rPr>
              <a:t>Dans la page </a:t>
            </a:r>
            <a:r>
              <a:rPr lang="fr-FR" sz="1000" b="1" smtClean="0">
                <a:effectLst/>
                <a:latin typeface="Arial"/>
                <a:ea typeface="Times New Roman"/>
                <a:cs typeface="Times New Roman"/>
              </a:rPr>
              <a:t>Confirmer les sélections d'installation</a:t>
            </a:r>
            <a:r>
              <a:rPr lang="fr-FR" sz="1000" smtClean="0">
                <a:solidFill>
                  <a:srgbClr val="000000"/>
                </a:solidFill>
                <a:effectLst/>
                <a:latin typeface="Arial"/>
                <a:ea typeface="Times New Roman"/>
                <a:cs typeface="Segoe UI"/>
              </a:rPr>
              <a:t>, cliquez sur </a:t>
            </a:r>
            <a:r>
              <a:rPr lang="fr-FR" sz="1000" b="1" smtClean="0">
                <a:effectLst/>
                <a:latin typeface="Arial"/>
                <a:ea typeface="Times New Roman"/>
                <a:cs typeface="Times New Roman"/>
              </a:rPr>
              <a:t>Installer</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Segoe UI"/>
              </a:rPr>
              <a:t>Lorsque le message </a:t>
            </a:r>
            <a:r>
              <a:rPr lang="fr-FR" sz="1000" b="1" smtClean="0">
                <a:effectLst/>
                <a:latin typeface="Arial"/>
                <a:ea typeface="Times New Roman"/>
                <a:cs typeface="Times New Roman"/>
              </a:rPr>
              <a:t>Réussite de l'installation</a:t>
            </a:r>
            <a:r>
              <a:rPr lang="fr-FR" sz="1000" smtClean="0">
                <a:solidFill>
                  <a:srgbClr val="000000"/>
                </a:solidFill>
                <a:effectLst/>
                <a:latin typeface="Arial"/>
                <a:ea typeface="Times New Roman"/>
                <a:cs typeface="Segoe UI"/>
              </a:rPr>
              <a:t> s'affiche, cliquez sur </a:t>
            </a:r>
            <a:r>
              <a:rPr lang="fr-FR" sz="1000" b="1" smtClean="0">
                <a:effectLst/>
                <a:latin typeface="Arial"/>
                <a:ea typeface="Times New Roman"/>
                <a:cs typeface="Times New Roman"/>
              </a:rPr>
              <a:t>Fermer</a:t>
            </a:r>
            <a:r>
              <a:rPr lang="fr-FR" sz="1000" smtClean="0">
                <a:solidFill>
                  <a:srgbClr val="000000"/>
                </a:solidFill>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solidFill>
                  <a:srgbClr val="000000"/>
                </a:solidFill>
                <a:effectLst/>
                <a:latin typeface="Arial"/>
                <a:ea typeface="Times New Roman"/>
                <a:cs typeface="Segoe UI"/>
              </a:rPr>
              <a:t>Répétez les étapes 1 à 9 sur LON-SVR2.</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Sur LON-SVR1, ouvrez le </a:t>
            </a:r>
            <a:r>
              <a:rPr lang="fr-FR" sz="1000" b="1" smtClean="0">
                <a:effectLst/>
                <a:latin typeface="Arial"/>
                <a:ea typeface="Times New Roman"/>
                <a:cs typeface="Times New Roman"/>
              </a:rPr>
              <a:t>Gestionnaire de serveur</a:t>
            </a:r>
            <a:r>
              <a:rPr lang="fr-FR" sz="1000" smtClean="0">
                <a:effectLst/>
                <a:latin typeface="Arial"/>
                <a:ea typeface="Times New Roman"/>
                <a:cs typeface="Segoe UI"/>
              </a:rPr>
              <a:t>, cliquez sur </a:t>
            </a:r>
            <a:r>
              <a:rPr lang="fr-FR" sz="1000" b="1" smtClean="0">
                <a:effectLst/>
                <a:latin typeface="Arial"/>
                <a:ea typeface="Times New Roman"/>
                <a:cs typeface="Times New Roman"/>
              </a:rPr>
              <a:t>Outils</a:t>
            </a:r>
            <a:r>
              <a:rPr lang="fr-FR" sz="1000" smtClean="0">
                <a:effectLst/>
                <a:latin typeface="Arial"/>
                <a:ea typeface="Times New Roman"/>
                <a:cs typeface="Segoe UI"/>
              </a:rPr>
              <a:t>, puis sur </a:t>
            </a:r>
            <a:r>
              <a:rPr lang="fr-FR" sz="1000" b="1" smtClean="0">
                <a:effectLst/>
                <a:latin typeface="Arial"/>
                <a:ea typeface="Times New Roman"/>
                <a:cs typeface="Times New Roman"/>
              </a:rPr>
              <a:t>Initiateur iSCSI</a:t>
            </a:r>
            <a:r>
              <a:rPr lang="fr-FR" sz="1000" smtClean="0">
                <a:effectLst/>
                <a:latin typeface="Arial"/>
                <a:ea typeface="Times New Roman"/>
                <a:cs typeface="Segoe UI"/>
              </a:rPr>
              <a:t>. À l'invite </a:t>
            </a:r>
            <a:r>
              <a:rPr lang="fr-FR" sz="1000" b="1" smtClean="0">
                <a:effectLst/>
                <a:latin typeface="Arial"/>
                <a:ea typeface="Times New Roman"/>
                <a:cs typeface="Times New Roman"/>
              </a:rPr>
              <a:t>Microsoft iSCSI</a:t>
            </a:r>
            <a:r>
              <a:rPr lang="fr-FR" sz="1000" smtClean="0">
                <a:effectLst/>
                <a:latin typeface="Arial"/>
                <a:ea typeface="Times New Roman"/>
                <a:cs typeface="Segoe UI"/>
              </a:rPr>
              <a:t>, cliquez sur </a:t>
            </a:r>
            <a:r>
              <a:rPr lang="fr-FR" sz="1000" b="1" smtClean="0">
                <a:effectLst/>
                <a:latin typeface="Arial"/>
                <a:ea typeface="Times New Roman"/>
                <a:cs typeface="Times New Roman"/>
              </a:rPr>
              <a:t>Oui</a:t>
            </a:r>
            <a:r>
              <a:rPr lang="fr-FR" sz="1000" smtClean="0">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Cliquez sur l'onglet </a:t>
            </a:r>
            <a:r>
              <a:rPr lang="fr-FR" sz="1000" b="1" smtClean="0">
                <a:effectLst/>
                <a:latin typeface="Arial"/>
                <a:ea typeface="Times New Roman"/>
                <a:cs typeface="Times New Roman"/>
              </a:rPr>
              <a:t>Découverte</a:t>
            </a:r>
            <a:r>
              <a:rPr lang="fr-FR" sz="1000" smtClean="0">
                <a:effectLst/>
                <a:latin typeface="Arial"/>
                <a:ea typeface="Times New Roman"/>
                <a:cs typeface="Segoe UI"/>
              </a:rPr>
              <a:t>. </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Times New Roman"/>
              </a:rPr>
              <a:t>Cliquez sur </a:t>
            </a:r>
            <a:r>
              <a:rPr lang="fr-FR" sz="1000" b="1" smtClean="0">
                <a:effectLst/>
                <a:latin typeface="Arial"/>
                <a:ea typeface="Times New Roman"/>
                <a:cs typeface="Times New Roman"/>
              </a:rPr>
              <a:t>Découvrir un portail</a:t>
            </a:r>
            <a:r>
              <a:rPr lang="fr-FR" sz="1000" smtClean="0">
                <a:effectLst/>
                <a:latin typeface="Arial"/>
                <a:ea typeface="Times New Roman"/>
                <a:cs typeface="Segoe UI"/>
              </a:rPr>
              <a:t>.</a:t>
            </a:r>
            <a:endParaRPr lang="fr-FR" sz="100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fr-FR" sz="1000" smtClean="0">
                <a:effectLst/>
                <a:latin typeface="Arial"/>
                <a:ea typeface="Times New Roman"/>
                <a:cs typeface="Segoe UI"/>
              </a:rPr>
              <a:t>Dans la zone </a:t>
            </a:r>
            <a:r>
              <a:rPr lang="fr-FR" sz="1000" b="1" smtClean="0">
                <a:effectLst/>
                <a:latin typeface="Arial"/>
                <a:ea typeface="Times New Roman"/>
                <a:cs typeface="Times New Roman"/>
              </a:rPr>
              <a:t>Adresse IP ou nom DNS</a:t>
            </a:r>
            <a:r>
              <a:rPr lang="fr-FR" sz="1000" smtClean="0">
                <a:effectLst/>
                <a:latin typeface="Arial"/>
                <a:ea typeface="Times New Roman"/>
                <a:cs typeface="Segoe UI"/>
              </a:rPr>
              <a:t>, tapez </a:t>
            </a:r>
            <a:r>
              <a:rPr lang="fr-FR" sz="1000" b="1" smtClean="0">
                <a:effectLst/>
                <a:latin typeface="Arial"/>
                <a:ea typeface="Times New Roman"/>
                <a:cs typeface="Times New Roman"/>
              </a:rPr>
              <a:t>172.16.0.10</a:t>
            </a:r>
            <a:r>
              <a:rPr lang="fr-FR" sz="1000" smtClean="0">
                <a:effectLst/>
                <a:latin typeface="Arial"/>
                <a:ea typeface="Times New Roman"/>
                <a:cs typeface="Segoe UI"/>
              </a:rPr>
              <a:t>, puis cliquez sur </a:t>
            </a:r>
            <a:r>
              <a:rPr lang="fr-FR" sz="1000" b="1" smtClean="0">
                <a:effectLst/>
                <a:latin typeface="Arial"/>
                <a:ea typeface="Times New Roman"/>
                <a:cs typeface="Times New Roman"/>
              </a:rPr>
              <a:t>OK</a:t>
            </a:r>
            <a:r>
              <a:rPr lang="fr-FR" sz="1000" smtClean="0">
                <a:effectLst/>
                <a:latin typeface="Arial"/>
                <a:ea typeface="Times New Roman"/>
                <a:cs typeface="Segoe UI"/>
              </a:rPr>
              <a:t>.</a:t>
            </a:r>
            <a:endParaRPr lang="fr-FR" sz="1000" smtClean="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17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
        <p:nvSpPr>
          <p:cNvPr id="9" name="TextBox 8"/>
          <p:cNvSpPr txBox="1"/>
          <p:nvPr/>
        </p:nvSpPr>
        <p:spPr>
          <a:xfrm>
            <a:off x="0" y="8890000"/>
            <a:ext cx="41148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95139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marR="0" lvl="0" indent="-342900">
              <a:lnSpc>
                <a:spcPct val="115000"/>
              </a:lnSpc>
              <a:spcBef>
                <a:spcPts val="0"/>
              </a:spcBef>
              <a:spcAft>
                <a:spcPts val="995"/>
              </a:spcAft>
              <a:buFont typeface="+mj-lt"/>
              <a:buAutoNum type="arabicPeriod" startAt="15"/>
            </a:pPr>
            <a:r>
              <a:rPr lang="fr-FR" sz="1000" smtClean="0">
                <a:latin typeface="Arial"/>
                <a:ea typeface="Times New Roman"/>
                <a:cs typeface="Segoe UI"/>
              </a:rPr>
              <a:t>Cliquez sur l'onglet </a:t>
            </a:r>
            <a:r>
              <a:rPr lang="fr-FR" sz="1000" b="1" smtClean="0">
                <a:latin typeface="Arial"/>
                <a:ea typeface="Times New Roman"/>
                <a:cs typeface="Times New Roman"/>
              </a:rPr>
              <a:t>Cibles</a:t>
            </a:r>
            <a:r>
              <a:rPr lang="fr-FR" sz="1000" smtClean="0">
                <a:latin typeface="Arial"/>
                <a:ea typeface="Times New Roman"/>
                <a:cs typeface="Segoe UI"/>
              </a:rPr>
              <a:t>, puis sur </a:t>
            </a:r>
            <a:r>
              <a:rPr lang="fr-FR" sz="1000" b="1" smtClean="0">
                <a:latin typeface="Arial"/>
                <a:ea typeface="Times New Roman"/>
                <a:cs typeface="Times New Roman"/>
              </a:rPr>
              <a:t>Actualiser</a:t>
            </a:r>
            <a:r>
              <a:rPr lang="fr-FR" sz="1000" smtClean="0">
                <a:latin typeface="Arial"/>
                <a:ea typeface="Times New Roman"/>
                <a:cs typeface="Segoe UI"/>
              </a:rPr>
              <a:t>. </a:t>
            </a:r>
            <a:endParaRPr lang="fr-FR" sz="1000" smtClean="0">
              <a:latin typeface="Arial"/>
              <a:ea typeface="Times New Roman"/>
              <a:cs typeface="Times New Roman"/>
            </a:endParaRPr>
          </a:p>
          <a:p>
            <a:pPr marL="342900" marR="0" lvl="0" indent="-342900">
              <a:lnSpc>
                <a:spcPct val="115000"/>
              </a:lnSpc>
              <a:spcBef>
                <a:spcPts val="0"/>
              </a:spcBef>
              <a:spcAft>
                <a:spcPts val="995"/>
              </a:spcAft>
              <a:buFont typeface="+mj-lt"/>
              <a:buAutoNum type="arabicPeriod" startAt="15"/>
            </a:pPr>
            <a:r>
              <a:rPr lang="fr-FR" sz="1000" smtClean="0">
                <a:solidFill>
                  <a:prstClr val="black"/>
                </a:solidFill>
                <a:latin typeface="Arial"/>
                <a:ea typeface="Times New Roman"/>
                <a:cs typeface="Segoe UI"/>
              </a:rPr>
              <a:t>Dans la liste </a:t>
            </a:r>
            <a:r>
              <a:rPr lang="fr-FR" sz="1000" b="1" smtClean="0">
                <a:solidFill>
                  <a:prstClr val="black"/>
                </a:solidFill>
                <a:latin typeface="Arial"/>
                <a:ea typeface="Times New Roman"/>
                <a:cs typeface="Times New Roman"/>
              </a:rPr>
              <a:t>Cibles</a:t>
            </a:r>
            <a:r>
              <a:rPr lang="fr-FR" sz="1000" smtClean="0">
                <a:solidFill>
                  <a:prstClr val="black"/>
                </a:solidFill>
                <a:latin typeface="Arial"/>
                <a:ea typeface="Times New Roman"/>
                <a:cs typeface="Segoe UI"/>
              </a:rPr>
              <a:t>, sélectionnez </a:t>
            </a:r>
            <a:r>
              <a:rPr lang="fr-FR" sz="1000" b="1" smtClean="0">
                <a:solidFill>
                  <a:prstClr val="black"/>
                </a:solidFill>
                <a:latin typeface="Arial"/>
                <a:ea typeface="Times New Roman"/>
                <a:cs typeface="Times New Roman"/>
              </a:rPr>
              <a:t>iqn.1991-05.com.microsoft:lon-dc1-dc1target1-target</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Connexion</a:t>
            </a:r>
            <a:r>
              <a:rPr lang="fr-FR" sz="1000" smtClean="0">
                <a:solidFill>
                  <a:prstClr val="black"/>
                </a:solidFill>
                <a:latin typeface="Arial"/>
                <a:ea typeface="Times New Roman"/>
                <a:cs typeface="Segoe UI"/>
              </a:rPr>
              <a:t>.</a:t>
            </a:r>
            <a:endParaRPr lang="fr-FR" sz="1000" smtClean="0">
              <a:latin typeface="Arial"/>
              <a:ea typeface="Calibri"/>
              <a:cs typeface="Times New Roman"/>
            </a:endParaRPr>
          </a:p>
          <a:p>
            <a:pPr marL="342900" lvl="0" indent="-342900">
              <a:lnSpc>
                <a:spcPct val="115000"/>
              </a:lnSpc>
              <a:spcAft>
                <a:spcPts val="995"/>
              </a:spcAft>
              <a:buFont typeface="+mj-lt"/>
              <a:buAutoNum type="arabicPeriod" startAt="17"/>
            </a:pPr>
            <a:r>
              <a:rPr lang="fr-FR" sz="1000" smtClean="0">
                <a:solidFill>
                  <a:prstClr val="black"/>
                </a:solidFill>
                <a:latin typeface="Arial"/>
                <a:ea typeface="Times New Roman"/>
                <a:cs typeface="Segoe UI"/>
              </a:rPr>
              <a:t>Sélectionnez </a:t>
            </a:r>
            <a:r>
              <a:rPr lang="fr-FR" sz="1000" b="1" smtClean="0">
                <a:solidFill>
                  <a:prstClr val="black"/>
                </a:solidFill>
                <a:latin typeface="Arial"/>
                <a:ea typeface="Times New Roman"/>
                <a:cs typeface="Times New Roman"/>
              </a:rPr>
              <a:t>Ajoutez cette connexion à la liste des cibles favorites</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prstClr val="black"/>
                </a:solidFill>
                <a:latin typeface="Arial"/>
                <a:ea typeface="Times New Roman"/>
                <a:cs typeface="Segoe UI"/>
              </a:rPr>
              <a:t>Cliquez sur </a:t>
            </a:r>
            <a:r>
              <a:rPr lang="fr-FR" sz="1000" b="1" smtClean="0">
                <a:solidFill>
                  <a:prstClr val="black"/>
                </a:solidFill>
                <a:latin typeface="Arial"/>
                <a:ea typeface="Times New Roman"/>
                <a:cs typeface="Times New Roman"/>
              </a:rPr>
              <a:t>OK</a:t>
            </a:r>
            <a:r>
              <a:rPr lang="fr-FR" sz="1000" smtClean="0">
                <a:solidFill>
                  <a:prstClr val="black"/>
                </a:solidFill>
                <a:latin typeface="Arial"/>
                <a:ea typeface="Times New Roman"/>
                <a:cs typeface="Segoe UI"/>
              </a:rPr>
              <a:t> pour fermer les propriétés de l'initiateur iSCSI.</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prstClr val="black"/>
                </a:solidFill>
                <a:latin typeface="Arial"/>
                <a:ea typeface="Times New Roman"/>
                <a:cs typeface="Segoe UI"/>
              </a:rPr>
              <a:t>Sur LON-SVR2, ouvrez le Gestionnaire de serveur, cliquez sur </a:t>
            </a:r>
            <a:r>
              <a:rPr lang="fr-FR" sz="1000" b="1" smtClean="0">
                <a:solidFill>
                  <a:prstClr val="black"/>
                </a:solidFill>
                <a:latin typeface="Arial"/>
                <a:ea typeface="Times New Roman"/>
                <a:cs typeface="Times New Roman"/>
              </a:rPr>
              <a:t>Outils</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Initiateur iSCSI</a:t>
            </a:r>
            <a:r>
              <a:rPr lang="fr-FR" sz="1000" smtClean="0">
                <a:solidFill>
                  <a:prstClr val="black"/>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Dans la boîte de dialogue </a:t>
            </a:r>
            <a:r>
              <a:rPr lang="fr-FR" sz="1000" b="1" smtClean="0">
                <a:solidFill>
                  <a:prstClr val="black"/>
                </a:solidFill>
                <a:latin typeface="Arial"/>
                <a:ea typeface="Times New Roman"/>
                <a:cs typeface="Times New Roman"/>
              </a:rPr>
              <a:t>Microsoft iSCSI</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Oui</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Cliquez sur l'onglet </a:t>
            </a:r>
            <a:r>
              <a:rPr lang="fr-FR" sz="1000" b="1" smtClean="0">
                <a:solidFill>
                  <a:prstClr val="black"/>
                </a:solidFill>
                <a:latin typeface="Arial"/>
                <a:ea typeface="Times New Roman"/>
                <a:cs typeface="Times New Roman"/>
              </a:rPr>
              <a:t>Découverte</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Cliquez sur </a:t>
            </a:r>
            <a:r>
              <a:rPr lang="fr-FR" sz="1000" b="1" smtClean="0">
                <a:solidFill>
                  <a:prstClr val="black"/>
                </a:solidFill>
                <a:latin typeface="Arial"/>
                <a:ea typeface="Times New Roman"/>
                <a:cs typeface="Times New Roman"/>
              </a:rPr>
              <a:t>Découvrir un portail</a:t>
            </a:r>
            <a:r>
              <a:rPr lang="fr-FR" sz="1000" smtClean="0">
                <a:solidFill>
                  <a:srgbClr val="000000"/>
                </a:solidFill>
                <a:latin typeface="Arial"/>
                <a:ea typeface="Times New Roman"/>
                <a:cs typeface="Segoe UI"/>
              </a:rPr>
              <a:t>, et dans la zone Adresse IP ou nom DNS, tapez </a:t>
            </a:r>
            <a:r>
              <a:rPr lang="fr-FR" sz="1000" b="1" smtClean="0">
                <a:solidFill>
                  <a:prstClr val="black"/>
                </a:solidFill>
                <a:latin typeface="Arial"/>
                <a:ea typeface="Times New Roman"/>
                <a:cs typeface="Times New Roman"/>
              </a:rPr>
              <a:t>172.16.0.10</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Cliquez sur l'onglet </a:t>
            </a:r>
            <a:r>
              <a:rPr lang="fr-FR" sz="1000" b="1" smtClean="0">
                <a:solidFill>
                  <a:prstClr val="black"/>
                </a:solidFill>
                <a:latin typeface="Arial"/>
                <a:ea typeface="Times New Roman"/>
                <a:cs typeface="Times New Roman"/>
              </a:rPr>
              <a:t>Cibles</a:t>
            </a:r>
            <a:r>
              <a:rPr lang="fr-FR" sz="1000" smtClean="0">
                <a:solidFill>
                  <a:srgbClr val="000000"/>
                </a:solidFill>
                <a:latin typeface="Arial"/>
                <a:ea typeface="Times New Roman"/>
                <a:cs typeface="Segoe UI"/>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Dans la liste </a:t>
            </a:r>
            <a:r>
              <a:rPr lang="fr-FR" sz="1000" b="1" smtClean="0">
                <a:solidFill>
                  <a:prstClr val="black"/>
                </a:solidFill>
                <a:latin typeface="Arial"/>
                <a:ea typeface="Times New Roman"/>
                <a:cs typeface="Times New Roman"/>
              </a:rPr>
              <a:t>Cibles découvertes</a:t>
            </a:r>
            <a:r>
              <a:rPr lang="fr-FR" sz="1000" smtClean="0">
                <a:solidFill>
                  <a:srgbClr val="000000"/>
                </a:solidFill>
                <a:latin typeface="Arial"/>
                <a:ea typeface="Times New Roman"/>
                <a:cs typeface="Segoe UI"/>
              </a:rPr>
              <a:t>, sélectionnez </a:t>
            </a:r>
            <a:r>
              <a:rPr lang="fr-FR" sz="1000" b="1" smtClean="0">
                <a:solidFill>
                  <a:prstClr val="black"/>
                </a:solidFill>
                <a:latin typeface="Arial"/>
                <a:ea typeface="Times New Roman"/>
                <a:cs typeface="Times New Roman"/>
              </a:rPr>
              <a:t>iqn.1991-05.com.microsoft:lon-dc1-dctarget1-target</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Connexion</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Sélectionnez </a:t>
            </a:r>
            <a:r>
              <a:rPr lang="fr-FR" sz="1000" b="1" smtClean="0">
                <a:solidFill>
                  <a:prstClr val="black"/>
                </a:solidFill>
                <a:latin typeface="Arial"/>
                <a:ea typeface="Times New Roman"/>
                <a:cs typeface="Times New Roman"/>
              </a:rPr>
              <a:t>Ajoutez cette connexion à la liste des cibles favorites</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Segoe UI"/>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Segoe UI"/>
              </a:rPr>
              <a:t> pour fermer les propriétés de l'initiateur iSCSI.</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Sur LON-SVR2, dans la fenêtre Gestionnaire de serveur, cliquez sur </a:t>
            </a:r>
            <a:r>
              <a:rPr lang="fr-FR" sz="1000" b="1" smtClean="0">
                <a:solidFill>
                  <a:prstClr val="black"/>
                </a:solidFill>
                <a:latin typeface="Arial"/>
                <a:ea typeface="Times New Roman"/>
                <a:cs typeface="Times New Roman"/>
              </a:rPr>
              <a:t>Outils</a:t>
            </a:r>
            <a:r>
              <a:rPr lang="fr-FR" sz="1000" smtClean="0">
                <a:solidFill>
                  <a:srgbClr val="000000"/>
                </a:solidFill>
                <a:latin typeface="Arial"/>
                <a:ea typeface="Times New Roman"/>
                <a:cs typeface="Segoe UI"/>
              </a:rPr>
              <a:t>, puis sur </a:t>
            </a:r>
            <a:r>
              <a:rPr lang="fr-FR" sz="1000" b="1" smtClean="0">
                <a:solidFill>
                  <a:prstClr val="black"/>
                </a:solidFill>
                <a:latin typeface="Arial"/>
                <a:ea typeface="Times New Roman"/>
                <a:cs typeface="Times New Roman"/>
              </a:rPr>
              <a:t>Gestion de l'ordinateur</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Développez </a:t>
            </a:r>
            <a:r>
              <a:rPr lang="fr-FR" sz="1000" b="1" smtClean="0">
                <a:solidFill>
                  <a:prstClr val="black"/>
                </a:solidFill>
                <a:latin typeface="Arial"/>
                <a:ea typeface="Times New Roman"/>
                <a:cs typeface="Times New Roman"/>
              </a:rPr>
              <a:t>Stockage</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Gestion des disques</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Cliquez avec le bouton droit sur </a:t>
            </a:r>
            <a:r>
              <a:rPr lang="fr-FR" sz="1000" b="1" smtClean="0">
                <a:solidFill>
                  <a:prstClr val="black"/>
                </a:solidFill>
                <a:latin typeface="Arial"/>
                <a:ea typeface="Times New Roman"/>
                <a:cs typeface="Times New Roman"/>
              </a:rPr>
              <a:t>Disque 2</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En ligne</a:t>
            </a:r>
            <a:r>
              <a:rPr lang="fr-FR" sz="1000" smtClean="0">
                <a:solidFill>
                  <a:srgbClr val="000000"/>
                </a:solidFill>
                <a:latin typeface="Arial"/>
                <a:ea typeface="Times New Roman"/>
                <a:cs typeface="Segoe UI"/>
              </a:rPr>
              <a:t>. (Remarque : faites attention à ne pas cliquer sur Disque 1, car il s'agit du disque utilisé dans le cluster créé précédemment).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Cliquez avec le bouton droit sur </a:t>
            </a:r>
            <a:r>
              <a:rPr lang="fr-FR" sz="1000" b="1" smtClean="0">
                <a:solidFill>
                  <a:prstClr val="black"/>
                </a:solidFill>
                <a:latin typeface="Arial"/>
                <a:ea typeface="Times New Roman"/>
                <a:cs typeface="Times New Roman"/>
              </a:rPr>
              <a:t>Disque 2</a:t>
            </a:r>
            <a:r>
              <a:rPr lang="fr-FR" sz="1000" smtClean="0">
                <a:solidFill>
                  <a:srgbClr val="000000"/>
                </a:solidFill>
                <a:latin typeface="Arial"/>
                <a:ea typeface="Times New Roman"/>
                <a:cs typeface="Segoe UI"/>
              </a:rPr>
              <a:t>, puis sur </a:t>
            </a:r>
            <a:r>
              <a:rPr lang="fr-FR" sz="1000" b="1" smtClean="0">
                <a:solidFill>
                  <a:prstClr val="black"/>
                </a:solidFill>
                <a:latin typeface="Arial"/>
                <a:ea typeface="Times New Roman"/>
                <a:cs typeface="Times New Roman"/>
              </a:rPr>
              <a:t>Initialiser le disque</a:t>
            </a:r>
            <a:r>
              <a:rPr lang="fr-FR" sz="1000" smtClean="0">
                <a:solidFill>
                  <a:srgbClr val="000000"/>
                </a:solidFill>
                <a:latin typeface="Arial"/>
                <a:ea typeface="Times New Roman"/>
                <a:cs typeface="Segoe UI"/>
              </a:rPr>
              <a:t>. Dans la boîte de dialogue </a:t>
            </a:r>
            <a:r>
              <a:rPr lang="fr-FR" sz="1000" smtClean="0">
                <a:solidFill>
                  <a:prstClr val="black"/>
                </a:solidFill>
                <a:latin typeface="Arial"/>
                <a:ea typeface="Times New Roman"/>
                <a:cs typeface="Segoe UI"/>
              </a:rPr>
              <a:t>Initialiser le disque</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17"/>
            </a:pPr>
            <a:r>
              <a:rPr lang="fr-FR" sz="1000" smtClean="0">
                <a:solidFill>
                  <a:srgbClr val="000000"/>
                </a:solidFill>
                <a:latin typeface="Arial"/>
                <a:ea typeface="Times New Roman"/>
                <a:cs typeface="Segoe UI"/>
              </a:rPr>
              <a:t>Cliquez avec le bouton droit sur l'espace non alloué en regard de </a:t>
            </a:r>
            <a:r>
              <a:rPr lang="fr-FR" sz="1000" b="1" smtClean="0">
                <a:solidFill>
                  <a:prstClr val="black"/>
                </a:solidFill>
                <a:latin typeface="Arial"/>
                <a:ea typeface="Times New Roman"/>
                <a:cs typeface="Times New Roman"/>
              </a:rPr>
              <a:t>Disque 2</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Nouveau volume simple</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18</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
        <p:nvSpPr>
          <p:cNvPr id="10" name="TextBox 9"/>
          <p:cNvSpPr txBox="1"/>
          <p:nvPr/>
        </p:nvSpPr>
        <p:spPr>
          <a:xfrm>
            <a:off x="0" y="8890000"/>
            <a:ext cx="4343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50705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32"/>
            </a:pPr>
            <a:r>
              <a:rPr lang="fr-FR" sz="1000" smtClean="0">
                <a:solidFill>
                  <a:srgbClr val="000000"/>
                </a:solidFill>
                <a:latin typeface="Arial"/>
                <a:ea typeface="Times New Roman"/>
                <a:cs typeface="Segoe UI"/>
              </a:rPr>
              <a:t>Dans la page d'</a:t>
            </a:r>
            <a:r>
              <a:rPr lang="fr-FR" sz="1000" b="1" smtClean="0">
                <a:solidFill>
                  <a:prstClr val="black"/>
                </a:solidFill>
                <a:latin typeface="Arial"/>
                <a:ea typeface="Times New Roman"/>
                <a:cs typeface="Times New Roman"/>
              </a:rPr>
              <a:t>accueil</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2"/>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Spécifier la taille du volume</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2"/>
            </a:pPr>
            <a:r>
              <a:rPr lang="fr-FR" sz="1000" smtClean="0">
                <a:solidFill>
                  <a:srgbClr val="000000"/>
                </a:solidFill>
                <a:latin typeface="Arial"/>
                <a:ea typeface="Times New Roman"/>
                <a:cs typeface="Segoe UI"/>
              </a:rPr>
              <a:t>Dans la page </a:t>
            </a:r>
            <a:r>
              <a:rPr lang="fr-FR" sz="1000" b="1" smtClean="0">
                <a:solidFill>
                  <a:prstClr val="black"/>
                </a:solidFill>
                <a:latin typeface="Arial"/>
                <a:ea typeface="Times New Roman"/>
                <a:cs typeface="Times New Roman"/>
              </a:rPr>
              <a:t>Attribuer une lettre de lecteur ou de chemin d'accès</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Dans la page </a:t>
            </a:r>
            <a:r>
              <a:rPr lang="fr-FR" sz="1000" b="1" smtClean="0">
                <a:solidFill>
                  <a:prstClr val="black"/>
                </a:solidFill>
                <a:latin typeface="Arial"/>
                <a:ea typeface="Times New Roman"/>
                <a:cs typeface="Times New Roman"/>
              </a:rPr>
              <a:t>Formater une partition</a:t>
            </a:r>
            <a:r>
              <a:rPr lang="fr-FR" sz="1000" smtClean="0">
                <a:solidFill>
                  <a:srgbClr val="000000"/>
                </a:solidFill>
                <a:latin typeface="Arial"/>
                <a:ea typeface="Times New Roman"/>
                <a:cs typeface="Segoe UI"/>
              </a:rPr>
              <a:t>, dans la zone </a:t>
            </a:r>
            <a:r>
              <a:rPr lang="fr-FR" sz="1000" b="1" smtClean="0">
                <a:solidFill>
                  <a:prstClr val="black"/>
                </a:solidFill>
                <a:latin typeface="Arial"/>
                <a:ea typeface="Times New Roman"/>
                <a:cs typeface="Times New Roman"/>
              </a:rPr>
              <a:t>Nom de volume</a:t>
            </a:r>
            <a:r>
              <a:rPr lang="fr-FR" sz="1000" smtClean="0">
                <a:solidFill>
                  <a:srgbClr val="000000"/>
                </a:solidFill>
                <a:latin typeface="Arial"/>
                <a:ea typeface="Times New Roman"/>
                <a:cs typeface="Segoe UI"/>
              </a:rPr>
              <a:t>, tapez </a:t>
            </a:r>
            <a:r>
              <a:rPr lang="fr-FR" sz="1000" b="1" smtClean="0">
                <a:solidFill>
                  <a:prstClr val="black"/>
                </a:solidFill>
                <a:latin typeface="Arial"/>
                <a:ea typeface="Times New Roman"/>
                <a:cs typeface="Times New Roman"/>
              </a:rPr>
              <a:t>ClusterDisk</a:t>
            </a:r>
            <a:r>
              <a:rPr lang="fr-FR" sz="1000" smtClean="0">
                <a:solidFill>
                  <a:srgbClr val="000000"/>
                </a:solidFill>
                <a:latin typeface="Arial"/>
                <a:ea typeface="Times New Roman"/>
                <a:cs typeface="Segoe UI"/>
              </a:rPr>
              <a:t>. Activez la case à cocher </a:t>
            </a:r>
            <a:r>
              <a:rPr lang="fr-FR" sz="1000" b="1" smtClean="0">
                <a:solidFill>
                  <a:prstClr val="black"/>
                </a:solidFill>
                <a:latin typeface="Arial"/>
                <a:ea typeface="Times New Roman"/>
                <a:cs typeface="Times New Roman"/>
              </a:rPr>
              <a:t>Effectuer un formatage rapide</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sur </a:t>
            </a:r>
            <a:r>
              <a:rPr lang="fr-FR" sz="1000" b="1" smtClean="0">
                <a:solidFill>
                  <a:prstClr val="black"/>
                </a:solidFill>
                <a:latin typeface="Arial"/>
                <a:ea typeface="Times New Roman"/>
                <a:cs typeface="Times New Roman"/>
              </a:rPr>
              <a:t>Terminer</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avec le bouton droit sur </a:t>
            </a:r>
            <a:r>
              <a:rPr lang="fr-FR" sz="1000" b="1" smtClean="0">
                <a:solidFill>
                  <a:prstClr val="black"/>
                </a:solidFill>
                <a:latin typeface="Arial"/>
                <a:ea typeface="Times New Roman"/>
                <a:cs typeface="Times New Roman"/>
              </a:rPr>
              <a:t>Disque 3</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En ligne</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avec le bouton droit sur </a:t>
            </a:r>
            <a:r>
              <a:rPr lang="fr-FR" sz="1000" b="1" smtClean="0">
                <a:solidFill>
                  <a:prstClr val="black"/>
                </a:solidFill>
                <a:latin typeface="Arial"/>
                <a:ea typeface="Times New Roman"/>
                <a:cs typeface="Times New Roman"/>
              </a:rPr>
              <a:t>Disque 3</a:t>
            </a:r>
            <a:r>
              <a:rPr lang="fr-FR" sz="1000" smtClean="0">
                <a:solidFill>
                  <a:srgbClr val="000000"/>
                </a:solidFill>
                <a:latin typeface="Arial"/>
                <a:ea typeface="Times New Roman"/>
                <a:cs typeface="Segoe UI"/>
              </a:rPr>
              <a:t>, puis sur </a:t>
            </a:r>
            <a:r>
              <a:rPr lang="fr-FR" sz="1000" b="1" smtClean="0">
                <a:solidFill>
                  <a:prstClr val="black"/>
                </a:solidFill>
                <a:latin typeface="Arial"/>
                <a:ea typeface="Times New Roman"/>
                <a:cs typeface="Times New Roman"/>
              </a:rPr>
              <a:t>Initialiser le disque</a:t>
            </a:r>
            <a:r>
              <a:rPr lang="fr-FR" sz="1000" smtClean="0">
                <a:solidFill>
                  <a:srgbClr val="000000"/>
                </a:solidFill>
                <a:latin typeface="Arial"/>
                <a:ea typeface="Times New Roman"/>
                <a:cs typeface="Segoe UI"/>
              </a:rPr>
              <a:t>. Dans la boîte de dialogue </a:t>
            </a:r>
            <a:r>
              <a:rPr lang="fr-FR" sz="1000" b="1" smtClean="0">
                <a:solidFill>
                  <a:prstClr val="black"/>
                </a:solidFill>
                <a:latin typeface="Arial"/>
                <a:ea typeface="Times New Roman"/>
                <a:cs typeface="Times New Roman"/>
              </a:rPr>
              <a:t>Initialiser le disque</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avec le bouton droit sur l'espace non alloué en regard de </a:t>
            </a:r>
            <a:r>
              <a:rPr lang="fr-FR" sz="1000" b="1" smtClean="0">
                <a:solidFill>
                  <a:prstClr val="black"/>
                </a:solidFill>
                <a:latin typeface="Arial"/>
                <a:ea typeface="Times New Roman"/>
                <a:cs typeface="Times New Roman"/>
              </a:rPr>
              <a:t>Disque 3</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Nouveau volume simple</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Dans la page </a:t>
            </a:r>
            <a:r>
              <a:rPr lang="fr-FR" sz="1000" b="1" smtClean="0">
                <a:solidFill>
                  <a:prstClr val="black"/>
                </a:solidFill>
                <a:latin typeface="Arial"/>
                <a:ea typeface="Times New Roman"/>
                <a:cs typeface="Times New Roman"/>
              </a:rPr>
              <a:t>Bienvenue</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 puis dans la page </a:t>
            </a:r>
            <a:r>
              <a:rPr lang="fr-FR" sz="1000" b="1" smtClean="0">
                <a:solidFill>
                  <a:prstClr val="black"/>
                </a:solidFill>
                <a:latin typeface="Arial"/>
                <a:ea typeface="Times New Roman"/>
                <a:cs typeface="Times New Roman"/>
              </a:rPr>
              <a:t>Spécifier la taille du volume</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Dans la page </a:t>
            </a:r>
            <a:r>
              <a:rPr lang="fr-FR" sz="1000" b="1" smtClean="0">
                <a:solidFill>
                  <a:prstClr val="black"/>
                </a:solidFill>
                <a:latin typeface="Arial"/>
                <a:ea typeface="Times New Roman"/>
                <a:cs typeface="Times New Roman"/>
              </a:rPr>
              <a:t>Attribuer une lettre de lecteur ou de chemin d'accès</a:t>
            </a:r>
            <a:r>
              <a:rPr lang="fr-FR" sz="1000" smtClean="0">
                <a:solidFill>
                  <a:srgbClr val="000000"/>
                </a:solidFill>
                <a:latin typeface="Arial"/>
                <a:ea typeface="Times New Roman"/>
                <a:cs typeface="Segoe UI"/>
              </a:rPr>
              <a:t>,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Dans la page </a:t>
            </a:r>
            <a:r>
              <a:rPr lang="fr-FR" sz="1000" b="1" smtClean="0">
                <a:solidFill>
                  <a:prstClr val="black"/>
                </a:solidFill>
                <a:latin typeface="Arial"/>
                <a:ea typeface="Times New Roman"/>
                <a:cs typeface="Times New Roman"/>
              </a:rPr>
              <a:t>Formater une partition</a:t>
            </a:r>
            <a:r>
              <a:rPr lang="fr-FR" sz="1000" smtClean="0">
                <a:solidFill>
                  <a:srgbClr val="000000"/>
                </a:solidFill>
                <a:latin typeface="Arial"/>
                <a:ea typeface="Times New Roman"/>
                <a:cs typeface="Segoe UI"/>
              </a:rPr>
              <a:t>, dans la zone </a:t>
            </a:r>
            <a:r>
              <a:rPr lang="fr-FR" sz="1000" b="1" smtClean="0">
                <a:solidFill>
                  <a:prstClr val="black"/>
                </a:solidFill>
                <a:latin typeface="Arial"/>
                <a:ea typeface="Times New Roman"/>
                <a:cs typeface="Times New Roman"/>
              </a:rPr>
              <a:t>Nom de volume</a:t>
            </a:r>
            <a:r>
              <a:rPr lang="fr-FR" sz="1000" smtClean="0">
                <a:solidFill>
                  <a:srgbClr val="000000"/>
                </a:solidFill>
                <a:latin typeface="Arial"/>
                <a:ea typeface="Times New Roman"/>
                <a:cs typeface="Segoe UI"/>
              </a:rPr>
              <a:t>, tapez </a:t>
            </a:r>
            <a:r>
              <a:rPr lang="fr-FR" sz="1000" b="1" smtClean="0">
                <a:solidFill>
                  <a:prstClr val="black"/>
                </a:solidFill>
                <a:latin typeface="Arial"/>
                <a:ea typeface="Times New Roman"/>
                <a:cs typeface="Times New Roman"/>
              </a:rPr>
              <a:t>Quorum</a:t>
            </a:r>
            <a:r>
              <a:rPr lang="fr-FR" sz="1000" smtClean="0">
                <a:solidFill>
                  <a:srgbClr val="000000"/>
                </a:solidFill>
                <a:latin typeface="Arial"/>
                <a:ea typeface="Times New Roman"/>
                <a:cs typeface="Segoe UI"/>
              </a:rPr>
              <a:t>. Activez la case à cocher </a:t>
            </a:r>
            <a:r>
              <a:rPr lang="fr-FR" sz="1000" b="1" smtClean="0">
                <a:solidFill>
                  <a:prstClr val="black"/>
                </a:solidFill>
                <a:latin typeface="Arial"/>
                <a:ea typeface="Times New Roman"/>
                <a:cs typeface="Times New Roman"/>
              </a:rPr>
              <a:t>Effectuer un formatage rapide</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Suivant</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sur </a:t>
            </a:r>
            <a:r>
              <a:rPr lang="fr-FR" sz="1000" b="1" smtClean="0">
                <a:solidFill>
                  <a:prstClr val="black"/>
                </a:solidFill>
                <a:latin typeface="Arial"/>
                <a:ea typeface="Times New Roman"/>
                <a:cs typeface="Times New Roman"/>
              </a:rPr>
              <a:t>Terminer</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Fermez la console Gestion de l'ordinateur, puis annulez toutes les invites de formatage du disque.</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Sur LON-SVR1, dans le Gestionnaire de serveur, cliquez sur </a:t>
            </a:r>
            <a:r>
              <a:rPr lang="fr-FR" sz="1000" b="1" smtClean="0">
                <a:solidFill>
                  <a:prstClr val="black"/>
                </a:solidFill>
                <a:latin typeface="Arial"/>
                <a:ea typeface="Times New Roman"/>
                <a:cs typeface="Times New Roman"/>
              </a:rPr>
              <a:t>Outils</a:t>
            </a:r>
            <a:r>
              <a:rPr lang="fr-FR" sz="1000" smtClean="0">
                <a:solidFill>
                  <a:srgbClr val="000000"/>
                </a:solidFill>
                <a:latin typeface="Arial"/>
                <a:ea typeface="Times New Roman"/>
                <a:cs typeface="Segoe UI"/>
              </a:rPr>
              <a:t>, puis sur </a:t>
            </a:r>
            <a:r>
              <a:rPr lang="fr-FR" sz="1000" b="1" smtClean="0">
                <a:solidFill>
                  <a:prstClr val="black"/>
                </a:solidFill>
                <a:latin typeface="Arial"/>
                <a:ea typeface="Times New Roman"/>
                <a:cs typeface="Times New Roman"/>
              </a:rPr>
              <a:t>Gestion de l'ordinateur</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Développez </a:t>
            </a:r>
            <a:r>
              <a:rPr lang="fr-FR" sz="1000" b="1" smtClean="0">
                <a:solidFill>
                  <a:prstClr val="black"/>
                </a:solidFill>
                <a:latin typeface="Arial"/>
                <a:ea typeface="Times New Roman"/>
                <a:cs typeface="Times New Roman"/>
              </a:rPr>
              <a:t>Stockage</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Gestion des disques</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avec le bouton droit sur </a:t>
            </a:r>
            <a:r>
              <a:rPr lang="fr-FR" sz="1000" b="1" smtClean="0">
                <a:solidFill>
                  <a:prstClr val="black"/>
                </a:solidFill>
                <a:latin typeface="Arial"/>
                <a:ea typeface="Times New Roman"/>
                <a:cs typeface="Times New Roman"/>
              </a:rPr>
              <a:t>Gestion des disques</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Actualiser</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avec le bouton droit sur </a:t>
            </a:r>
            <a:r>
              <a:rPr lang="fr-FR" sz="1000" b="1" smtClean="0">
                <a:solidFill>
                  <a:prstClr val="black"/>
                </a:solidFill>
                <a:latin typeface="Arial"/>
                <a:ea typeface="Times New Roman"/>
                <a:cs typeface="Times New Roman"/>
              </a:rPr>
              <a:t>Disque 3</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En ligne</a:t>
            </a:r>
            <a:r>
              <a:rPr lang="fr-FR" sz="1000" smtClean="0">
                <a:solidFill>
                  <a:srgbClr val="000000"/>
                </a:solidFill>
                <a:latin typeface="Arial"/>
                <a:ea typeface="Times New Roman"/>
                <a:cs typeface="Segoe UI"/>
              </a:rPr>
              <a:t>. (Remarque : faites attention à ne pas cliquer sur Disque 2).</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35"/>
            </a:pPr>
            <a:r>
              <a:rPr lang="fr-FR" sz="1000" smtClean="0">
                <a:solidFill>
                  <a:srgbClr val="000000"/>
                </a:solidFill>
                <a:latin typeface="Arial"/>
                <a:ea typeface="Times New Roman"/>
                <a:cs typeface="Segoe UI"/>
              </a:rPr>
              <a:t>Cliquez avec le bouton droit sur </a:t>
            </a:r>
            <a:r>
              <a:rPr lang="fr-FR" sz="1000" b="1" smtClean="0">
                <a:solidFill>
                  <a:prstClr val="black"/>
                </a:solidFill>
                <a:latin typeface="Arial"/>
                <a:ea typeface="Times New Roman"/>
                <a:cs typeface="Times New Roman"/>
              </a:rPr>
              <a:t>Disque 4</a:t>
            </a:r>
            <a:r>
              <a:rPr lang="fr-FR" sz="1000" smtClean="0">
                <a:solidFill>
                  <a:srgbClr val="000000"/>
                </a:solidFill>
                <a:latin typeface="Arial"/>
                <a:ea typeface="Times New Roman"/>
                <a:cs typeface="Segoe UI"/>
              </a:rPr>
              <a:t>, puis cliquez sur </a:t>
            </a:r>
            <a:r>
              <a:rPr lang="fr-FR" sz="1000" b="1" smtClean="0">
                <a:solidFill>
                  <a:prstClr val="black"/>
                </a:solidFill>
                <a:latin typeface="Arial"/>
                <a:ea typeface="Times New Roman"/>
                <a:cs typeface="Times New Roman"/>
              </a:rPr>
              <a:t>En ligne</a:t>
            </a:r>
            <a:r>
              <a:rPr lang="fr-FR" sz="1000" smtClean="0">
                <a:solidFill>
                  <a:srgbClr val="000000"/>
                </a:solidFill>
                <a:latin typeface="Arial"/>
                <a:ea typeface="Times New Roman"/>
                <a:cs typeface="Segoe UI"/>
              </a:rPr>
              <a:t>.</a:t>
            </a:r>
            <a:endParaRPr lang="fr-FR" sz="1000" smtClean="0">
              <a:solidFill>
                <a:prstClr val="black"/>
              </a:solidFill>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19</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
        <p:nvSpPr>
          <p:cNvPr id="10" name="TextBox 9"/>
          <p:cNvSpPr txBox="1"/>
          <p:nvPr/>
        </p:nvSpPr>
        <p:spPr>
          <a:xfrm>
            <a:off x="0" y="8890000"/>
            <a:ext cx="38862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128185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139737DA-645B-49C5-8FC2-BB65A914C635}" type="slidenum">
              <a:rPr lang="en-US" smtClean="0"/>
              <a:pPr/>
              <a:t>2</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191222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lvl="0">
              <a:lnSpc>
                <a:spcPct val="115000"/>
              </a:lnSpc>
              <a:spcAft>
                <a:spcPts val="995"/>
              </a:spcAft>
            </a:pPr>
            <a:r>
              <a:rPr lang="fr-FR" sz="1000" b="1" smtClean="0">
                <a:solidFill>
                  <a:prstClr val="black"/>
                </a:solidFill>
                <a:latin typeface="Arial"/>
                <a:ea typeface="Calibri"/>
                <a:cs typeface="Times New Roman"/>
              </a:rPr>
              <a:t>Remarque : </a:t>
            </a:r>
            <a:r>
              <a:rPr lang="fr-FR" sz="1000" smtClean="0">
                <a:solidFill>
                  <a:srgbClr val="000000"/>
                </a:solidFill>
                <a:latin typeface="Arial"/>
                <a:ea typeface="Calibri"/>
                <a:cs typeface="Segoe UI"/>
              </a:rPr>
              <a:t>LON-SVR1 dispose déjà de deux disques nommés Disque 3 et Disque 4. Cependant, notez que sur LON-SVR2, les mêmes disques sont nommés Disque 2 et Disque 3.</a:t>
            </a:r>
            <a:endParaRPr lang="fr-FR" sz="1000" smtClean="0">
              <a:solidFill>
                <a:prstClr val="black"/>
              </a:solidFill>
              <a:latin typeface="Arial"/>
              <a:ea typeface="Calibri"/>
              <a:cs typeface="Times New Roman"/>
            </a:endParaRPr>
          </a:p>
          <a:p>
            <a:pPr marL="342900" lvl="0" indent="-342900">
              <a:lnSpc>
                <a:spcPct val="115000"/>
              </a:lnSpc>
              <a:spcAft>
                <a:spcPts val="995"/>
              </a:spcAft>
              <a:buFont typeface="+mj-lt"/>
              <a:buAutoNum type="arabicPeriod" startAt="50"/>
            </a:pPr>
            <a:r>
              <a:rPr lang="fr-FR" sz="1000" smtClean="0">
                <a:solidFill>
                  <a:srgbClr val="000000"/>
                </a:solidFill>
                <a:latin typeface="Arial"/>
                <a:ea typeface="Times New Roman"/>
                <a:cs typeface="Segoe UI"/>
              </a:rPr>
              <a:t>Fermez Gestion de l'ordinateur.</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0"/>
            </a:pPr>
            <a:r>
              <a:rPr lang="fr-FR" sz="1000" smtClean="0">
                <a:solidFill>
                  <a:prstClr val="black"/>
                </a:solidFill>
                <a:latin typeface="Arial"/>
                <a:ea typeface="Times New Roman"/>
                <a:cs typeface="Segoe UI"/>
              </a:rPr>
              <a:t>Sur LON-SVR1, dans la console du Gestionnaire de serveur, cliquez sur </a:t>
            </a:r>
            <a:r>
              <a:rPr lang="fr-FR" sz="1000" b="1" smtClean="0">
                <a:solidFill>
                  <a:prstClr val="black"/>
                </a:solidFill>
                <a:latin typeface="Arial"/>
                <a:ea typeface="Times New Roman"/>
                <a:cs typeface="Times New Roman"/>
              </a:rPr>
              <a:t>Outils</a:t>
            </a:r>
            <a:r>
              <a:rPr lang="fr-FR" sz="1000" smtClean="0">
                <a:solidFill>
                  <a:prstClr val="black"/>
                </a:solidFill>
                <a:latin typeface="Arial"/>
                <a:ea typeface="Times New Roman"/>
                <a:cs typeface="Segoe UI"/>
              </a:rPr>
              <a:t>, puis sur </a:t>
            </a:r>
            <a:r>
              <a:rPr lang="fr-FR" sz="1000" b="1" smtClean="0">
                <a:solidFill>
                  <a:prstClr val="black"/>
                </a:solidFill>
                <a:latin typeface="Arial"/>
                <a:ea typeface="Times New Roman"/>
                <a:cs typeface="Times New Roman"/>
              </a:rPr>
              <a:t>Gestionnaire du cluster de basculement</a:t>
            </a:r>
            <a:r>
              <a:rPr lang="fr-FR" sz="1000" smtClean="0">
                <a:solidFill>
                  <a:prstClr val="black"/>
                </a:solidFill>
                <a:latin typeface="Arial"/>
                <a:ea typeface="Times New Roman"/>
                <a:cs typeface="Segoe UI"/>
              </a:rPr>
              <a:t>.</a:t>
            </a:r>
            <a:endParaRPr lang="fr-FR" sz="1000" smtClean="0"/>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le Gestionnaire du cluster de basculement, dans le volet central, sous </a:t>
            </a:r>
            <a:r>
              <a:rPr lang="fr-FR" sz="1000" b="1" smtClean="0">
                <a:solidFill>
                  <a:prstClr val="black"/>
                </a:solidFill>
                <a:latin typeface="Arial"/>
                <a:ea typeface="Times New Roman"/>
                <a:cs typeface="Times New Roman"/>
              </a:rPr>
              <a:t>Administration</a:t>
            </a:r>
            <a:r>
              <a:rPr lang="fr-FR" sz="1000" smtClean="0">
                <a:solidFill>
                  <a:prstClr val="black"/>
                </a:solidFill>
                <a:latin typeface="Arial"/>
                <a:ea typeface="Times New Roman"/>
                <a:cs typeface="Segoe UI"/>
              </a:rPr>
              <a:t>, cliquez sur </a:t>
            </a:r>
            <a:r>
              <a:rPr lang="fr-FR" sz="1000" b="1" smtClean="0">
                <a:solidFill>
                  <a:prstClr val="black"/>
                </a:solidFill>
                <a:latin typeface="Arial"/>
                <a:ea typeface="Times New Roman"/>
                <a:cs typeface="Times New Roman"/>
              </a:rPr>
              <a:t>Créer le cluster</a:t>
            </a:r>
            <a:r>
              <a:rPr lang="fr-FR" sz="1000" smtClean="0">
                <a:solidFill>
                  <a:prstClr val="black"/>
                </a:solidFill>
                <a:latin typeface="Arial"/>
                <a:ea typeface="Times New Roman"/>
                <a:cs typeface="Segoe UI"/>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a:t>
            </a:r>
            <a:r>
              <a:rPr lang="fr-FR" sz="1000" smtClean="0">
                <a:solidFill>
                  <a:prstClr val="black"/>
                </a:solidFill>
                <a:latin typeface="Arial"/>
                <a:ea typeface="Times New Roman"/>
                <a:cs typeface="Times New Roman"/>
              </a:rPr>
              <a:t>Assistant Création d'un cluster</a:t>
            </a:r>
            <a:r>
              <a:rPr lang="fr-FR" sz="1000" smtClean="0">
                <a:solidFill>
                  <a:prstClr val="black"/>
                </a:solidFill>
                <a:latin typeface="Arial"/>
                <a:ea typeface="Times New Roman"/>
                <a:cs typeface="Segoe UI"/>
              </a:rPr>
              <a:t>, dans la page </a:t>
            </a:r>
            <a:r>
              <a:rPr lang="fr-FR" sz="1000" b="1" smtClean="0">
                <a:solidFill>
                  <a:prstClr val="black"/>
                </a:solidFill>
                <a:latin typeface="Arial"/>
                <a:ea typeface="Times New Roman"/>
                <a:cs typeface="Times New Roman"/>
              </a:rPr>
              <a:t>Avant de commencer</a:t>
            </a:r>
            <a:r>
              <a:rPr lang="fr-FR" sz="1000" smtClean="0">
                <a:solidFill>
                  <a:prstClr val="black"/>
                </a:solidFill>
                <a:latin typeface="Arial"/>
                <a:ea typeface="Times New Roman"/>
                <a:cs typeface="Segoe UI"/>
              </a:rPr>
              <a:t>, lisez les informations,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la zone </a:t>
            </a:r>
            <a:r>
              <a:rPr lang="fr-FR" sz="1000" b="1" smtClean="0">
                <a:solidFill>
                  <a:prstClr val="black"/>
                </a:solidFill>
                <a:latin typeface="Arial"/>
                <a:ea typeface="Times New Roman"/>
                <a:cs typeface="Times New Roman"/>
              </a:rPr>
              <a:t>Nom du serveur</a:t>
            </a:r>
            <a:r>
              <a:rPr lang="fr-FR" sz="1000" smtClean="0">
                <a:solidFill>
                  <a:prstClr val="black"/>
                </a:solidFill>
                <a:latin typeface="Arial"/>
                <a:ea typeface="Times New Roman"/>
                <a:cs typeface="Segoe UI"/>
              </a:rPr>
              <a:t>, tapez </a:t>
            </a:r>
            <a:r>
              <a:rPr lang="fr-FR" sz="1000" b="1" smtClean="0">
                <a:solidFill>
                  <a:prstClr val="black"/>
                </a:solidFill>
                <a:latin typeface="Arial"/>
                <a:ea typeface="Times New Roman"/>
                <a:cs typeface="Times New Roman"/>
              </a:rPr>
              <a:t>LON-SVR1</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Segoe UI"/>
              </a:rPr>
              <a:t>. Tapez </a:t>
            </a:r>
            <a:r>
              <a:rPr lang="fr-FR" sz="1000" b="1" smtClean="0">
                <a:solidFill>
                  <a:prstClr val="black"/>
                </a:solidFill>
                <a:latin typeface="Arial"/>
                <a:ea typeface="Times New Roman"/>
                <a:cs typeface="Times New Roman"/>
              </a:rPr>
              <a:t>LON-SVR2</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Ajouter</a:t>
            </a:r>
            <a:r>
              <a:rPr lang="fr-FR" sz="1000" smtClean="0">
                <a:solidFill>
                  <a:prstClr val="black"/>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Vérifiez les entrées,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Segoe UI"/>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la page </a:t>
            </a:r>
            <a:r>
              <a:rPr lang="fr-FR" sz="1000" b="1" smtClean="0">
                <a:solidFill>
                  <a:prstClr val="black"/>
                </a:solidFill>
                <a:latin typeface="Arial"/>
                <a:ea typeface="Times New Roman"/>
                <a:cs typeface="Times New Roman"/>
              </a:rPr>
              <a:t>Avertissement de validation</a:t>
            </a:r>
            <a:r>
              <a:rPr lang="fr-FR" sz="1000" smtClean="0">
                <a:solidFill>
                  <a:prstClr val="black"/>
                </a:solidFill>
                <a:latin typeface="Arial"/>
                <a:ea typeface="Times New Roman"/>
                <a:cs typeface="Segoe UI"/>
              </a:rPr>
              <a:t>, cliquez sur </a:t>
            </a:r>
            <a:r>
              <a:rPr lang="fr-FR" sz="1000" b="1" smtClean="0">
                <a:solidFill>
                  <a:prstClr val="black"/>
                </a:solidFill>
                <a:latin typeface="Arial"/>
                <a:ea typeface="Times New Roman"/>
                <a:cs typeface="Times New Roman"/>
              </a:rPr>
              <a:t>Non. Je n'ai pas besoin de l'assistance de Microsoft pour ce cluster</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la page </a:t>
            </a:r>
            <a:r>
              <a:rPr lang="fr-FR" sz="1000" b="1" smtClean="0">
                <a:solidFill>
                  <a:prstClr val="black"/>
                </a:solidFill>
                <a:latin typeface="Arial"/>
                <a:ea typeface="Times New Roman"/>
                <a:cs typeface="Times New Roman"/>
              </a:rPr>
              <a:t>Point d'accès pour l'administration du cluster</a:t>
            </a:r>
            <a:r>
              <a:rPr lang="fr-FR" sz="1000" smtClean="0">
                <a:solidFill>
                  <a:prstClr val="black"/>
                </a:solidFill>
                <a:latin typeface="Arial"/>
                <a:ea typeface="Times New Roman"/>
                <a:cs typeface="Segoe UI"/>
              </a:rPr>
              <a:t>, dans le champ </a:t>
            </a:r>
            <a:r>
              <a:rPr lang="fr-FR" sz="1000" b="1" smtClean="0">
                <a:solidFill>
                  <a:prstClr val="black"/>
                </a:solidFill>
                <a:latin typeface="Arial"/>
                <a:ea typeface="Times New Roman"/>
                <a:cs typeface="Times New Roman"/>
              </a:rPr>
              <a:t>Nom du cluster</a:t>
            </a:r>
            <a:r>
              <a:rPr lang="fr-FR" sz="1000" smtClean="0">
                <a:solidFill>
                  <a:prstClr val="black"/>
                </a:solidFill>
                <a:latin typeface="Arial"/>
                <a:ea typeface="Times New Roman"/>
                <a:cs typeface="Segoe UI"/>
              </a:rPr>
              <a:t>, tapez </a:t>
            </a:r>
            <a:r>
              <a:rPr lang="fr-FR" sz="1000" b="1" smtClean="0">
                <a:solidFill>
                  <a:prstClr val="black"/>
                </a:solidFill>
                <a:latin typeface="Arial"/>
                <a:ea typeface="Times New Roman"/>
                <a:cs typeface="Times New Roman"/>
              </a:rPr>
              <a:t>FSCluster</a:t>
            </a:r>
            <a:r>
              <a:rPr lang="fr-FR" sz="1000" smtClean="0">
                <a:solidFill>
                  <a:prstClr val="black"/>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la zone </a:t>
            </a:r>
            <a:r>
              <a:rPr lang="fr-FR" sz="1000" b="1" smtClean="0">
                <a:solidFill>
                  <a:prstClr val="black"/>
                </a:solidFill>
                <a:latin typeface="Arial"/>
                <a:ea typeface="Times New Roman"/>
                <a:cs typeface="Times New Roman"/>
              </a:rPr>
              <a:t>Nom de l'adresse IP</a:t>
            </a:r>
            <a:r>
              <a:rPr lang="fr-FR" sz="1000" smtClean="0">
                <a:solidFill>
                  <a:prstClr val="black"/>
                </a:solidFill>
                <a:latin typeface="Arial"/>
                <a:ea typeface="Times New Roman"/>
                <a:cs typeface="Segoe UI"/>
              </a:rPr>
              <a:t>, sous </a:t>
            </a:r>
            <a:r>
              <a:rPr lang="fr-FR" sz="1000" b="1" smtClean="0">
                <a:solidFill>
                  <a:prstClr val="black"/>
                </a:solidFill>
                <a:latin typeface="Arial"/>
                <a:ea typeface="Times New Roman"/>
                <a:cs typeface="Times New Roman"/>
              </a:rPr>
              <a:t>Adresse</a:t>
            </a:r>
            <a:r>
              <a:rPr lang="fr-FR" sz="1000" smtClean="0">
                <a:solidFill>
                  <a:prstClr val="black"/>
                </a:solidFill>
                <a:latin typeface="Arial"/>
                <a:ea typeface="Times New Roman"/>
                <a:cs typeface="Segoe UI"/>
              </a:rPr>
              <a:t>, tapez </a:t>
            </a:r>
            <a:r>
              <a:rPr lang="fr-FR" sz="1000" b="1" smtClean="0">
                <a:solidFill>
                  <a:prstClr val="black"/>
                </a:solidFill>
                <a:latin typeface="Arial"/>
                <a:ea typeface="Times New Roman"/>
                <a:cs typeface="Times New Roman"/>
              </a:rPr>
              <a:t>172.16.0.127</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Segoe UI"/>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la boîte de dialogue </a:t>
            </a:r>
            <a:r>
              <a:rPr lang="fr-FR" sz="1000" b="1" smtClean="0">
                <a:solidFill>
                  <a:prstClr val="black"/>
                </a:solidFill>
                <a:latin typeface="Arial"/>
                <a:ea typeface="Times New Roman"/>
                <a:cs typeface="Times New Roman"/>
              </a:rPr>
              <a:t>Confirmation</a:t>
            </a:r>
            <a:r>
              <a:rPr lang="fr-FR" sz="1000" smtClean="0">
                <a:solidFill>
                  <a:prstClr val="black"/>
                </a:solidFill>
                <a:latin typeface="Arial"/>
                <a:ea typeface="Times New Roman"/>
                <a:cs typeface="Segoe UI"/>
              </a:rPr>
              <a:t>, vérifiez les informations, désactivez la case à cocher en regard de </a:t>
            </a:r>
            <a:r>
              <a:rPr lang="fr-FR" sz="1000" b="1" smtClean="0">
                <a:solidFill>
                  <a:prstClr val="black"/>
                </a:solidFill>
                <a:latin typeface="Arial"/>
                <a:ea typeface="Times New Roman"/>
                <a:cs typeface="Times New Roman"/>
              </a:rPr>
              <a:t>Ajouter la totalité du stockage disponible au cluster</a:t>
            </a:r>
            <a:r>
              <a:rPr lang="fr-FR" sz="1000" smtClean="0">
                <a:solidFill>
                  <a:prstClr val="black"/>
                </a:solidFill>
                <a:latin typeface="Arial"/>
                <a:ea typeface="Times New Roman"/>
                <a:cs typeface="Segoe UI"/>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Segoe UI"/>
              </a:rPr>
              <a:t>. </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Segoe UI"/>
              </a:rPr>
              <a:t>Dans la page </a:t>
            </a:r>
            <a:r>
              <a:rPr lang="fr-FR" sz="1000" b="1" smtClean="0">
                <a:solidFill>
                  <a:prstClr val="black"/>
                </a:solidFill>
                <a:latin typeface="Arial"/>
                <a:ea typeface="Times New Roman"/>
                <a:cs typeface="Times New Roman"/>
              </a:rPr>
              <a:t>Résumé de l'Assistant Création d'un cluster</a:t>
            </a:r>
            <a:r>
              <a:rPr lang="fr-FR" sz="1000" smtClean="0">
                <a:solidFill>
                  <a:prstClr val="black"/>
                </a:solidFill>
                <a:latin typeface="Arial"/>
                <a:ea typeface="Times New Roman"/>
                <a:cs typeface="Segoe UI"/>
              </a:rPr>
              <a:t>, cliquez sur </a:t>
            </a:r>
            <a:r>
              <a:rPr lang="fr-FR" sz="1000" b="1" smtClean="0">
                <a:solidFill>
                  <a:prstClr val="black"/>
                </a:solidFill>
                <a:latin typeface="Arial"/>
                <a:ea typeface="Times New Roman"/>
                <a:cs typeface="Times New Roman"/>
              </a:rPr>
              <a:t>Terminer</a:t>
            </a:r>
            <a:r>
              <a:rPr lang="fr-FR" sz="1000" smtClean="0">
                <a:solidFill>
                  <a:prstClr val="black"/>
                </a:solidFill>
                <a:latin typeface="Arial"/>
                <a:ea typeface="Times New Roman"/>
                <a:cs typeface="Segoe UI"/>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prstClr val="black"/>
                </a:solidFill>
                <a:latin typeface="Arial"/>
                <a:ea typeface="Times New Roman"/>
                <a:cs typeface="Times New Roman"/>
              </a:rPr>
              <a:t>Dans la console Gestionnaire du cluster de basculement, développez </a:t>
            </a:r>
            <a:r>
              <a:rPr lang="fr-FR" sz="1000" b="1" smtClean="0">
                <a:solidFill>
                  <a:prstClr val="black"/>
                </a:solidFill>
                <a:latin typeface="Arial"/>
                <a:ea typeface="Times New Roman"/>
                <a:cs typeface="Times New Roman"/>
              </a:rPr>
              <a:t>FSCluster.Adatum.com</a:t>
            </a:r>
            <a:r>
              <a:rPr lang="fr-FR" sz="1000" smtClean="0">
                <a:solidFill>
                  <a:prstClr val="black"/>
                </a:solidFill>
                <a:latin typeface="Arial"/>
                <a:ea typeface="Times New Roman"/>
                <a:cs typeface="Times New Roman"/>
              </a:rPr>
              <a:t>, puis </a:t>
            </a:r>
            <a:r>
              <a:rPr lang="fr-FR" sz="1000" b="1" smtClean="0">
                <a:solidFill>
                  <a:prstClr val="black"/>
                </a:solidFill>
                <a:latin typeface="Arial"/>
                <a:ea typeface="Times New Roman"/>
                <a:cs typeface="Times New Roman"/>
              </a:rPr>
              <a:t>Stockage</a:t>
            </a:r>
            <a:r>
              <a:rPr lang="fr-FR" sz="1000" smtClean="0">
                <a:solidFill>
                  <a:srgbClr val="000000"/>
                </a:solidFill>
                <a:latin typeface="Arial"/>
                <a:ea typeface="Times New Roman"/>
                <a:cs typeface="Segoe UI"/>
              </a:rPr>
              <a:t> </a:t>
            </a:r>
            <a:r>
              <a:rPr lang="fr-FR" sz="1000" smtClean="0">
                <a:solidFill>
                  <a:prstClr val="black"/>
                </a:solidFill>
                <a:latin typeface="Arial"/>
                <a:ea typeface="Times New Roman"/>
                <a:cs typeface="Times New Roman"/>
              </a:rPr>
              <a:t>et cliquez avec le bouton droit sur </a:t>
            </a:r>
            <a:r>
              <a:rPr lang="fr-FR" sz="1000" b="1" smtClean="0">
                <a:solidFill>
                  <a:prstClr val="black"/>
                </a:solidFill>
                <a:latin typeface="Arial"/>
                <a:ea typeface="Times New Roman"/>
                <a:cs typeface="Times New Roman"/>
              </a:rPr>
              <a:t>Disques</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53"/>
            </a:pP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Ajouter un disque</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srgbClr val="000000"/>
                </a:solidFill>
                <a:latin typeface="Arial"/>
                <a:ea typeface="Times New Roman"/>
                <a:cs typeface="Times New Roman"/>
              </a:rPr>
              <a:t>Dans la boîte de dialogue </a:t>
            </a:r>
            <a:r>
              <a:rPr lang="fr-FR" sz="1000" b="1" smtClean="0">
                <a:solidFill>
                  <a:prstClr val="black"/>
                </a:solidFill>
                <a:latin typeface="Arial"/>
                <a:ea typeface="Times New Roman"/>
                <a:cs typeface="Times New Roman"/>
              </a:rPr>
              <a:t>Ajouter des disques à un cluster</a:t>
            </a:r>
            <a:r>
              <a:rPr lang="fr-FR" sz="1000" smtClean="0">
                <a:solidFill>
                  <a:srgbClr val="000000"/>
                </a:solidFill>
                <a:latin typeface="Arial"/>
                <a:ea typeface="Times New Roman"/>
                <a:cs typeface="Times New Roman"/>
              </a:rPr>
              <a:t>, vérifiez que les options Disque du cluster 1 et Disque du cluster 2 sont sélectionnées, puis cliquez sur </a:t>
            </a:r>
            <a:r>
              <a:rPr lang="fr-FR" sz="1000" b="1" smtClean="0">
                <a:solidFill>
                  <a:prstClr val="black"/>
                </a:solidFill>
                <a:latin typeface="Arial"/>
                <a:ea typeface="Times New Roman"/>
                <a:cs typeface="Times New Roman"/>
              </a:rPr>
              <a:t>OK</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startAt="53"/>
            </a:pPr>
            <a:r>
              <a:rPr lang="fr-FR" sz="1000" smtClean="0">
                <a:solidFill>
                  <a:srgbClr val="000000"/>
                </a:solidFill>
                <a:latin typeface="Arial"/>
                <a:ea typeface="Times New Roman"/>
                <a:cs typeface="Times New Roman"/>
              </a:rPr>
              <a:t>Vérifiez que le disque est disponible pour le stockage en cluster dans la console </a:t>
            </a:r>
            <a:r>
              <a:rPr lang="fr-FR" sz="1000" b="1" smtClean="0">
                <a:solidFill>
                  <a:prstClr val="black"/>
                </a:solidFill>
                <a:latin typeface="Arial"/>
                <a:ea typeface="Times New Roman"/>
                <a:cs typeface="Times New Roman"/>
              </a:rPr>
              <a:t>Gestionnaire du cluster de basculement</a:t>
            </a:r>
            <a:r>
              <a:rPr lang="fr-FR" sz="1000" smtClean="0">
                <a:solidFill>
                  <a:prstClr val="black"/>
                </a:solidFill>
                <a:latin typeface="Arial"/>
                <a:ea typeface="Times New Roman"/>
                <a:cs typeface="Times New Roman"/>
              </a:rPr>
              <a:t>.</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20</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
        <p:nvSpPr>
          <p:cNvPr id="10" name="TextBox 9"/>
          <p:cNvSpPr txBox="1"/>
          <p:nvPr/>
        </p:nvSpPr>
        <p:spPr>
          <a:xfrm>
            <a:off x="0" y="8890000"/>
            <a:ext cx="3962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277037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66"/>
            </a:pPr>
            <a:r>
              <a:rPr lang="fr-FR" sz="1000" smtClean="0">
                <a:solidFill>
                  <a:prstClr val="black"/>
                </a:solidFill>
                <a:latin typeface="Arial"/>
                <a:ea typeface="Times New Roman"/>
                <a:cs typeface="Times New Roman"/>
              </a:rPr>
              <a:t>Cliquez avec le bouton droit sur </a:t>
            </a:r>
            <a:r>
              <a:rPr lang="fr-FR" sz="1000" b="1" smtClean="0">
                <a:solidFill>
                  <a:prstClr val="black"/>
                </a:solidFill>
                <a:latin typeface="Arial"/>
                <a:ea typeface="Times New Roman"/>
                <a:cs typeface="Times New Roman"/>
              </a:rPr>
              <a:t>Disque de cluster 1</a:t>
            </a:r>
            <a:r>
              <a:rPr lang="fr-FR" sz="1000" smtClean="0">
                <a:solidFill>
                  <a:prstClr val="black"/>
                </a:solidFill>
                <a:latin typeface="Arial"/>
                <a:ea typeface="Times New Roman"/>
                <a:cs typeface="Times New Roman"/>
              </a:rPr>
              <a:t> qui est attribué au stockage disponible</a:t>
            </a:r>
            <a:r>
              <a:rPr lang="fr-FR" sz="1000" smtClean="0">
                <a:solidFill>
                  <a:srgbClr val="000000"/>
                </a:solidFill>
                <a:latin typeface="Arial"/>
                <a:ea typeface="Times New Roman"/>
                <a:cs typeface="Segoe UI"/>
              </a:rPr>
              <a:t>,</a:t>
            </a:r>
            <a:r>
              <a:rPr lang="fr-FR" sz="1000" smtClean="0">
                <a:solidFill>
                  <a:prstClr val="black"/>
                </a:solidFill>
                <a:latin typeface="Arial"/>
                <a:ea typeface="Times New Roman"/>
                <a:cs typeface="Times New Roman"/>
              </a:rPr>
              <a:t> puis sélectionnez </a:t>
            </a:r>
            <a:r>
              <a:rPr lang="fr-FR" sz="1000" b="1" smtClean="0">
                <a:solidFill>
                  <a:prstClr val="black"/>
                </a:solidFill>
                <a:latin typeface="Arial"/>
                <a:ea typeface="Times New Roman"/>
                <a:cs typeface="Times New Roman"/>
              </a:rPr>
              <a:t>Ajouter aux volumes partagés de cluster. </a:t>
            </a:r>
            <a:endParaRPr lang="fr-FR" sz="1000" smtClean="0"/>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Cliquez avec le bouton droit sur </a:t>
            </a:r>
            <a:r>
              <a:rPr lang="fr-FR" sz="1000" b="1" smtClean="0">
                <a:solidFill>
                  <a:prstClr val="black"/>
                </a:solidFill>
                <a:latin typeface="Arial"/>
                <a:ea typeface="Times New Roman"/>
                <a:cs typeface="Times New Roman"/>
              </a:rPr>
              <a:t>FSCluster.adatum.com</a:t>
            </a:r>
            <a:r>
              <a:rPr lang="fr-FR" sz="1000" smtClean="0">
                <a:solidFill>
                  <a:prstClr val="black"/>
                </a:solidFill>
                <a:latin typeface="Arial"/>
                <a:ea typeface="Times New Roman"/>
                <a:cs typeface="Times New Roman"/>
              </a:rPr>
              <a:t>, sélectionnez </a:t>
            </a:r>
            <a:r>
              <a:rPr lang="fr-FR" sz="1000" b="1" smtClean="0">
                <a:solidFill>
                  <a:prstClr val="black"/>
                </a:solidFill>
                <a:latin typeface="Arial"/>
                <a:ea typeface="Times New Roman"/>
                <a:cs typeface="Times New Roman"/>
              </a:rPr>
              <a:t>Autres actions</a:t>
            </a:r>
            <a:r>
              <a:rPr lang="fr-FR" sz="1000" smtClean="0">
                <a:solidFill>
                  <a:srgbClr val="000000"/>
                </a:solidFill>
                <a:latin typeface="Arial"/>
                <a:ea typeface="Times New Roman"/>
                <a:cs typeface="Segoe UI"/>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puis cliquez sur </a:t>
            </a:r>
            <a:r>
              <a:rPr lang="fr-FR" sz="1000" b="1" smtClean="0">
                <a:solidFill>
                  <a:prstClr val="black"/>
                </a:solidFill>
                <a:latin typeface="Arial"/>
                <a:ea typeface="Times New Roman"/>
                <a:cs typeface="Times New Roman"/>
              </a:rPr>
              <a:t>Configurer les paramètres du quorum du cluster</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Sélectionner l'option de configuration du quorum</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Utiliser les paramètres standard</a:t>
            </a:r>
            <a:r>
              <a:rPr lang="fr-FR" sz="1000" smtClean="0">
                <a:solidFill>
                  <a:srgbClr val="000000"/>
                </a:solidFill>
                <a:latin typeface="Arial"/>
                <a:ea typeface="Times New Roman"/>
                <a:cs typeface="Segoe UI"/>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puis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Confirmation</a:t>
            </a:r>
            <a:r>
              <a:rPr lang="fr-FR" sz="1000" smtClean="0">
                <a:solidFill>
                  <a:srgbClr val="000000"/>
                </a:solidFill>
                <a:latin typeface="Arial"/>
                <a:ea typeface="Times New Roman"/>
                <a:cs typeface="Segoe UI"/>
              </a:rPr>
              <a:t>,</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puis dans la page </a:t>
            </a:r>
            <a:r>
              <a:rPr lang="fr-FR" sz="1000" b="1" smtClean="0">
                <a:solidFill>
                  <a:prstClr val="black"/>
                </a:solidFill>
                <a:latin typeface="Arial"/>
                <a:ea typeface="Times New Roman"/>
                <a:cs typeface="Times New Roman"/>
              </a:rPr>
              <a:t>Résumé</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Terminer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Cliquez avec le bouton droit sur </a:t>
            </a:r>
            <a:r>
              <a:rPr lang="fr-FR" sz="1000" b="1" smtClean="0">
                <a:solidFill>
                  <a:prstClr val="black"/>
                </a:solidFill>
                <a:latin typeface="Arial"/>
                <a:ea typeface="Times New Roman"/>
                <a:cs typeface="Times New Roman"/>
              </a:rPr>
              <a:t>Rôles</a:t>
            </a:r>
            <a:r>
              <a:rPr lang="fr-FR" sz="1000" smtClean="0">
                <a:solidFill>
                  <a:prstClr val="black"/>
                </a:solidFill>
                <a:latin typeface="Arial"/>
                <a:ea typeface="Times New Roman"/>
                <a:cs typeface="Times New Roman"/>
              </a:rPr>
              <a:t>, puis sélectionnez </a:t>
            </a:r>
            <a:r>
              <a:rPr lang="fr-FR" sz="1000" b="1" smtClean="0">
                <a:solidFill>
                  <a:prstClr val="black"/>
                </a:solidFill>
                <a:latin typeface="Arial"/>
                <a:ea typeface="Times New Roman"/>
                <a:cs typeface="Times New Roman"/>
              </a:rPr>
              <a:t>Configurer un rôle</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Avant de commencer</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Sélectionner un rôle</a:t>
            </a:r>
            <a:r>
              <a:rPr lang="fr-FR" sz="1000" smtClean="0">
                <a:solidFill>
                  <a:prstClr val="black"/>
                </a:solidFill>
                <a:latin typeface="Arial"/>
                <a:ea typeface="Times New Roman"/>
                <a:cs typeface="Times New Roman"/>
              </a:rPr>
              <a:t>, sélectionnez </a:t>
            </a:r>
            <a:r>
              <a:rPr lang="fr-FR" sz="1000" b="1" smtClean="0">
                <a:solidFill>
                  <a:prstClr val="black"/>
                </a:solidFill>
                <a:latin typeface="Arial"/>
                <a:ea typeface="Times New Roman"/>
                <a:cs typeface="Times New Roman"/>
              </a:rPr>
              <a:t>Serveur de fichiers</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Type de serveur de fichiers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Serveur de fichiers avec montée en puissance parallèle pour les données d'application</a:t>
            </a:r>
            <a:r>
              <a:rPr lang="fr-FR" sz="1000" smtClean="0">
                <a:solidFill>
                  <a:prstClr val="black"/>
                </a:solidFill>
                <a:latin typeface="Arial"/>
                <a:ea typeface="Times New Roman"/>
                <a:cs typeface="Times New Roman"/>
              </a:rPr>
              <a:t>, puis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Point d'accès client</a:t>
            </a:r>
            <a:r>
              <a:rPr lang="fr-FR" sz="1000" smtClean="0">
                <a:solidFill>
                  <a:prstClr val="black"/>
                </a:solidFill>
                <a:latin typeface="Arial"/>
                <a:ea typeface="Times New Roman"/>
                <a:cs typeface="Times New Roman"/>
              </a:rPr>
              <a:t>, dans la zone </a:t>
            </a:r>
            <a:r>
              <a:rPr lang="fr-FR" sz="1000" b="1" smtClean="0">
                <a:solidFill>
                  <a:prstClr val="black"/>
                </a:solidFill>
                <a:latin typeface="Arial"/>
                <a:ea typeface="Times New Roman"/>
                <a:cs typeface="Times New Roman"/>
              </a:rPr>
              <a:t>Nom</a:t>
            </a:r>
            <a:r>
              <a:rPr lang="fr-FR" sz="1000" smtClean="0">
                <a:solidFill>
                  <a:prstClr val="black"/>
                </a:solidFill>
                <a:latin typeface="Arial"/>
                <a:ea typeface="Times New Roman"/>
                <a:cs typeface="Times New Roman"/>
              </a:rPr>
              <a:t>, saisissez </a:t>
            </a:r>
            <a:r>
              <a:rPr lang="fr-FR" sz="1000" b="1" smtClean="0">
                <a:solidFill>
                  <a:prstClr val="black"/>
                </a:solidFill>
                <a:latin typeface="Arial"/>
                <a:ea typeface="Times New Roman"/>
                <a:cs typeface="Times New Roman"/>
              </a:rPr>
              <a:t>AdatumFS</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Confirmation</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 </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Résumé</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Terminer</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Sur LON-SVR1, dans la console Gestionnaire du cluster de basculement, cliquez sur </a:t>
            </a:r>
            <a:r>
              <a:rPr lang="fr-FR" sz="1000" b="1" smtClean="0">
                <a:solidFill>
                  <a:prstClr val="black"/>
                </a:solidFill>
                <a:latin typeface="Arial"/>
                <a:ea typeface="Times New Roman"/>
                <a:cs typeface="Times New Roman"/>
              </a:rPr>
              <a:t>Rôles</a:t>
            </a:r>
            <a:r>
              <a:rPr lang="fr-FR" sz="1000" smtClean="0">
                <a:solidFill>
                  <a:prstClr val="black"/>
                </a:solidFill>
                <a:latin typeface="Arial"/>
                <a:ea typeface="Times New Roman"/>
                <a:cs typeface="Times New Roman"/>
              </a:rPr>
              <a:t>, puis dans le volet central, cliquez avec le bouton droit sur </a:t>
            </a:r>
            <a:r>
              <a:rPr lang="fr-FR" sz="1000" b="1" smtClean="0">
                <a:solidFill>
                  <a:prstClr val="black"/>
                </a:solidFill>
                <a:latin typeface="Arial"/>
                <a:ea typeface="Times New Roman"/>
                <a:cs typeface="Times New Roman"/>
              </a:rPr>
              <a:t>AdatumFS</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Sélectionnez </a:t>
            </a:r>
            <a:r>
              <a:rPr lang="fr-FR" sz="1000" b="1" smtClean="0">
                <a:solidFill>
                  <a:prstClr val="black"/>
                </a:solidFill>
                <a:latin typeface="Arial"/>
                <a:ea typeface="Times New Roman"/>
                <a:cs typeface="Times New Roman"/>
              </a:rPr>
              <a:t>Ajouter le partage de fichiers. </a:t>
            </a:r>
            <a:r>
              <a:rPr lang="fr-FR" sz="1000" smtClean="0">
                <a:solidFill>
                  <a:prstClr val="black"/>
                </a:solidFill>
                <a:latin typeface="Arial"/>
                <a:ea typeface="Times New Roman"/>
                <a:cs typeface="Times New Roman"/>
              </a:rPr>
              <a:t>Si un message s'affiche indiquant que le point d'accès client n'est pas prêt, patientez un instant, puis réessayez.</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l'Assistant Nouveau partage, dans la page </a:t>
            </a:r>
            <a:r>
              <a:rPr lang="fr-FR" sz="1000" b="1" smtClean="0">
                <a:solidFill>
                  <a:prstClr val="black"/>
                </a:solidFill>
                <a:latin typeface="Arial"/>
                <a:ea typeface="Times New Roman"/>
                <a:cs typeface="Times New Roman"/>
              </a:rPr>
              <a:t>Sélectionner le profil de ce partage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Partage SMB – Applications</a:t>
            </a:r>
            <a:r>
              <a:rPr lang="fr-FR" sz="1000" smtClean="0">
                <a:solidFill>
                  <a:srgbClr val="000000"/>
                </a:solidFill>
                <a:latin typeface="Arial"/>
                <a:ea typeface="Times New Roman"/>
                <a:cs typeface="Segoe UI"/>
              </a:rPr>
              <a:t>,</a:t>
            </a:r>
            <a:r>
              <a:rPr lang="fr-FR" sz="1000" b="1" smtClean="0">
                <a:solidFill>
                  <a:prstClr val="black"/>
                </a:solidFill>
                <a:latin typeface="Arial"/>
                <a:ea typeface="Times New Roman"/>
                <a:cs typeface="Times New Roman"/>
              </a:rPr>
              <a:t> </a:t>
            </a:r>
            <a:r>
              <a:rPr lang="fr-FR" sz="1000" smtClean="0">
                <a:solidFill>
                  <a:prstClr val="black"/>
                </a:solidFill>
                <a:latin typeface="Arial"/>
                <a:ea typeface="Times New Roman"/>
                <a:cs typeface="Times New Roman"/>
              </a:rPr>
              <a:t>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Sélectionner le serveur et le chemin d'accès au partage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Sélectionner par volume</a:t>
            </a:r>
            <a:r>
              <a:rPr lang="fr-FR" sz="1000" smtClean="0">
                <a:solidFill>
                  <a:srgbClr val="000000"/>
                </a:solidFill>
                <a:latin typeface="Arial"/>
                <a:ea typeface="Times New Roman"/>
                <a:cs typeface="Segoe UI"/>
              </a:rPr>
              <a:t>,</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7"/>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Indiquer le nom de partage</a:t>
            </a:r>
            <a:r>
              <a:rPr lang="fr-FR" sz="1000" smtClean="0">
                <a:solidFill>
                  <a:prstClr val="black"/>
                </a:solidFill>
                <a:latin typeface="Arial"/>
                <a:ea typeface="Times New Roman"/>
                <a:cs typeface="Times New Roman"/>
              </a:rPr>
              <a:t>, dans la zone </a:t>
            </a:r>
            <a:r>
              <a:rPr lang="fr-FR" sz="1000" b="1" smtClean="0">
                <a:solidFill>
                  <a:prstClr val="black"/>
                </a:solidFill>
                <a:latin typeface="Arial"/>
                <a:ea typeface="Times New Roman"/>
                <a:cs typeface="Times New Roman"/>
              </a:rPr>
              <a:t>Nom du partage</a:t>
            </a:r>
            <a:r>
              <a:rPr lang="fr-FR" sz="1000" smtClean="0">
                <a:solidFill>
                  <a:prstClr val="black"/>
                </a:solidFill>
                <a:latin typeface="Arial"/>
                <a:ea typeface="Times New Roman"/>
                <a:cs typeface="Times New Roman"/>
              </a:rPr>
              <a:t>, tapez </a:t>
            </a:r>
            <a:r>
              <a:rPr lang="fr-FR" sz="1000" b="1" smtClean="0">
                <a:solidFill>
                  <a:prstClr val="black"/>
                </a:solidFill>
                <a:latin typeface="Arial"/>
                <a:ea typeface="Times New Roman"/>
                <a:cs typeface="Times New Roman"/>
              </a:rPr>
              <a:t>TestShare</a:t>
            </a:r>
            <a:r>
              <a:rPr lang="fr-FR" sz="1000" smtClean="0">
                <a:solidFill>
                  <a:srgbClr val="000000"/>
                </a:solidFill>
                <a:latin typeface="Arial"/>
                <a:ea typeface="Times New Roman"/>
                <a:cs typeface="Segoe UI"/>
              </a:rPr>
              <a:t>,</a:t>
            </a:r>
            <a:r>
              <a:rPr lang="fr-FR" sz="1000" smtClean="0">
                <a:solidFill>
                  <a:prstClr val="black"/>
                </a:solidFill>
                <a:latin typeface="Arial"/>
                <a:ea typeface="Times New Roman"/>
                <a:cs typeface="Times New Roman"/>
              </a:rPr>
              <a:t> puis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21</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
        <p:nvSpPr>
          <p:cNvPr id="10" name="TextBox 9"/>
          <p:cNvSpPr txBox="1"/>
          <p:nvPr/>
        </p:nvSpPr>
        <p:spPr>
          <a:xfrm>
            <a:off x="0" y="8890000"/>
            <a:ext cx="3962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3696682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L="342900" lvl="0" indent="-342900">
              <a:lnSpc>
                <a:spcPct val="115000"/>
              </a:lnSpc>
              <a:spcAft>
                <a:spcPts val="995"/>
              </a:spcAft>
              <a:buFont typeface="+mj-lt"/>
              <a:buAutoNum type="arabicPeriod" startAt="82"/>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Configurer les paramètres de partage</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2"/>
            </a:pPr>
            <a:r>
              <a:rPr lang="fr-FR" sz="1000" smtClean="0">
                <a:solidFill>
                  <a:prstClr val="black"/>
                </a:solidFill>
                <a:latin typeface="Arial"/>
                <a:ea typeface="Times New Roman"/>
                <a:cs typeface="Times New Roman"/>
              </a:rPr>
              <a:t>Dans la page </a:t>
            </a:r>
            <a:r>
              <a:rPr lang="fr-FR" sz="1000" b="1" smtClean="0">
                <a:solidFill>
                  <a:prstClr val="black"/>
                </a:solidFill>
                <a:latin typeface="Arial"/>
                <a:ea typeface="Times New Roman"/>
                <a:cs typeface="Times New Roman"/>
              </a:rPr>
              <a:t>Spécifier les autorisations pour contrôler l'accès</a:t>
            </a:r>
            <a:r>
              <a:rPr lang="fr-FR" sz="1000" smtClean="0">
                <a:solidFill>
                  <a:prstClr val="black"/>
                </a:solidFill>
                <a:latin typeface="Arial"/>
                <a:ea typeface="Times New Roman"/>
                <a:cs typeface="Times New Roman"/>
              </a:rPr>
              <a:t>, cliquez sur </a:t>
            </a:r>
            <a:r>
              <a:rPr lang="fr-FR" sz="1000" b="1" smtClean="0">
                <a:solidFill>
                  <a:prstClr val="black"/>
                </a:solidFill>
                <a:latin typeface="Arial"/>
                <a:ea typeface="Times New Roman"/>
                <a:cs typeface="Times New Roman"/>
              </a:rPr>
              <a:t>Suivant</a:t>
            </a:r>
            <a:r>
              <a:rPr lang="fr-FR" sz="1000" smtClean="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82"/>
            </a:pPr>
            <a:r>
              <a:rPr lang="fr-FR" sz="1000" smtClean="0">
                <a:solidFill>
                  <a:srgbClr val="000000"/>
                </a:solidFill>
                <a:latin typeface="Arial"/>
                <a:ea typeface="Times New Roman"/>
                <a:cs typeface="Times New Roman"/>
              </a:rPr>
              <a:t>Dans la page </a:t>
            </a:r>
            <a:r>
              <a:rPr lang="fr-FR" sz="1000" b="1" smtClean="0">
                <a:solidFill>
                  <a:prstClr val="black"/>
                </a:solidFill>
                <a:latin typeface="Arial"/>
                <a:ea typeface="Times New Roman"/>
                <a:cs typeface="Times New Roman"/>
              </a:rPr>
              <a:t>Confirmer les sélections</a:t>
            </a:r>
            <a:r>
              <a:rPr lang="fr-FR" sz="1000" smtClean="0">
                <a:solidFill>
                  <a:srgbClr val="000000"/>
                </a:solidFill>
                <a:latin typeface="Arial"/>
                <a:ea typeface="Times New Roman"/>
                <a:cs typeface="Times New Roman"/>
              </a:rPr>
              <a:t>,</a:t>
            </a:r>
            <a:r>
              <a:rPr lang="fr-FR" sz="1000" smtClean="0">
                <a:solidFill>
                  <a:srgbClr val="000000"/>
                </a:solidFill>
                <a:latin typeface="Arial"/>
                <a:ea typeface="Times New Roman"/>
                <a:cs typeface="Segoe UI"/>
              </a:rPr>
              <a:t> </a:t>
            </a:r>
            <a:r>
              <a:rPr lang="fr-FR" sz="1000" smtClean="0">
                <a:solidFill>
                  <a:srgbClr val="000000"/>
                </a:solidFill>
                <a:latin typeface="Arial"/>
                <a:ea typeface="Times New Roman"/>
                <a:cs typeface="Times New Roman"/>
              </a:rPr>
              <a:t>cliquez sur </a:t>
            </a:r>
            <a:r>
              <a:rPr lang="fr-FR" sz="1000" b="1" smtClean="0">
                <a:solidFill>
                  <a:prstClr val="black"/>
                </a:solidFill>
                <a:latin typeface="Arial"/>
                <a:ea typeface="Times New Roman"/>
                <a:cs typeface="Times New Roman"/>
              </a:rPr>
              <a:t>Créer</a:t>
            </a:r>
            <a:r>
              <a:rPr lang="fr-FR" sz="1000" smtClean="0">
                <a:solidFill>
                  <a:srgbClr val="000000"/>
                </a:solidFill>
                <a:latin typeface="Arial"/>
                <a:ea typeface="Times New Roman"/>
                <a:cs typeface="Segoe UI"/>
              </a:rPr>
              <a:t>,</a:t>
            </a:r>
            <a:r>
              <a:rPr lang="fr-FR" sz="1000" smtClean="0">
                <a:solidFill>
                  <a:srgbClr val="000000"/>
                </a:solidFill>
                <a:latin typeface="Arial"/>
                <a:ea typeface="Times New Roman"/>
                <a:cs typeface="Times New Roman"/>
              </a:rPr>
              <a:t> puis sur </a:t>
            </a:r>
            <a:r>
              <a:rPr lang="fr-FR" sz="1000" b="1" smtClean="0">
                <a:solidFill>
                  <a:prstClr val="black"/>
                </a:solidFill>
                <a:latin typeface="Arial"/>
                <a:ea typeface="Times New Roman"/>
                <a:cs typeface="Times New Roman"/>
              </a:rPr>
              <a:t>Fermer</a:t>
            </a:r>
            <a:r>
              <a:rPr lang="fr-FR" sz="1000" smtClean="0">
                <a:solidFill>
                  <a:srgbClr val="000000"/>
                </a:solidFill>
                <a:latin typeface="Arial"/>
                <a:ea typeface="Times New Roman"/>
                <a:cs typeface="Times New Roman"/>
              </a:rPr>
              <a:t>.</a:t>
            </a:r>
            <a:endParaRPr lang="fr-FR" sz="1000" smtClean="0">
              <a:solidFill>
                <a:prstClr val="black"/>
              </a:solidFill>
              <a:latin typeface="Arial"/>
              <a:ea typeface="Times New Roman"/>
              <a:cs typeface="Times New Roman"/>
            </a:endParaRPr>
          </a:p>
          <a:p>
            <a:pPr lvl="0">
              <a:lnSpc>
                <a:spcPct val="115000"/>
              </a:lnSpc>
              <a:spcAft>
                <a:spcPts val="995"/>
              </a:spcAft>
            </a:pPr>
            <a:r>
              <a:rPr lang="fr-FR" sz="1000" b="1" smtClean="0">
                <a:solidFill>
                  <a:srgbClr val="000000"/>
                </a:solidFill>
                <a:latin typeface="Arial"/>
                <a:ea typeface="Calibri"/>
                <a:cs typeface="Times New Roman"/>
              </a:rPr>
              <a:t>Remarque</a:t>
            </a:r>
            <a:r>
              <a:rPr lang="fr-FR" sz="1000" smtClean="0">
                <a:solidFill>
                  <a:srgbClr val="000000"/>
                </a:solidFill>
                <a:latin typeface="Arial"/>
                <a:ea typeface="Calibri"/>
                <a:cs typeface="Times New Roman"/>
              </a:rPr>
              <a:t> </a:t>
            </a:r>
            <a:r>
              <a:rPr lang="fr-FR" sz="1000" b="1" smtClean="0">
                <a:solidFill>
                  <a:srgbClr val="000000"/>
                </a:solidFill>
                <a:latin typeface="Arial"/>
                <a:ea typeface="Calibri"/>
                <a:cs typeface="Times New Roman"/>
              </a:rPr>
              <a:t>: </a:t>
            </a:r>
            <a:r>
              <a:rPr lang="fr-FR" sz="1000" smtClean="0">
                <a:solidFill>
                  <a:srgbClr val="000000"/>
                </a:solidFill>
                <a:latin typeface="Arial"/>
                <a:ea typeface="Calibri"/>
                <a:cs typeface="Times New Roman"/>
              </a:rPr>
              <a:t>si vous prévoyez de faire l'atelier pratique, vous devez rétablir les ordinateurs virtuels utilisés dans cette démonstration.</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22</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200616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139737DA-645B-49C5-8FC2-BB65A914C635}" type="slidenum">
              <a:rPr lang="en-US" smtClean="0"/>
              <a:pPr/>
              <a:t>23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437423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Passez en revue les options d'activation de la haute disponibilité dans un environnement de virtualisation de serveur. Une section ultérieure de ce module couvre de manière détaillée le clustering hôte ; il est donc inutile de consacrer trop de temps à cette option pour le moment. Toutefois, si les stagiaires ne possèdent pas une connaissance suffisante du clustering invité et de l'équilibrage de la charge réseau, pensez à prendre quelques minutes pour décrire le fonctionnement de ces options. Ce module n'aborde pas ces options en détail, car le reste du contenu se concentre sur le clustering hôte.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24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1586569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Utilisez la diapositive animée pour décrire comment les clusters de basculement s'assurent que les ordinateurs virtuels sont à haut niveau de disponibilité en permettant à l'ordinateur virtuel de basculer vers un autre nœud. Indiquez que le cluster de basculement peut comporter jusqu'à 64 nœuds. Par conséquent, si plusieurs ordinateurs virtuels sont en cours d'exécution sur le cluster, ils peuvent basculer vers différents hôtes.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25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52273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la configuration d'infrastructure requise pour le clustering avec basculement avec Hyper-V.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26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1996331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Expliquez la migration du stockage. Rappelez aux stagiaires comment la migration de l'ordinateur virtuel et du stockage fonctionnait dans les versions antérieures de Windows Server. Expliquez comment cela fonctionne à présent et soulignez les différences.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27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994621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Utilisez la diapositive animée pour montrer le fonctionnement de la migration dynamique. Soulignez le fait que si vous examinez le processus de migration dynamique dans le Gestionnaire du cluster de basculement, la migration peut mettre du temps à se terminer. Le point essentiel consiste à indiquer que les utilisateurs connectés à l'ordinateur virtuel ne subissent pas d'interruption importante.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Soulignez également que le processus de migration dynamique s'applique uniquement aux basculements planifiés. Si l'un des nœuds du cluster connaît une défaillance, vous n'avez pas le temps de transférer la mémoire de l'ordinateur virtuel sur l'hôte de destination. </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28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276792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Expliquez la fonction Réplica Hyper-V. Présentez les scénarios dans lesquels vous pouvez utiliser le réplica Hyper-V. En outre, comparez cette fonction avec d'autres technologies. Insistez sur les composants d'une réplication Hyper-V et expliquez leurs fonctionnalités.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29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3659248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139737DA-645B-49C5-8FC2-BB65A914C635}" type="slidenum">
              <a:rPr lang="en-US" smtClean="0"/>
              <a:pPr/>
              <a:t>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598459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Discutez des éléments à prendre en compte pour l'implémentation de la disponibilité des ordinateurs virtuels.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30</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3621864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139737DA-645B-49C5-8FC2-BB65A914C635}" type="slidenum">
              <a:rPr lang="en-US" smtClean="0"/>
              <a:pPr/>
              <a:t>31</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267113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un cluster multisite, ainsi que certaines des principales difficultés relatives à l'implémentation de clusters multisites et des décisions à prendre à ce sujet.</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32</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368878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139737DA-645B-49C5-8FC2-BB65A914C635}" type="slidenum">
              <a:rPr lang="en-US" smtClean="0"/>
              <a:pPr/>
              <a:t>33</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156831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Soulignez l'importance de l'infrastructure réseau dans des clusters de basculement multisites, et décrivez certains des éléments à prendre en compte pour la conception et l'utilisation d'une infrastructure réseau.</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34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931320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Segoe UI"/>
              </a:rPr>
              <a:t>Expliquez aux stagiaires pourquoi trois emplacements sont requis. Si vous n'utilisez que deux emplacements, vous devez alors isolé un nœud en cas d'échec de liaison et le basculement ne peut pas s'effectuer vers ce nœud. Le site qui possède deux nœuds aura toujours une majorité.</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Si vous utilisez la réplication synchrone, vous pouvez utiliser un disque partagé comme quorum. Cela peut ainsi vous éviter d'utiliser un troisième emplacement.</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Segoe UI"/>
              </a:rPr>
              <a:t>Vous devez également garder à l'esprit que le basculement automatique peut ne pas être nécessaire pour un cluster géographiquement dispersé. Il peut être raisonnable d'exécuter un basculement manuel. Cela signifie que vous reconfigurez le cluster lorsque vous décidez de commencer à utiliser l'autre centre de données.</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35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766032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Calibri"/>
                <a:cs typeface="Times New Roman"/>
              </a:rPr>
              <a:t> </a:t>
            </a:r>
          </a:p>
        </p:txBody>
      </p:sp>
      <p:sp>
        <p:nvSpPr>
          <p:cNvPr id="4" name="Slide Number Placeholder 3"/>
          <p:cNvSpPr>
            <a:spLocks noGrp="1"/>
          </p:cNvSpPr>
          <p:nvPr>
            <p:ph type="sldNum" sz="quarter" idx="10"/>
          </p:nvPr>
        </p:nvSpPr>
        <p:spPr/>
        <p:txBody>
          <a:bodyPr/>
          <a:lstStyle/>
          <a:p>
            <a:fld id="{139737DA-645B-49C5-8FC2-BB65A914C635}" type="slidenum">
              <a:rPr lang="en-US" smtClean="0"/>
              <a:pPr/>
              <a:t>36</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1849311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04800" y="2095200"/>
            <a:ext cx="6153912" cy="6781800"/>
          </a:xfrm>
        </p:spPr>
        <p:txBody>
          <a:bodyPr>
            <a:noAutofit/>
          </a:bodyPr>
          <a:lstStyle/>
          <a:p>
            <a:pPr>
              <a:lnSpc>
                <a:spcPct val="114000"/>
              </a:lnSpc>
              <a:spcAft>
                <a:spcPts val="1000"/>
              </a:spcAft>
            </a:pPr>
            <a:r>
              <a:rPr lang="fr-FR" sz="1000" b="0" i="0" u="none" strike="noStrike" baseline="0" smtClean="0">
                <a:latin typeface="Arial" pitchFamily="34" charset="0"/>
                <a:cs typeface="Arial" pitchFamily="34" charset="0"/>
              </a:rPr>
              <a:t>Afin de mener à bien cet atelier pratique, les stagiaires devront travailler par deux. Un stagiaire démarre avec LON-HOST1, et le deuxième stagiaire avec LON-HOST2. Les deux serveurs doivent être connectés l'un à l'autre, mais pas au reste de la classe.</a:t>
            </a:r>
          </a:p>
          <a:p>
            <a:pPr>
              <a:lnSpc>
                <a:spcPct val="114000"/>
              </a:lnSpc>
              <a:spcAft>
                <a:spcPts val="1000"/>
              </a:spcAft>
            </a:pPr>
            <a:r>
              <a:rPr lang="fr-FR" sz="1000" smtClean="0">
                <a:latin typeface="Arial" pitchFamily="34" charset="0"/>
                <a:ea typeface="Calibri"/>
                <a:cs typeface="Arial" pitchFamily="34" charset="0"/>
              </a:rPr>
              <a:t>Assurez-vous que vous expliquez aux stagiaires qu'ils doivent travailler par deux, et faites particulièrement attention à ce qu'ils fassent uniquement les étapes indiquées pour leurs hôtes.</a:t>
            </a:r>
          </a:p>
          <a:p>
            <a:pPr>
              <a:lnSpc>
                <a:spcPct val="115000"/>
              </a:lnSpc>
              <a:spcAft>
                <a:spcPts val="300"/>
              </a:spcAft>
            </a:pPr>
            <a:r>
              <a:rPr lang="fr-FR" sz="1000" b="1" smtClean="0">
                <a:latin typeface="Arial"/>
                <a:ea typeface="Calibri"/>
                <a:cs typeface="Times New Roman"/>
              </a:rPr>
              <a:t>Exercice 1 : Conception de rôles serveur hautement disponibles</a:t>
            </a:r>
          </a:p>
          <a:p>
            <a:pPr>
              <a:lnSpc>
                <a:spcPct val="115000"/>
              </a:lnSpc>
              <a:spcAft>
                <a:spcPts val="1000"/>
              </a:spcAft>
            </a:pPr>
            <a:r>
              <a:rPr lang="fr-FR" sz="1000" smtClean="0">
                <a:latin typeface="Arial"/>
                <a:ea typeface="SimSun"/>
                <a:cs typeface="Arial"/>
              </a:rPr>
              <a:t>L'équipe serveurs d'A. Datum vous a présenté la liste suivante de rôles serveur et d'applications qui doivent être rendus hautement disponibles. Vous devez identifier la meilleure option d'implémentation de la haute disponibilité pour chacun des rôles serveur</a:t>
            </a:r>
            <a:r>
              <a:rPr lang="fr-FR" sz="1000" smtClean="0">
                <a:latin typeface="Arial"/>
                <a:ea typeface="Calibri"/>
                <a:cs typeface="Times New Roman"/>
              </a:rPr>
              <a:t>.</a:t>
            </a:r>
          </a:p>
          <a:p>
            <a:pPr>
              <a:lnSpc>
                <a:spcPct val="115000"/>
              </a:lnSpc>
              <a:spcAft>
                <a:spcPts val="1000"/>
              </a:spcAft>
            </a:pPr>
            <a:r>
              <a:rPr lang="fr-FR" sz="1000" smtClean="0">
                <a:latin typeface="Arial"/>
                <a:ea typeface="Calibri"/>
                <a:cs typeface="Times New Roman"/>
              </a:rPr>
              <a:t>Les rôles serveur qui doivent être pris en considération sont :</a:t>
            </a: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Contrôleurs de domaine AD DS</a:t>
            </a:r>
            <a:endParaRPr lang="fr-FR" sz="1000" smtClean="0">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Serveurs Web</a:t>
            </a:r>
            <a:endParaRPr lang="fr-FR" sz="1000" smtClean="0">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Serveurs DHCP</a:t>
            </a:r>
            <a:endParaRPr lang="fr-FR" sz="1000" smtClean="0">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Serveurs de fichiers</a:t>
            </a:r>
            <a:endParaRPr lang="fr-FR" sz="1000" smtClean="0">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SQL Server</a:t>
            </a:r>
            <a:endParaRPr lang="fr-FR" sz="1000" smtClean="0">
              <a:latin typeface="Arial"/>
              <a:ea typeface="Times New Roman"/>
              <a:cs typeface="Times New Roman"/>
            </a:endParaRPr>
          </a:p>
          <a:p>
            <a:pPr marL="171450" marR="0" lvl="0" indent="-171450">
              <a:lnSpc>
                <a:spcPct val="115000"/>
              </a:lnSpc>
              <a:spcBef>
                <a:spcPts val="0"/>
              </a:spcBef>
              <a:spcAft>
                <a:spcPts val="995"/>
              </a:spcAft>
              <a:buFont typeface="Arial" pitchFamily="34" charset="0"/>
              <a:buChar char="•"/>
            </a:pPr>
            <a:r>
              <a:rPr lang="fr-FR" sz="1000" smtClean="0">
                <a:solidFill>
                  <a:srgbClr val="000000"/>
                </a:solidFill>
                <a:effectLst/>
                <a:latin typeface="Arial"/>
                <a:ea typeface="Times New Roman"/>
                <a:cs typeface="Times New Roman"/>
              </a:rPr>
              <a:t>Exchange Server</a:t>
            </a:r>
            <a:endParaRPr lang="fr-FR" sz="1000" smtClean="0">
              <a:effectLst/>
              <a:latin typeface="Arial"/>
              <a:ea typeface="Times New Roman"/>
              <a:cs typeface="Times New Roman"/>
            </a:endParaRPr>
          </a:p>
          <a:p>
            <a:pPr>
              <a:lnSpc>
                <a:spcPct val="115000"/>
              </a:lnSpc>
              <a:spcAft>
                <a:spcPts val="300"/>
              </a:spcAft>
            </a:pPr>
            <a:r>
              <a:rPr lang="fr-FR" sz="1000" b="1" smtClean="0">
                <a:latin typeface="Arial"/>
                <a:ea typeface="Calibri"/>
                <a:cs typeface="Times New Roman"/>
              </a:rPr>
              <a:t>Exercice 2 : Implémenter la fonction Réplica Hyper-V</a:t>
            </a:r>
          </a:p>
          <a:p>
            <a:pPr>
              <a:lnSpc>
                <a:spcPct val="115000"/>
              </a:lnSpc>
              <a:spcAft>
                <a:spcPts val="1000"/>
              </a:spcAft>
            </a:pPr>
            <a:r>
              <a:rPr lang="fr-FR" sz="1000" smtClean="0">
                <a:latin typeface="Arial"/>
                <a:ea typeface="Calibri"/>
                <a:cs typeface="Times New Roman"/>
              </a:rPr>
              <a:t>Une des solutions pour fournir la haute disponibilité pour un ordinateur virtuel est de configurer la fonction Réplica Hyper-V. A. Datum a décidé d'implémenter la fonction Réplica Hyper-V pour l'un des serveurs critiques situés dans le centre de données de Toronto. Néanmoins, la fonction Réplica Hyper-V doit tout d'abord être testée, c'est pourquoi l'ordinateur virtuel 22414B-LON-CORE a été fourni comme plateforme test afin d'évaluer la fonction.</a:t>
            </a:r>
          </a:p>
          <a:p>
            <a:pPr>
              <a:lnSpc>
                <a:spcPct val="115000"/>
              </a:lnSpc>
              <a:spcAft>
                <a:spcPts val="300"/>
              </a:spcAft>
            </a:pPr>
            <a:r>
              <a:rPr lang="fr-FR" sz="1000" b="1" smtClean="0">
                <a:latin typeface="Arial"/>
                <a:ea typeface="Calibri"/>
                <a:cs typeface="Times New Roman"/>
              </a:rPr>
              <a:t>Exercice 3 : Déployer un cluster de basculement</a:t>
            </a:r>
          </a:p>
          <a:p>
            <a:pPr>
              <a:lnSpc>
                <a:spcPct val="115000"/>
              </a:lnSpc>
              <a:spcAft>
                <a:spcPts val="1000"/>
              </a:spcAft>
            </a:pPr>
            <a:r>
              <a:rPr lang="fr-FR" sz="1000" smtClean="0">
                <a:latin typeface="Arial"/>
                <a:ea typeface="Calibri"/>
                <a:cs typeface="Times New Roman"/>
              </a:rPr>
              <a:t>La première étape du processus d'implémentation du clustering avec basculement pour des applications et des ordinateurs virtuels est le déploiement du cluster de basculement. Vous devez configurer un cluster de basculement à deux nœuds. A. Datum dispose d'un stockage iSCSI que vous utiliserez pour les clusters. En outre, vous avez deux hôtes physiques que vous pouvez utiliser comme hôtes Hyper-V. Utilisez ces hôtes pour créer un cluster.</a:t>
            </a:r>
          </a:p>
          <a:p>
            <a:pPr>
              <a:lnSpc>
                <a:spcPct val="115000"/>
              </a:lnSpc>
              <a:spcAft>
                <a:spcPts val="1000"/>
              </a:spcAft>
            </a:pP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37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
        <p:nvSpPr>
          <p:cNvPr id="9" name="TextBox 8"/>
          <p:cNvSpPr txBox="1"/>
          <p:nvPr/>
        </p:nvSpPr>
        <p:spPr>
          <a:xfrm>
            <a:off x="0" y="8890000"/>
            <a:ext cx="3962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657329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a:lnSpc>
                <a:spcPct val="115000"/>
              </a:lnSpc>
              <a:spcAft>
                <a:spcPts val="300"/>
              </a:spcAft>
            </a:pPr>
            <a:r>
              <a:rPr lang="fr-FR" sz="1000" b="1" smtClean="0">
                <a:latin typeface="Arial"/>
                <a:ea typeface="Calibri"/>
                <a:cs typeface="Times New Roman"/>
              </a:rPr>
              <a:t>Exercice 4 : Implémenter un serveur de fichiers avec montée en puissance parallèle</a:t>
            </a:r>
          </a:p>
          <a:p>
            <a:pPr lvl="0">
              <a:lnSpc>
                <a:spcPct val="115000"/>
              </a:lnSpc>
              <a:spcAft>
                <a:spcPts val="1000"/>
              </a:spcAft>
            </a:pPr>
            <a:r>
              <a:rPr lang="fr-FR" sz="1000" smtClean="0">
                <a:solidFill>
                  <a:prstClr val="black"/>
                </a:solidFill>
                <a:latin typeface="Arial"/>
                <a:ea typeface="Calibri"/>
                <a:cs typeface="Times New Roman"/>
              </a:rPr>
              <a:t>A. Datum a terminé le projet ayant pour objectif de fournir un stockage à haute disponibilité pour le rôle Services de fichiers. L'organisation souhaite également fournir la haute disponibilité pour les serveurs de fichiers en configurant les serveurs en tant que membres d'un serveur de fichiers avec montée en puissance parallèle, que vous pouvez ensuite utiliser comme stockage pour des ordinateurs virtuels Hyper-V.</a:t>
            </a:r>
          </a:p>
          <a:p>
            <a:pPr lvl="0">
              <a:lnSpc>
                <a:spcPct val="115000"/>
              </a:lnSpc>
              <a:spcAft>
                <a:spcPts val="300"/>
              </a:spcAft>
            </a:pPr>
            <a:r>
              <a:rPr lang="fr-FR" sz="1000" b="1" smtClean="0">
                <a:solidFill>
                  <a:prstClr val="black"/>
                </a:solidFill>
                <a:latin typeface="Arial"/>
                <a:ea typeface="Calibri"/>
                <a:cs typeface="Times New Roman"/>
              </a:rPr>
              <a:t>Exercice 5 : Implémenter des ordinateurs virtuels hautement disponibles</a:t>
            </a:r>
          </a:p>
          <a:p>
            <a:pPr lvl="0">
              <a:lnSpc>
                <a:spcPct val="115000"/>
              </a:lnSpc>
              <a:spcAft>
                <a:spcPts val="1000"/>
              </a:spcAft>
            </a:pPr>
            <a:r>
              <a:rPr lang="fr-FR" sz="1000" smtClean="0">
                <a:solidFill>
                  <a:prstClr val="black"/>
                </a:solidFill>
                <a:latin typeface="Arial"/>
                <a:ea typeface="Calibri"/>
                <a:cs typeface="Times New Roman"/>
              </a:rPr>
              <a:t>Certains rôles serveur peuvent être rendus hautement disponibles uniquement en déployant les ordinateurs virtuels hautement disponibles qui exécutent le rôle serveur. Vous devez configurer et valider les ordinateurs virtuels hautement disponibles sur le cluster de basculement</a:t>
            </a:r>
          </a:p>
          <a:p>
            <a:pPr lvl="0">
              <a:lnSpc>
                <a:spcPct val="115000"/>
              </a:lnSpc>
              <a:spcAft>
                <a:spcPts val="300"/>
              </a:spcAft>
            </a:pPr>
            <a:r>
              <a:rPr lang="fr-FR" sz="1000" b="1" smtClean="0">
                <a:solidFill>
                  <a:prstClr val="black"/>
                </a:solidFill>
                <a:latin typeface="Arial"/>
                <a:ea typeface="Calibri"/>
                <a:cs typeface="Times New Roman"/>
              </a:rPr>
              <a:t>Exercice 6 : Implémenter  l'intégration d'Operations Manager et de VMM</a:t>
            </a:r>
          </a:p>
          <a:p>
            <a:pPr lvl="0">
              <a:lnSpc>
                <a:spcPct val="115000"/>
              </a:lnSpc>
              <a:spcAft>
                <a:spcPts val="1000"/>
              </a:spcAft>
            </a:pPr>
            <a:r>
              <a:rPr lang="fr-FR" sz="1000" smtClean="0">
                <a:solidFill>
                  <a:prstClr val="black"/>
                </a:solidFill>
                <a:latin typeface="Arial"/>
                <a:ea typeface="Calibri"/>
                <a:cs typeface="Times New Roman"/>
              </a:rPr>
              <a:t>A. Datum a déployé Operations Manager et VMM et souhaite à présent configurer l'intégration d'Operations Manager et de VMM, et implémenter l'optimisation des performances et des ressources (PRO). Vous allez configurer cette intégration, puis valider l'implémentation PRO.</a:t>
            </a:r>
            <a:endParaRPr lang="fr-FR" sz="1000" smtClean="0"/>
          </a:p>
        </p:txBody>
      </p:sp>
      <p:sp>
        <p:nvSpPr>
          <p:cNvPr id="4" name="Slide Number Placeholder 3"/>
          <p:cNvSpPr>
            <a:spLocks noGrp="1"/>
          </p:cNvSpPr>
          <p:nvPr>
            <p:ph type="sldNum" sz="quarter" idx="10"/>
          </p:nvPr>
        </p:nvSpPr>
        <p:spPr/>
        <p:txBody>
          <a:bodyPr/>
          <a:lstStyle/>
          <a:p>
            <a:fld id="{B0DCCA6E-50B3-4613-98BC-509B80EFCF86}" type="slidenum">
              <a:rPr lang="fr-FR" smtClean="0"/>
              <a:pPr/>
              <a:t>38</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41814973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dirty="0"/>
          </a:p>
        </p:txBody>
      </p:sp>
      <p:sp>
        <p:nvSpPr>
          <p:cNvPr id="4" name="Slide Number Placeholder 3"/>
          <p:cNvSpPr>
            <a:spLocks noGrp="1"/>
          </p:cNvSpPr>
          <p:nvPr>
            <p:ph type="sldNum" sz="quarter" idx="10"/>
          </p:nvPr>
        </p:nvSpPr>
        <p:spPr/>
        <p:txBody>
          <a:bodyPr/>
          <a:lstStyle/>
          <a:p>
            <a:fld id="{139737DA-645B-49C5-8FC2-BB65A914C635}" type="slidenum">
              <a:rPr lang="en-US" smtClean="0"/>
              <a:pPr/>
              <a:t>39</a:t>
            </a:fld>
            <a:endParaRPr lang="en-US"/>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22414B</a:t>
            </a:r>
            <a:endParaRPr lang="en-US"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336699"/>
                </a:solidFill>
                <a:latin typeface="Arial"/>
              </a:rPr>
              <a:t>8 : Planification et implémentation d'une infrastructure haute disponibilité à l'aide du clustering avec basculement</a:t>
            </a:r>
            <a:endParaRPr lang="en-US" sz="1200" b="1">
              <a:solidFill>
                <a:srgbClr val="336699"/>
              </a:solidFill>
              <a:latin typeface="Arial"/>
            </a:endParaRPr>
          </a:p>
        </p:txBody>
      </p:sp>
    </p:spTree>
    <p:extLst>
      <p:ext uri="{BB962C8B-B14F-4D97-AF65-F5344CB8AC3E}">
        <p14:creationId xmlns:p14="http://schemas.microsoft.com/office/powerpoint/2010/main" val="3832376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Décrivez les concepts de base et les composants du clustering avec basculement. Si les stagiaires disposent déjà d'une expérience pratique avec le clustering dans les versions précédentes de Windows Server, passez encore plus de temps sur les améliorations spécifiques à Windows Server 2012.</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4</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4006819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Quelle est la principale différence entre le Réplica Hyper-V et le clustering Hyper-V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Le Réplica Hyper-V est un mécanisme de récupération d'urgence qui n'est pas automatisé, alors que le clustering avec basculement est une technologie hautement disponible qui gère automatiquement le basculement et les restaurations automatiques.</a:t>
            </a:r>
          </a:p>
          <a:p>
            <a:pPr>
              <a:lnSpc>
                <a:spcPct val="115000"/>
              </a:lnSpc>
              <a:spcAft>
                <a:spcPts val="300"/>
              </a:spcAft>
            </a:pPr>
            <a:r>
              <a:rPr lang="fr-FR" sz="1000" b="1" smtClean="0">
                <a:latin typeface="Arial"/>
                <a:ea typeface="Calibri"/>
                <a:cs typeface="Times New Roman"/>
              </a:rPr>
              <a:t>Question</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Quels sont les principaux avantages apportés par l'implémentation de PRO dans VMM ?</a:t>
            </a:r>
          </a:p>
          <a:p>
            <a:pPr>
              <a:lnSpc>
                <a:spcPct val="115000"/>
              </a:lnSpc>
              <a:spcAft>
                <a:spcPts val="300"/>
              </a:spcAft>
            </a:pPr>
            <a:r>
              <a:rPr lang="fr-FR" sz="1000" b="1" smtClean="0">
                <a:latin typeface="Arial"/>
                <a:ea typeface="Calibri"/>
                <a:cs typeface="Times New Roman"/>
              </a:rPr>
              <a:t>Réponse</a:t>
            </a:r>
            <a:endParaRPr lang="fr-FR" sz="1000" smtClean="0">
              <a:latin typeface="Arial"/>
              <a:ea typeface="Calibri"/>
              <a:cs typeface="Times New Roman"/>
            </a:endParaRPr>
          </a:p>
          <a:p>
            <a:pPr>
              <a:lnSpc>
                <a:spcPct val="115000"/>
              </a:lnSpc>
              <a:spcAft>
                <a:spcPts val="1000"/>
              </a:spcAft>
            </a:pPr>
            <a:r>
              <a:rPr lang="fr-FR" sz="1000" smtClean="0">
                <a:latin typeface="Arial"/>
                <a:ea typeface="Calibri"/>
                <a:cs typeface="Times New Roman"/>
              </a:rPr>
              <a:t>PRO est un composant très important de la gestion des charges de travail de serveur dans l'environnement virtualisé. PRO intègre VMM et Operations Manager pour fournir l'automatisation de certaines tâches qui gèrent les charges de travail sur votre infrastructure.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40</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110345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b="1" dirty="0" smtClean="0">
                <a:latin typeface="Arial"/>
                <a:ea typeface="Calibri"/>
                <a:cs typeface="Times New Roman"/>
              </a:rPr>
              <a:t>Question(s) de contrôle des acquis</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Que sont les principaux avantages du serveur de fichiers avec montée en puissance parallèle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L'</a:t>
            </a:r>
            <a:r>
              <a:rPr lang="fr-FR" sz="1000" dirty="0" smtClean="0">
                <a:solidFill>
                  <a:srgbClr val="000000"/>
                </a:solidFill>
                <a:latin typeface="Arial"/>
                <a:ea typeface="Calibri"/>
                <a:cs typeface="Times New Roman"/>
              </a:rPr>
              <a:t>avantage le plus important du serveur de fichiers avec montée en puissance parallèle, par rapport au serveur de fichiers en cluster des versions précédentes de Windows, est l'ajout de la fonctionnalité d'extensibilité, ou du mode d'opération actif-actif. </a:t>
            </a:r>
            <a:endParaRPr lang="fr-FR" sz="1000" dirty="0" smtClean="0">
              <a:latin typeface="Arial"/>
              <a:ea typeface="Calibri"/>
              <a:cs typeface="Times New Roman"/>
            </a:endParaRP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La migration dynamique requiert-elle l'implémentation d'un cluster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Dans Windows Server 2012, il n'est pas obligatoire d'avoir un cluster pour que la migration dynamique fonctionne.</a:t>
            </a:r>
          </a:p>
          <a:p>
            <a:pPr>
              <a:lnSpc>
                <a:spcPct val="115000"/>
              </a:lnSpc>
              <a:spcAft>
                <a:spcPts val="300"/>
              </a:spcAft>
            </a:pPr>
            <a:r>
              <a:rPr lang="fr-FR" sz="1000" b="1" dirty="0" smtClean="0">
                <a:latin typeface="Arial"/>
                <a:ea typeface="Calibri"/>
                <a:cs typeface="Times New Roman"/>
              </a:rPr>
              <a:t>Question</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Times New Roman"/>
              </a:rPr>
              <a:t>Comment répliquez-vous les données dans le stockage dans un cluster </a:t>
            </a:r>
            <a:r>
              <a:rPr lang="fr-FR" sz="1000" dirty="0" err="1" smtClean="0">
                <a:latin typeface="Arial"/>
                <a:ea typeface="Calibri"/>
                <a:cs typeface="Times New Roman"/>
              </a:rPr>
              <a:t>multisite</a:t>
            </a:r>
            <a:r>
              <a:rPr lang="fr-FR" sz="1000" dirty="0" smtClean="0">
                <a:latin typeface="Arial"/>
                <a:ea typeface="Calibri"/>
                <a:cs typeface="Times New Roman"/>
              </a:rPr>
              <a:t> ?</a:t>
            </a:r>
          </a:p>
          <a:p>
            <a:pPr>
              <a:lnSpc>
                <a:spcPct val="115000"/>
              </a:lnSpc>
              <a:spcAft>
                <a:spcPts val="300"/>
              </a:spcAft>
            </a:pPr>
            <a:r>
              <a:rPr lang="fr-FR" sz="1000" b="1" dirty="0" smtClean="0">
                <a:latin typeface="Arial"/>
                <a:ea typeface="Calibri"/>
                <a:cs typeface="Times New Roman"/>
              </a:rPr>
              <a:t>Réponse</a:t>
            </a:r>
            <a:endParaRPr lang="fr-FR" sz="1000" dirty="0" smtClean="0">
              <a:latin typeface="Arial"/>
              <a:ea typeface="Calibri"/>
              <a:cs typeface="Times New Roman"/>
            </a:endParaRPr>
          </a:p>
          <a:p>
            <a:pPr>
              <a:lnSpc>
                <a:spcPct val="115000"/>
              </a:lnSpc>
              <a:spcAft>
                <a:spcPts val="1000"/>
              </a:spcAft>
            </a:pPr>
            <a:r>
              <a:rPr lang="fr-FR" sz="1000" dirty="0" smtClean="0">
                <a:latin typeface="Arial"/>
                <a:ea typeface="Calibri"/>
                <a:cs typeface="Segoe UI"/>
              </a:rPr>
              <a:t>La réplication de données </a:t>
            </a:r>
            <a:r>
              <a:rPr lang="fr-FR" sz="1000" dirty="0" err="1" smtClean="0">
                <a:latin typeface="Arial"/>
                <a:ea typeface="Calibri"/>
                <a:cs typeface="Segoe UI"/>
              </a:rPr>
              <a:t>multisite</a:t>
            </a:r>
            <a:r>
              <a:rPr lang="fr-FR" sz="1000" dirty="0" smtClean="0">
                <a:latin typeface="Arial"/>
                <a:ea typeface="Calibri"/>
                <a:cs typeface="Segoe UI"/>
              </a:rPr>
              <a:t> peut être synchrone ou asynchrone. Par exemple, la réplication synchrone ne reconnaît pas les modifications de données qui sont apportées sur le Site A, tant que les données n'ont pas été correctement copiées sur le Site B. Avec la réplication asynchrone, les modifications de données qui sont apportées sur le Site A sont ultérieurement écrites sur le Site B.</a:t>
            </a:r>
            <a:endParaRPr lang="fr-FR" sz="1000" dirty="0" smtClean="0">
              <a:latin typeface="Arial"/>
              <a:ea typeface="Calibri"/>
              <a:cs typeface="Times New Roman"/>
            </a:endParaRPr>
          </a:p>
          <a:p>
            <a:pPr>
              <a:lnSpc>
                <a:spcPct val="115000"/>
              </a:lnSpc>
              <a:spcAft>
                <a:spcPts val="1000"/>
              </a:spcAft>
            </a:pPr>
            <a:r>
              <a:rPr lang="fr-FR" sz="1000" b="1" dirty="0" smtClean="0">
                <a:latin typeface="Arial"/>
                <a:ea typeface="Calibri"/>
                <a:cs typeface="Times New Roman"/>
              </a:rPr>
              <a:t>Outils</a:t>
            </a:r>
          </a:p>
          <a:p>
            <a:pPr>
              <a:lnSpc>
                <a:spcPct val="115000"/>
              </a:lnSpc>
              <a:spcAft>
                <a:spcPts val="1000"/>
              </a:spcAft>
            </a:pPr>
            <a:endParaRPr lang="fr-FR" sz="1000" dirty="0" smtClean="0">
              <a:latin typeface="Arial"/>
              <a:ea typeface="Calibri"/>
              <a:cs typeface="Times New Roman"/>
            </a:endParaRPr>
          </a:p>
          <a:p>
            <a:pPr marL="342900" marR="0" lvl="0" indent="-342900">
              <a:lnSpc>
                <a:spcPct val="115000"/>
              </a:lnSpc>
              <a:spcBef>
                <a:spcPts val="0"/>
              </a:spcBef>
              <a:spcAft>
                <a:spcPts val="995"/>
              </a:spcAft>
              <a:buFont typeface="Symbol"/>
              <a:buChar char=""/>
            </a:pPr>
            <a:endParaRPr lang="fr-FR"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endParaRPr lang="fr-FR" sz="1000" b="1"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endParaRPr lang="fr-FR" sz="1000" dirty="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41</a:t>
            </a:fld>
            <a:endParaRPr lang="fr-FR"/>
          </a:p>
        </p:txBody>
      </p:sp>
      <p:graphicFrame>
        <p:nvGraphicFramePr>
          <p:cNvPr id="8" name="Table 7"/>
          <p:cNvGraphicFramePr>
            <a:graphicFrameLocks noGrp="1"/>
          </p:cNvGraphicFramePr>
          <p:nvPr>
            <p:extLst>
              <p:ext uri="{D42A27DB-BD31-4B8C-83A1-F6EECF244321}">
                <p14:modId xmlns:p14="http://schemas.microsoft.com/office/powerpoint/2010/main" val="2323850988"/>
              </p:ext>
            </p:extLst>
          </p:nvPr>
        </p:nvGraphicFramePr>
        <p:xfrm>
          <a:off x="381000" y="6858000"/>
          <a:ext cx="5867400" cy="1606424"/>
        </p:xfrm>
        <a:graphic>
          <a:graphicData uri="http://schemas.openxmlformats.org/drawingml/2006/table">
            <a:tbl>
              <a:tblPr firstRow="1" bandRow="1">
                <a:tableStyleId>{5C22544A-7EE6-4342-B048-85BDC9FD1C3A}</a:tableStyleId>
              </a:tblPr>
              <a:tblGrid>
                <a:gridCol w="1752600"/>
                <a:gridCol w="2227813"/>
                <a:gridCol w="1886987"/>
              </a:tblGrid>
              <a:tr h="264032">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Outils</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Utilisation</a:t>
                      </a:r>
                      <a:endParaRPr lang="fr-FR" sz="1000" noProof="0">
                        <a:latin typeface="Arial" pitchFamily="34" charset="0"/>
                        <a:ea typeface="Times New Roman"/>
                        <a:cs typeface="Arial" pitchFamily="34" charset="0"/>
                      </a:endParaRP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Emplacement</a:t>
                      </a:r>
                      <a:endParaRPr lang="fr-FR" sz="1000" noProof="0">
                        <a:latin typeface="Arial" pitchFamily="34" charset="0"/>
                        <a:ea typeface="Times New Roman"/>
                        <a:cs typeface="Arial" pitchFamily="34" charset="0"/>
                      </a:endParaRPr>
                    </a:p>
                  </a:txBody>
                  <a:tcPr marL="68580" marR="68580" marT="0" marB="0"/>
                </a:tc>
              </a:tr>
              <a:tr h="228473">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Gestionnaire du cluster de basculement</a:t>
                      </a: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À utiliser pour gérer les clusters</a:t>
                      </a:r>
                    </a:p>
                  </a:txBody>
                  <a:tcPr marL="68580" marR="68580" marT="0" marB="0"/>
                </a:tc>
                <a:tc>
                  <a:txBody>
                    <a:bodyPr/>
                    <a:lstStyle/>
                    <a:p>
                      <a:pPr marL="0" marR="0">
                        <a:lnSpc>
                          <a:spcPct val="115000"/>
                        </a:lnSpc>
                        <a:spcBef>
                          <a:spcPts val="0"/>
                        </a:spcBef>
                        <a:spcAft>
                          <a:spcPts val="0"/>
                        </a:spcAft>
                      </a:pPr>
                      <a:r>
                        <a:rPr lang="fr-FR" sz="1000" noProof="0" smtClean="0">
                          <a:latin typeface="Arial" pitchFamily="34" charset="0"/>
                          <a:ea typeface="Times New Roman"/>
                          <a:cs typeface="Arial" pitchFamily="34" charset="0"/>
                        </a:rPr>
                        <a:t>Accès à partir des outils d'administration</a:t>
                      </a:r>
                    </a:p>
                  </a:txBody>
                  <a:tcPr marL="68580" marR="68580" marT="0" marB="0"/>
                </a:tc>
              </a:tr>
              <a:tr h="2286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Windows PowerShell</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À utiliser pour la gestion des lignes de commande de Windows Server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Accès à partir des outils d'administration</a:t>
                      </a:r>
                    </a:p>
                  </a:txBody>
                  <a:tcPr marL="68580" marR="68580" marT="0" marB="0"/>
                </a:tc>
              </a:tr>
              <a:tr h="30480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Virtual Machine Manager</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À utiliser pour la gestion de l'environnement virtuel</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Accès à partir </a:t>
                      </a:r>
                      <a:br>
                        <a:rPr lang="fr-FR" sz="1000" kern="1200" noProof="0" smtClean="0">
                          <a:solidFill>
                            <a:schemeClr val="dk1"/>
                          </a:solidFill>
                          <a:latin typeface="Arial" pitchFamily="34" charset="0"/>
                          <a:ea typeface="Times New Roman"/>
                          <a:cs typeface="Arial" pitchFamily="34" charset="0"/>
                        </a:rPr>
                      </a:br>
                      <a:r>
                        <a:rPr lang="fr-FR" sz="1000" kern="1200" noProof="0" smtClean="0">
                          <a:solidFill>
                            <a:schemeClr val="dk1"/>
                          </a:solidFill>
                          <a:latin typeface="Arial" pitchFamily="34" charset="0"/>
                          <a:ea typeface="Times New Roman"/>
                          <a:cs typeface="Arial" pitchFamily="34" charset="0"/>
                        </a:rPr>
                        <a:t>du menu Démarrer</a:t>
                      </a:r>
                    </a:p>
                  </a:txBody>
                  <a:tcPr marL="68580" marR="68580" marT="0" marB="0"/>
                </a:tc>
              </a:tr>
              <a:tr h="269240">
                <a:tc>
                  <a:txBody>
                    <a:bodyPr/>
                    <a:lstStyle/>
                    <a:p>
                      <a:pPr marL="0" marR="0">
                        <a:lnSpc>
                          <a:spcPct val="115000"/>
                        </a:lnSpc>
                        <a:spcBef>
                          <a:spcPts val="0"/>
                        </a:spcBef>
                        <a:spcAft>
                          <a:spcPts val="0"/>
                        </a:spcAft>
                      </a:pPr>
                      <a:r>
                        <a:rPr lang="fr-FR" sz="1000" kern="1200" noProof="0" smtClean="0">
                          <a:solidFill>
                            <a:schemeClr val="dk1"/>
                          </a:solidFill>
                          <a:latin typeface="Arial" pitchFamily="34" charset="0"/>
                          <a:ea typeface="Times New Roman"/>
                          <a:cs typeface="Arial" pitchFamily="34" charset="0"/>
                        </a:rPr>
                        <a:t>Gestionnaire Hyper-V</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smtClean="0">
                          <a:solidFill>
                            <a:schemeClr val="dk1"/>
                          </a:solidFill>
                          <a:latin typeface="Arial" pitchFamily="34" charset="0"/>
                          <a:ea typeface="Times New Roman"/>
                          <a:cs typeface="Arial" pitchFamily="34" charset="0"/>
                        </a:rPr>
                        <a:t>À utiliser pour la gestion </a:t>
                      </a:r>
                      <a:br>
                        <a:rPr lang="fr-FR" sz="1000" kern="1200" noProof="0" smtClean="0">
                          <a:solidFill>
                            <a:schemeClr val="dk1"/>
                          </a:solidFill>
                          <a:latin typeface="Arial" pitchFamily="34" charset="0"/>
                          <a:ea typeface="Times New Roman"/>
                          <a:cs typeface="Arial" pitchFamily="34" charset="0"/>
                        </a:rPr>
                      </a:br>
                      <a:r>
                        <a:rPr lang="fr-FR" sz="1000" kern="1200" noProof="0" smtClean="0">
                          <a:solidFill>
                            <a:schemeClr val="dk1"/>
                          </a:solidFill>
                          <a:latin typeface="Arial" pitchFamily="34" charset="0"/>
                          <a:ea typeface="Times New Roman"/>
                          <a:cs typeface="Arial" pitchFamily="34" charset="0"/>
                        </a:rPr>
                        <a:t>des ordinateurs virtuels</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000" kern="1200" noProof="0" dirty="0" smtClean="0">
                          <a:solidFill>
                            <a:schemeClr val="dk1"/>
                          </a:solidFill>
                          <a:latin typeface="Arial" pitchFamily="34" charset="0"/>
                          <a:ea typeface="Times New Roman"/>
                          <a:cs typeface="Arial" pitchFamily="34" charset="0"/>
                        </a:rPr>
                        <a:t>Accès à partir des outils d'administration</a:t>
                      </a:r>
                    </a:p>
                  </a:txBody>
                  <a:tcPr marL="68580" marR="68580" marT="0" marB="0"/>
                </a:tc>
              </a:tr>
            </a:tbl>
          </a:graphicData>
        </a:graphic>
      </p:graphicFrame>
      <p:sp>
        <p:nvSpPr>
          <p:cNvPr id="9" name="Rectangle 8"/>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10" name="Rectangle 9"/>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
        <p:nvSpPr>
          <p:cNvPr id="11" name="TextBox 10"/>
          <p:cNvSpPr txBox="1"/>
          <p:nvPr/>
        </p:nvSpPr>
        <p:spPr>
          <a:xfrm>
            <a:off x="0" y="8890000"/>
            <a:ext cx="3962400" cy="246221"/>
          </a:xfrm>
          <a:prstGeom prst="rect">
            <a:avLst/>
          </a:prstGeom>
          <a:noFill/>
        </p:spPr>
        <p:txBody>
          <a:bodyPr vert="horz" wrap="square" rtlCol="0">
            <a:spAutoFit/>
          </a:bodyPr>
          <a:lstStyle/>
          <a:p>
            <a:r>
              <a:rPr lang="fr-FR" sz="1000" smtClean="0">
                <a:latin typeface="Arial"/>
              </a:rPr>
              <a:t>(Remarques supplémentaires sur la diapositive suivante)</a:t>
            </a:r>
            <a:endParaRPr lang="fr-FR" sz="1000">
              <a:latin typeface="Arial"/>
            </a:endParaRPr>
          </a:p>
        </p:txBody>
      </p:sp>
    </p:spTree>
    <p:extLst>
      <p:ext uri="{BB962C8B-B14F-4D97-AF65-F5344CB8AC3E}">
        <p14:creationId xmlns:p14="http://schemas.microsoft.com/office/powerpoint/2010/main" val="3421248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5" y="2093976"/>
            <a:ext cx="6153911" cy="6604000"/>
          </a:xfrm>
        </p:spPr>
        <p:txBody>
          <a:bodyPr>
            <a:noAutofit/>
          </a:bodyPr>
          <a:lstStyle/>
          <a:p>
            <a:pPr marR="0" lvl="0">
              <a:lnSpc>
                <a:spcPct val="115000"/>
              </a:lnSpc>
              <a:spcBef>
                <a:spcPts val="0"/>
              </a:spcBef>
              <a:spcAft>
                <a:spcPts val="995"/>
              </a:spcAft>
            </a:pPr>
            <a:r>
              <a:rPr lang="fr-FR" sz="1000" b="1" smtClean="0">
                <a:latin typeface="Arial"/>
                <a:ea typeface="Times New Roman"/>
                <a:cs typeface="Times New Roman"/>
              </a:rPr>
              <a:t>Méthode conseillée : </a:t>
            </a:r>
          </a:p>
          <a:p>
            <a:pPr marL="171450" marR="0" lvl="0" indent="-171450">
              <a:lnSpc>
                <a:spcPct val="115000"/>
              </a:lnSpc>
              <a:spcBef>
                <a:spcPts val="0"/>
              </a:spcBef>
              <a:spcAft>
                <a:spcPts val="995"/>
              </a:spcAft>
              <a:buFont typeface="Arial" pitchFamily="34" charset="0"/>
              <a:buChar char="•"/>
            </a:pPr>
            <a:r>
              <a:rPr lang="fr-FR" sz="1000" smtClean="0">
                <a:latin typeface="Arial"/>
                <a:ea typeface="Times New Roman"/>
                <a:cs typeface="Times New Roman"/>
              </a:rPr>
              <a:t> Évitez d'utiliser un modèle de quorum qui dépend d'un seul disque.</a:t>
            </a:r>
          </a:p>
          <a:p>
            <a:pPr marL="171450" marR="0" lvl="0" indent="-171450">
              <a:lnSpc>
                <a:spcPct val="115000"/>
              </a:lnSpc>
              <a:spcBef>
                <a:spcPts val="0"/>
              </a:spcBef>
              <a:spcAft>
                <a:spcPts val="995"/>
              </a:spcAft>
              <a:buFont typeface="Arial" pitchFamily="34" charset="0"/>
              <a:buChar char="•"/>
            </a:pPr>
            <a:r>
              <a:rPr lang="fr-FR" sz="1000" smtClean="0">
                <a:latin typeface="Arial"/>
                <a:ea typeface="Times New Roman"/>
                <a:cs typeface="Times New Roman"/>
              </a:rPr>
              <a:t>Utilisez les CSV pour la haute disponibilité Hyper-V ou le serveur de fichiers avec montée en puissance parallèle.</a:t>
            </a:r>
            <a:r>
              <a:rPr lang="fr-FR" sz="1000" smtClean="0">
                <a:solidFill>
                  <a:prstClr val="black"/>
                </a:solidFill>
                <a:latin typeface="Arial"/>
                <a:ea typeface="Times New Roman"/>
                <a:cs typeface="Times New Roman"/>
              </a:rPr>
              <a:t>Assurez-vous qu'en cas de défaillance du nœud, d'autres nœuds peuvent gérer la charge.</a:t>
            </a:r>
          </a:p>
          <a:p>
            <a:pPr marL="171450" lvl="0" indent="-171450">
              <a:lnSpc>
                <a:spcPct val="115000"/>
              </a:lnSpc>
              <a:spcAft>
                <a:spcPts val="995"/>
              </a:spcAft>
              <a:buFont typeface="Arial" pitchFamily="34" charset="0"/>
              <a:buChar char="•"/>
            </a:pPr>
            <a:r>
              <a:rPr lang="fr-FR" sz="1000" smtClean="0">
                <a:solidFill>
                  <a:prstClr val="black"/>
                </a:solidFill>
                <a:latin typeface="Arial"/>
                <a:ea typeface="Times New Roman"/>
                <a:cs typeface="Times New Roman"/>
              </a:rPr>
              <a:t>Planifiez soigneusement les clusters multisites.</a:t>
            </a:r>
          </a:p>
          <a:p>
            <a:pPr marL="171450" lvl="0" indent="-171450">
              <a:lnSpc>
                <a:spcPct val="115000"/>
              </a:lnSpc>
              <a:spcAft>
                <a:spcPts val="995"/>
              </a:spcAft>
              <a:buFont typeface="Arial" pitchFamily="34" charset="0"/>
              <a:buChar char="•"/>
            </a:pPr>
            <a:r>
              <a:rPr lang="fr-FR" sz="1000" smtClean="0">
                <a:solidFill>
                  <a:prstClr val="black"/>
                </a:solidFill>
                <a:latin typeface="Arial"/>
                <a:ea typeface="Times New Roman"/>
                <a:cs typeface="Segoe UI"/>
              </a:rPr>
              <a:t>Développez les configurations standard avant d'implémenter les ordinateurs virtuels à haut niveau de disponibilité. Vous devez configurer les ordinateurs hôtes d'une façon aussi similaire que possible. Afin de vous assurer que vous avez une plateforme Hyper-V cohérente, vous devez configurer des noms réseau standard, et utiliser des normes d'affectation de noms cohérentes pour les volumes CSV.</a:t>
            </a:r>
            <a:endParaRPr lang="fr-FR" sz="1000" smtClean="0">
              <a:solidFill>
                <a:prstClr val="black"/>
              </a:solidFill>
              <a:latin typeface="Arial"/>
              <a:ea typeface="Times New Roman"/>
              <a:cs typeface="Times New Roman"/>
            </a:endParaRPr>
          </a:p>
          <a:p>
            <a:pPr marL="171450" lvl="0" indent="-171450">
              <a:lnSpc>
                <a:spcPct val="115000"/>
              </a:lnSpc>
              <a:spcAft>
                <a:spcPts val="995"/>
              </a:spcAft>
              <a:buFont typeface="Arial" pitchFamily="34" charset="0"/>
              <a:buChar char="•"/>
            </a:pPr>
            <a:r>
              <a:rPr lang="fr-FR" sz="1000" smtClean="0">
                <a:solidFill>
                  <a:prstClr val="black"/>
                </a:solidFill>
                <a:latin typeface="Arial"/>
                <a:ea typeface="Times New Roman"/>
                <a:cs typeface="Segoe UI"/>
              </a:rPr>
              <a:t>Implémentez la protection VMM. VMM fournit une couche de gestion sur Hyper-V et la Gestion du cluster de basculement pouvant vous empêcher de réaliser des erreurs de gestion des ordinateurs virtuels à haut niveau de disponibilité. Par exemple, cela vous empêche de créer des ordinateurs virtuels sur un stockage qui n'est pas accessible à partir de tous les nœuds du cluster.</a:t>
            </a:r>
            <a:endParaRPr lang="fr-FR" sz="1000" smtClean="0">
              <a:solidFill>
                <a:prstClr val="black"/>
              </a:solidFill>
              <a:latin typeface="Arial"/>
              <a:ea typeface="Times New Roman"/>
              <a:cs typeface="Times New Roman"/>
            </a:endParaRPr>
          </a:p>
          <a:p>
            <a:pPr lvl="0">
              <a:lnSpc>
                <a:spcPct val="115000"/>
              </a:lnSpc>
              <a:spcAft>
                <a:spcPts val="1000"/>
              </a:spcAft>
            </a:pPr>
            <a:r>
              <a:rPr lang="fr-FR" sz="1000" b="1" smtClean="0">
                <a:solidFill>
                  <a:prstClr val="black"/>
                </a:solidFill>
                <a:latin typeface="Arial"/>
                <a:ea typeface="Calibri"/>
                <a:cs typeface="Times New Roman"/>
              </a:rPr>
              <a:t>Problèmes courants et conseils de résolution des problèmes</a:t>
            </a:r>
          </a:p>
          <a:p>
            <a:pPr lvl="0">
              <a:lnSpc>
                <a:spcPct val="115000"/>
              </a:lnSpc>
              <a:spcAft>
                <a:spcPts val="1000"/>
              </a:spcAft>
            </a:pPr>
            <a:r>
              <a:rPr lang="fr-FR" sz="1000" smtClean="0">
                <a:latin typeface="Arial"/>
              </a:rPr>
              <a:t>Assurez-vous d'avoir traité les problèmes courants et les conseils de résolution de problèmes correspondants répertoriés dans cette section. Encouragez les stagiaires à partager des conseils émanant de leurs propres environnements de travail.</a:t>
            </a:r>
            <a:endParaRPr lang="fr-FR" sz="1000" smtClean="0">
              <a:solidFill>
                <a:prstClr val="black"/>
              </a:solidFill>
              <a:latin typeface="Arial"/>
              <a:ea typeface="Calibri"/>
              <a:cs typeface="Times New Roman"/>
            </a:endParaRPr>
          </a:p>
        </p:txBody>
      </p:sp>
      <p:sp>
        <p:nvSpPr>
          <p:cNvPr id="4" name="Slide Number Placeholder 3"/>
          <p:cNvSpPr>
            <a:spLocks noGrp="1"/>
          </p:cNvSpPr>
          <p:nvPr>
            <p:ph type="sldNum" sz="quarter" idx="10"/>
          </p:nvPr>
        </p:nvSpPr>
        <p:spPr/>
        <p:txBody>
          <a:bodyPr/>
          <a:lstStyle/>
          <a:p>
            <a:fld id="{B0DCCA6E-50B3-4613-98BC-509B80EFCF86}" type="slidenum">
              <a:rPr lang="fr-FR" smtClean="0"/>
              <a:pPr/>
              <a:t>42</a:t>
            </a:fld>
            <a:endParaRPr lang="fr-FR"/>
          </a:p>
        </p:txBody>
      </p:sp>
      <p:sp>
        <p:nvSpPr>
          <p:cNvPr id="8" name="Rectangle 7"/>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9" name="Rectangle 8"/>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367959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Times New Roman"/>
              </a:rPr>
              <a:t>Menez une discussion générale sur les charges de travail qui s'exécutent sur un serveur et sur la façon dont vous pouvez les rendre hautement disponibles. Présentez plusieurs éléments importants à prendre en compte pour implémenter le clustering avec basculement sur les charges de travail de serveurs, et précisez que dans certains scénarios, le clustering avec basculement peut ne pas être la solution la plus appropriée pour une haute disponibilité.</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5</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1345280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Insistez auprès des stagiaires sur le fait que les configurations matérielles requises pour le clustering ne sont pas aussi strictes que dans les versions antérieures de Windows. En outre, insistez sur le fait qu'il est recommandé de respecter la configuration matérielle requise, en particulier si vous configurez des clusters de production. Par ailleurs, expliquez qu'il est essentiel de comprendre l'importance de l'Assistant Validation d'une configuration du point de vue du contrôle de matériel. Cependant, ne passez pas trop de temps à présenter l'Assistant, puisqu'il sera décrit plus en détail dans une section ultérieure.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6</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703244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fr-FR" sz="1000" smtClean="0">
                <a:latin typeface="Arial"/>
                <a:ea typeface="Calibri"/>
                <a:cs typeface="Segoe UI"/>
              </a:rPr>
              <a:t>Expliquez que les réseaux sont très importants pour le clustering avec basculement, et décrivez les configurations requises et les recommandations. Si vous connectez des nœuds de cluster à un réseau unique, celui-ci passera avec succès le test de redondance de l'Assistant Validation d'une configuration. Toutefois, le rapport généré par l'Assistant inclura un avertissement indiquant que le réseau ne doit pas présenter de point unique de défaillance.</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7</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151624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les types de stockage que vous pouvez utiliser dans le clustering avec basculement, et détaillez les avantages et les inconvénients de chacun. En outre, présentez CSV en détail ainsi que les améliorations apportées à l'utilisation du stockage dans Windows Server 2012.</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8</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136250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fr-FR" sz="1000" smtClean="0">
                <a:latin typeface="Arial"/>
                <a:ea typeface="Calibri"/>
                <a:cs typeface="Times New Roman"/>
              </a:rPr>
              <a:t>Présentez le quorum. Si les stagiaires ne savent pas ce qu'est un quorum, prenez suffisamment de temps pour l'expliquer, car il s'agit du concept de base du clustering avec basculement. Ensuite, présentez les modes de quorum et expliquez dans quels scénarios les utiliser.</a:t>
            </a:r>
            <a:endParaRPr lang="fr-FR" sz="1000">
              <a:latin typeface="Arial"/>
              <a:ea typeface="Calibri"/>
              <a:cs typeface="Times New Roman"/>
            </a:endParaRPr>
          </a:p>
        </p:txBody>
      </p:sp>
      <p:sp>
        <p:nvSpPr>
          <p:cNvPr id="4" name="Slide Number Placeholder 3"/>
          <p:cNvSpPr>
            <a:spLocks noGrp="1"/>
          </p:cNvSpPr>
          <p:nvPr>
            <p:ph type="sldNum" sz="quarter" idx="10"/>
          </p:nvPr>
        </p:nvSpPr>
        <p:spPr/>
        <p:txBody>
          <a:bodyPr/>
          <a:lstStyle/>
          <a:p>
            <a:fld id="{139737DA-645B-49C5-8FC2-BB65A914C635}" type="slidenum">
              <a:rPr lang="fr-FR" smtClean="0"/>
              <a:pPr/>
              <a:t>9</a:t>
            </a:fld>
            <a:endParaRPr lang="fr-FR"/>
          </a:p>
        </p:txBody>
      </p:sp>
      <p:sp>
        <p:nvSpPr>
          <p:cNvPr id="7" name="Rectangle 6"/>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000000"/>
                </a:solidFill>
                <a:latin typeface="Arial"/>
              </a:rPr>
              <a:t>22414B</a:t>
            </a:r>
            <a:endParaRPr lang="fr-FR" sz="1200" b="1">
              <a:solidFill>
                <a:srgbClr val="000000"/>
              </a:solidFill>
              <a:latin typeface="Arial"/>
            </a:endParaRPr>
          </a:p>
        </p:txBody>
      </p:sp>
      <p:sp>
        <p:nvSpPr>
          <p:cNvPr id="8" name="Rectangle 7"/>
          <p:cNvSpPr/>
          <p:nvPr/>
        </p:nvSpPr>
        <p:spPr>
          <a:xfrm>
            <a:off x="0" y="238125"/>
            <a:ext cx="3352800" cy="67627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smtClean="0">
                <a:solidFill>
                  <a:srgbClr val="336699"/>
                </a:solidFill>
                <a:latin typeface="Arial"/>
              </a:rPr>
              <a:t>8 : Planification et implémentation d'une infrastructure haute disponibilité à l'aide du clustering avec basculement</a:t>
            </a:r>
            <a:endParaRPr lang="fr-FR" sz="1200" b="1">
              <a:solidFill>
                <a:srgbClr val="336699"/>
              </a:solidFill>
              <a:latin typeface="Arial"/>
            </a:endParaRPr>
          </a:p>
        </p:txBody>
      </p:sp>
    </p:spTree>
    <p:extLst>
      <p:ext uri="{BB962C8B-B14F-4D97-AF65-F5344CB8AC3E}">
        <p14:creationId xmlns:p14="http://schemas.microsoft.com/office/powerpoint/2010/main" val="24754099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430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Titre de la diapositive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Corps du texte</a:t>
            </a:r>
          </a:p>
          <a:p>
            <a:pPr lvl="1"/>
            <a:r>
              <a:rPr lang="en-US" dirty="0" smtClean="0"/>
              <a:t>Deuxième niveau</a:t>
            </a:r>
          </a:p>
          <a:p>
            <a:pPr lvl="2"/>
            <a:r>
              <a:rPr lang="en-US" dirty="0" smtClean="0"/>
              <a:t>Troisième niveau</a:t>
            </a:r>
          </a:p>
          <a:p>
            <a:pPr lvl="3"/>
            <a:r>
              <a:rPr lang="en-US" dirty="0" smtClean="0"/>
              <a:t>Quatrième niveau</a:t>
            </a:r>
          </a:p>
          <a:p>
            <a:pPr lvl="4"/>
            <a:r>
              <a:rPr lang="en-US" dirty="0" smtClean="0"/>
              <a:t>Cinquième niveau</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24200" y="3169492"/>
            <a:ext cx="5732417" cy="340093"/>
          </a:xfrm>
        </p:spPr>
        <p:txBody>
          <a:bodyPr lIns="90000" rIns="90000"/>
          <a:lstStyle/>
          <a:p>
            <a:r>
              <a:rPr lang="fr-FR" sz="2600" smtClean="0"/>
              <a:t>Module 8</a:t>
            </a:r>
            <a:endParaRPr lang="fr-FR" sz="2600"/>
          </a:p>
        </p:txBody>
      </p:sp>
      <p:sp>
        <p:nvSpPr>
          <p:cNvPr id="3" name="Subtitle 2"/>
          <p:cNvSpPr>
            <a:spLocks noGrp="1"/>
          </p:cNvSpPr>
          <p:nvPr>
            <p:ph type="subTitle" sz="quarter" idx="1"/>
          </p:nvPr>
        </p:nvSpPr>
        <p:spPr>
          <a:xfrm>
            <a:off x="3124200" y="3657600"/>
            <a:ext cx="5775960" cy="1103872"/>
          </a:xfrm>
        </p:spPr>
        <p:txBody>
          <a:bodyPr lIns="90000" rIns="90000"/>
          <a:lstStyle/>
          <a:p>
            <a:r>
              <a:rPr lang="fr-FR" sz="2400" smtClean="0"/>
              <a:t>Planification et implémentation d'une infrastructure haute disponibilité à l'aide du clustering avec basculement</a:t>
            </a:r>
            <a:endParaRPr lang="fr-FR" sz="2400"/>
          </a:p>
        </p:txBody>
      </p:sp>
    </p:spTree>
    <p:extLst>
      <p:ext uri="{BB962C8B-B14F-4D97-AF65-F5344CB8AC3E}">
        <p14:creationId xmlns:p14="http://schemas.microsoft.com/office/powerpoint/2010/main" val="3641831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1ad5b293-197c-46ab-9efe-3803393d1a0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Éléments à prendre en compte pour les applications</a:t>
            </a:r>
            <a:endParaRPr lang="fr-FR" sz="2600"/>
          </a:p>
        </p:txBody>
      </p:sp>
      <p:sp>
        <p:nvSpPr>
          <p:cNvPr id="4" name="Content Placeholder 2"/>
          <p:cNvSpPr>
            <a:spLocks noGrp="1"/>
          </p:cNvSpPr>
          <p:nvPr/>
        </p:nvSpPr>
        <p:spPr bwMode="auto">
          <a:xfrm>
            <a:off x="458788" y="1021215"/>
            <a:ext cx="8119156" cy="55157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Si vous planifiez une implémentation du clustering avec basculement pour les applications, vous devez prendre en compte les éléments suivants</a:t>
            </a:r>
          </a:p>
          <a:p>
            <a:pPr lvl="1"/>
            <a:r>
              <a:rPr lang="fr-FR" smtClean="0"/>
              <a:t>Les services Web ne peuvent pas être rendus hautement disponibles à l'aide du clustering avec basculement</a:t>
            </a:r>
          </a:p>
          <a:p>
            <a:pPr lvl="1"/>
            <a:r>
              <a:rPr lang="fr-FR" smtClean="0"/>
              <a:t>AD DS  ne prend pas en charge le clustering</a:t>
            </a:r>
          </a:p>
          <a:p>
            <a:pPr lvl="1"/>
            <a:r>
              <a:rPr lang="fr-FR" smtClean="0"/>
              <a:t>Exchange Server utilise le clustering avec basculement mais pas directement</a:t>
            </a:r>
          </a:p>
          <a:p>
            <a:pPr lvl="1"/>
            <a:r>
              <a:rPr lang="fr-FR" smtClean="0"/>
              <a:t>Les serveurs DHCP prennent en charge le clustering avec basculement</a:t>
            </a:r>
          </a:p>
          <a:p>
            <a:pPr lvl="1"/>
            <a:r>
              <a:rPr lang="fr-FR" smtClean="0"/>
              <a:t>SQL Server est généralement un très bon candidat pour le clustering avec basculement</a:t>
            </a:r>
          </a:p>
          <a:p>
            <a:endParaRPr lang="fr-FR"/>
          </a:p>
        </p:txBody>
      </p:sp>
    </p:spTree>
    <p:extLst>
      <p:ext uri="{BB962C8B-B14F-4D97-AF65-F5344CB8AC3E}">
        <p14:creationId xmlns:p14="http://schemas.microsoft.com/office/powerpoint/2010/main" val="302133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2 : Implémentation du clustering avec basculement</a:t>
            </a:r>
            <a:endParaRPr lang="fr-FR" sz="2600"/>
          </a:p>
        </p:txBody>
      </p:sp>
      <p:sp>
        <p:nvSpPr>
          <p:cNvPr id="3" name="Text Placeholder 2"/>
          <p:cNvSpPr>
            <a:spLocks noGrp="1"/>
          </p:cNvSpPr>
          <p:nvPr>
            <p:ph type="body" idx="1"/>
          </p:nvPr>
        </p:nvSpPr>
        <p:spPr>
          <a:xfrm>
            <a:off x="458788" y="1021214"/>
            <a:ext cx="8151812" cy="5531985"/>
          </a:xfrm>
        </p:spPr>
        <p:txBody>
          <a:bodyPr/>
          <a:lstStyle/>
          <a:p>
            <a:r>
              <a:rPr lang="fr-FR" smtClean="0"/>
              <a:t>Déploiement et validation d'un cluster de basculement
Déploiement des rôles serveur sur un cluster de basculement
Configuration des paramètres d'un cluster avec basculement
Configuration des paramètres d'applications et de ressources
Utilisation d'un serveur de fichiers avec montée en puissance parallèle dans Windows Server 2012
Démonstration : Configuration du serveur de fichiers avec montée en puissance parallèle</a:t>
            </a:r>
            <a:endParaRPr lang="fr-FR"/>
          </a:p>
        </p:txBody>
      </p:sp>
    </p:spTree>
    <p:extLst>
      <p:ext uri="{BB962C8B-B14F-4D97-AF65-F5344CB8AC3E}">
        <p14:creationId xmlns:p14="http://schemas.microsoft.com/office/powerpoint/2010/main" val="3880012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117570" cy="740664"/>
          </a:xfrm>
        </p:spPr>
        <p:txBody>
          <a:bodyPr/>
          <a:lstStyle/>
          <a:p>
            <a:r>
              <a:rPr lang="fr-FR" sz="2600" smtClean="0"/>
              <a:t>Déploiement et validation d'un cluster de basculement</a:t>
            </a:r>
            <a:endParaRPr lang="fr-FR" sz="2600"/>
          </a:p>
        </p:txBody>
      </p:sp>
      <p:sp>
        <p:nvSpPr>
          <p:cNvPr id="4" name="Content Placeholder 2"/>
          <p:cNvSpPr>
            <a:spLocks noGrp="1"/>
          </p:cNvSpPr>
          <p:nvPr/>
        </p:nvSpPr>
        <p:spPr bwMode="auto">
          <a:xfrm>
            <a:off x="458788" y="1021214"/>
            <a:ext cx="8119156" cy="55319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r>
              <a:rPr lang="fr-FR" smtClean="0"/>
              <a:t>Vous pouvez déployer la fonctionnalité Clustering avec basculement sur la version complète d'interface graphique utilisateur ou avec l'installation minimale de Windows Server 2012</a:t>
            </a:r>
          </a:p>
          <a:p>
            <a:r>
              <a:rPr lang="fr-FR" smtClean="0"/>
              <a:t>Prenez en compte les avantages du déploiement d'un cluster sur une installation minimale</a:t>
            </a:r>
          </a:p>
          <a:p>
            <a:r>
              <a:rPr lang="fr-FR" smtClean="0"/>
              <a:t>Avant de créer un cluster, exécutez l'Assistant Validation d'une configuration pour effectuer ce qui suit</a:t>
            </a:r>
          </a:p>
          <a:p>
            <a:pPr lvl="1"/>
            <a:r>
              <a:rPr lang="fr-FR" smtClean="0"/>
              <a:t>Tests de configuration système</a:t>
            </a:r>
          </a:p>
          <a:p>
            <a:pPr lvl="1"/>
            <a:r>
              <a:rPr lang="fr-FR" smtClean="0"/>
              <a:t>Tests réseau</a:t>
            </a:r>
          </a:p>
          <a:p>
            <a:pPr lvl="1"/>
            <a:r>
              <a:rPr lang="fr-FR" smtClean="0"/>
              <a:t>Tests de stockage</a:t>
            </a:r>
            <a:endParaRPr lang="fr-FR"/>
          </a:p>
        </p:txBody>
      </p:sp>
    </p:spTree>
    <p:extLst>
      <p:ext uri="{BB962C8B-B14F-4D97-AF65-F5344CB8AC3E}">
        <p14:creationId xmlns:p14="http://schemas.microsoft.com/office/powerpoint/2010/main" val="3428742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Déploiement des rôles serveur sur un cluster de basculement</a:t>
            </a:r>
            <a:endParaRPr lang="fr-FR" sz="2600"/>
          </a:p>
        </p:txBody>
      </p:sp>
      <p:sp>
        <p:nvSpPr>
          <p:cNvPr id="4" name="Content Placeholder 2"/>
          <p:cNvSpPr>
            <a:spLocks noGrp="1"/>
          </p:cNvSpPr>
          <p:nvPr/>
        </p:nvSpPr>
        <p:spPr bwMode="auto">
          <a:xfrm>
            <a:off x="458788" y="1021215"/>
            <a:ext cx="8151812"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Pour déployer et configurer un cluster de basculement, vous devez</a:t>
            </a:r>
          </a:p>
          <a:p>
            <a:pPr lvl="1"/>
            <a:r>
              <a:rPr lang="fr-FR" smtClean="0"/>
              <a:t>Installer la fonctionnalité Clustering avec basculement</a:t>
            </a:r>
          </a:p>
          <a:p>
            <a:pPr lvl="1"/>
            <a:r>
              <a:rPr lang="fr-FR" smtClean="0"/>
              <a:t>Vérifier la configuration</a:t>
            </a:r>
          </a:p>
          <a:p>
            <a:pPr lvl="1"/>
            <a:r>
              <a:rPr lang="fr-FR" smtClean="0"/>
              <a:t>Installer le rôle sur tous les nœuds de cluster</a:t>
            </a:r>
          </a:p>
          <a:p>
            <a:pPr lvl="1"/>
            <a:r>
              <a:rPr lang="fr-FR" smtClean="0"/>
              <a:t>Créer une application en cluster</a:t>
            </a:r>
          </a:p>
          <a:p>
            <a:pPr lvl="1"/>
            <a:r>
              <a:rPr lang="fr-FR" smtClean="0"/>
              <a:t>Configurer l'application</a:t>
            </a:r>
          </a:p>
          <a:p>
            <a:pPr lvl="1"/>
            <a:r>
              <a:rPr lang="fr-FR" smtClean="0"/>
              <a:t>Tester le basculement</a:t>
            </a:r>
          </a:p>
          <a:p>
            <a:pPr marL="514350" indent="-514350">
              <a:buFont typeface="+mj-lt"/>
              <a:buAutoNum type="arabicPeriod"/>
            </a:pPr>
            <a:endParaRPr lang="fr-FR"/>
          </a:p>
        </p:txBody>
      </p:sp>
    </p:spTree>
    <p:extLst>
      <p:ext uri="{BB962C8B-B14F-4D97-AF65-F5344CB8AC3E}">
        <p14:creationId xmlns:p14="http://schemas.microsoft.com/office/powerpoint/2010/main" val="2726774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52d25c6f-c178-4023-9ed6-50d1b595041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Configuration des paramètres d'un cluster avec basculement</a:t>
            </a:r>
            <a:endParaRPr lang="fr-FR" sz="2600"/>
          </a:p>
        </p:txBody>
      </p:sp>
      <p:sp>
        <p:nvSpPr>
          <p:cNvPr id="4" name="AutoShape 4"/>
          <p:cNvSpPr>
            <a:spLocks noChangeArrowheads="1"/>
          </p:cNvSpPr>
          <p:nvPr/>
        </p:nvSpPr>
        <p:spPr bwMode="auto">
          <a:xfrm>
            <a:off x="316090" y="2305844"/>
            <a:ext cx="8332787" cy="4229100"/>
          </a:xfrm>
          <a:prstGeom prst="roundRect">
            <a:avLst>
              <a:gd name="adj" fmla="val 4167"/>
            </a:avLst>
          </a:prstGeom>
          <a:noFill/>
          <a:ln w="9525">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defRPr/>
            </a:pPr>
            <a:r>
              <a:rPr lang="fr-FR" sz="2400" b="0" smtClean="0">
                <a:latin typeface="Segoe UI" pitchFamily="34" charset="0"/>
                <a:ea typeface="Segoe UI" pitchFamily="34" charset="0"/>
                <a:cs typeface="Segoe UI" pitchFamily="34" charset="0"/>
              </a:rPr>
              <a:t>Les tâches de gestion de cluster courantes incluent</a:t>
            </a:r>
            <a:endParaRPr lang="fr-FR" sz="2400" b="0">
              <a:latin typeface="Segoe UI" pitchFamily="34" charset="0"/>
              <a:ea typeface="Segoe UI" pitchFamily="34" charset="0"/>
              <a:cs typeface="Segoe UI" pitchFamily="34" charset="0"/>
            </a:endParaRPr>
          </a:p>
        </p:txBody>
      </p:sp>
      <p:sp>
        <p:nvSpPr>
          <p:cNvPr id="5" name="Rounded Rectangle 4"/>
          <p:cNvSpPr>
            <a:spLocks noChangeArrowheads="1"/>
          </p:cNvSpPr>
          <p:nvPr/>
        </p:nvSpPr>
        <p:spPr bwMode="auto">
          <a:xfrm>
            <a:off x="672019" y="2798901"/>
            <a:ext cx="8043910" cy="3908353"/>
          </a:xfrm>
          <a:prstGeom prst="roundRect">
            <a:avLst>
              <a:gd name="adj" fmla="val 4167"/>
            </a:avLst>
          </a:prstGeom>
          <a:noFill/>
          <a:ln w="9525" algn="ctr">
            <a:noFill/>
            <a:round/>
            <a:headEnd/>
            <a:tailEnd/>
          </a:ln>
          <a:effectLst/>
        </p:spPr>
        <p:txBody>
          <a:bodyPr wrap="none" anchor="ct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80000" eaLnBrk="0" hangingPunct="0">
              <a:lnSpc>
                <a:spcPct val="112000"/>
              </a:lnSpc>
              <a:spcBef>
                <a:spcPts val="1100"/>
              </a:spcBef>
            </a:pPr>
            <a:r>
              <a:rPr lang="fr-FR" sz="2400" b="0" smtClean="0">
                <a:latin typeface="Segoe UI" pitchFamily="34" charset="0"/>
                <a:ea typeface="Segoe UI" pitchFamily="34" charset="0"/>
                <a:cs typeface="Segoe UI" pitchFamily="34" charset="0"/>
              </a:rPr>
              <a:t>Gestion des nœuds </a:t>
            </a:r>
          </a:p>
          <a:p>
            <a:pPr marL="180000" eaLnBrk="0" hangingPunct="0">
              <a:lnSpc>
                <a:spcPct val="112000"/>
              </a:lnSpc>
              <a:spcBef>
                <a:spcPts val="1100"/>
              </a:spcBef>
            </a:pPr>
            <a:r>
              <a:rPr lang="fr-FR" sz="2400" b="0" smtClean="0">
                <a:latin typeface="Segoe UI" pitchFamily="34" charset="0"/>
                <a:ea typeface="Segoe UI" pitchFamily="34" charset="0"/>
                <a:cs typeface="Segoe UI" pitchFamily="34" charset="0"/>
              </a:rPr>
              <a:t>Gestion des réseaux </a:t>
            </a:r>
          </a:p>
          <a:p>
            <a:pPr marL="180000" eaLnBrk="0" hangingPunct="0">
              <a:lnSpc>
                <a:spcPct val="112000"/>
              </a:lnSpc>
              <a:spcBef>
                <a:spcPts val="1100"/>
              </a:spcBef>
            </a:pPr>
            <a:r>
              <a:rPr lang="fr-FR" sz="2400" b="0" smtClean="0">
                <a:latin typeface="Segoe UI" pitchFamily="34" charset="0"/>
                <a:ea typeface="Segoe UI" pitchFamily="34" charset="0"/>
                <a:cs typeface="Segoe UI" pitchFamily="34" charset="0"/>
              </a:rPr>
              <a:t>Gestion des autorisations </a:t>
            </a:r>
          </a:p>
          <a:p>
            <a:pPr marL="180000" eaLnBrk="0" hangingPunct="0">
              <a:lnSpc>
                <a:spcPct val="112000"/>
              </a:lnSpc>
              <a:spcBef>
                <a:spcPts val="1100"/>
              </a:spcBef>
            </a:pPr>
            <a:r>
              <a:rPr lang="fr-FR" sz="2400" b="0" smtClean="0">
                <a:latin typeface="Segoe UI" pitchFamily="34" charset="0"/>
                <a:ea typeface="Segoe UI" pitchFamily="34" charset="0"/>
                <a:cs typeface="Segoe UI" pitchFamily="34" charset="0"/>
              </a:rPr>
              <a:t>Configuration des paramètres de quorum de cluster </a:t>
            </a:r>
          </a:p>
          <a:p>
            <a:pPr marL="180000" eaLnBrk="0" hangingPunct="0">
              <a:lnSpc>
                <a:spcPct val="112000"/>
              </a:lnSpc>
              <a:spcBef>
                <a:spcPts val="1100"/>
              </a:spcBef>
            </a:pPr>
            <a:r>
              <a:rPr lang="fr-FR" sz="2400" b="0" smtClean="0">
                <a:latin typeface="Segoe UI" pitchFamily="34" charset="0"/>
                <a:ea typeface="Segoe UI" pitchFamily="34" charset="0"/>
                <a:cs typeface="Segoe UI" pitchFamily="34" charset="0"/>
              </a:rPr>
              <a:t>Migration de services et d'applications vers un cluster</a:t>
            </a:r>
          </a:p>
          <a:p>
            <a:pPr marL="180000" eaLnBrk="0" hangingPunct="0">
              <a:lnSpc>
                <a:spcPct val="112000"/>
              </a:lnSpc>
              <a:spcBef>
                <a:spcPts val="1100"/>
              </a:spcBef>
            </a:pPr>
            <a:r>
              <a:rPr lang="fr-FR" sz="2400" b="0" smtClean="0">
                <a:latin typeface="Segoe UI" pitchFamily="34" charset="0"/>
                <a:ea typeface="Segoe UI" pitchFamily="34" charset="0"/>
                <a:cs typeface="Segoe UI" pitchFamily="34" charset="0"/>
              </a:rPr>
              <a:t>Configuration des nouveaux services et des applications</a:t>
            </a:r>
          </a:p>
          <a:p>
            <a:pPr marL="180000" eaLnBrk="0" hangingPunct="0">
              <a:lnSpc>
                <a:spcPct val="112000"/>
              </a:lnSpc>
              <a:spcBef>
                <a:spcPts val="1100"/>
              </a:spcBef>
            </a:pPr>
            <a:r>
              <a:rPr lang="fr-FR" sz="2400" b="0" smtClean="0">
                <a:latin typeface="Segoe UI" pitchFamily="34" charset="0"/>
                <a:ea typeface="Segoe UI" pitchFamily="34" charset="0"/>
                <a:cs typeface="Segoe UI" pitchFamily="34" charset="0"/>
              </a:rPr>
              <a:t>Suppression du cluster</a:t>
            </a:r>
            <a:endParaRPr lang="fr-FR" sz="2400" b="0">
              <a:latin typeface="Segoe UI" pitchFamily="34" charset="0"/>
              <a:ea typeface="Segoe UI" pitchFamily="34" charset="0"/>
              <a:cs typeface="Segoe UI" pitchFamily="34" charset="0"/>
            </a:endParaRPr>
          </a:p>
        </p:txBody>
      </p:sp>
      <p:sp>
        <p:nvSpPr>
          <p:cNvPr id="9" name="Rounded Rectangle 8"/>
          <p:cNvSpPr>
            <a:spLocks noChangeArrowheads="1"/>
          </p:cNvSpPr>
          <p:nvPr/>
        </p:nvSpPr>
        <p:spPr bwMode="auto">
          <a:xfrm>
            <a:off x="557212" y="2971800"/>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2400" smtClean="0">
                <a:solidFill>
                  <a:srgbClr val="990033"/>
                </a:solidFill>
                <a:latin typeface="Wingdings" pitchFamily="2" charset="2"/>
                <a:cs typeface="+mn-cs"/>
              </a:rPr>
              <a:t>ü</a:t>
            </a:r>
            <a:endParaRPr lang="fr-FR" sz="2400">
              <a:solidFill>
                <a:srgbClr val="990033"/>
              </a:solidFill>
              <a:latin typeface="Wingdings" pitchFamily="2" charset="2"/>
              <a:cs typeface="+mn-cs"/>
            </a:endParaRPr>
          </a:p>
        </p:txBody>
      </p:sp>
      <p:sp>
        <p:nvSpPr>
          <p:cNvPr id="10" name="Rounded Rectangle 9"/>
          <p:cNvSpPr>
            <a:spLocks noChangeArrowheads="1"/>
          </p:cNvSpPr>
          <p:nvPr/>
        </p:nvSpPr>
        <p:spPr bwMode="auto">
          <a:xfrm>
            <a:off x="557212" y="3486150"/>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2400" smtClean="0">
                <a:solidFill>
                  <a:srgbClr val="990033"/>
                </a:solidFill>
                <a:latin typeface="Wingdings" pitchFamily="2" charset="2"/>
                <a:cs typeface="+mn-cs"/>
              </a:rPr>
              <a:t>ü</a:t>
            </a:r>
            <a:endParaRPr lang="fr-FR" sz="2400">
              <a:solidFill>
                <a:srgbClr val="990033"/>
              </a:solidFill>
              <a:latin typeface="Wingdings" pitchFamily="2" charset="2"/>
              <a:cs typeface="+mn-cs"/>
            </a:endParaRPr>
          </a:p>
        </p:txBody>
      </p:sp>
      <p:sp>
        <p:nvSpPr>
          <p:cNvPr id="11" name="Rounded Rectangle 10"/>
          <p:cNvSpPr>
            <a:spLocks noChangeArrowheads="1"/>
          </p:cNvSpPr>
          <p:nvPr/>
        </p:nvSpPr>
        <p:spPr bwMode="auto">
          <a:xfrm>
            <a:off x="557212" y="4068762"/>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2400" smtClean="0">
                <a:solidFill>
                  <a:srgbClr val="990033"/>
                </a:solidFill>
                <a:latin typeface="Wingdings" pitchFamily="2" charset="2"/>
                <a:cs typeface="+mn-cs"/>
              </a:rPr>
              <a:t>ü</a:t>
            </a:r>
            <a:endParaRPr lang="fr-FR" sz="2400">
              <a:solidFill>
                <a:srgbClr val="990033"/>
              </a:solidFill>
              <a:latin typeface="Wingdings" pitchFamily="2" charset="2"/>
              <a:cs typeface="+mn-cs"/>
            </a:endParaRPr>
          </a:p>
        </p:txBody>
      </p:sp>
      <p:sp>
        <p:nvSpPr>
          <p:cNvPr id="12" name="Rounded Rectangle 11"/>
          <p:cNvSpPr>
            <a:spLocks noChangeArrowheads="1"/>
          </p:cNvSpPr>
          <p:nvPr/>
        </p:nvSpPr>
        <p:spPr bwMode="auto">
          <a:xfrm>
            <a:off x="557212" y="4602162"/>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2400" smtClean="0">
                <a:solidFill>
                  <a:srgbClr val="990033"/>
                </a:solidFill>
                <a:latin typeface="Wingdings" pitchFamily="2" charset="2"/>
                <a:cs typeface="+mn-cs"/>
              </a:rPr>
              <a:t>ü</a:t>
            </a:r>
            <a:endParaRPr lang="fr-FR" sz="2400">
              <a:solidFill>
                <a:srgbClr val="990033"/>
              </a:solidFill>
              <a:latin typeface="Wingdings" pitchFamily="2" charset="2"/>
              <a:cs typeface="+mn-cs"/>
            </a:endParaRPr>
          </a:p>
        </p:txBody>
      </p:sp>
      <p:sp>
        <p:nvSpPr>
          <p:cNvPr id="14" name="Rounded Rectangle 13"/>
          <p:cNvSpPr>
            <a:spLocks noChangeArrowheads="1"/>
          </p:cNvSpPr>
          <p:nvPr/>
        </p:nvSpPr>
        <p:spPr bwMode="auto">
          <a:xfrm>
            <a:off x="557212" y="5135562"/>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2400" smtClean="0">
                <a:solidFill>
                  <a:srgbClr val="990033"/>
                </a:solidFill>
                <a:latin typeface="Wingdings" pitchFamily="2" charset="2"/>
                <a:cs typeface="+mn-cs"/>
              </a:rPr>
              <a:t>ü</a:t>
            </a:r>
            <a:endParaRPr lang="fr-FR" sz="2400">
              <a:solidFill>
                <a:srgbClr val="990033"/>
              </a:solidFill>
              <a:latin typeface="Wingdings" pitchFamily="2" charset="2"/>
              <a:cs typeface="+mn-cs"/>
            </a:endParaRPr>
          </a:p>
        </p:txBody>
      </p:sp>
      <p:sp>
        <p:nvSpPr>
          <p:cNvPr id="16" name="Rounded Rectangle 15"/>
          <p:cNvSpPr>
            <a:spLocks noChangeArrowheads="1"/>
          </p:cNvSpPr>
          <p:nvPr/>
        </p:nvSpPr>
        <p:spPr bwMode="auto">
          <a:xfrm>
            <a:off x="557212" y="5715000"/>
            <a:ext cx="274637" cy="274637"/>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2400" smtClean="0">
                <a:solidFill>
                  <a:srgbClr val="990033"/>
                </a:solidFill>
                <a:latin typeface="Wingdings" pitchFamily="2" charset="2"/>
                <a:cs typeface="+mn-cs"/>
              </a:rPr>
              <a:t>ü</a:t>
            </a:r>
            <a:endParaRPr lang="fr-FR" sz="2400">
              <a:solidFill>
                <a:srgbClr val="990033"/>
              </a:solidFill>
              <a:latin typeface="Wingdings" pitchFamily="2" charset="2"/>
              <a:cs typeface="+mn-cs"/>
            </a:endParaRPr>
          </a:p>
        </p:txBody>
      </p:sp>
      <p:sp>
        <p:nvSpPr>
          <p:cNvPr id="18" name="Rounded Rectangle 17"/>
          <p:cNvSpPr>
            <a:spLocks noChangeArrowheads="1"/>
          </p:cNvSpPr>
          <p:nvPr/>
        </p:nvSpPr>
        <p:spPr bwMode="auto">
          <a:xfrm>
            <a:off x="557212" y="6248400"/>
            <a:ext cx="274637" cy="274637"/>
          </a:xfrm>
          <a:prstGeom prst="roundRect">
            <a:avLst>
              <a:gd name="adj" fmla="val 0"/>
            </a:avLst>
          </a:prstGeom>
          <a:gradFill rotWithShape="1">
            <a:gsLst>
              <a:gs pos="0">
                <a:srgbClr val="CECECE"/>
              </a:gs>
              <a:gs pos="50000">
                <a:srgbClr val="F0F0F0"/>
              </a:gs>
              <a:gs pos="100000">
                <a:srgbClr val="CECECE"/>
              </a:gs>
            </a:gsLst>
            <a:lin ang="5400000" scaled="1"/>
          </a:gradFill>
          <a:ln w="9525" algn="ctr">
            <a:solidFill>
              <a:schemeClr val="tx1"/>
            </a:solidFill>
            <a:round/>
            <a:headEnd/>
            <a:tailEn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2400" smtClean="0">
                <a:solidFill>
                  <a:srgbClr val="990033"/>
                </a:solidFill>
                <a:latin typeface="Wingdings" pitchFamily="2" charset="2"/>
                <a:cs typeface="+mn-cs"/>
              </a:rPr>
              <a:t>ü</a:t>
            </a:r>
            <a:endParaRPr lang="fr-FR" sz="2400">
              <a:solidFill>
                <a:srgbClr val="990033"/>
              </a:solidFill>
              <a:latin typeface="Wingdings" pitchFamily="2" charset="2"/>
              <a:cs typeface="+mn-cs"/>
            </a:endParaRPr>
          </a:p>
        </p:txBody>
      </p:sp>
      <p:sp>
        <p:nvSpPr>
          <p:cNvPr id="19" name="AutoShape 7"/>
          <p:cNvSpPr>
            <a:spLocks noChangeArrowheads="1"/>
          </p:cNvSpPr>
          <p:nvPr/>
        </p:nvSpPr>
        <p:spPr bwMode="auto">
          <a:xfrm>
            <a:off x="274310" y="820782"/>
            <a:ext cx="8564889" cy="1621885"/>
          </a:xfrm>
          <a:prstGeom prst="roundRect">
            <a:avLst>
              <a:gd name="adj" fmla="val 166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buClr>
                <a:schemeClr val="hlink"/>
              </a:buClr>
            </a:pPr>
            <a:r>
              <a:rPr lang="fr-FR" sz="2800" b="0" smtClean="0">
                <a:latin typeface="Segoe UI" pitchFamily="34" charset="0"/>
                <a:ea typeface="Segoe UI" pitchFamily="34" charset="0"/>
                <a:cs typeface="Segoe UI" pitchFamily="34" charset="0"/>
              </a:rPr>
              <a:t>Dans les propriétés de cluster de basculement, vous pouvez configurer les noms des clusters, ajouter des ressources et configurer les autorisations de cluster</a:t>
            </a:r>
            <a:endParaRPr lang="fr-FR" sz="28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4788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8ebdf846-4f97-4e71-b9e4-55347d164f9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Configuration des paramètres d'applications et de ressources</a:t>
            </a:r>
            <a:endParaRPr lang="fr-FR" sz="2600"/>
          </a:p>
        </p:txBody>
      </p:sp>
      <p:sp>
        <p:nvSpPr>
          <p:cNvPr id="4" name="Rounded Rectangle 3"/>
          <p:cNvSpPr>
            <a:spLocks noChangeArrowheads="1"/>
          </p:cNvSpPr>
          <p:nvPr/>
        </p:nvSpPr>
        <p:spPr bwMode="auto">
          <a:xfrm>
            <a:off x="448492" y="1004982"/>
            <a:ext cx="8322322" cy="958800"/>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fr-FR" sz="2400" b="0" smtClean="0">
                <a:latin typeface="Segoe UI" pitchFamily="34" charset="0"/>
                <a:ea typeface="Segoe UI" pitchFamily="34" charset="0"/>
                <a:cs typeface="Segoe UI" pitchFamily="34" charset="0"/>
              </a:rPr>
              <a:t>Éléments à prendre en compte pour l'utilisation des propriétaires favoris comprennent </a:t>
            </a:r>
          </a:p>
          <a:p>
            <a:pPr eaLnBrk="0" hangingPunct="0"/>
            <a:endParaRPr lang="fr-FR" sz="2200" b="0">
              <a:latin typeface="Segoe UI" pitchFamily="34" charset="0"/>
              <a:ea typeface="Segoe UI" pitchFamily="34" charset="0"/>
              <a:cs typeface="Segoe UI" pitchFamily="34" charset="0"/>
            </a:endParaRPr>
          </a:p>
        </p:txBody>
      </p:sp>
      <p:sp>
        <p:nvSpPr>
          <p:cNvPr id="3" name="TextBox 2"/>
          <p:cNvSpPr txBox="1"/>
          <p:nvPr/>
        </p:nvSpPr>
        <p:spPr>
          <a:xfrm>
            <a:off x="457200" y="1981200"/>
            <a:ext cx="8169923" cy="4244239"/>
          </a:xfrm>
          <a:prstGeom prst="rect">
            <a:avLst/>
          </a:prstGeom>
          <a:noFill/>
        </p:spPr>
        <p:txBody>
          <a:bodyPr wrap="square" rtlCol="0">
            <a:spAutoFit/>
          </a:bodyPr>
          <a:lstStyle/>
          <a:p>
            <a:pPr marL="173736" indent="-173736" eaLnBrk="0" hangingPunct="0">
              <a:spcBef>
                <a:spcPts val="600"/>
              </a:spcBef>
              <a:buClr>
                <a:schemeClr val="hlink"/>
              </a:buClr>
              <a:buSzPct val="90000"/>
              <a:buFontTx/>
              <a:buChar char="•"/>
            </a:pPr>
            <a:r>
              <a:rPr lang="fr-FR" smtClean="0">
                <a:latin typeface="Segoe UI" pitchFamily="34" charset="0"/>
                <a:ea typeface="Segoe UI" pitchFamily="34" charset="0"/>
                <a:cs typeface="Segoe UI" pitchFamily="34" charset="0"/>
              </a:rPr>
              <a:t>Les propriétaires favoris sont définis sur l'application en cluster</a:t>
            </a:r>
          </a:p>
          <a:p>
            <a:pPr marL="173736" indent="-173736" eaLnBrk="0" hangingPunct="0">
              <a:spcBef>
                <a:spcPts val="600"/>
              </a:spcBef>
              <a:buClr>
                <a:schemeClr val="hlink"/>
              </a:buClr>
              <a:buSzPct val="90000"/>
              <a:buFontTx/>
              <a:buChar char="•"/>
            </a:pPr>
            <a:r>
              <a:rPr lang="fr-FR" smtClean="0">
                <a:latin typeface="Segoe UI" pitchFamily="34" charset="0"/>
                <a:ea typeface="Segoe UI" pitchFamily="34" charset="0"/>
                <a:cs typeface="Segoe UI" pitchFamily="34" charset="0"/>
              </a:rPr>
              <a:t>Plusieurs propriétaires favoris peuvent être définis dans une liste numérotée</a:t>
            </a:r>
          </a:p>
          <a:p>
            <a:pPr marL="173736" indent="-173736" eaLnBrk="0" hangingPunct="0">
              <a:spcBef>
                <a:spcPts val="600"/>
              </a:spcBef>
              <a:buClr>
                <a:schemeClr val="hlink"/>
              </a:buClr>
              <a:buSzPct val="90000"/>
              <a:buFontTx/>
              <a:buChar char="•"/>
            </a:pPr>
            <a:r>
              <a:rPr lang="fr-FR" smtClean="0">
                <a:latin typeface="Segoe UI" pitchFamily="34" charset="0"/>
                <a:ea typeface="Segoe UI" pitchFamily="34" charset="0"/>
                <a:cs typeface="Segoe UI" pitchFamily="34" charset="0"/>
              </a:rPr>
              <a:t>La définition des propriétaires favoris permet de contrôler</a:t>
            </a:r>
          </a:p>
          <a:p>
            <a:pPr marL="742950" lvl="1" indent="-285750" eaLnBrk="0" hangingPunct="0">
              <a:spcBef>
                <a:spcPts val="600"/>
              </a:spcBef>
              <a:buClr>
                <a:schemeClr val="hlink"/>
              </a:buClr>
              <a:buFont typeface="Arial" charset="0"/>
              <a:buChar char="•"/>
            </a:pPr>
            <a:r>
              <a:rPr lang="fr-FR" smtClean="0">
                <a:latin typeface="Segoe UI" pitchFamily="34" charset="0"/>
                <a:ea typeface="Segoe UI" pitchFamily="34" charset="0"/>
                <a:cs typeface="Segoe UI" pitchFamily="34" charset="0"/>
              </a:rPr>
              <a:t>L'ordre dans lequel une application sélectionne un nœud </a:t>
            </a:r>
            <a:r>
              <a:rPr lang="fr-FR" smtClean="0">
                <a:latin typeface="Segoe UI"/>
                <a:ea typeface="Segoe UI"/>
                <a:cs typeface="Segoe UI"/>
              </a:rPr>
              <a:t/>
            </a:r>
            <a:br>
              <a:rPr lang="fr-FR" smtClean="0">
                <a:latin typeface="Segoe UI"/>
                <a:ea typeface="Segoe UI"/>
                <a:cs typeface="Segoe UI"/>
              </a:rPr>
            </a:br>
            <a:r>
              <a:rPr lang="fr-FR" smtClean="0">
                <a:latin typeface="Segoe UI" pitchFamily="34" charset="0"/>
                <a:ea typeface="Segoe UI" pitchFamily="34" charset="0"/>
                <a:cs typeface="Segoe UI" pitchFamily="34" charset="0"/>
              </a:rPr>
              <a:t>sur lequel s'exécuter</a:t>
            </a:r>
          </a:p>
          <a:p>
            <a:pPr marL="742950" lvl="1" indent="-285750" eaLnBrk="0" hangingPunct="0">
              <a:spcBef>
                <a:spcPts val="600"/>
              </a:spcBef>
              <a:buClr>
                <a:schemeClr val="hlink"/>
              </a:buClr>
              <a:buFont typeface="Arial" charset="0"/>
              <a:buChar char="•"/>
            </a:pPr>
            <a:r>
              <a:rPr lang="fr-FR" smtClean="0">
                <a:latin typeface="Segoe UI" pitchFamily="34" charset="0"/>
                <a:ea typeface="Segoe UI" pitchFamily="34" charset="0"/>
                <a:cs typeface="Segoe UI" pitchFamily="34" charset="0"/>
              </a:rPr>
              <a:t>Les applications qui peuvent être exécutées sur les mêmes nœuds dans une configuration Active/Active </a:t>
            </a:r>
          </a:p>
          <a:p>
            <a:pPr marL="6350" lvl="1" eaLnBrk="0" hangingPunct="0">
              <a:spcBef>
                <a:spcPts val="600"/>
              </a:spcBef>
              <a:buClr>
                <a:schemeClr val="hlink"/>
              </a:buClr>
            </a:pPr>
            <a:r>
              <a:rPr lang="fr-FR" smtClean="0">
                <a:latin typeface="Segoe UI" pitchFamily="34" charset="0"/>
                <a:ea typeface="Segoe UI" pitchFamily="34" charset="0"/>
                <a:cs typeface="Segoe UI" pitchFamily="34" charset="0"/>
              </a:rPr>
              <a:t>Les options de modification des paramètres de basculement et de restauration incluent</a:t>
            </a:r>
          </a:p>
          <a:p>
            <a:pPr marL="182563" indent="-182563">
              <a:spcBef>
                <a:spcPct val="30000"/>
              </a:spcBef>
              <a:buClr>
                <a:srgbClr val="006699"/>
              </a:buClr>
              <a:buSzPct val="90000"/>
              <a:buFontTx/>
              <a:buChar char="•"/>
            </a:pPr>
            <a:r>
              <a:rPr lang="fr-FR" smtClean="0">
                <a:latin typeface="Segoe UI" pitchFamily="34" charset="0"/>
                <a:ea typeface="Segoe UI" pitchFamily="34" charset="0"/>
                <a:cs typeface="Segoe UI" pitchFamily="34" charset="0"/>
              </a:rPr>
              <a:t>La définition du nombre de fois que le service de cluster redémarre une application en cluster dans un laps de temps défini</a:t>
            </a:r>
          </a:p>
          <a:p>
            <a:pPr marL="182563" indent="-182563">
              <a:spcBef>
                <a:spcPct val="30000"/>
              </a:spcBef>
              <a:buClr>
                <a:srgbClr val="006699"/>
              </a:buClr>
              <a:buSzPct val="90000"/>
              <a:buFontTx/>
              <a:buChar char="•"/>
            </a:pPr>
            <a:r>
              <a:rPr lang="fr-FR" smtClean="0">
                <a:latin typeface="Segoe UI" pitchFamily="34" charset="0"/>
                <a:ea typeface="Segoe UI" pitchFamily="34" charset="0"/>
                <a:cs typeface="Segoe UI" pitchFamily="34" charset="0"/>
              </a:rPr>
              <a:t>Le fait de définir ou d'empêcher la restauration automatique de l'application en cluster sur le nœud par défaut une fois qu'il devient disponible</a:t>
            </a:r>
            <a:endParaRPr lang="fr-FR">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98228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90b053cd-0c74-42a9-9259-4f2ba99dd720">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pPr>
              <a:lnSpc>
                <a:spcPct val="80000"/>
              </a:lnSpc>
            </a:pPr>
            <a:r>
              <a:rPr lang="fr-FR" sz="2600" smtClean="0"/>
              <a:t>Utilisation d'un serveur de fichiers avec montée en puissance parallèle dans Windows Server 2012</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z="2600" smtClean="0"/>
              <a:t>Le cluster du rôle de serveur de fichiers peut fonctionner dans deux modes</a:t>
            </a:r>
          </a:p>
          <a:p>
            <a:pPr lvl="1"/>
            <a:r>
              <a:rPr lang="fr-FR" sz="2200" smtClean="0"/>
              <a:t>Cluster du serveur de fichiers avec montée en puissance parallèle</a:t>
            </a:r>
          </a:p>
          <a:p>
            <a:pPr lvl="1"/>
            <a:r>
              <a:rPr lang="fr-FR" sz="2200" smtClean="0"/>
              <a:t>Cluster du serveur de fichiers pour une utilisation générale</a:t>
            </a:r>
          </a:p>
          <a:p>
            <a:pPr marL="0" indent="0">
              <a:buNone/>
            </a:pPr>
            <a:r>
              <a:rPr lang="fr-FR" sz="2600" smtClean="0"/>
              <a:t>Les principaux avantages du cluster de serveurs de fichiers avec montée en puissance parallèle</a:t>
            </a:r>
          </a:p>
          <a:p>
            <a:pPr lvl="1"/>
            <a:r>
              <a:rPr lang="fr-FR" sz="2200" smtClean="0"/>
              <a:t>Partages de fichiers actif/actif</a:t>
            </a:r>
          </a:p>
          <a:p>
            <a:pPr lvl="1"/>
            <a:r>
              <a:rPr lang="fr-FR" sz="2200" smtClean="0"/>
              <a:t>Bande passante accrue</a:t>
            </a:r>
          </a:p>
          <a:p>
            <a:pPr lvl="1"/>
            <a:r>
              <a:rPr lang="fr-FR" sz="2200" smtClean="0"/>
              <a:t>CHKDSK sans temps d'arrêt</a:t>
            </a:r>
          </a:p>
          <a:p>
            <a:pPr lvl="1"/>
            <a:r>
              <a:rPr lang="fr-FR" sz="2200" smtClean="0"/>
              <a:t>Cache du volume partagé en cluster</a:t>
            </a:r>
          </a:p>
          <a:p>
            <a:pPr lvl="1"/>
            <a:r>
              <a:rPr lang="fr-FR" sz="2200" smtClean="0"/>
              <a:t>Gestion simplifiée</a:t>
            </a:r>
          </a:p>
        </p:txBody>
      </p:sp>
    </p:spTree>
    <p:extLst>
      <p:ext uri="{BB962C8B-B14F-4D97-AF65-F5344CB8AC3E}">
        <p14:creationId xmlns:p14="http://schemas.microsoft.com/office/powerpoint/2010/main" val="4193710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83ace58b-8d90-480e-aed5-d6126d4c349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Démonstration : Configuration du serveur de fichiers avec montée en puissance parallèle</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Au cours de cette démonstration, vous allez apprendre à configurer un cluster de serveur de fichiers avec montée en puissance parallèle</a:t>
            </a:r>
          </a:p>
        </p:txBody>
      </p:sp>
    </p:spTree>
    <p:extLst>
      <p:ext uri="{BB962C8B-B14F-4D97-AF65-F5344CB8AC3E}">
        <p14:creationId xmlns:p14="http://schemas.microsoft.com/office/powerpoint/2010/main" val="1710028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178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178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module</a:t>
            </a:r>
            <a:endParaRPr lang="fr-FR"/>
          </a:p>
        </p:txBody>
      </p:sp>
      <p:sp>
        <p:nvSpPr>
          <p:cNvPr id="3" name="Text Placeholder 2"/>
          <p:cNvSpPr>
            <a:spLocks noGrp="1"/>
          </p:cNvSpPr>
          <p:nvPr>
            <p:ph type="body" idx="1"/>
          </p:nvPr>
        </p:nvSpPr>
        <p:spPr/>
        <p:txBody>
          <a:bodyPr/>
          <a:lstStyle/>
          <a:p>
            <a:r>
              <a:rPr lang="fr-FR" smtClean="0"/>
              <a:t>Planification d'une infrastructure pour le clustering avec basculement
Implémentation du clustering avec basculement
Intégration du clustering avec basculement avec la virtualisation de serveur
Planification d'un cluster de basculement multisite</a:t>
            </a:r>
            <a:endParaRPr lang="fr-FR"/>
          </a:p>
        </p:txBody>
      </p:sp>
    </p:spTree>
    <p:extLst>
      <p:ext uri="{BB962C8B-B14F-4D97-AF65-F5344CB8AC3E}">
        <p14:creationId xmlns:p14="http://schemas.microsoft.com/office/powerpoint/2010/main" val="3622870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178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178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178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3 : Intégration du clustering avec basculement avec la virtualisation de serveur</a:t>
            </a:r>
            <a:endParaRPr lang="fr-FR" sz="2600"/>
          </a:p>
        </p:txBody>
      </p:sp>
      <p:sp>
        <p:nvSpPr>
          <p:cNvPr id="3" name="Text Placeholder 2"/>
          <p:cNvSpPr>
            <a:spLocks noGrp="1"/>
          </p:cNvSpPr>
          <p:nvPr>
            <p:ph type="body" idx="1"/>
          </p:nvPr>
        </p:nvSpPr>
        <p:spPr>
          <a:xfrm>
            <a:off x="458788" y="1021214"/>
            <a:ext cx="8151812" cy="5379585"/>
          </a:xfrm>
        </p:spPr>
        <p:txBody>
          <a:bodyPr/>
          <a:lstStyle/>
          <a:p>
            <a:r>
              <a:rPr lang="fr-FR" sz="2600" smtClean="0"/>
              <a:t>Options permettant de rendre les charges de travail d'ordinateurs virtuels hautement disponibles
Comment fonctionne un cluster de basculement avec Hyper-V ?
Configuration d'infrastructure requise pour l'implémentation du clustering avec basculement pour Hyper-V
Implémentation de la migration du stockage
Implémentation de la migration dynamique
Implémentation de la fonction Réplica Hyper-V
Implémentation de la disponibilité d'ordinateurs virtuels</a:t>
            </a:r>
            <a:endParaRPr lang="fr-FR" sz="2600"/>
          </a:p>
        </p:txBody>
      </p:sp>
    </p:spTree>
    <p:extLst>
      <p:ext uri="{BB962C8B-B14F-4D97-AF65-F5344CB8AC3E}">
        <p14:creationId xmlns:p14="http://schemas.microsoft.com/office/powerpoint/2010/main" val="297351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Options permettant de rendre les charges de travail d'ordinateurs virtuels hautement disponibles</a:t>
            </a:r>
            <a:endParaRPr lang="fr-FR" sz="2600"/>
          </a:p>
        </p:txBody>
      </p:sp>
      <p:graphicFrame>
        <p:nvGraphicFramePr>
          <p:cNvPr id="4" name="Table 3"/>
          <p:cNvGraphicFramePr>
            <a:graphicFrameLocks noGrp="1"/>
          </p:cNvGraphicFramePr>
          <p:nvPr>
            <p:extLst>
              <p:ext uri="{D42A27DB-BD31-4B8C-83A1-F6EECF244321}">
                <p14:modId xmlns:p14="http://schemas.microsoft.com/office/powerpoint/2010/main" val="1913153009"/>
              </p:ext>
            </p:extLst>
          </p:nvPr>
        </p:nvGraphicFramePr>
        <p:xfrm>
          <a:off x="458788" y="1295400"/>
          <a:ext cx="8304212" cy="4709458"/>
        </p:xfrm>
        <a:graphic>
          <a:graphicData uri="http://schemas.openxmlformats.org/drawingml/2006/table">
            <a:tbl>
              <a:tblPr firstRow="1" bandRow="1">
                <a:tableStyleId>{21E4AEA4-8DFA-4A89-87EB-49C32662AFE0}</a:tableStyleId>
              </a:tblPr>
              <a:tblGrid>
                <a:gridCol w="3046412"/>
                <a:gridCol w="5257800"/>
              </a:tblGrid>
              <a:tr h="5032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u="none" strike="noStrike" cap="none" normalizeH="0" baseline="0" noProof="0" smtClean="0">
                          <a:ln>
                            <a:noFill/>
                          </a:ln>
                          <a:effectLst/>
                          <a:latin typeface="Segoe UI" pitchFamily="34" charset="0"/>
                          <a:ea typeface="Segoe UI" pitchFamily="34" charset="0"/>
                          <a:cs typeface="Segoe UI" pitchFamily="34" charset="0"/>
                        </a:rPr>
                        <a:t>Options de haute disponibilité</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nchor="ct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0" u="none" strike="noStrike" cap="none" normalizeH="0" baseline="0" noProof="0" smtClean="0">
                          <a:ln>
                            <a:noFill/>
                          </a:ln>
                          <a:effectLst/>
                          <a:latin typeface="Segoe UI" pitchFamily="34" charset="0"/>
                          <a:ea typeface="Segoe UI" pitchFamily="34" charset="0"/>
                          <a:cs typeface="Segoe UI" pitchFamily="34" charset="0"/>
                        </a:rPr>
                        <a:t>Description</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nchor="ctr"/>
                </a:tc>
              </a:tr>
              <a:tr h="13249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Clustering d'hôtes </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tc>
                <a:tc>
                  <a:txBody>
                    <a:bodyPr/>
                    <a:lstStyle/>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smtClean="0">
                          <a:ln>
                            <a:noFill/>
                          </a:ln>
                          <a:effectLst/>
                          <a:latin typeface="Segoe UI" pitchFamily="34" charset="0"/>
                          <a:ea typeface="Segoe UI" pitchFamily="34" charset="0"/>
                          <a:cs typeface="Segoe UI" pitchFamily="34" charset="0"/>
                        </a:rPr>
                        <a:t>Rend des ordinateurs virtuels hautement disponibles</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smtClean="0">
                          <a:ln>
                            <a:noFill/>
                          </a:ln>
                          <a:effectLst/>
                          <a:latin typeface="Segoe UI" pitchFamily="34" charset="0"/>
                          <a:ea typeface="Segoe UI" pitchFamily="34" charset="0"/>
                          <a:cs typeface="Segoe UI" pitchFamily="34" charset="0"/>
                        </a:rPr>
                        <a:t>Ne requiert pas de système d'exploitation ni d'application de l'ordinateur virtuel pour prendre en charge les clusters  </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tc>
              </a:tr>
              <a:tr h="187581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Clustering d'invités </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tc>
                <a:tc>
                  <a:txBody>
                    <a:bodyPr/>
                    <a:lstStyle/>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smtClean="0">
                          <a:ln>
                            <a:noFill/>
                          </a:ln>
                          <a:effectLst/>
                          <a:latin typeface="Segoe UI" pitchFamily="34" charset="0"/>
                          <a:ea typeface="Segoe UI" pitchFamily="34" charset="0"/>
                          <a:cs typeface="Segoe UI" pitchFamily="34" charset="0"/>
                        </a:rPr>
                        <a:t>Fait basculer les ordinateurs virtuels vers les nœuds de cluster</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smtClean="0">
                          <a:ln>
                            <a:noFill/>
                          </a:ln>
                          <a:effectLst/>
                          <a:latin typeface="Segoe UI" pitchFamily="34" charset="0"/>
                          <a:ea typeface="Segoe UI" pitchFamily="34" charset="0"/>
                          <a:cs typeface="Segoe UI" pitchFamily="34" charset="0"/>
                        </a:rPr>
                        <a:t>Les applications d'ordinateurs virtuels doivent prendre en charge les clusters</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smtClean="0">
                          <a:ln>
                            <a:noFill/>
                          </a:ln>
                          <a:effectLst/>
                          <a:latin typeface="Segoe UI" pitchFamily="34" charset="0"/>
                          <a:ea typeface="Segoe UI" pitchFamily="34" charset="0"/>
                          <a:cs typeface="Segoe UI" pitchFamily="34" charset="0"/>
                        </a:rPr>
                        <a:t>Requiert une interface iSCSI ou Fibre Channel virtuel pour les connexions au stockage partagé </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tc>
              </a:tr>
              <a:tr h="100550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NLB</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tc>
                <a:tc>
                  <a:txBody>
                    <a:bodyPr/>
                    <a:lstStyle/>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dirty="0" smtClean="0">
                          <a:ln>
                            <a:noFill/>
                          </a:ln>
                          <a:effectLst/>
                          <a:latin typeface="Segoe UI" pitchFamily="34" charset="0"/>
                          <a:ea typeface="Segoe UI" pitchFamily="34" charset="0"/>
                          <a:cs typeface="Segoe UI" pitchFamily="34" charset="0"/>
                        </a:rPr>
                        <a:t>Transforme les ordinateurs virtuels en nœuds de cluster d'équilibrage de la charge réseau</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dirty="0" smtClean="0">
                          <a:ln>
                            <a:noFill/>
                          </a:ln>
                          <a:effectLst/>
                          <a:latin typeface="Segoe UI" pitchFamily="34" charset="0"/>
                          <a:ea typeface="Segoe UI" pitchFamily="34" charset="0"/>
                          <a:cs typeface="Segoe UI" pitchFamily="34" charset="0"/>
                        </a:rPr>
                        <a:t>Utilisé pour les applications Web </a:t>
                      </a:r>
                      <a:endParaRPr kumimoji="0" lang="fr-FR" sz="16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endParaRPr>
                    </a:p>
                  </a:txBody>
                  <a:tcPr/>
                </a:tc>
              </a:tr>
            </a:tbl>
          </a:graphicData>
        </a:graphic>
      </p:graphicFrame>
    </p:spTree>
    <p:extLst>
      <p:ext uri="{BB962C8B-B14F-4D97-AF65-F5344CB8AC3E}">
        <p14:creationId xmlns:p14="http://schemas.microsoft.com/office/powerpoint/2010/main" val="2441347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80000"/>
              </a:lnSpc>
            </a:pPr>
            <a:r>
              <a:rPr lang="fr-FR" sz="2600" smtClean="0"/>
              <a:t>Comment fonctionne un cluster de basculement avec Hyper-V ?</a:t>
            </a:r>
            <a:endParaRPr lang="fr-FR" sz="2600"/>
          </a:p>
        </p:txBody>
      </p:sp>
      <p:sp>
        <p:nvSpPr>
          <p:cNvPr id="36" name="Rectangle 35"/>
          <p:cNvSpPr/>
          <p:nvPr/>
        </p:nvSpPr>
        <p:spPr bwMode="auto">
          <a:xfrm>
            <a:off x="6308879" y="4683352"/>
            <a:ext cx="1269692" cy="391886"/>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Segoe" pitchFamily="34" charset="0"/>
                <a:ea typeface="Segoe UI" pitchFamily="34" charset="0"/>
                <a:cs typeface="Segoe UI" pitchFamily="34" charset="0"/>
              </a:rPr>
              <a:t>Nœud 2</a:t>
            </a:r>
          </a:p>
        </p:txBody>
      </p:sp>
      <p:sp>
        <p:nvSpPr>
          <p:cNvPr id="37" name="Rectangle 36"/>
          <p:cNvSpPr/>
          <p:nvPr/>
        </p:nvSpPr>
        <p:spPr bwMode="auto">
          <a:xfrm>
            <a:off x="1508279" y="4683352"/>
            <a:ext cx="1269692" cy="391886"/>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Segoe" pitchFamily="34" charset="0"/>
                <a:ea typeface="Segoe UI" pitchFamily="34" charset="0"/>
                <a:cs typeface="Segoe UI" pitchFamily="34" charset="0"/>
              </a:rPr>
              <a:t>Nœud 1</a:t>
            </a:r>
          </a:p>
        </p:txBody>
      </p:sp>
      <p:grpSp>
        <p:nvGrpSpPr>
          <p:cNvPr id="39" name="Group 7"/>
          <p:cNvGrpSpPr>
            <a:grpSpLocks/>
          </p:cNvGrpSpPr>
          <p:nvPr/>
        </p:nvGrpSpPr>
        <p:grpSpPr bwMode="auto">
          <a:xfrm>
            <a:off x="68307" y="6342710"/>
            <a:ext cx="914400" cy="425450"/>
            <a:chOff x="384" y="3024"/>
            <a:chExt cx="720" cy="336"/>
          </a:xfrm>
        </p:grpSpPr>
        <p:sp>
          <p:nvSpPr>
            <p:cNvPr id="40" name="Oval 8"/>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lgn="ctr" eaLnBrk="0" hangingPunct="0">
                <a:defRPr/>
              </a:pPr>
              <a:endParaRPr lang="fr-FR">
                <a:cs typeface="+mn-cs"/>
              </a:endParaRPr>
            </a:p>
          </p:txBody>
        </p:sp>
        <p:grpSp>
          <p:nvGrpSpPr>
            <p:cNvPr id="41" name="Group 9"/>
            <p:cNvGrpSpPr>
              <a:grpSpLocks/>
            </p:cNvGrpSpPr>
            <p:nvPr/>
          </p:nvGrpSpPr>
          <p:grpSpPr bwMode="auto">
            <a:xfrm>
              <a:off x="480" y="3096"/>
              <a:ext cx="240" cy="192"/>
              <a:chOff x="480" y="3096"/>
              <a:chExt cx="240" cy="192"/>
            </a:xfrm>
          </p:grpSpPr>
          <p:sp>
            <p:nvSpPr>
              <p:cNvPr id="42" name="Oval 10"/>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p>
            </p:txBody>
          </p:sp>
          <p:sp>
            <p:nvSpPr>
              <p:cNvPr id="43" name="Freeform 11"/>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lgn="ctr" eaLnBrk="0" hangingPunct="0">
                  <a:defRPr/>
                </a:pPr>
                <a:endParaRPr lang="fr-FR">
                  <a:cs typeface="+mn-cs"/>
                </a:endParaRPr>
              </a:p>
            </p:txBody>
          </p:sp>
        </p:grpSp>
      </p:grpSp>
      <p:grpSp>
        <p:nvGrpSpPr>
          <p:cNvPr id="44" name="Group 12"/>
          <p:cNvGrpSpPr>
            <a:grpSpLocks/>
          </p:cNvGrpSpPr>
          <p:nvPr/>
        </p:nvGrpSpPr>
        <p:grpSpPr bwMode="auto">
          <a:xfrm>
            <a:off x="555669" y="6442722"/>
            <a:ext cx="304800" cy="244475"/>
            <a:chOff x="768" y="3096"/>
            <a:chExt cx="240" cy="192"/>
          </a:xfrm>
        </p:grpSpPr>
        <p:sp>
          <p:nvSpPr>
            <p:cNvPr id="45" name="Oval 13"/>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p>
          </p:txBody>
        </p:sp>
        <p:sp>
          <p:nvSpPr>
            <p:cNvPr id="46" name="Rectangle 14"/>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lgn="ctr" eaLnBrk="0" hangingPunct="0">
                <a:defRPr/>
              </a:pPr>
              <a:endParaRPr lang="fr-FR">
                <a:cs typeface="+mn-cs"/>
              </a:endParaRPr>
            </a:p>
          </p:txBody>
        </p:sp>
      </p:grpSp>
      <p:pic>
        <p:nvPicPr>
          <p:cNvPr id="47" name="Picture 108" descr="OrdinateurVirtu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2547938"/>
            <a:ext cx="1549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09" descr="Lors du basculement, un ordinateur virtuel passe d'un nœud à un au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2633663"/>
            <a:ext cx="1055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Rectangle 110"/>
          <p:cNvSpPr>
            <a:spLocks noChangeArrowheads="1"/>
          </p:cNvSpPr>
          <p:nvPr/>
        </p:nvSpPr>
        <p:spPr bwMode="auto">
          <a:xfrm>
            <a:off x="3342692" y="1469123"/>
            <a:ext cx="1802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fr-FR" smtClean="0">
                <a:latin typeface="Segoe UI" pitchFamily="34" charset="0"/>
                <a:ea typeface="Segoe UI" pitchFamily="34" charset="0"/>
                <a:cs typeface="Segoe UI" pitchFamily="34" charset="0"/>
              </a:rPr>
              <a:t>Bus partagé ou </a:t>
            </a:r>
            <a:r>
              <a:rPr lang="fr-FR" smtClean="0">
                <a:latin typeface="Segoe UI"/>
                <a:ea typeface="Segoe UI"/>
                <a:cs typeface="Segoe UI"/>
              </a:rPr>
              <a:t/>
            </a:r>
            <a:br>
              <a:rPr lang="fr-FR" smtClean="0">
                <a:latin typeface="Segoe UI"/>
                <a:ea typeface="Segoe UI"/>
                <a:cs typeface="Segoe UI"/>
              </a:rPr>
            </a:br>
            <a:r>
              <a:rPr lang="fr-FR" smtClean="0">
                <a:latin typeface="Segoe UI" pitchFamily="34" charset="0"/>
                <a:ea typeface="Segoe UI" pitchFamily="34" charset="0"/>
                <a:cs typeface="Segoe UI" pitchFamily="34" charset="0"/>
              </a:rPr>
              <a:t>connexion iSCSI</a:t>
            </a:r>
            <a:endParaRPr lang="fr-FR">
              <a:latin typeface="Segoe UI" pitchFamily="34" charset="0"/>
              <a:ea typeface="Segoe UI" pitchFamily="34" charset="0"/>
              <a:cs typeface="Segoe UI" pitchFamily="34" charset="0"/>
            </a:endParaRPr>
          </a:p>
        </p:txBody>
      </p:sp>
      <p:sp>
        <p:nvSpPr>
          <p:cNvPr id="50" name="Rectangle 113"/>
          <p:cNvSpPr>
            <a:spLocks noChangeArrowheads="1"/>
          </p:cNvSpPr>
          <p:nvPr/>
        </p:nvSpPr>
        <p:spPr bwMode="auto">
          <a:xfrm>
            <a:off x="3318646" y="4017467"/>
            <a:ext cx="27098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eaLnBrk="0" hangingPunct="0"/>
            <a:r>
              <a:rPr lang="fr-FR" smtClean="0">
                <a:latin typeface="Segoe UI" pitchFamily="34" charset="0"/>
                <a:ea typeface="Segoe UI" pitchFamily="34" charset="0"/>
                <a:cs typeface="Segoe UI" pitchFamily="34" charset="0"/>
              </a:rPr>
              <a:t>Un réseau dédié </a:t>
            </a:r>
            <a:r>
              <a:rPr lang="fr-FR" smtClean="0">
                <a:latin typeface="Segoe UI"/>
                <a:ea typeface="Segoe UI"/>
                <a:cs typeface="Segoe UI"/>
              </a:rPr>
              <a:t/>
            </a:r>
            <a:br>
              <a:rPr lang="fr-FR" smtClean="0">
                <a:latin typeface="Segoe UI"/>
                <a:ea typeface="Segoe UI"/>
                <a:cs typeface="Segoe UI"/>
              </a:rPr>
            </a:br>
            <a:r>
              <a:rPr lang="fr-FR" smtClean="0">
                <a:latin typeface="Segoe UI" pitchFamily="34" charset="0"/>
                <a:ea typeface="Segoe UI" pitchFamily="34" charset="0"/>
                <a:cs typeface="Segoe UI" pitchFamily="34" charset="0"/>
              </a:rPr>
              <a:t>connecte les nœuds de cluster de basculement</a:t>
            </a:r>
            <a:endParaRPr lang="fr-FR">
              <a:latin typeface="Segoe UI" pitchFamily="34" charset="0"/>
              <a:ea typeface="Segoe UI" pitchFamily="34" charset="0"/>
              <a:cs typeface="Segoe UI" pitchFamily="34" charset="0"/>
            </a:endParaRPr>
          </a:p>
        </p:txBody>
      </p:sp>
      <p:sp>
        <p:nvSpPr>
          <p:cNvPr id="51" name="Line 114"/>
          <p:cNvSpPr>
            <a:spLocks noChangeShapeType="1"/>
          </p:cNvSpPr>
          <p:nvPr/>
        </p:nvSpPr>
        <p:spPr bwMode="auto">
          <a:xfrm>
            <a:off x="3190875" y="3028950"/>
            <a:ext cx="2924175"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52" name="Picture 115" descr="Base de donn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605088"/>
            <a:ext cx="1143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Line 116" descr="Connection between cluster nodes can fail in which case failover is initiated"/>
          <p:cNvSpPr>
            <a:spLocks noChangeShapeType="1"/>
          </p:cNvSpPr>
          <p:nvPr/>
        </p:nvSpPr>
        <p:spPr bwMode="auto">
          <a:xfrm flipV="1">
            <a:off x="3171825" y="3657600"/>
            <a:ext cx="2981325" cy="190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54" name="Picture 118" descr="OrdinateurVirtu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2547938"/>
            <a:ext cx="1549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Line 119"/>
          <p:cNvSpPr>
            <a:spLocks noChangeShapeType="1"/>
          </p:cNvSpPr>
          <p:nvPr/>
        </p:nvSpPr>
        <p:spPr bwMode="auto">
          <a:xfrm flipH="1" flipV="1">
            <a:off x="3495675" y="3695700"/>
            <a:ext cx="276225" cy="3905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6" name="Line 120"/>
          <p:cNvSpPr>
            <a:spLocks noChangeShapeType="1"/>
          </p:cNvSpPr>
          <p:nvPr/>
        </p:nvSpPr>
        <p:spPr bwMode="auto">
          <a:xfrm flipV="1">
            <a:off x="5715000" y="3667125"/>
            <a:ext cx="190500" cy="3524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7" name="Line 121"/>
          <p:cNvSpPr>
            <a:spLocks noChangeShapeType="1"/>
          </p:cNvSpPr>
          <p:nvPr/>
        </p:nvSpPr>
        <p:spPr bwMode="auto">
          <a:xfrm flipH="1">
            <a:off x="3581400" y="2162175"/>
            <a:ext cx="247650" cy="800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8" name="Line 122"/>
          <p:cNvSpPr>
            <a:spLocks noChangeShapeType="1"/>
          </p:cNvSpPr>
          <p:nvPr/>
        </p:nvSpPr>
        <p:spPr bwMode="auto">
          <a:xfrm>
            <a:off x="4676775" y="2171700"/>
            <a:ext cx="1162050" cy="79057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59" name="Oval 123" descr="Resources can be moved from node to node if failover cluster"/>
          <p:cNvSpPr>
            <a:spLocks noChangeArrowheads="1"/>
          </p:cNvSpPr>
          <p:nvPr/>
        </p:nvSpPr>
        <p:spPr bwMode="auto">
          <a:xfrm>
            <a:off x="3171825" y="3371850"/>
            <a:ext cx="276225" cy="276225"/>
          </a:xfrm>
          <a:prstGeom prst="ellipse">
            <a:avLst/>
          </a:prstGeom>
          <a:solidFill>
            <a:schemeClr val="accent2"/>
          </a:solidFill>
          <a:ln w="9525">
            <a:solidFill>
              <a:schemeClr val="hlink"/>
            </a:solidFill>
            <a:round/>
            <a:headEnd/>
            <a:tailEnd/>
          </a:ln>
        </p:spPr>
        <p:txBody>
          <a:bodyPr wrap="none" anchor="ctr"/>
          <a:lstStyle/>
          <a:p>
            <a:endParaRPr lang="fr-FR"/>
          </a:p>
        </p:txBody>
      </p:sp>
      <p:grpSp>
        <p:nvGrpSpPr>
          <p:cNvPr id="60" name="Group 124" descr="Also, a whole node can fail which also initiate the failover"/>
          <p:cNvGrpSpPr>
            <a:grpSpLocks/>
          </p:cNvGrpSpPr>
          <p:nvPr/>
        </p:nvGrpSpPr>
        <p:grpSpPr bwMode="auto">
          <a:xfrm>
            <a:off x="2000250" y="3829050"/>
            <a:ext cx="342900" cy="400050"/>
            <a:chOff x="990" y="1938"/>
            <a:chExt cx="504" cy="576"/>
          </a:xfrm>
        </p:grpSpPr>
        <p:sp>
          <p:nvSpPr>
            <p:cNvPr id="61" name="Line 125"/>
            <p:cNvSpPr>
              <a:spLocks noChangeShapeType="1"/>
            </p:cNvSpPr>
            <p:nvPr/>
          </p:nvSpPr>
          <p:spPr bwMode="auto">
            <a:xfrm>
              <a:off x="990" y="1938"/>
              <a:ext cx="504" cy="57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2" name="Line 126"/>
            <p:cNvSpPr>
              <a:spLocks noChangeShapeType="1"/>
            </p:cNvSpPr>
            <p:nvPr/>
          </p:nvSpPr>
          <p:spPr bwMode="auto">
            <a:xfrm flipH="1">
              <a:off x="1020" y="1944"/>
              <a:ext cx="444" cy="49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63" name="Group 127"/>
          <p:cNvGrpSpPr>
            <a:grpSpLocks/>
          </p:cNvGrpSpPr>
          <p:nvPr/>
        </p:nvGrpSpPr>
        <p:grpSpPr bwMode="auto">
          <a:xfrm>
            <a:off x="4572000" y="3552825"/>
            <a:ext cx="171450" cy="266700"/>
            <a:chOff x="2658" y="2190"/>
            <a:chExt cx="108" cy="168"/>
          </a:xfrm>
        </p:grpSpPr>
        <p:sp>
          <p:nvSpPr>
            <p:cNvPr id="64" name="Line 128"/>
            <p:cNvSpPr>
              <a:spLocks noChangeShapeType="1"/>
            </p:cNvSpPr>
            <p:nvPr/>
          </p:nvSpPr>
          <p:spPr bwMode="auto">
            <a:xfrm>
              <a:off x="2658" y="2190"/>
              <a:ext cx="108" cy="1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5" name="Line 129"/>
            <p:cNvSpPr>
              <a:spLocks noChangeShapeType="1"/>
            </p:cNvSpPr>
            <p:nvPr/>
          </p:nvSpPr>
          <p:spPr bwMode="auto">
            <a:xfrm flipH="1">
              <a:off x="2658" y="2196"/>
              <a:ext cx="108" cy="1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66" name="Rectangle 65"/>
          <p:cNvSpPr/>
          <p:nvPr/>
        </p:nvSpPr>
        <p:spPr bwMode="auto">
          <a:xfrm>
            <a:off x="3878902" y="2590800"/>
            <a:ext cx="1500620" cy="904874"/>
          </a:xfrm>
          <a:prstGeom prst="rect">
            <a:avLst/>
          </a:prstGeom>
          <a:no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Segoe" pitchFamily="34" charset="0"/>
              </a:rPr>
              <a:t>Espace </a:t>
            </a:r>
            <a:br>
              <a:rPr kumimoji="0" lang="fr-FR" sz="1600" b="1" i="0" u="none" strike="noStrike" cap="none" normalizeH="0" baseline="0" smtClean="0">
                <a:ln>
                  <a:noFill/>
                </a:ln>
                <a:solidFill>
                  <a:schemeClr val="tx1"/>
                </a:solidFill>
                <a:effectLst/>
                <a:latin typeface="Segoe" pitchFamily="34" charset="0"/>
              </a:rPr>
            </a:br>
            <a:r>
              <a:rPr kumimoji="0" lang="fr-FR" sz="1600" b="1" i="0" u="none" strike="noStrike" cap="none" normalizeH="0" baseline="0" smtClean="0">
                <a:ln>
                  <a:noFill/>
                </a:ln>
                <a:solidFill>
                  <a:schemeClr val="tx1"/>
                </a:solidFill>
                <a:effectLst/>
                <a:latin typeface="Segoe" pitchFamily="34" charset="0"/>
              </a:rPr>
              <a:t>de stockage en cluster</a:t>
            </a:r>
            <a:endParaRPr kumimoji="0" lang="fr-FR" sz="1600" b="1" i="0" u="none" strike="noStrike" cap="none" normalizeH="0" baseline="0" smtClean="0">
              <a:ln>
                <a:noFill/>
              </a:ln>
              <a:solidFill>
                <a:schemeClr val="tx1"/>
              </a:solidFill>
              <a:effectLst/>
              <a:latin typeface="Segoe" pitchFamily="34" charset="0"/>
              <a:ea typeface="Segoe UI" pitchFamily="34" charset="0"/>
              <a:cs typeface="Segoe UI" pitchFamily="34" charset="0"/>
            </a:endParaRPr>
          </a:p>
        </p:txBody>
      </p:sp>
    </p:spTree>
    <p:extLst>
      <p:ext uri="{BB962C8B-B14F-4D97-AF65-F5344CB8AC3E}">
        <p14:creationId xmlns:p14="http://schemas.microsoft.com/office/powerpoint/2010/main" val="332826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8.33333E-7 4.44444E-6 L 0.30833 4.44444E-6 " pathEditMode="relative" rAng="0" ptsTypes="AA">
                                      <p:cBhvr>
                                        <p:cTn id="6" dur="2000" fill="hold"/>
                                        <p:tgtEl>
                                          <p:spTgt spid="59"/>
                                        </p:tgtEl>
                                        <p:attrNameLst>
                                          <p:attrName>ppt_x</p:attrName>
                                          <p:attrName>ppt_y</p:attrName>
                                        </p:attrNameLst>
                                      </p:cBhvr>
                                      <p:rCtr x="15417"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00625 -0.00139 L 0.47708 -0.00555 " pathEditMode="relative" rAng="0" ptsTypes="AA">
                                      <p:cBhvr>
                                        <p:cTn id="16" dur="2000" fill="hold"/>
                                        <p:tgtEl>
                                          <p:spTgt spid="48"/>
                                        </p:tgtEl>
                                        <p:attrNameLst>
                                          <p:attrName>ppt_x</p:attrName>
                                          <p:attrName>ppt_y</p:attrName>
                                        </p:attrNameLst>
                                      </p:cBhvr>
                                      <p:rCtr x="23542" y="-208"/>
                                    </p:animMotion>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44167 -0.00416 L 0.00625 -0.00139 " pathEditMode="relative" rAng="0" ptsTypes="AA">
                                      <p:cBhvr>
                                        <p:cTn id="20" dur="2000" fill="hold"/>
                                        <p:tgtEl>
                                          <p:spTgt spid="48"/>
                                        </p:tgtEl>
                                        <p:attrNameLst>
                                          <p:attrName>ppt_x</p:attrName>
                                          <p:attrName>ppt_y</p:attrName>
                                        </p:attrNameLst>
                                      </p:cBhvr>
                                      <p:rCtr x="-21771" y="139"/>
                                    </p:animMotion>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name="01170552-122c-40f9-b191-6f18768e28c8">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455026" cy="740664"/>
          </a:xfrm>
        </p:spPr>
        <p:txBody>
          <a:bodyPr/>
          <a:lstStyle/>
          <a:p>
            <a:r>
              <a:rPr lang="fr-FR" sz="2400" smtClean="0"/>
              <a:t>Configuration d'infrastructure requise pour l'implémentation du clustering avec basculement pour Hyper-V</a:t>
            </a:r>
            <a:endParaRPr lang="fr-FR" sz="24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 </a:t>
            </a:r>
            <a:endParaRPr lang="fr-FR"/>
          </a:p>
        </p:txBody>
      </p:sp>
      <p:graphicFrame>
        <p:nvGraphicFramePr>
          <p:cNvPr id="5" name="Table 4"/>
          <p:cNvGraphicFramePr>
            <a:graphicFrameLocks noGrp="1"/>
          </p:cNvGraphicFramePr>
          <p:nvPr>
            <p:extLst>
              <p:ext uri="{D42A27DB-BD31-4B8C-83A1-F6EECF244321}">
                <p14:modId xmlns:p14="http://schemas.microsoft.com/office/powerpoint/2010/main" val="2359872614"/>
              </p:ext>
            </p:extLst>
          </p:nvPr>
        </p:nvGraphicFramePr>
        <p:xfrm>
          <a:off x="39984" y="738674"/>
          <a:ext cx="9057600" cy="6067075"/>
        </p:xfrm>
        <a:graphic>
          <a:graphicData uri="http://schemas.openxmlformats.org/drawingml/2006/table">
            <a:tbl>
              <a:tblPr firstRow="1" bandRow="1">
                <a:tableStyleId>{21E4AEA4-8DFA-4A89-87EB-49C32662AFE0}</a:tableStyleId>
              </a:tblPr>
              <a:tblGrid>
                <a:gridCol w="3653562"/>
                <a:gridCol w="5404038"/>
              </a:tblGrid>
              <a:tr h="177592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Configuration matérielle requise pour les nœuds de cluster et le stockage</a:t>
                      </a:r>
                    </a:p>
                    <a:p>
                      <a:endParaRPr lang="fr-FR" sz="1600" noProof="0" dirty="0">
                        <a:latin typeface="Segoe UI" pitchFamily="34" charset="0"/>
                        <a:ea typeface="Segoe UI" pitchFamily="34" charset="0"/>
                        <a:cs typeface="Segoe UI" pitchFamily="34" charset="0"/>
                      </a:endParaRPr>
                    </a:p>
                  </a:txBody>
                  <a:tcPr/>
                </a:tc>
                <a:tc>
                  <a:txBody>
                    <a:bodyPr/>
                    <a:lstStyle/>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Matériel du serveur</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Cartes réseau</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Adaptateurs de stockage</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Stockage</a:t>
                      </a:r>
                    </a:p>
                  </a:txBody>
                  <a:tcPr/>
                </a:tc>
              </a:tr>
              <a:tr h="13955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Configuration logicielle requise pour les nœuds de cluster</a:t>
                      </a:r>
                    </a:p>
                  </a:txBody>
                  <a:tcPr/>
                </a:tc>
                <a:tc>
                  <a:txBody>
                    <a:bodyPr/>
                    <a:lstStyle/>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Windows Server 2012 Standard ou Datacenter</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Mises à jour logicielles et services packs identiques</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rPr>
                        <a:t>Installation complète ou minimale</a:t>
                      </a:r>
                    </a:p>
                  </a:txBody>
                  <a:tcPr/>
                </a:tc>
              </a:tr>
              <a:tr h="28956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u="none" strike="noStrike" cap="none" normalizeH="0" baseline="0" noProof="0" smtClean="0">
                          <a:ln>
                            <a:noFill/>
                          </a:ln>
                          <a:effectLst/>
                          <a:latin typeface="Segoe UI" pitchFamily="34" charset="0"/>
                          <a:ea typeface="Segoe UI" pitchFamily="34" charset="0"/>
                          <a:cs typeface="Segoe UI" pitchFamily="34" charset="0"/>
                        </a:rPr>
                        <a:t>Configuration requise pour l'infrastructure réseau</a:t>
                      </a:r>
                      <a:endParaRPr kumimoji="0" lang="fr-FR" sz="1600" b="0" i="0" u="none" strike="noStrike" cap="none" normalizeH="0" baseline="0" noProof="0" smtClean="0">
                        <a:ln>
                          <a:noFill/>
                        </a:ln>
                        <a:solidFill>
                          <a:schemeClr val="tx1"/>
                        </a:solidFill>
                        <a:effectLst/>
                        <a:latin typeface="Segoe UI" pitchFamily="34" charset="0"/>
                        <a:ea typeface="Segoe UI" pitchFamily="34" charset="0"/>
                        <a:cs typeface="Segoe UI" pitchFamily="34" charset="0"/>
                      </a:endParaRPr>
                    </a:p>
                  </a:txBody>
                  <a:tcPr/>
                </a:tc>
                <a:tc>
                  <a:txBody>
                    <a:bodyPr/>
                    <a:lstStyle/>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dirty="0" smtClean="0">
                          <a:ln>
                            <a:noFill/>
                          </a:ln>
                          <a:effectLst/>
                          <a:latin typeface="Segoe UI" pitchFamily="34" charset="0"/>
                          <a:ea typeface="Segoe UI" pitchFamily="34" charset="0"/>
                          <a:cs typeface="Segoe UI" pitchFamily="34" charset="0"/>
                        </a:rPr>
                        <a:t>Les ordinateurs virtuels sont des nœuds de cluster de basculement</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altLang="ja-JP" sz="1600" u="none" strike="noStrike" cap="none" normalizeH="0" baseline="0" noProof="0" dirty="0" smtClean="0">
                          <a:ln>
                            <a:noFill/>
                          </a:ln>
                          <a:effectLst/>
                          <a:latin typeface="Segoe UI" pitchFamily="34" charset="0"/>
                          <a:ea typeface="Segoe UI" pitchFamily="34" charset="0"/>
                          <a:cs typeface="Segoe UI" pitchFamily="34" charset="0"/>
                        </a:rPr>
                        <a:t>Les applications d'ordinateurs virtuels doivent prendre en charge les clusters</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Paramètres réseau et adresses IP</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DNS</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Rôle de domaine</a:t>
                      </a:r>
                    </a:p>
                    <a:p>
                      <a:pPr marL="227013" marR="0" lvl="0" indent="-227013" algn="l" defTabSz="914400" rtl="0" eaLnBrk="0" fontAlgn="base" latinLnBrk="0" hangingPunct="0">
                        <a:lnSpc>
                          <a:spcPct val="90000"/>
                        </a:lnSpc>
                        <a:spcBef>
                          <a:spcPct val="70000"/>
                        </a:spcBef>
                        <a:spcAft>
                          <a:spcPct val="0"/>
                        </a:spcAft>
                        <a:buClr>
                          <a:schemeClr val="hlink"/>
                        </a:buClr>
                        <a:buSzPct val="90000"/>
                        <a:buFontTx/>
                        <a:buChar char="•"/>
                        <a:tabLst/>
                      </a:pPr>
                      <a:r>
                        <a:rPr kumimoji="0" lang="fr-FR" sz="1600" b="0" i="0" u="none" strike="noStrike" cap="none" normalizeH="0" baseline="0" noProof="0" dirty="0" smtClean="0">
                          <a:ln>
                            <a:noFill/>
                          </a:ln>
                          <a:solidFill>
                            <a:schemeClr val="tx1"/>
                          </a:solidFill>
                          <a:effectLst/>
                          <a:latin typeface="Segoe UI" pitchFamily="34" charset="0"/>
                          <a:ea typeface="Segoe UI" pitchFamily="34" charset="0"/>
                          <a:cs typeface="Segoe UI" pitchFamily="34" charset="0"/>
                        </a:rPr>
                        <a:t>Compte d'administrateur de domaine</a:t>
                      </a:r>
                    </a:p>
                  </a:txBody>
                  <a:tcPr/>
                </a:tc>
              </a:tr>
            </a:tbl>
          </a:graphicData>
        </a:graphic>
      </p:graphicFrame>
    </p:spTree>
    <p:extLst>
      <p:ext uri="{BB962C8B-B14F-4D97-AF65-F5344CB8AC3E}">
        <p14:creationId xmlns:p14="http://schemas.microsoft.com/office/powerpoint/2010/main" val="1252571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b8dedc8a-f458-414b-8779-7fa4b0ecdcf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Implémentation de la migration du stockage</a:t>
            </a:r>
            <a:endParaRPr lang="fr-FR"/>
          </a:p>
        </p:txBody>
      </p:sp>
      <p:sp>
        <p:nvSpPr>
          <p:cNvPr id="4" name="Content Placeholder 2"/>
          <p:cNvSpPr>
            <a:spLocks noGrp="1"/>
          </p:cNvSpPr>
          <p:nvPr/>
        </p:nvSpPr>
        <p:spPr bwMode="auto">
          <a:xfrm>
            <a:off x="458788" y="1021214"/>
            <a:ext cx="8119156" cy="53033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migration du stockage vous permet de déplacer des ordinateurs virtuels et leur stockage vers un autre emplacement sans interruption. Pendant la migration </a:t>
            </a:r>
          </a:p>
          <a:p>
            <a:pPr lvl="1"/>
            <a:r>
              <a:rPr lang="fr-FR" smtClean="0"/>
              <a:t>Le disque dur de l'ordinateur virtuel est copié d'un emplacement vers un autre</a:t>
            </a:r>
          </a:p>
          <a:p>
            <a:pPr lvl="1"/>
            <a:r>
              <a:rPr lang="fr-FR" smtClean="0"/>
              <a:t>Des modifications sont écrites sur le lecteur source et le lecteur de destination</a:t>
            </a:r>
          </a:p>
          <a:p>
            <a:pPr lvl="1"/>
            <a:r>
              <a:rPr lang="fr-FR" smtClean="0"/>
              <a:t>Vous pouvez déplacer le stockage de l'ordinateur virtuel vers le même hôte, un autre hôte, ou un partage SMB</a:t>
            </a:r>
          </a:p>
          <a:p>
            <a:pPr lvl="1"/>
            <a:r>
              <a:rPr lang="fr-FR" smtClean="0"/>
              <a:t>Vous pouvez placer les configurations du stockage et de l'ordinateur virtuel  à des emplacements différents</a:t>
            </a:r>
          </a:p>
          <a:p>
            <a:endParaRPr lang="fr-FR"/>
          </a:p>
        </p:txBody>
      </p:sp>
    </p:spTree>
    <p:extLst>
      <p:ext uri="{BB962C8B-B14F-4D97-AF65-F5344CB8AC3E}">
        <p14:creationId xmlns:p14="http://schemas.microsoft.com/office/powerpoint/2010/main" val="2068397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76ced0be-8c08-453a-b7f8-96583a8b12d7">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mtClean="0"/>
              <a:t>Implémentation de la migration dynamique</a:t>
            </a:r>
            <a:endParaRPr lang="fr-FR"/>
          </a:p>
        </p:txBody>
      </p:sp>
      <p:sp>
        <p:nvSpPr>
          <p:cNvPr id="35" name="Line 29"/>
          <p:cNvSpPr>
            <a:spLocks noChangeShapeType="1"/>
          </p:cNvSpPr>
          <p:nvPr/>
        </p:nvSpPr>
        <p:spPr bwMode="auto">
          <a:xfrm>
            <a:off x="3190875" y="3028950"/>
            <a:ext cx="2924175"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36" name="Picture 30" descr="Base de donné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605088"/>
            <a:ext cx="1143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31"/>
          <p:cNvSpPr>
            <a:spLocks noChangeShapeType="1"/>
          </p:cNvSpPr>
          <p:nvPr/>
        </p:nvSpPr>
        <p:spPr bwMode="auto">
          <a:xfrm flipV="1">
            <a:off x="3171825" y="3657600"/>
            <a:ext cx="2981325" cy="190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fr-FR"/>
          </a:p>
        </p:txBody>
      </p:sp>
      <p:pic>
        <p:nvPicPr>
          <p:cNvPr id="38" name="Picture 33" descr="OrdinateurVirtu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463" y="2547938"/>
            <a:ext cx="1549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47"/>
          <p:cNvGrpSpPr>
            <a:grpSpLocks/>
          </p:cNvGrpSpPr>
          <p:nvPr/>
        </p:nvGrpSpPr>
        <p:grpSpPr bwMode="auto">
          <a:xfrm>
            <a:off x="3062288" y="3352800"/>
            <a:ext cx="720725" cy="915988"/>
            <a:chOff x="2409" y="3192"/>
            <a:chExt cx="454" cy="577"/>
          </a:xfrm>
        </p:grpSpPr>
        <p:pic>
          <p:nvPicPr>
            <p:cNvPr id="40" name="Picture 40" descr="Métadonn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 y="3192"/>
              <a:ext cx="26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2" descr="Métadonn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9" y="3240"/>
              <a:ext cx="26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3" descr="Métadonn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 y="3300"/>
              <a:ext cx="26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1" descr="Métadonn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 y="3342"/>
              <a:ext cx="26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 name="Group 53"/>
          <p:cNvGrpSpPr>
            <a:grpSpLocks/>
          </p:cNvGrpSpPr>
          <p:nvPr/>
        </p:nvGrpSpPr>
        <p:grpSpPr bwMode="auto">
          <a:xfrm>
            <a:off x="3052763" y="3409950"/>
            <a:ext cx="511175" cy="754063"/>
            <a:chOff x="2235" y="3102"/>
            <a:chExt cx="322" cy="475"/>
          </a:xfrm>
        </p:grpSpPr>
        <p:pic>
          <p:nvPicPr>
            <p:cNvPr id="45" name="Picture 49" descr="Métadonn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 y="3102"/>
              <a:ext cx="26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0" descr="Métadonné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5" y="3150"/>
              <a:ext cx="262"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58" descr="Pendant le processus de migration dynamique, le contenu de la mémoire de l'ordinateur virtuel est synchronisé entre les nœuds de clu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288" y="3400425"/>
            <a:ext cx="4159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7"/>
          <p:cNvGrpSpPr>
            <a:grpSpLocks/>
          </p:cNvGrpSpPr>
          <p:nvPr/>
        </p:nvGrpSpPr>
        <p:grpSpPr bwMode="auto">
          <a:xfrm>
            <a:off x="72981" y="6338423"/>
            <a:ext cx="914400" cy="425450"/>
            <a:chOff x="384" y="3024"/>
            <a:chExt cx="720" cy="336"/>
          </a:xfrm>
        </p:grpSpPr>
        <p:sp>
          <p:nvSpPr>
            <p:cNvPr id="49" name="Oval 8"/>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lgn="ctr" eaLnBrk="0" hangingPunct="0">
                <a:defRPr/>
              </a:pPr>
              <a:endParaRPr lang="fr-FR">
                <a:cs typeface="+mn-cs"/>
              </a:endParaRPr>
            </a:p>
          </p:txBody>
        </p:sp>
        <p:grpSp>
          <p:nvGrpSpPr>
            <p:cNvPr id="50" name="Group 9"/>
            <p:cNvGrpSpPr>
              <a:grpSpLocks/>
            </p:cNvGrpSpPr>
            <p:nvPr/>
          </p:nvGrpSpPr>
          <p:grpSpPr bwMode="auto">
            <a:xfrm>
              <a:off x="480" y="3096"/>
              <a:ext cx="240" cy="192"/>
              <a:chOff x="480" y="3096"/>
              <a:chExt cx="240" cy="192"/>
            </a:xfrm>
          </p:grpSpPr>
          <p:sp>
            <p:nvSpPr>
              <p:cNvPr id="51" name="Oval 10"/>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p>
            </p:txBody>
          </p:sp>
          <p:sp>
            <p:nvSpPr>
              <p:cNvPr id="52" name="Freeform 11"/>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lgn="ctr" eaLnBrk="0" hangingPunct="0">
                  <a:defRPr/>
                </a:pPr>
                <a:endParaRPr lang="fr-FR">
                  <a:cs typeface="+mn-cs"/>
                </a:endParaRPr>
              </a:p>
            </p:txBody>
          </p:sp>
        </p:grpSp>
      </p:grpSp>
      <p:grpSp>
        <p:nvGrpSpPr>
          <p:cNvPr id="53" name="Group 12"/>
          <p:cNvGrpSpPr>
            <a:grpSpLocks/>
          </p:cNvGrpSpPr>
          <p:nvPr/>
        </p:nvGrpSpPr>
        <p:grpSpPr bwMode="auto">
          <a:xfrm>
            <a:off x="560343" y="6428910"/>
            <a:ext cx="304800" cy="244475"/>
            <a:chOff x="768" y="3096"/>
            <a:chExt cx="240" cy="192"/>
          </a:xfrm>
        </p:grpSpPr>
        <p:sp>
          <p:nvSpPr>
            <p:cNvPr id="54" name="Oval 13"/>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fr-FR"/>
            </a:p>
          </p:txBody>
        </p:sp>
        <p:sp>
          <p:nvSpPr>
            <p:cNvPr id="55" name="Rectangle 14"/>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lgn="ctr" eaLnBrk="0" hangingPunct="0">
                <a:defRPr/>
              </a:pPr>
              <a:endParaRPr lang="fr-FR">
                <a:cs typeface="+mn-cs"/>
              </a:endParaRPr>
            </a:p>
          </p:txBody>
        </p:sp>
      </p:grpSp>
      <p:pic>
        <p:nvPicPr>
          <p:cNvPr id="56" name="Picture 70" descr="OrdinateurVirtu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2662238"/>
            <a:ext cx="1433513"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72" descr="OrdinateurVirtu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0725" y="2852738"/>
            <a:ext cx="9477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73" descr="OrdinateurVirtue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2728913"/>
            <a:ext cx="947738"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74" descr="Après que la mémoire est synchronisée, l'ordinateur virtuel continue de fonctionner sur un autre hô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50" y="2705100"/>
            <a:ext cx="962025"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bwMode="auto">
          <a:xfrm>
            <a:off x="6308879" y="4683352"/>
            <a:ext cx="1269692" cy="391886"/>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fr-FR" sz="1800" b="1" i="0" u="none" strike="noStrike" cap="none" normalizeH="0" baseline="0" smtClean="0">
                <a:ln>
                  <a:noFill/>
                </a:ln>
                <a:solidFill>
                  <a:schemeClr val="tx1"/>
                </a:solidFill>
                <a:effectLst/>
                <a:latin typeface="Segoe" pitchFamily="34" charset="0"/>
                <a:ea typeface="Segoe UI" pitchFamily="34" charset="0"/>
                <a:cs typeface="Segoe UI" pitchFamily="34" charset="0"/>
              </a:rPr>
              <a:t>Nœud 2</a:t>
            </a:r>
          </a:p>
        </p:txBody>
      </p:sp>
      <p:sp>
        <p:nvSpPr>
          <p:cNvPr id="61" name="Rectangle 60"/>
          <p:cNvSpPr/>
          <p:nvPr/>
        </p:nvSpPr>
        <p:spPr bwMode="auto">
          <a:xfrm>
            <a:off x="1508279" y="4683352"/>
            <a:ext cx="1269692" cy="391886"/>
          </a:xfrm>
          <a:prstGeom prst="rect">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fr-FR" b="1" smtClean="0">
                <a:latin typeface="Segoe" pitchFamily="34" charset="0"/>
              </a:rPr>
              <a:t>N</a:t>
            </a:r>
            <a:r>
              <a:rPr kumimoji="0" lang="fr-FR" sz="1800" b="1" i="0" u="none" strike="noStrike" cap="none" normalizeH="0" baseline="0" smtClean="0">
                <a:ln>
                  <a:noFill/>
                </a:ln>
                <a:solidFill>
                  <a:schemeClr val="tx1"/>
                </a:solidFill>
                <a:effectLst/>
                <a:latin typeface="Segoe" pitchFamily="34" charset="0"/>
                <a:ea typeface="Segoe UI" pitchFamily="34" charset="0"/>
                <a:cs typeface="Segoe UI" pitchFamily="34" charset="0"/>
              </a:rPr>
              <a:t>œud 1</a:t>
            </a:r>
          </a:p>
        </p:txBody>
      </p:sp>
      <p:sp>
        <p:nvSpPr>
          <p:cNvPr id="62" name="Rectangle 61"/>
          <p:cNvSpPr/>
          <p:nvPr/>
        </p:nvSpPr>
        <p:spPr bwMode="auto">
          <a:xfrm>
            <a:off x="3878902" y="2605088"/>
            <a:ext cx="1500620" cy="900112"/>
          </a:xfrm>
          <a:prstGeom prst="rect">
            <a:avLst/>
          </a:prstGeom>
          <a:no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Segoe" pitchFamily="34" charset="0"/>
              </a:rPr>
              <a:t>Espace </a:t>
            </a:r>
            <a:br>
              <a:rPr kumimoji="0" lang="fr-FR" sz="1600" b="1" i="0" u="none" strike="noStrike" cap="none" normalizeH="0" baseline="0" smtClean="0">
                <a:ln>
                  <a:noFill/>
                </a:ln>
                <a:solidFill>
                  <a:schemeClr val="tx1"/>
                </a:solidFill>
                <a:effectLst/>
                <a:latin typeface="Segoe" pitchFamily="34" charset="0"/>
              </a:rPr>
            </a:br>
            <a:r>
              <a:rPr kumimoji="0" lang="fr-FR" sz="1600" b="1" i="0" u="none" strike="noStrike" cap="none" normalizeH="0" baseline="0" smtClean="0">
                <a:ln>
                  <a:noFill/>
                </a:ln>
                <a:solidFill>
                  <a:schemeClr val="tx1"/>
                </a:solidFill>
                <a:effectLst/>
                <a:latin typeface="Segoe" pitchFamily="34" charset="0"/>
              </a:rPr>
              <a:t>de stockage en cluster</a:t>
            </a:r>
            <a:endParaRPr kumimoji="0" lang="fr-FR" sz="1600" b="1" i="0" u="none" strike="noStrike" cap="none" normalizeH="0" baseline="0" smtClean="0">
              <a:ln>
                <a:noFill/>
              </a:ln>
              <a:solidFill>
                <a:schemeClr val="tx1"/>
              </a:solidFill>
              <a:effectLst/>
              <a:latin typeface="Segoe" pitchFamily="34" charset="0"/>
              <a:ea typeface="Segoe UI" pitchFamily="34" charset="0"/>
              <a:cs typeface="Segoe UI" pitchFamily="34" charset="0"/>
            </a:endParaRPr>
          </a:p>
        </p:txBody>
      </p:sp>
    </p:spTree>
    <p:extLst>
      <p:ext uri="{BB962C8B-B14F-4D97-AF65-F5344CB8AC3E}">
        <p14:creationId xmlns:p14="http://schemas.microsoft.com/office/powerpoint/2010/main" val="169567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4.44444E-6 4.44444E-6 L 0.30937 4.44444E-6 " pathEditMode="relative" rAng="0" ptsTypes="AA">
                                      <p:cBhvr>
                                        <p:cTn id="10" dur="2000" fill="hold"/>
                                        <p:tgtEl>
                                          <p:spTgt spid="39"/>
                                        </p:tgtEl>
                                        <p:attrNameLst>
                                          <p:attrName>ppt_x</p:attrName>
                                          <p:attrName>ppt_y</p:attrName>
                                        </p:attrNameLst>
                                      </p:cBhvr>
                                      <p:rCtr x="15469" y="0"/>
                                    </p:animMotion>
                                  </p:childTnLst>
                                </p:cTn>
                              </p:par>
                            </p:childTnLst>
                          </p:cTn>
                        </p:par>
                        <p:par>
                          <p:cTn id="11" fill="hold">
                            <p:stCondLst>
                              <p:cond delay="2000"/>
                            </p:stCondLst>
                            <p:childTnLst>
                              <p:par>
                                <p:cTn id="12" presetID="63" presetClass="path" presetSubtype="0" accel="50000" decel="50000" fill="hold" nodeType="afterEffect">
                                  <p:stCondLst>
                                    <p:cond delay="0"/>
                                  </p:stCondLst>
                                  <p:childTnLst>
                                    <p:animMotion origin="layout" path="M 4.44444E-6 -3.33333E-6 L 0.32083 -3.33333E-6 " pathEditMode="relative" rAng="0" ptsTypes="AA">
                                      <p:cBhvr>
                                        <p:cTn id="13" dur="2000" fill="hold"/>
                                        <p:tgtEl>
                                          <p:spTgt spid="44"/>
                                        </p:tgtEl>
                                        <p:attrNameLst>
                                          <p:attrName>ppt_x</p:attrName>
                                          <p:attrName>ppt_y</p:attrName>
                                        </p:attrNameLst>
                                      </p:cBhvr>
                                      <p:rCtr x="16042" y="0"/>
                                    </p:animMotion>
                                  </p:childTnLst>
                                </p:cTn>
                              </p:par>
                            </p:childTnLst>
                          </p:cTn>
                        </p:par>
                        <p:par>
                          <p:cTn id="14" fill="hold">
                            <p:stCondLst>
                              <p:cond delay="4000"/>
                            </p:stCondLst>
                            <p:childTnLst>
                              <p:par>
                                <p:cTn id="15" presetID="63" presetClass="path" presetSubtype="0" accel="50000" decel="50000" fill="hold" nodeType="afterEffect">
                                  <p:stCondLst>
                                    <p:cond delay="0"/>
                                  </p:stCondLst>
                                  <p:childTnLst>
                                    <p:animMotion origin="layout" path="M 1.11111E-6 1.11111E-6 L 0.32396 -0.00139 " pathEditMode="relative" rAng="0" ptsTypes="AA">
                                      <p:cBhvr>
                                        <p:cTn id="16" dur="2000" fill="hold"/>
                                        <p:tgtEl>
                                          <p:spTgt spid="47"/>
                                        </p:tgtEl>
                                        <p:attrNameLst>
                                          <p:attrName>ppt_x</p:attrName>
                                          <p:attrName>ppt_y</p:attrName>
                                        </p:attrNameLst>
                                      </p:cBhvr>
                                      <p:rCtr x="16198" y="-69"/>
                                    </p:animMotion>
                                  </p:childTnLst>
                                </p:cTn>
                              </p:par>
                            </p:childTnLst>
                          </p:cTn>
                        </p:par>
                        <p:par>
                          <p:cTn id="17" fill="hold">
                            <p:stCondLst>
                              <p:cond delay="6000"/>
                            </p:stCondLst>
                            <p:childTnLst>
                              <p:par>
                                <p:cTn id="18" presetID="22" presetClass="exit" presetSubtype="4" fill="hold" nodeType="afterEffect">
                                  <p:stCondLst>
                                    <p:cond delay="0"/>
                                  </p:stCondLst>
                                  <p:childTnLst>
                                    <p:animEffect transition="out" filter="wipe(down)">
                                      <p:cBhvr>
                                        <p:cTn id="19" dur="500"/>
                                        <p:tgtEl>
                                          <p:spTgt spid="47"/>
                                        </p:tgtEl>
                                      </p:cBhvr>
                                    </p:animEffect>
                                    <p:set>
                                      <p:cBhvr>
                                        <p:cTn id="20" dur="1" fill="hold">
                                          <p:stCondLst>
                                            <p:cond delay="499"/>
                                          </p:stCondLst>
                                        </p:cTn>
                                        <p:tgtEl>
                                          <p:spTgt spid="47"/>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39"/>
                                        </p:tgtEl>
                                      </p:cBhvr>
                                    </p:animEffect>
                                    <p:set>
                                      <p:cBhvr>
                                        <p:cTn id="23" dur="1" fill="hold">
                                          <p:stCondLst>
                                            <p:cond delay="499"/>
                                          </p:stCondLst>
                                        </p:cTn>
                                        <p:tgtEl>
                                          <p:spTgt spid="39"/>
                                        </p:tgtEl>
                                        <p:attrNameLst>
                                          <p:attrName>style.visibility</p:attrName>
                                        </p:attrNameLst>
                                      </p:cBhvr>
                                      <p:to>
                                        <p:strVal val="hidden"/>
                                      </p:to>
                                    </p:set>
                                  </p:childTnLst>
                                </p:cTn>
                              </p:par>
                              <p:par>
                                <p:cTn id="24" presetID="22" presetClass="exit" presetSubtype="4" fill="hold" nodeType="withEffect">
                                  <p:stCondLst>
                                    <p:cond delay="0"/>
                                  </p:stCondLst>
                                  <p:childTnLst>
                                    <p:animEffect transition="out" filter="wipe(down)">
                                      <p:cBhvr>
                                        <p:cTn id="25" dur="500"/>
                                        <p:tgtEl>
                                          <p:spTgt spid="44"/>
                                        </p:tgtEl>
                                      </p:cBhvr>
                                    </p:animEffect>
                                    <p:set>
                                      <p:cBhvr>
                                        <p:cTn id="26" dur="1" fill="hold">
                                          <p:stCondLst>
                                            <p:cond delay="499"/>
                                          </p:stCondLst>
                                        </p:cTn>
                                        <p:tgtEl>
                                          <p:spTgt spid="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2000"/>
                                        <p:tgtEl>
                                          <p:spTgt spid="59"/>
                                        </p:tgtEl>
                                      </p:cBhvr>
                                    </p:animEffect>
                                  </p:childTnLst>
                                </p:cTn>
                              </p:par>
                              <p:par>
                                <p:cTn id="32" presetID="1" presetClass="exit" presetSubtype="0" fill="hold" nodeType="withEffect">
                                  <p:stCondLst>
                                    <p:cond delay="0"/>
                                  </p:stCondLst>
                                  <p:childTnLst>
                                    <p:set>
                                      <p:cBhvr>
                                        <p:cTn id="33"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38687f22-d7a8-4050-aae6-d0c405ad8cb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Implémentation de la fonction Réplica Hyper-V</a:t>
            </a:r>
            <a:endParaRPr lang="fr-FR"/>
          </a:p>
        </p:txBody>
      </p:sp>
      <p:sp>
        <p:nvSpPr>
          <p:cNvPr id="4" name="Content Placeholder 1"/>
          <p:cNvSpPr txBox="1">
            <a:spLocks/>
          </p:cNvSpPr>
          <p:nvPr/>
        </p:nvSpPr>
        <p:spPr bwMode="auto">
          <a:xfrm>
            <a:off x="447472" y="1043160"/>
            <a:ext cx="8287966" cy="3202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indent="0">
              <a:buFontTx/>
              <a:buNone/>
            </a:pPr>
            <a:endParaRPr lang="fr-FR" sz="2400" b="0">
              <a:latin typeface="Segoe UI" pitchFamily="34" charset="0"/>
              <a:ea typeface="Segoe UI" pitchFamily="34" charset="0"/>
              <a:cs typeface="Segoe UI" pitchFamily="34" charset="0"/>
            </a:endParaRPr>
          </a:p>
        </p:txBody>
      </p:sp>
      <p:cxnSp>
        <p:nvCxnSpPr>
          <p:cNvPr id="5" name="Straight Connector 4"/>
          <p:cNvCxnSpPr/>
          <p:nvPr/>
        </p:nvCxnSpPr>
        <p:spPr bwMode="auto">
          <a:xfrm>
            <a:off x="1780615" y="5368958"/>
            <a:ext cx="276785" cy="673398"/>
          </a:xfrm>
          <a:prstGeom prst="line">
            <a:avLst/>
          </a:prstGeom>
          <a:ln>
            <a:solidFill>
              <a:srgbClr val="FF0000"/>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bwMode="auto">
          <a:xfrm flipH="1">
            <a:off x="2133600" y="5356556"/>
            <a:ext cx="533400" cy="762000"/>
          </a:xfrm>
          <a:prstGeom prst="line">
            <a:avLst/>
          </a:prstGeom>
          <a:ln>
            <a:solidFill>
              <a:srgbClr val="FF0000"/>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bwMode="auto">
          <a:xfrm>
            <a:off x="6453054" y="5410991"/>
            <a:ext cx="233514" cy="602890"/>
          </a:xfrm>
          <a:prstGeom prst="line">
            <a:avLst/>
          </a:prstGeom>
          <a:ln>
            <a:solidFill>
              <a:srgbClr val="FF0000"/>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bwMode="auto">
          <a:xfrm flipH="1">
            <a:off x="7028027" y="5487191"/>
            <a:ext cx="339427" cy="621099"/>
          </a:xfrm>
          <a:prstGeom prst="line">
            <a:avLst/>
          </a:prstGeom>
          <a:ln>
            <a:solidFill>
              <a:srgbClr val="FF0000"/>
            </a:solidFill>
            <a:headEnd type="none" w="med" len="med"/>
            <a:tailEnd type="none" w="med" len="med"/>
          </a:ln>
          <a:effectLst/>
        </p:spPr>
        <p:style>
          <a:lnRef idx="3">
            <a:schemeClr val="accent4"/>
          </a:lnRef>
          <a:fillRef idx="0">
            <a:schemeClr val="accent4"/>
          </a:fillRef>
          <a:effectRef idx="2">
            <a:schemeClr val="accent4"/>
          </a:effectRef>
          <a:fontRef idx="minor">
            <a:schemeClr val="tx1"/>
          </a:fontRef>
        </p:style>
      </p:cxnSp>
      <p:sp>
        <p:nvSpPr>
          <p:cNvPr id="9" name="Oval 8"/>
          <p:cNvSpPr/>
          <p:nvPr/>
        </p:nvSpPr>
        <p:spPr bwMode="auto">
          <a:xfrm>
            <a:off x="533399" y="4061156"/>
            <a:ext cx="3284483" cy="2362200"/>
          </a:xfrm>
          <a:prstGeom prst="ellipse">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sp>
        <p:nvSpPr>
          <p:cNvPr id="10" name="Oval 9"/>
          <p:cNvSpPr/>
          <p:nvPr/>
        </p:nvSpPr>
        <p:spPr bwMode="auto">
          <a:xfrm>
            <a:off x="5341883" y="4061156"/>
            <a:ext cx="3192517" cy="2362200"/>
          </a:xfrm>
          <a:prstGeom prst="ellipse">
            <a:avLst/>
          </a:prstGeom>
          <a:noFill/>
          <a:ln w="9525" cap="flat" cmpd="sng" algn="ctr">
            <a:solidFill>
              <a:schemeClr val="tx1"/>
            </a:solid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p:txBody>
      </p:sp>
      <p:pic>
        <p:nvPicPr>
          <p:cNvPr id="11" name="Picture 10" descr="C:\Users\Sally\Desktop\ID Resources\MSL_PNG_Object_ Library\abstract_oval_blue_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823156"/>
            <a:ext cx="1828800" cy="11620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52"/>
          <p:cNvSpPr txBox="1"/>
          <p:nvPr/>
        </p:nvSpPr>
        <p:spPr>
          <a:xfrm>
            <a:off x="3657600" y="5219515"/>
            <a:ext cx="1828800" cy="338554"/>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smtClean="0">
                <a:latin typeface="Segoe UI" pitchFamily="34" charset="0"/>
                <a:ea typeface="Segoe UI" pitchFamily="34" charset="0"/>
                <a:cs typeface="Segoe UI" pitchFamily="34" charset="0"/>
              </a:rPr>
              <a:t>Liaison WAN</a:t>
            </a:r>
            <a:endParaRPr lang="fr-FR" sz="1600">
              <a:latin typeface="Segoe UI" pitchFamily="34" charset="0"/>
              <a:ea typeface="Segoe UI" pitchFamily="34" charset="0"/>
              <a:cs typeface="Segoe UI" pitchFamily="34" charset="0"/>
            </a:endParaRPr>
          </a:p>
        </p:txBody>
      </p:sp>
      <p:sp>
        <p:nvSpPr>
          <p:cNvPr id="13" name="TextBox 53"/>
          <p:cNvSpPr txBox="1"/>
          <p:nvPr/>
        </p:nvSpPr>
        <p:spPr>
          <a:xfrm>
            <a:off x="1454321" y="3699062"/>
            <a:ext cx="1442639"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smtClean="0">
                <a:latin typeface="Segoe UI" pitchFamily="34" charset="0"/>
                <a:ea typeface="Segoe UI" pitchFamily="34" charset="0"/>
                <a:cs typeface="Segoe UI" pitchFamily="34" charset="0"/>
              </a:rPr>
              <a:t>Site principal</a:t>
            </a:r>
            <a:endParaRPr lang="fr-FR" sz="1600">
              <a:latin typeface="Segoe UI" pitchFamily="34" charset="0"/>
              <a:ea typeface="Segoe UI" pitchFamily="34" charset="0"/>
              <a:cs typeface="Segoe UI" pitchFamily="34" charset="0"/>
            </a:endParaRPr>
          </a:p>
        </p:txBody>
      </p:sp>
      <p:sp>
        <p:nvSpPr>
          <p:cNvPr id="14" name="TextBox 54"/>
          <p:cNvSpPr txBox="1"/>
          <p:nvPr/>
        </p:nvSpPr>
        <p:spPr>
          <a:xfrm>
            <a:off x="5975409" y="3682230"/>
            <a:ext cx="1925464"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600" smtClean="0">
                <a:latin typeface="Segoe UI" pitchFamily="34" charset="0"/>
                <a:ea typeface="Segoe UI" pitchFamily="34" charset="0"/>
                <a:cs typeface="Segoe UI" pitchFamily="34" charset="0"/>
              </a:rPr>
              <a:t>Site de réplication</a:t>
            </a:r>
            <a:endParaRPr lang="fr-FR" sz="1600">
              <a:latin typeface="Segoe UI" pitchFamily="34" charset="0"/>
              <a:ea typeface="Segoe UI" pitchFamily="34" charset="0"/>
              <a:cs typeface="Segoe UI" pitchFamily="34" charset="0"/>
            </a:endParaRPr>
          </a:p>
        </p:txBody>
      </p:sp>
      <p:sp>
        <p:nvSpPr>
          <p:cNvPr id="15" name="TextBox 55"/>
          <p:cNvSpPr txBox="1"/>
          <p:nvPr/>
        </p:nvSpPr>
        <p:spPr>
          <a:xfrm>
            <a:off x="3555273" y="4349835"/>
            <a:ext cx="2093586"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smtClean="0">
                <a:latin typeface="Segoe UI" pitchFamily="34" charset="0"/>
                <a:ea typeface="Segoe UI" pitchFamily="34" charset="0"/>
                <a:cs typeface="Segoe UI" pitchFamily="34" charset="0"/>
              </a:rPr>
              <a:t>Trafic de réplication</a:t>
            </a:r>
            <a:endParaRPr lang="fr-FR" sz="1600">
              <a:latin typeface="Segoe UI" pitchFamily="34" charset="0"/>
              <a:ea typeface="Segoe UI" pitchFamily="34" charset="0"/>
              <a:cs typeface="Segoe UI" pitchFamily="34" charset="0"/>
            </a:endParaRPr>
          </a:p>
        </p:txBody>
      </p:sp>
      <p:cxnSp>
        <p:nvCxnSpPr>
          <p:cNvPr id="16" name="Straight Arrow Connector 15"/>
          <p:cNvCxnSpPr/>
          <p:nvPr/>
        </p:nvCxnSpPr>
        <p:spPr bwMode="auto">
          <a:xfrm>
            <a:off x="3657600" y="4606958"/>
            <a:ext cx="914400" cy="914400"/>
          </a:xfrm>
          <a:prstGeom prst="straightConnector1">
            <a:avLst/>
          </a:prstGeom>
          <a:gradFill rotWithShape="1">
            <a:gsLst>
              <a:gs pos="0">
                <a:srgbClr val="E4CD9A"/>
              </a:gs>
              <a:gs pos="100000">
                <a:srgbClr val="EEEFD7"/>
              </a:gs>
            </a:gsLst>
            <a:lin ang="2700000" scaled="1"/>
          </a:gradFill>
          <a:ln w="9525" cap="flat" cmpd="sng" algn="ctr">
            <a:noFill/>
            <a:prstDash val="solid"/>
            <a:round/>
            <a:headEnd type="arrow"/>
            <a:tailEnd type="arrow"/>
          </a:ln>
          <a:effectLst>
            <a:outerShdw dist="35921" dir="2700000" algn="ctr" rotWithShape="0">
              <a:srgbClr val="AFAFAF"/>
            </a:outerShdw>
          </a:effectLst>
        </p:spPr>
      </p:cxnSp>
      <p:cxnSp>
        <p:nvCxnSpPr>
          <p:cNvPr id="17" name="Straight Arrow Connector 16"/>
          <p:cNvCxnSpPr/>
          <p:nvPr/>
        </p:nvCxnSpPr>
        <p:spPr bwMode="auto">
          <a:xfrm>
            <a:off x="3457046" y="4746956"/>
            <a:ext cx="2229906" cy="0"/>
          </a:xfrm>
          <a:prstGeom prst="straightConnector1">
            <a:avLst/>
          </a:prstGeom>
          <a:ln>
            <a:solidFill>
              <a:srgbClr val="FF0000"/>
            </a:solidFill>
            <a:headEnd type="arrow"/>
            <a:tailEnd type="arrow"/>
          </a:ln>
          <a:effectLst/>
        </p:spPr>
        <p:style>
          <a:lnRef idx="3">
            <a:schemeClr val="accent4"/>
          </a:lnRef>
          <a:fillRef idx="0">
            <a:schemeClr val="accent4"/>
          </a:fillRef>
          <a:effectRef idx="2">
            <a:schemeClr val="accent4"/>
          </a:effectRef>
          <a:fontRef idx="minor">
            <a:schemeClr val="tx1"/>
          </a:fontRef>
        </p:style>
      </p:cxnSp>
      <p:pic>
        <p:nvPicPr>
          <p:cNvPr id="18" name="Picture 17" descr="C:\Users\Sally\Desktop\ID Resources\MSL_PNG_Object_ Library\R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795" y="5902358"/>
            <a:ext cx="790046" cy="43847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Users\Sally\Desktop\ID Resources\MSL_PNG_Object_ Library\R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673" y="5839215"/>
            <a:ext cx="790046" cy="43847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Sally\Desktop\ID Resources\MSL_PNG_Object_ Library\LaptopComput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5585156"/>
            <a:ext cx="645591" cy="7094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C:\Users\Sally\Desktop\ID Resources\MSL_PNG_Object_ Library\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7511" y="4699455"/>
            <a:ext cx="6477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Sally\Desktop\ID Resources\MSL_PNG_Object_ Library\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4711578"/>
            <a:ext cx="6477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Users\Sally\Desktop\ID Resources\MSL_PNG_Object_ Library\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1518" y="4737593"/>
            <a:ext cx="6477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C:\Users\Sally\Desktop\ID Resources\MSL_PNG_Object_ Library\Serv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5585" y="4889993"/>
            <a:ext cx="647700" cy="7620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65"/>
          <p:cNvSpPr txBox="1"/>
          <p:nvPr/>
        </p:nvSpPr>
        <p:spPr>
          <a:xfrm>
            <a:off x="1395491" y="5513914"/>
            <a:ext cx="429926"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smtClean="0">
                <a:latin typeface="Segoe UI" pitchFamily="34" charset="0"/>
                <a:ea typeface="Segoe UI" pitchFamily="34" charset="0"/>
                <a:cs typeface="Segoe UI" pitchFamily="34" charset="0"/>
              </a:rPr>
              <a:t>P1</a:t>
            </a:r>
          </a:p>
        </p:txBody>
      </p:sp>
      <p:sp>
        <p:nvSpPr>
          <p:cNvPr id="26" name="TextBox 66"/>
          <p:cNvSpPr txBox="1"/>
          <p:nvPr/>
        </p:nvSpPr>
        <p:spPr>
          <a:xfrm>
            <a:off x="2615934" y="5552247"/>
            <a:ext cx="429926"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smtClean="0">
                <a:latin typeface="Segoe UI" pitchFamily="34" charset="0"/>
                <a:ea typeface="Segoe UI" pitchFamily="34" charset="0"/>
                <a:cs typeface="Segoe UI" pitchFamily="34" charset="0"/>
              </a:rPr>
              <a:t>P2</a:t>
            </a:r>
          </a:p>
        </p:txBody>
      </p:sp>
      <p:pic>
        <p:nvPicPr>
          <p:cNvPr id="27" name="Picture 26"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2383" y="4349835"/>
            <a:ext cx="453571" cy="3095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22870" y="4513594"/>
            <a:ext cx="453571" cy="3095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8679" y="4402016"/>
            <a:ext cx="453571" cy="3095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25897" y="4237626"/>
            <a:ext cx="453571" cy="30956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71"/>
          <p:cNvSpPr txBox="1"/>
          <p:nvPr/>
        </p:nvSpPr>
        <p:spPr>
          <a:xfrm>
            <a:off x="1082086" y="4341126"/>
            <a:ext cx="332142" cy="21544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800" smtClean="0">
                <a:latin typeface="Segoe UI" pitchFamily="34" charset="0"/>
                <a:ea typeface="Segoe UI" pitchFamily="34" charset="0"/>
                <a:cs typeface="Segoe UI" pitchFamily="34" charset="0"/>
              </a:rPr>
              <a:t>ISS</a:t>
            </a:r>
          </a:p>
        </p:txBody>
      </p:sp>
      <p:sp>
        <p:nvSpPr>
          <p:cNvPr id="32" name="TextBox 72"/>
          <p:cNvSpPr txBox="1"/>
          <p:nvPr/>
        </p:nvSpPr>
        <p:spPr>
          <a:xfrm>
            <a:off x="1275295" y="4516654"/>
            <a:ext cx="373820" cy="21544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800" smtClean="0">
                <a:latin typeface="Segoe UI" pitchFamily="34" charset="0"/>
                <a:ea typeface="Segoe UI" pitchFamily="34" charset="0"/>
                <a:cs typeface="Segoe UI" pitchFamily="34" charset="0"/>
              </a:rPr>
              <a:t>SQL</a:t>
            </a:r>
            <a:endParaRPr lang="fr-FR" sz="800">
              <a:latin typeface="Segoe UI" pitchFamily="34" charset="0"/>
              <a:ea typeface="Segoe UI" pitchFamily="34" charset="0"/>
              <a:cs typeface="Segoe UI" pitchFamily="34" charset="0"/>
            </a:endParaRPr>
          </a:p>
        </p:txBody>
      </p:sp>
      <p:sp>
        <p:nvSpPr>
          <p:cNvPr id="33" name="TextBox 73"/>
          <p:cNvSpPr txBox="1"/>
          <p:nvPr/>
        </p:nvSpPr>
        <p:spPr>
          <a:xfrm>
            <a:off x="2039993" y="4248956"/>
            <a:ext cx="413896" cy="21544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800" smtClean="0">
                <a:latin typeface="Segoe UI" pitchFamily="34" charset="0"/>
                <a:ea typeface="Segoe UI" pitchFamily="34" charset="0"/>
                <a:cs typeface="Segoe UI" pitchFamily="34" charset="0"/>
              </a:rPr>
              <a:t>CRM</a:t>
            </a:r>
            <a:endParaRPr lang="fr-FR" sz="800">
              <a:latin typeface="Segoe UI" pitchFamily="34" charset="0"/>
              <a:ea typeface="Segoe UI" pitchFamily="34" charset="0"/>
              <a:cs typeface="Segoe UI" pitchFamily="34" charset="0"/>
            </a:endParaRPr>
          </a:p>
        </p:txBody>
      </p:sp>
      <p:sp>
        <p:nvSpPr>
          <p:cNvPr id="34" name="TextBox 74"/>
          <p:cNvSpPr txBox="1"/>
          <p:nvPr/>
        </p:nvSpPr>
        <p:spPr>
          <a:xfrm>
            <a:off x="2274923" y="4405872"/>
            <a:ext cx="503664" cy="21544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800" smtClean="0">
                <a:latin typeface="Segoe UI" pitchFamily="34" charset="0"/>
                <a:ea typeface="Segoe UI" pitchFamily="34" charset="0"/>
                <a:cs typeface="Segoe UI" pitchFamily="34" charset="0"/>
              </a:rPr>
              <a:t>Fichier</a:t>
            </a:r>
            <a:endParaRPr lang="fr-FR" sz="800">
              <a:latin typeface="Segoe UI" pitchFamily="34" charset="0"/>
              <a:ea typeface="Segoe UI" pitchFamily="34" charset="0"/>
              <a:cs typeface="Segoe UI" pitchFamily="34" charset="0"/>
            </a:endParaRPr>
          </a:p>
        </p:txBody>
      </p:sp>
      <p:pic>
        <p:nvPicPr>
          <p:cNvPr id="35" name="Picture 34"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9783" y="4856986"/>
            <a:ext cx="453571" cy="3095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96633" y="4737593"/>
            <a:ext cx="453571" cy="3095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6284" y="4660363"/>
            <a:ext cx="453571" cy="30956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C:\Users\Sally\Desktop\ID Resources\MSL_PNG_Object_ Library\CD_DVD_ROMDriv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6166" y="4969925"/>
            <a:ext cx="453571" cy="30956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79"/>
          <p:cNvSpPr txBox="1"/>
          <p:nvPr/>
        </p:nvSpPr>
        <p:spPr>
          <a:xfrm>
            <a:off x="6077607" y="4175039"/>
            <a:ext cx="1618594"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fr-FR" sz="1200" smtClean="0">
                <a:latin typeface="Segoe UI" pitchFamily="34" charset="0"/>
                <a:ea typeface="Segoe UI" pitchFamily="34" charset="0"/>
                <a:cs typeface="Segoe UI" pitchFamily="34" charset="0"/>
              </a:rPr>
              <a:t>Ordinateurs virtuels </a:t>
            </a:r>
          </a:p>
          <a:p>
            <a:pPr algn="ctr"/>
            <a:r>
              <a:rPr lang="fr-FR" sz="1200" smtClean="0">
                <a:latin typeface="Segoe UI" pitchFamily="34" charset="0"/>
                <a:ea typeface="Segoe UI" pitchFamily="34" charset="0"/>
                <a:cs typeface="Segoe UI" pitchFamily="34" charset="0"/>
              </a:rPr>
              <a:t>de récupération</a:t>
            </a:r>
            <a:endParaRPr lang="fr-FR" sz="1200">
              <a:latin typeface="Segoe UI" pitchFamily="34" charset="0"/>
              <a:ea typeface="Segoe UI" pitchFamily="34" charset="0"/>
              <a:cs typeface="Segoe UI" pitchFamily="34" charset="0"/>
            </a:endParaRPr>
          </a:p>
        </p:txBody>
      </p:sp>
      <p:sp>
        <p:nvSpPr>
          <p:cNvPr id="42" name="TextBox 82"/>
          <p:cNvSpPr txBox="1"/>
          <p:nvPr/>
        </p:nvSpPr>
        <p:spPr>
          <a:xfrm>
            <a:off x="6077606" y="5496056"/>
            <a:ext cx="437940"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smtClean="0">
                <a:latin typeface="Segoe UI" pitchFamily="34" charset="0"/>
                <a:ea typeface="Segoe UI" pitchFamily="34" charset="0"/>
                <a:cs typeface="Segoe UI" pitchFamily="34" charset="0"/>
              </a:rPr>
              <a:t>R1</a:t>
            </a:r>
          </a:p>
        </p:txBody>
      </p:sp>
      <p:sp>
        <p:nvSpPr>
          <p:cNvPr id="43" name="TextBox 83"/>
          <p:cNvSpPr txBox="1"/>
          <p:nvPr/>
        </p:nvSpPr>
        <p:spPr>
          <a:xfrm>
            <a:off x="7344117" y="5524327"/>
            <a:ext cx="437940" cy="338554"/>
          </a:xfrm>
          <a:prstGeom prst="rect">
            <a:avLst/>
          </a:prstGeom>
          <a:noFill/>
        </p:spPr>
        <p:txBody>
          <a:bodyPr wrap="non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1600" smtClean="0">
                <a:latin typeface="Segoe UI" pitchFamily="34" charset="0"/>
                <a:ea typeface="Segoe UI" pitchFamily="34" charset="0"/>
                <a:cs typeface="Segoe UI" pitchFamily="34" charset="0"/>
              </a:rPr>
              <a:t>R2</a:t>
            </a:r>
          </a:p>
        </p:txBody>
      </p:sp>
      <p:sp>
        <p:nvSpPr>
          <p:cNvPr id="44" name="Rectangle 43"/>
          <p:cNvSpPr/>
          <p:nvPr/>
        </p:nvSpPr>
        <p:spPr>
          <a:xfrm>
            <a:off x="457200" y="1022400"/>
            <a:ext cx="8153400" cy="2554545"/>
          </a:xfrm>
          <a:prstGeom prst="rect">
            <a:avLst/>
          </a:prstGeom>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2000" b="0" smtClean="0">
                <a:latin typeface="Segoe UI" pitchFamily="34" charset="0"/>
                <a:ea typeface="Segoe UI" pitchFamily="34" charset="0"/>
                <a:cs typeface="Segoe UI" pitchFamily="34" charset="0"/>
              </a:rPr>
              <a:t>La réplication Hyper-V vous permet de répliquer un seul ordinateur virtuel via un réseau local (LAN) ou étendu (WAN) vers un autre hôte</a:t>
            </a:r>
          </a:p>
          <a:p>
            <a:r>
              <a:rPr lang="fr-FR" sz="2000" b="0" smtClean="0">
                <a:latin typeface="Segoe UI" pitchFamily="34" charset="0"/>
                <a:ea typeface="Segoe UI" pitchFamily="34" charset="0"/>
                <a:cs typeface="Segoe UI" pitchFamily="34" charset="0"/>
              </a:rPr>
              <a:t>Les composants de réplication Hyper-V incluent</a:t>
            </a:r>
          </a:p>
          <a:p>
            <a:pPr marL="285750" indent="-285750">
              <a:spcBef>
                <a:spcPts val="600"/>
              </a:spcBef>
              <a:buFont typeface="Arial" pitchFamily="34" charset="0"/>
              <a:buChar char="•"/>
            </a:pPr>
            <a:r>
              <a:rPr lang="fr-FR" sz="2000" b="0" smtClean="0">
                <a:latin typeface="Segoe UI" pitchFamily="34" charset="0"/>
                <a:ea typeface="Segoe UI" pitchFamily="34" charset="0"/>
                <a:cs typeface="Segoe UI" pitchFamily="34" charset="0"/>
              </a:rPr>
              <a:t>Moteur de réplication</a:t>
            </a:r>
          </a:p>
          <a:p>
            <a:pPr marL="285750" indent="-285750">
              <a:spcBef>
                <a:spcPts val="600"/>
              </a:spcBef>
              <a:buFont typeface="Arial" pitchFamily="34" charset="0"/>
              <a:buChar char="•"/>
            </a:pPr>
            <a:r>
              <a:rPr lang="fr-FR" sz="2000" b="0" smtClean="0">
                <a:latin typeface="Segoe UI" pitchFamily="34" charset="0"/>
                <a:ea typeface="Segoe UI" pitchFamily="34" charset="0"/>
                <a:cs typeface="Segoe UI" pitchFamily="34" charset="0"/>
              </a:rPr>
              <a:t>Suivi des modifications</a:t>
            </a:r>
          </a:p>
          <a:p>
            <a:pPr marL="285750" indent="-285750">
              <a:spcBef>
                <a:spcPts val="600"/>
              </a:spcBef>
              <a:buFont typeface="Arial" pitchFamily="34" charset="0"/>
              <a:buChar char="•"/>
            </a:pPr>
            <a:r>
              <a:rPr lang="fr-FR" sz="2000" b="0" smtClean="0">
                <a:latin typeface="Segoe UI" pitchFamily="34" charset="0"/>
                <a:ea typeface="Segoe UI" pitchFamily="34" charset="0"/>
                <a:cs typeface="Segoe UI" pitchFamily="34" charset="0"/>
              </a:rPr>
              <a:t>Module de réseau</a:t>
            </a:r>
          </a:p>
          <a:p>
            <a:pPr marL="285750" indent="-285750">
              <a:spcBef>
                <a:spcPts val="600"/>
              </a:spcBef>
              <a:buFont typeface="Arial" pitchFamily="34" charset="0"/>
              <a:buChar char="•"/>
            </a:pPr>
            <a:r>
              <a:rPr lang="fr-FR" sz="2000" b="0" smtClean="0">
                <a:latin typeface="Segoe UI" pitchFamily="34" charset="0"/>
                <a:ea typeface="Segoe UI" pitchFamily="34" charset="0"/>
                <a:cs typeface="Segoe UI" pitchFamily="34" charset="0"/>
              </a:rPr>
              <a:t>Rôle du serveur Broker de réplication Hyper-V</a:t>
            </a:r>
            <a:endParaRPr lang="fr-FR" sz="2000" b="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3763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21625" cy="740664"/>
          </a:xfrm>
        </p:spPr>
        <p:txBody>
          <a:bodyPr/>
          <a:lstStyle/>
          <a:p>
            <a:pPr>
              <a:lnSpc>
                <a:spcPct val="80000"/>
              </a:lnSpc>
            </a:pPr>
            <a:r>
              <a:rPr lang="fr-FR" sz="2600" smtClean="0"/>
              <a:t>Leçon 1 : Planification d'une infrastructure pour le clustering avec basculement</a:t>
            </a:r>
            <a:endParaRPr lang="fr-FR" sz="2600"/>
          </a:p>
        </p:txBody>
      </p:sp>
      <p:sp>
        <p:nvSpPr>
          <p:cNvPr id="3" name="Text Placeholder 2"/>
          <p:cNvSpPr>
            <a:spLocks noGrp="1"/>
          </p:cNvSpPr>
          <p:nvPr>
            <p:ph type="body" idx="1"/>
          </p:nvPr>
        </p:nvSpPr>
        <p:spPr>
          <a:xfrm>
            <a:off x="458788" y="1021215"/>
            <a:ext cx="8151812" cy="5227185"/>
          </a:xfrm>
        </p:spPr>
        <p:txBody>
          <a:bodyPr/>
          <a:lstStyle/>
          <a:p>
            <a:r>
              <a:rPr lang="fr-FR" smtClean="0"/>
              <a:t>Vue d'ensemble du clustering avec basculement
Éléments à prendre en compte pour les charges de travail de serveurs sur les clusters de basculement
Sélection des composants matériels pour les nœuds de cluster
Planification des composants réseau
Planification des composants de stockage
Planification du quorum de cluster
Éléments à prendre en compte pour les applications</a:t>
            </a:r>
            <a:endParaRPr lang="fr-FR"/>
          </a:p>
        </p:txBody>
      </p:sp>
    </p:spTree>
    <p:extLst>
      <p:ext uri="{BB962C8B-B14F-4D97-AF65-F5344CB8AC3E}">
        <p14:creationId xmlns:p14="http://schemas.microsoft.com/office/powerpoint/2010/main" val="330380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73caef72-feff-472c-963c-64dddc0a0680">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02625" cy="740664"/>
          </a:xfrm>
        </p:spPr>
        <p:txBody>
          <a:bodyPr/>
          <a:lstStyle/>
          <a:p>
            <a:r>
              <a:rPr lang="fr-FR" sz="2600" smtClean="0"/>
              <a:t>Implémentation de la disponibilité d'ordinateurs virtuels</a:t>
            </a:r>
            <a:endParaRPr lang="fr-FR" sz="2600"/>
          </a:p>
        </p:txBody>
      </p:sp>
      <p:sp>
        <p:nvSpPr>
          <p:cNvPr id="6" name="AutoShape 3"/>
          <p:cNvSpPr>
            <a:spLocks noChangeArrowheads="1"/>
          </p:cNvSpPr>
          <p:nvPr/>
        </p:nvSpPr>
        <p:spPr bwMode="auto">
          <a:xfrm>
            <a:off x="457200" y="914400"/>
            <a:ext cx="8192778" cy="5618625"/>
          </a:xfrm>
          <a:prstGeom prst="roundRect">
            <a:avLst>
              <a:gd name="adj" fmla="val 4167"/>
            </a:avLst>
          </a:prstGeom>
          <a:noFill/>
          <a:ln w="9525" algn="ctr">
            <a:no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lnSpc>
                <a:spcPct val="90000"/>
              </a:lnSpc>
              <a:spcBef>
                <a:spcPct val="40000"/>
              </a:spcBef>
              <a:buClr>
                <a:srgbClr val="8DACD0"/>
              </a:buClr>
              <a:buSzPct val="70000"/>
            </a:pPr>
            <a:r>
              <a:rPr lang="fr-FR" sz="2600" b="0" smtClean="0">
                <a:latin typeface="Segoe UI" pitchFamily="34" charset="0"/>
                <a:ea typeface="Segoe UI" pitchFamily="34" charset="0"/>
                <a:cs typeface="Segoe UI" pitchFamily="34" charset="0"/>
              </a:rPr>
              <a:t>Lors de l'implémentation des clusters Hyper-V, vous devez</a:t>
            </a:r>
          </a:p>
          <a:p>
            <a:pPr marL="457200" indent="-457200" eaLnBrk="0" hangingPunct="0">
              <a:lnSpc>
                <a:spcPct val="90000"/>
              </a:lnSpc>
              <a:spcBef>
                <a:spcPct val="40000"/>
              </a:spcBef>
              <a:buClr>
                <a:schemeClr val="hlink"/>
              </a:buClr>
              <a:buFont typeface="+mj-lt"/>
              <a:buAutoNum type="arabicPeriod"/>
            </a:pPr>
            <a:r>
              <a:rPr lang="fr-FR" sz="2200" b="0" smtClean="0">
                <a:latin typeface="Segoe UI" pitchFamily="34" charset="0"/>
                <a:ea typeface="Segoe UI" pitchFamily="34" charset="0"/>
                <a:cs typeface="Segoe UI" pitchFamily="34" charset="0"/>
              </a:rPr>
              <a:t>Identifier les applications qui nécessitent une haute disponibilité </a:t>
            </a:r>
          </a:p>
          <a:p>
            <a:pPr marL="457200" indent="-457200" eaLnBrk="0" hangingPunct="0">
              <a:lnSpc>
                <a:spcPct val="90000"/>
              </a:lnSpc>
              <a:spcBef>
                <a:spcPct val="40000"/>
              </a:spcBef>
              <a:buClr>
                <a:schemeClr val="hlink"/>
              </a:buClr>
              <a:buFont typeface="+mj-lt"/>
              <a:buAutoNum type="arabicPeriod"/>
            </a:pPr>
            <a:r>
              <a:rPr lang="fr-FR" sz="2200" b="0" smtClean="0">
                <a:latin typeface="Segoe UI" pitchFamily="34" charset="0"/>
                <a:ea typeface="Segoe UI" pitchFamily="34" charset="0"/>
                <a:cs typeface="Segoe UI" pitchFamily="34" charset="0"/>
              </a:rPr>
              <a:t>Identifier les composants d'application qui doivent être hautement disponibles </a:t>
            </a:r>
          </a:p>
          <a:p>
            <a:pPr marL="457200" indent="-457200" eaLnBrk="0" hangingPunct="0">
              <a:lnSpc>
                <a:spcPct val="90000"/>
              </a:lnSpc>
              <a:spcBef>
                <a:spcPct val="40000"/>
              </a:spcBef>
              <a:buClr>
                <a:schemeClr val="hlink"/>
              </a:buClr>
              <a:buFont typeface="+mj-lt"/>
              <a:buAutoNum type="arabicPeriod"/>
            </a:pPr>
            <a:r>
              <a:rPr lang="fr-FR" sz="2200" b="0" smtClean="0">
                <a:latin typeface="Segoe UI" pitchFamily="34" charset="0"/>
                <a:ea typeface="Segoe UI" pitchFamily="34" charset="0"/>
                <a:cs typeface="Segoe UI" pitchFamily="34" charset="0"/>
              </a:rPr>
              <a:t>Identifier les caractéristiques d'application </a:t>
            </a:r>
          </a:p>
          <a:p>
            <a:pPr marL="457200" indent="-457200" eaLnBrk="0" hangingPunct="0">
              <a:lnSpc>
                <a:spcPct val="90000"/>
              </a:lnSpc>
              <a:spcBef>
                <a:spcPct val="40000"/>
              </a:spcBef>
              <a:buClr>
                <a:schemeClr val="hlink"/>
              </a:buClr>
              <a:buFont typeface="+mj-lt"/>
              <a:buAutoNum type="arabicPeriod"/>
            </a:pPr>
            <a:r>
              <a:rPr lang="fr-FR" sz="2200" b="0" smtClean="0">
                <a:latin typeface="Segoe UI" pitchFamily="34" charset="0"/>
                <a:ea typeface="Segoe UI" pitchFamily="34" charset="0"/>
                <a:cs typeface="Segoe UI" pitchFamily="34" charset="0"/>
              </a:rPr>
              <a:t>Identifier les besoins en capacité totale </a:t>
            </a:r>
          </a:p>
          <a:p>
            <a:pPr marL="457200" indent="-457200" eaLnBrk="0" hangingPunct="0">
              <a:lnSpc>
                <a:spcPct val="90000"/>
              </a:lnSpc>
              <a:spcBef>
                <a:spcPct val="40000"/>
              </a:spcBef>
              <a:spcAft>
                <a:spcPts val="600"/>
              </a:spcAft>
              <a:buClr>
                <a:schemeClr val="hlink"/>
              </a:buClr>
              <a:buFont typeface="+mj-lt"/>
              <a:buAutoNum type="arabicPeriod"/>
            </a:pPr>
            <a:r>
              <a:rPr lang="fr-FR" sz="2200" b="0" smtClean="0">
                <a:latin typeface="Segoe UI" pitchFamily="34" charset="0"/>
                <a:ea typeface="Segoe UI" pitchFamily="34" charset="0"/>
                <a:cs typeface="Segoe UI" pitchFamily="34" charset="0"/>
              </a:rPr>
              <a:t>Créer la conception d'un environnement Hyper-V</a:t>
            </a:r>
          </a:p>
          <a:p>
            <a:pPr marL="714375" indent="-269875" eaLnBrk="0" hangingPunct="0">
              <a:lnSpc>
                <a:spcPct val="90000"/>
              </a:lnSpc>
              <a:spcBef>
                <a:spcPts val="600"/>
              </a:spcBef>
              <a:buClr>
                <a:schemeClr val="hlink"/>
              </a:buClr>
              <a:buFontTx/>
              <a:buChar char="•"/>
            </a:pPr>
            <a:r>
              <a:rPr lang="fr-FR" altLang="ja-JP" sz="2000" b="0" smtClean="0">
                <a:latin typeface="Segoe UI" pitchFamily="34" charset="0"/>
                <a:ea typeface="Segoe UI" pitchFamily="34" charset="0"/>
                <a:cs typeface="Segoe UI" pitchFamily="34" charset="0"/>
              </a:rPr>
              <a:t>Vérifier les conditions de base </a:t>
            </a:r>
          </a:p>
          <a:p>
            <a:pPr marL="714375" indent="-269875" eaLnBrk="0" hangingPunct="0">
              <a:lnSpc>
                <a:spcPct val="90000"/>
              </a:lnSpc>
              <a:spcBef>
                <a:spcPts val="600"/>
              </a:spcBef>
              <a:buClr>
                <a:schemeClr val="hlink"/>
              </a:buClr>
              <a:buFontTx/>
              <a:buChar char="•"/>
            </a:pPr>
            <a:r>
              <a:rPr lang="fr-FR" altLang="ja-JP" sz="2000" b="0" smtClean="0">
                <a:latin typeface="Segoe UI" pitchFamily="34" charset="0"/>
                <a:ea typeface="Segoe UI" pitchFamily="34" charset="0"/>
                <a:cs typeface="Segoe UI" pitchFamily="34" charset="0"/>
              </a:rPr>
              <a:t>Configurer une carte réseau dédiée pour le réseau virtuel privé </a:t>
            </a:r>
          </a:p>
          <a:p>
            <a:pPr marL="714375" indent="-269875" eaLnBrk="0" hangingPunct="0">
              <a:lnSpc>
                <a:spcPct val="90000"/>
              </a:lnSpc>
              <a:spcBef>
                <a:spcPts val="600"/>
              </a:spcBef>
              <a:buClr>
                <a:schemeClr val="hlink"/>
              </a:buClr>
              <a:buFontTx/>
              <a:buChar char="•"/>
            </a:pPr>
            <a:r>
              <a:rPr lang="fr-FR" altLang="ja-JP" sz="2000" b="0" smtClean="0">
                <a:latin typeface="Segoe UI" pitchFamily="34" charset="0"/>
                <a:ea typeface="Segoe UI" pitchFamily="34" charset="0"/>
                <a:cs typeface="Segoe UI" pitchFamily="34" charset="0"/>
              </a:rPr>
              <a:t>Utiliser un matériel hôte similaire </a:t>
            </a:r>
          </a:p>
          <a:p>
            <a:pPr marL="714375" indent="-269875" eaLnBrk="0" hangingPunct="0">
              <a:lnSpc>
                <a:spcPct val="90000"/>
              </a:lnSpc>
              <a:spcBef>
                <a:spcPts val="600"/>
              </a:spcBef>
              <a:buClr>
                <a:schemeClr val="hlink"/>
              </a:buClr>
              <a:buFontTx/>
              <a:buChar char="•"/>
            </a:pPr>
            <a:r>
              <a:rPr lang="fr-FR" altLang="ja-JP" sz="2000" b="0" smtClean="0">
                <a:latin typeface="Segoe UI" pitchFamily="34" charset="0"/>
                <a:ea typeface="Segoe UI" pitchFamily="34" charset="0"/>
                <a:cs typeface="Segoe UI" pitchFamily="34" charset="0"/>
              </a:rPr>
              <a:t>Vérifier la configuration réseau </a:t>
            </a:r>
          </a:p>
          <a:p>
            <a:pPr marL="714375" indent="-269875" eaLnBrk="0" hangingPunct="0">
              <a:lnSpc>
                <a:spcPct val="90000"/>
              </a:lnSpc>
              <a:spcBef>
                <a:spcPts val="600"/>
              </a:spcBef>
              <a:buClr>
                <a:schemeClr val="hlink"/>
              </a:buClr>
              <a:buFontTx/>
              <a:buChar char="•"/>
            </a:pPr>
            <a:r>
              <a:rPr lang="fr-FR" altLang="ja-JP" sz="2000" b="0" smtClean="0">
                <a:latin typeface="Segoe UI" pitchFamily="34" charset="0"/>
                <a:ea typeface="Segoe UI" pitchFamily="34" charset="0"/>
                <a:cs typeface="Segoe UI" pitchFamily="34" charset="0"/>
              </a:rPr>
              <a:t>Gérer des migrations dynamiques </a:t>
            </a:r>
            <a:r>
              <a:rPr lang="fr-FR" sz="2800" b="0" smtClean="0">
                <a:latin typeface="Segoe UI" pitchFamily="34" charset="0"/>
                <a:ea typeface="Segoe UI" pitchFamily="34" charset="0"/>
                <a:cs typeface="Segoe UI" pitchFamily="34" charset="0"/>
              </a:rPr>
              <a:t> </a:t>
            </a:r>
          </a:p>
        </p:txBody>
      </p:sp>
    </p:spTree>
    <p:extLst>
      <p:ext uri="{BB962C8B-B14F-4D97-AF65-F5344CB8AC3E}">
        <p14:creationId xmlns:p14="http://schemas.microsoft.com/office/powerpoint/2010/main" val="852733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ff582a25-0f16-473b-8e30-d570b14a2d0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Leçon 4 : Planification d'un cluster de basculement multisite</a:t>
            </a:r>
            <a:endParaRPr lang="fr-FR" sz="2600"/>
          </a:p>
        </p:txBody>
      </p:sp>
      <p:sp>
        <p:nvSpPr>
          <p:cNvPr id="3" name="Text Placeholder 2"/>
          <p:cNvSpPr>
            <a:spLocks noGrp="1"/>
          </p:cNvSpPr>
          <p:nvPr>
            <p:ph type="body" idx="1"/>
          </p:nvPr>
        </p:nvSpPr>
        <p:spPr/>
        <p:txBody>
          <a:bodyPr/>
          <a:lstStyle/>
          <a:p>
            <a:r>
              <a:rPr lang="fr-FR" smtClean="0"/>
              <a:t>Difficultés relatives à la planification des clusters multisites
Planification de la réplication des données d'un cluster de basculement multisite
Éléments à prendre en compte pour l'infrastructure réseau
Éléments à prendre en compte pour le mode de quorum
Instructions générales pour la planification des clusters multisites</a:t>
            </a:r>
            <a:endParaRPr lang="fr-FR"/>
          </a:p>
        </p:txBody>
      </p:sp>
    </p:spTree>
    <p:extLst>
      <p:ext uri="{BB962C8B-B14F-4D97-AF65-F5344CB8AC3E}">
        <p14:creationId xmlns:p14="http://schemas.microsoft.com/office/powerpoint/2010/main" val="728165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f644fbcd-787f-4bce-a055-aa05ceec286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smtClean="0"/>
              <a:t>Difficultés relatives à la planification des clusters multisites</a:t>
            </a:r>
            <a:endParaRPr lang="fr-FR" sz="2600"/>
          </a:p>
        </p:txBody>
      </p:sp>
      <p:sp>
        <p:nvSpPr>
          <p:cNvPr id="4" name="Title 1"/>
          <p:cNvSpPr txBox="1">
            <a:spLocks/>
          </p:cNvSpPr>
          <p:nvPr/>
        </p:nvSpPr>
        <p:spPr>
          <a:xfrm>
            <a:off x="460375" y="-2"/>
            <a:ext cx="7773988" cy="740664"/>
          </a:xfrm>
          <a:prstGeom prst="rect">
            <a:avLst/>
          </a:prstGeom>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graphicFrame>
        <p:nvGraphicFramePr>
          <p:cNvPr id="8" name="Table 7"/>
          <p:cNvGraphicFramePr>
            <a:graphicFrameLocks noGrp="1"/>
          </p:cNvGraphicFramePr>
          <p:nvPr>
            <p:extLst>
              <p:ext uri="{D42A27DB-BD31-4B8C-83A1-F6EECF244321}">
                <p14:modId xmlns:p14="http://schemas.microsoft.com/office/powerpoint/2010/main" val="1496214170"/>
              </p:ext>
            </p:extLst>
          </p:nvPr>
        </p:nvGraphicFramePr>
        <p:xfrm>
          <a:off x="458788" y="859220"/>
          <a:ext cx="8304212" cy="3255580"/>
        </p:xfrm>
        <a:graphic>
          <a:graphicData uri="http://schemas.openxmlformats.org/drawingml/2006/table">
            <a:tbl>
              <a:tblPr firstRow="1" bandRow="1">
                <a:tableStyleId>{21E4AEA4-8DFA-4A89-87EB-49C32662AFE0}</a:tableStyleId>
              </a:tblPr>
              <a:tblGrid>
                <a:gridCol w="2970212"/>
                <a:gridCol w="5334000"/>
              </a:tblGrid>
              <a:tr h="515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u="none" strike="noStrike" cap="none" normalizeH="0" baseline="0" dirty="0" err="1" smtClean="0">
                          <a:ln>
                            <a:noFill/>
                          </a:ln>
                          <a:effectLst/>
                          <a:latin typeface="Segoe UI" pitchFamily="34" charset="0"/>
                          <a:ea typeface="Segoe UI" pitchFamily="34" charset="0"/>
                          <a:cs typeface="Segoe UI" pitchFamily="34" charset="0"/>
                        </a:rPr>
                        <a:t>Complexité</a:t>
                      </a:r>
                      <a:r>
                        <a:rPr kumimoji="0" lang="en-US" sz="1400" b="1" u="none" strike="noStrike" cap="none" normalizeH="0" baseline="0" dirty="0" smtClean="0">
                          <a:ln>
                            <a:noFill/>
                          </a:ln>
                          <a:effectLst/>
                          <a:latin typeface="Segoe UI" pitchFamily="34" charset="0"/>
                          <a:ea typeface="Segoe UI" pitchFamily="34" charset="0"/>
                          <a:cs typeface="Segoe UI" pitchFamily="34" charset="0"/>
                        </a:rPr>
                        <a:t> du </a:t>
                      </a:r>
                      <a:r>
                        <a:rPr kumimoji="0" lang="en-US" sz="1400" b="1" u="none" strike="noStrike" cap="none" normalizeH="0" baseline="0" dirty="0" err="1" smtClean="0">
                          <a:ln>
                            <a:noFill/>
                          </a:ln>
                          <a:effectLst/>
                          <a:latin typeface="Segoe UI" pitchFamily="34" charset="0"/>
                          <a:ea typeface="Segoe UI" pitchFamily="34" charset="0"/>
                          <a:cs typeface="Segoe UI" pitchFamily="34" charset="0"/>
                        </a:rPr>
                        <a:t>stockage</a:t>
                      </a:r>
                      <a:endPar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a:solidFill>
                      <a:srgbClr val="4F81BD"/>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u="none" strike="noStrike" cap="none" normalizeH="0" baseline="0" dirty="0" smtClean="0">
                          <a:ln>
                            <a:noFill/>
                          </a:ln>
                          <a:effectLst/>
                          <a:latin typeface="Segoe UI" pitchFamily="34" charset="0"/>
                          <a:ea typeface="Segoe UI" pitchFamily="34" charset="0"/>
                          <a:cs typeface="Segoe UI" pitchFamily="34" charset="0"/>
                        </a:rPr>
                        <a:t>Description</a:t>
                      </a:r>
                      <a:endParaRPr kumimoji="0" lang="en-US" sz="1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a:solidFill>
                      <a:srgbClr val="4F81BD"/>
                    </a:solidFill>
                  </a:tcPr>
                </a:tc>
              </a:tr>
              <a:tr h="15334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Segoe UI" pitchFamily="34" charset="0"/>
                          <a:ea typeface="Segoe UI" pitchFamily="34" charset="0"/>
                          <a:cs typeface="Segoe UI" pitchFamily="34" charset="0"/>
                        </a:rPr>
                        <a:t>Requiert une solution de réplication de données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Segoe UI" pitchFamily="34" charset="0"/>
                          <a:ea typeface="Segoe UI" pitchFamily="34" charset="0"/>
                          <a:cs typeface="Segoe UI" pitchFamily="34" charset="0"/>
                        </a:rPr>
                        <a:t>séparée ou autre que Microsoft </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solidFill>
                      <a:srgbClr val="D0D8E8"/>
                    </a:solidFill>
                  </a:tcPr>
                </a:tc>
                <a:tc>
                  <a:txBody>
                    <a:bodyPr/>
                    <a:lstStyle/>
                    <a:p>
                      <a:pPr marL="227013" marR="0" lvl="0" indent="-227013" algn="l" defTabSz="914400" rtl="0" eaLnBrk="0" fontAlgn="base" latinLnBrk="0" hangingPunct="0">
                        <a:lnSpc>
                          <a:spcPct val="90000"/>
                        </a:lnSpc>
                        <a:spcBef>
                          <a:spcPts val="1000"/>
                        </a:spcBef>
                        <a:spcAft>
                          <a:spcPct val="0"/>
                        </a:spcAft>
                        <a:buClr>
                          <a:schemeClr val="hlink"/>
                        </a:buClr>
                        <a:buSzPct val="90000"/>
                        <a:buFontTx/>
                        <a:buChar char="•"/>
                        <a:tabLst/>
                      </a:pPr>
                      <a: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t>Réplication basée sur le stockage du matériel </a:t>
                      </a:r>
                      <a:b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br>
                      <a: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t>(au niveau du bloc) </a:t>
                      </a:r>
                    </a:p>
                    <a:p>
                      <a:pPr marL="227013" marR="0" lvl="0" indent="-227013" algn="l" defTabSz="914400" rtl="0" eaLnBrk="0" fontAlgn="base" latinLnBrk="0" hangingPunct="0">
                        <a:lnSpc>
                          <a:spcPct val="90000"/>
                        </a:lnSpc>
                        <a:spcBef>
                          <a:spcPts val="1000"/>
                        </a:spcBef>
                        <a:spcAft>
                          <a:spcPct val="0"/>
                        </a:spcAft>
                        <a:buClr>
                          <a:schemeClr val="hlink"/>
                        </a:buClr>
                        <a:buSzPct val="90000"/>
                        <a:buFontTx/>
                        <a:buChar char="•"/>
                        <a:tabLst/>
                      </a:pPr>
                      <a: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t>Réplication basée sur l'hôte des logiciels </a:t>
                      </a:r>
                      <a:b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br>
                      <a: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t>(au niveau du système de fichiers) </a:t>
                      </a:r>
                    </a:p>
                    <a:p>
                      <a:pPr marL="227013" marR="0" lvl="0" indent="-227013" algn="l" defTabSz="914400" rtl="0" eaLnBrk="0" fontAlgn="base" latinLnBrk="0" hangingPunct="0">
                        <a:lnSpc>
                          <a:spcPct val="90000"/>
                        </a:lnSpc>
                        <a:spcBef>
                          <a:spcPts val="1000"/>
                        </a:spcBef>
                        <a:spcAft>
                          <a:spcPct val="0"/>
                        </a:spcAft>
                        <a:buClr>
                          <a:schemeClr val="hlink"/>
                        </a:buClr>
                        <a:buSzPct val="90000"/>
                        <a:buFontTx/>
                        <a:buChar char="•"/>
                        <a:tabLst/>
                      </a:pPr>
                      <a:r>
                        <a:rPr kumimoji="0" lang="fr-FR"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Réplication basée sur une application (telle que la Réplication continue en cluster d'Exchange 2007)</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solidFill>
                      <a:srgbClr val="D0D8E8"/>
                    </a:solidFill>
                  </a:tcPr>
                </a:tc>
              </a:tr>
              <a:tr h="120680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u="none" strike="noStrike" cap="none" normalizeH="0" baseline="0" dirty="0" smtClean="0">
                          <a:ln>
                            <a:noFill/>
                          </a:ln>
                          <a:effectLst/>
                          <a:latin typeface="Segoe UI" pitchFamily="34" charset="0"/>
                          <a:ea typeface="Segoe UI" pitchFamily="34" charset="0"/>
                          <a:cs typeface="Segoe UI" pitchFamily="34" charset="0"/>
                        </a:rPr>
                        <a:t>Elles peuvent être </a:t>
                      </a:r>
                      <a:r>
                        <a:rPr kumimoji="0" lang="fr-FR" sz="1400" u="none" strike="noStrike" cap="none" normalizeH="0" baseline="0" smtClean="0">
                          <a:ln>
                            <a:noFill/>
                          </a:ln>
                          <a:effectLst/>
                          <a:latin typeface="Segoe UI" pitchFamily="34" charset="0"/>
                          <a:ea typeface="Segoe UI" pitchFamily="34" charset="0"/>
                          <a:cs typeface="Segoe UI" pitchFamily="34" charset="0"/>
                        </a:rPr>
                        <a:t>synchrones ou asynchrones </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tc>
                <a:tc>
                  <a:txBody>
                    <a:bodyPr/>
                    <a:lstStyle/>
                    <a:p>
                      <a:pPr marL="227013" marR="0" lvl="0" indent="-227013" algn="l" defTabSz="914400" rtl="0" eaLnBrk="0" fontAlgn="base" latinLnBrk="0" hangingPunct="0">
                        <a:lnSpc>
                          <a:spcPct val="90000"/>
                        </a:lnSpc>
                        <a:spcBef>
                          <a:spcPts val="1000"/>
                        </a:spcBef>
                        <a:spcAft>
                          <a:spcPct val="0"/>
                        </a:spcAft>
                        <a:buClr>
                          <a:schemeClr val="hlink"/>
                        </a:buClr>
                        <a:buSzPct val="90000"/>
                        <a:buFontTx/>
                        <a:buChar char="•"/>
                        <a:tabLst/>
                      </a:pPr>
                      <a: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t>Synchrones : Aucun accusé de réception des modifications de données apportées au site A jusqu'à ce que les données soient écrites sur le site B </a:t>
                      </a:r>
                      <a:endParaRPr kumimoji="0" lang="en-US" altLang="ja-JP" sz="1400" u="none" strike="noStrike" cap="none" normalizeH="0" baseline="0" dirty="0" smtClean="0">
                        <a:ln>
                          <a:noFill/>
                        </a:ln>
                        <a:effectLst/>
                        <a:latin typeface="Segoe UI" pitchFamily="34" charset="0"/>
                        <a:ea typeface="Segoe UI" pitchFamily="34" charset="0"/>
                        <a:cs typeface="Segoe UI" pitchFamily="34" charset="0"/>
                      </a:endParaRPr>
                    </a:p>
                    <a:p>
                      <a:pPr marL="227013" marR="0" lvl="0" indent="-227013" algn="l" defTabSz="914400" rtl="0" eaLnBrk="0" fontAlgn="base" latinLnBrk="0" hangingPunct="0">
                        <a:lnSpc>
                          <a:spcPct val="90000"/>
                        </a:lnSpc>
                        <a:spcBef>
                          <a:spcPts val="1000"/>
                        </a:spcBef>
                        <a:spcAft>
                          <a:spcPct val="0"/>
                        </a:spcAft>
                        <a:buClr>
                          <a:schemeClr val="hlink"/>
                        </a:buClr>
                        <a:buSzPct val="90000"/>
                        <a:buFontTx/>
                        <a:buChar char="•"/>
                        <a:tabLst/>
                      </a:pPr>
                      <a:r>
                        <a:rPr kumimoji="0" lang="fr-FR" altLang="ja-JP" sz="1400" u="none" strike="noStrike" cap="none" normalizeH="0" baseline="0" dirty="0" smtClean="0">
                          <a:ln>
                            <a:noFill/>
                          </a:ln>
                          <a:effectLst/>
                          <a:latin typeface="Segoe UI" pitchFamily="34" charset="0"/>
                          <a:ea typeface="Segoe UI" pitchFamily="34" charset="0"/>
                          <a:cs typeface="Segoe UI" pitchFamily="34" charset="0"/>
                        </a:rPr>
                        <a:t>Asynchrones : Les changements de données faites dans le site A seront par la suite écrites dans le stockage du site B</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68030607"/>
              </p:ext>
            </p:extLst>
          </p:nvPr>
        </p:nvGraphicFramePr>
        <p:xfrm>
          <a:off x="460375" y="4191000"/>
          <a:ext cx="8304212" cy="2438400"/>
        </p:xfrm>
        <a:graphic>
          <a:graphicData uri="http://schemas.openxmlformats.org/drawingml/2006/table">
            <a:tbl>
              <a:tblPr firstRow="1" bandRow="1">
                <a:tableStyleId>{21E4AEA4-8DFA-4A89-87EB-49C32662AFE0}</a:tableStyleId>
              </a:tblPr>
              <a:tblGrid>
                <a:gridCol w="8304212"/>
              </a:tblGrid>
              <a:tr h="2438400">
                <a:tc>
                  <a:txBody>
                    <a:bodyPr/>
                    <a:lstStyle/>
                    <a:p>
                      <a:pPr marL="285750" marR="0" lvl="0" indent="-285750" algn="l" defTabSz="914400" rtl="0" eaLnBrk="0" fontAlgn="base" latinLnBrk="0" hangingPunct="0">
                        <a:lnSpc>
                          <a:spcPct val="100000"/>
                        </a:lnSpc>
                        <a:spcBef>
                          <a:spcPts val="1000"/>
                        </a:spcBef>
                        <a:spcAft>
                          <a:spcPct val="0"/>
                        </a:spcAft>
                        <a:buClrTx/>
                        <a:buSzTx/>
                        <a:buFont typeface="Arial" pitchFamily="34" charset="0"/>
                        <a:buChar char="•"/>
                        <a:tabLst/>
                      </a:pPr>
                      <a:r>
                        <a:rPr kumimoji="0" lang="fr-FR" sz="1400" b="0" u="none" strike="noStrike" cap="none" normalizeH="0" baseline="0" dirty="0" smtClean="0">
                          <a:ln>
                            <a:noFill/>
                          </a:ln>
                          <a:effectLst/>
                          <a:latin typeface="Segoe UI" pitchFamily="34" charset="0"/>
                          <a:ea typeface="Segoe UI" pitchFamily="34" charset="0"/>
                          <a:cs typeface="Segoe UI" pitchFamily="34" charset="0"/>
                        </a:rPr>
                        <a:t>Les communications entre les nœuds sont sensibles au temps. Vous pouvez avoir besoin de configurer ces seuils pour obtenir une latence WAN supérieure</a:t>
                      </a:r>
                    </a:p>
                    <a:p>
                      <a:pPr marL="285750" marR="0" lvl="0" indent="-285750" algn="l" defTabSz="914400" rtl="0" eaLnBrk="0" fontAlgn="base" latinLnBrk="0" hangingPunct="0">
                        <a:lnSpc>
                          <a:spcPct val="100000"/>
                        </a:lnSpc>
                        <a:spcBef>
                          <a:spcPts val="1000"/>
                        </a:spcBef>
                        <a:spcAft>
                          <a:spcPct val="0"/>
                        </a:spcAft>
                        <a:buClr>
                          <a:schemeClr val="bg1"/>
                        </a:buClr>
                        <a:buSzTx/>
                        <a:buFont typeface="Arial" pitchFamily="34" charset="0"/>
                        <a:buChar char="•"/>
                        <a:tabLst/>
                        <a:defRPr/>
                      </a:pPr>
                      <a:r>
                        <a:rPr kumimoji="0" lang="fr-FR" sz="1400" b="0" u="none" strike="noStrike" cap="none" normalizeH="0" baseline="0" dirty="0" smtClean="0">
                          <a:ln>
                            <a:noFill/>
                          </a:ln>
                          <a:effectLst/>
                          <a:latin typeface="Segoe UI" pitchFamily="34" charset="0"/>
                          <a:ea typeface="Segoe UI" pitchFamily="34" charset="0"/>
                          <a:cs typeface="Segoe UI" pitchFamily="34" charset="0"/>
                        </a:rPr>
                        <a:t>La réplication DNS peut avoir un impact sur les délais de reconnexion client lorsque le basculement est basé sur un nom d'hôte</a:t>
                      </a:r>
                    </a:p>
                    <a:p>
                      <a:pPr marL="285750" marR="0" lvl="0" indent="-285750" algn="l" defTabSz="914400" rtl="0" eaLnBrk="0" fontAlgn="base" latinLnBrk="0" hangingPunct="0">
                        <a:lnSpc>
                          <a:spcPct val="100000"/>
                        </a:lnSpc>
                        <a:spcBef>
                          <a:spcPts val="1000"/>
                        </a:spcBef>
                        <a:spcAft>
                          <a:spcPct val="0"/>
                        </a:spcAft>
                        <a:buClr>
                          <a:schemeClr val="bg1"/>
                        </a:buClr>
                        <a:buSzTx/>
                        <a:buFont typeface="Arial" pitchFamily="34" charset="0"/>
                        <a:buChar char="•"/>
                        <a:tabLst/>
                        <a:defRPr/>
                      </a:pPr>
                      <a:r>
                        <a:rPr kumimoji="0" lang="fr-FR" sz="1400" b="0" u="none" strike="noStrike" cap="none" normalizeH="0" baseline="0" dirty="0" smtClean="0">
                          <a:ln>
                            <a:noFill/>
                          </a:ln>
                          <a:effectLst/>
                          <a:latin typeface="Segoe UI" pitchFamily="34" charset="0"/>
                          <a:ea typeface="Segoe UI" pitchFamily="34" charset="0"/>
                          <a:cs typeface="Segoe UI" pitchFamily="34" charset="0"/>
                        </a:rPr>
                        <a:t>La latence de réplication Active Directory peut affecter la disponibilité des données des applications </a:t>
                      </a:r>
                    </a:p>
                    <a:p>
                      <a:pPr marL="285750" marR="0" lvl="0" indent="-285750" algn="l" defTabSz="914400" rtl="0" eaLnBrk="0" fontAlgn="base" latinLnBrk="0" hangingPunct="0">
                        <a:lnSpc>
                          <a:spcPct val="100000"/>
                        </a:lnSpc>
                        <a:spcBef>
                          <a:spcPts val="1000"/>
                        </a:spcBef>
                        <a:spcAft>
                          <a:spcPct val="0"/>
                        </a:spcAft>
                        <a:buClr>
                          <a:schemeClr val="bg1"/>
                        </a:buClr>
                        <a:buSzTx/>
                        <a:buFont typeface="Arial" pitchFamily="34" charset="0"/>
                        <a:buChar char="•"/>
                        <a:tabLst/>
                        <a:defRPr/>
                      </a:pPr>
                      <a:r>
                        <a:rPr kumimoji="0" lang="fr-FR" sz="1400" b="0" u="none" strike="noStrike" cap="none" normalizeH="0" baseline="0" dirty="0" smtClean="0">
                          <a:ln>
                            <a:noFill/>
                          </a:ln>
                          <a:effectLst/>
                          <a:latin typeface="Segoe UI" pitchFamily="34" charset="0"/>
                          <a:ea typeface="Segoe UI" pitchFamily="34" charset="0"/>
                          <a:cs typeface="Segoe UI" pitchFamily="34" charset="0"/>
                        </a:rPr>
                        <a:t>Certaines applications peuvent nécessiter que tous les nœuds soient dans le même site Active Directory </a:t>
                      </a:r>
                      <a:endParaRPr kumimoji="0" lang="en-US" sz="1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anchor="ctr">
                    <a:solidFill>
                      <a:srgbClr val="95B3D7"/>
                    </a:solidFill>
                  </a:tcPr>
                </a:tc>
              </a:tr>
            </a:tbl>
          </a:graphicData>
        </a:graphic>
      </p:graphicFrame>
    </p:spTree>
    <p:extLst>
      <p:ext uri="{BB962C8B-B14F-4D97-AF65-F5344CB8AC3E}">
        <p14:creationId xmlns:p14="http://schemas.microsoft.com/office/powerpoint/2010/main" val="129672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b629a6d5-6d6c-4e59-848d-5c0e3956b97f">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074026" cy="740664"/>
          </a:xfrm>
        </p:spPr>
        <p:txBody>
          <a:bodyPr/>
          <a:lstStyle/>
          <a:p>
            <a:r>
              <a:rPr lang="fr-FR" sz="2600" smtClean="0"/>
              <a:t>Planification de la réplication des données d'un cluster de basculement multisite</a:t>
            </a:r>
            <a:endParaRPr lang="fr-FR" sz="2600"/>
          </a:p>
        </p:txBody>
      </p:sp>
      <p:sp>
        <p:nvSpPr>
          <p:cNvPr id="4" name="AutoShape 31"/>
          <p:cNvSpPr>
            <a:spLocks noChangeArrowheads="1"/>
          </p:cNvSpPr>
          <p:nvPr/>
        </p:nvSpPr>
        <p:spPr bwMode="auto">
          <a:xfrm>
            <a:off x="457200" y="1022400"/>
            <a:ext cx="8412162" cy="2025600"/>
          </a:xfrm>
          <a:prstGeom prst="roundRect">
            <a:avLst>
              <a:gd name="adj" fmla="val 4167"/>
            </a:avLst>
          </a:prstGeom>
          <a:noFill/>
          <a:ln w="9525" algn="ctr">
            <a:noFill/>
            <a:round/>
            <a:headEnd/>
            <a:tailEnd/>
          </a:ln>
        </p:spPr>
        <p:txBody>
          <a:bodyPr wrap="square" anchor="t"/>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0" hangingPunct="0"/>
            <a:r>
              <a:rPr lang="fr-FR" b="0" smtClean="0">
                <a:latin typeface="Segoe UI" pitchFamily="34" charset="0"/>
                <a:ea typeface="Segoe UI" pitchFamily="34" charset="0"/>
                <a:cs typeface="Segoe UI" pitchFamily="34" charset="0"/>
              </a:rPr>
              <a:t>Dans la réplication synchrone, l'hôte reçoit une réponse « Écriture terminée » en provenance du système de stockage principal, une fois que les données ont été correctement écrites sur les deux emplacements de stockage</a:t>
            </a:r>
          </a:p>
          <a:p>
            <a:pPr eaLnBrk="0" hangingPunct="0"/>
            <a:endParaRPr lang="fr-FR" b="0" smtClean="0">
              <a:latin typeface="Segoe UI" pitchFamily="34" charset="0"/>
              <a:ea typeface="Segoe UI" pitchFamily="34" charset="0"/>
              <a:cs typeface="Segoe UI" pitchFamily="34" charset="0"/>
            </a:endParaRPr>
          </a:p>
          <a:p>
            <a:pPr eaLnBrk="0" hangingPunct="0"/>
            <a:r>
              <a:rPr lang="fr-FR" b="0" smtClean="0">
                <a:latin typeface="Segoe UI" pitchFamily="34" charset="0"/>
                <a:ea typeface="Segoe UI" pitchFamily="34" charset="0"/>
                <a:cs typeface="Segoe UI" pitchFamily="34" charset="0"/>
              </a:rPr>
              <a:t>Dans la réplication asynchrone, l'hôte reçoit une réponse « Écriture terminée » en provenance du système de stockage principal, une fois que les données ont été correctement écrites sur le stockage principal</a:t>
            </a:r>
          </a:p>
          <a:p>
            <a:pPr eaLnBrk="0" hangingPunct="0"/>
            <a:endParaRPr lang="fr-FR" b="0">
              <a:latin typeface="Segoe UI" pitchFamily="34" charset="0"/>
              <a:ea typeface="Segoe UI" pitchFamily="34" charset="0"/>
              <a:cs typeface="Segoe UI" pitchFamily="34" charset="0"/>
            </a:endParaRPr>
          </a:p>
        </p:txBody>
      </p:sp>
      <p:sp>
        <p:nvSpPr>
          <p:cNvPr id="5" name="AutoShape 25"/>
          <p:cNvSpPr>
            <a:spLocks noChangeArrowheads="1"/>
          </p:cNvSpPr>
          <p:nvPr/>
        </p:nvSpPr>
        <p:spPr bwMode="auto">
          <a:xfrm>
            <a:off x="4683125" y="3178730"/>
            <a:ext cx="3716337" cy="3420211"/>
          </a:xfrm>
          <a:prstGeom prst="roundRect">
            <a:avLst>
              <a:gd name="adj" fmla="val 16667"/>
            </a:avLst>
          </a:prstGeom>
          <a:solidFill>
            <a:srgbClr val="DEE7F1"/>
          </a:solidFill>
          <a:ln w="9525" algn="ctr">
            <a:solidFill>
              <a:srgbClr val="333333"/>
            </a:solid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endParaRPr lang="fr-FR"/>
          </a:p>
        </p:txBody>
      </p:sp>
      <p:sp>
        <p:nvSpPr>
          <p:cNvPr id="6" name="AutoShape 25"/>
          <p:cNvSpPr>
            <a:spLocks noChangeArrowheads="1"/>
          </p:cNvSpPr>
          <p:nvPr/>
        </p:nvSpPr>
        <p:spPr bwMode="auto">
          <a:xfrm>
            <a:off x="582612" y="3185080"/>
            <a:ext cx="3716338" cy="3413861"/>
          </a:xfrm>
          <a:prstGeom prst="roundRect">
            <a:avLst>
              <a:gd name="adj" fmla="val 16667"/>
            </a:avLst>
          </a:prstGeom>
          <a:solidFill>
            <a:srgbClr val="DEE7F1"/>
          </a:solidFill>
          <a:ln w="9525" algn="ctr">
            <a:solidFill>
              <a:srgbClr val="333333"/>
            </a:solidFill>
            <a:round/>
            <a:headEnd/>
            <a:tailEnd/>
          </a:ln>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endParaRPr lang="fr-FR"/>
          </a:p>
        </p:txBody>
      </p:sp>
      <p:sp>
        <p:nvSpPr>
          <p:cNvPr id="7" name="Text Box 7"/>
          <p:cNvSpPr txBox="1">
            <a:spLocks noChangeArrowheads="1"/>
          </p:cNvSpPr>
          <p:nvPr/>
        </p:nvSpPr>
        <p:spPr bwMode="auto">
          <a:xfrm>
            <a:off x="2609056" y="6041410"/>
            <a:ext cx="1074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sz="1200" smtClean="0"/>
              <a:t>Stockage</a:t>
            </a:r>
            <a:br>
              <a:rPr lang="fr-FR" sz="1200" smtClean="0"/>
            </a:br>
            <a:r>
              <a:rPr lang="fr-FR" sz="1200" smtClean="0"/>
              <a:t>principal</a:t>
            </a:r>
            <a:endParaRPr lang="fr-FR" sz="1200"/>
          </a:p>
        </p:txBody>
      </p:sp>
      <p:sp>
        <p:nvSpPr>
          <p:cNvPr id="8" name="Text Box 8"/>
          <p:cNvSpPr txBox="1">
            <a:spLocks noChangeArrowheads="1"/>
          </p:cNvSpPr>
          <p:nvPr/>
        </p:nvSpPr>
        <p:spPr bwMode="auto">
          <a:xfrm>
            <a:off x="6815136" y="5253335"/>
            <a:ext cx="1247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sz="1200" smtClean="0"/>
              <a:t>Stockage</a:t>
            </a:r>
            <a:br>
              <a:rPr lang="fr-FR" sz="1200" smtClean="0"/>
            </a:br>
            <a:r>
              <a:rPr lang="fr-FR" sz="1200" smtClean="0"/>
              <a:t>secondaire</a:t>
            </a:r>
            <a:endParaRPr lang="fr-FR" sz="1200"/>
          </a:p>
        </p:txBody>
      </p:sp>
      <p:sp>
        <p:nvSpPr>
          <p:cNvPr id="9" name="Line 9"/>
          <p:cNvSpPr>
            <a:spLocks noChangeShapeType="1"/>
          </p:cNvSpPr>
          <p:nvPr/>
        </p:nvSpPr>
        <p:spPr bwMode="auto">
          <a:xfrm>
            <a:off x="1905000" y="3918505"/>
            <a:ext cx="1146175"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10" name="Line 10"/>
          <p:cNvSpPr>
            <a:spLocks noChangeShapeType="1"/>
          </p:cNvSpPr>
          <p:nvPr/>
        </p:nvSpPr>
        <p:spPr bwMode="auto">
          <a:xfrm>
            <a:off x="3706812" y="5456792"/>
            <a:ext cx="1712913" cy="0"/>
          </a:xfrm>
          <a:prstGeom prst="line">
            <a:avLst/>
          </a:prstGeom>
          <a:noFill/>
          <a:ln w="38100">
            <a:solidFill>
              <a:srgbClr val="EAABA0"/>
            </a:solidFill>
            <a:prstDash val="dash"/>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11" name="Line 11"/>
          <p:cNvSpPr>
            <a:spLocks noChangeShapeType="1"/>
          </p:cNvSpPr>
          <p:nvPr/>
        </p:nvSpPr>
        <p:spPr bwMode="auto">
          <a:xfrm>
            <a:off x="3036887" y="3918505"/>
            <a:ext cx="0" cy="1103312"/>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a:p>
        </p:txBody>
      </p:sp>
      <p:sp>
        <p:nvSpPr>
          <p:cNvPr id="12" name="Text Box 12"/>
          <p:cNvSpPr txBox="1">
            <a:spLocks noChangeArrowheads="1"/>
          </p:cNvSpPr>
          <p:nvPr/>
        </p:nvSpPr>
        <p:spPr bwMode="auto">
          <a:xfrm>
            <a:off x="1719351" y="4483165"/>
            <a:ext cx="1087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sz="1200" smtClean="0"/>
              <a:t>Demande</a:t>
            </a:r>
            <a:br>
              <a:rPr lang="fr-FR" sz="1200" smtClean="0"/>
            </a:br>
            <a:r>
              <a:rPr lang="fr-FR" sz="1200" smtClean="0"/>
              <a:t>d'écriture</a:t>
            </a:r>
            <a:endParaRPr lang="fr-FR" sz="1200"/>
          </a:p>
        </p:txBody>
      </p:sp>
      <p:sp>
        <p:nvSpPr>
          <p:cNvPr id="13" name="Text Box 13"/>
          <p:cNvSpPr txBox="1">
            <a:spLocks noChangeArrowheads="1"/>
          </p:cNvSpPr>
          <p:nvPr/>
        </p:nvSpPr>
        <p:spPr bwMode="auto">
          <a:xfrm>
            <a:off x="863600" y="4988480"/>
            <a:ext cx="1160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spcBef>
                <a:spcPct val="50000"/>
              </a:spcBef>
            </a:pPr>
            <a:r>
              <a:rPr lang="fr-FR" sz="1200" smtClean="0"/>
              <a:t>Écriture</a:t>
            </a:r>
            <a:br>
              <a:rPr lang="fr-FR" sz="1200" smtClean="0"/>
            </a:br>
            <a:r>
              <a:rPr lang="fr-FR" sz="1200" smtClean="0"/>
              <a:t>terminée</a:t>
            </a:r>
            <a:endParaRPr lang="fr-FR" sz="1200"/>
          </a:p>
        </p:txBody>
      </p:sp>
      <p:pic>
        <p:nvPicPr>
          <p:cNvPr id="14" name="Picture 13" descr="arrow0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14037" flipH="1">
            <a:off x="3363912" y="4093130"/>
            <a:ext cx="26590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5"/>
          <p:cNvSpPr txBox="1">
            <a:spLocks noChangeArrowheads="1"/>
          </p:cNvSpPr>
          <p:nvPr/>
        </p:nvSpPr>
        <p:spPr bwMode="auto">
          <a:xfrm>
            <a:off x="3244954" y="4014694"/>
            <a:ext cx="269864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600" smtClean="0"/>
              <a:t>Réplication</a:t>
            </a:r>
            <a:endParaRPr lang="fr-FR" sz="1600"/>
          </a:p>
        </p:txBody>
      </p:sp>
      <p:grpSp>
        <p:nvGrpSpPr>
          <p:cNvPr id="16" name="Group 15"/>
          <p:cNvGrpSpPr>
            <a:grpSpLocks/>
          </p:cNvGrpSpPr>
          <p:nvPr/>
        </p:nvGrpSpPr>
        <p:grpSpPr bwMode="auto">
          <a:xfrm>
            <a:off x="2422525" y="4913867"/>
            <a:ext cx="1368426" cy="1103313"/>
            <a:chOff x="1537" y="2619"/>
            <a:chExt cx="862" cy="695"/>
          </a:xfrm>
        </p:grpSpPr>
        <p:pic>
          <p:nvPicPr>
            <p:cNvPr id="17" name="Picture 16" descr="Base de donné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8" y="2619"/>
              <a:ext cx="861"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9"/>
            <p:cNvSpPr txBox="1">
              <a:spLocks noChangeArrowheads="1"/>
            </p:cNvSpPr>
            <p:nvPr/>
          </p:nvSpPr>
          <p:spPr bwMode="auto">
            <a:xfrm>
              <a:off x="1537" y="3008"/>
              <a:ext cx="8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200" smtClean="0"/>
                <a:t>Données</a:t>
              </a:r>
              <a:endParaRPr lang="fr-FR" sz="1200"/>
            </a:p>
          </p:txBody>
        </p:sp>
      </p:grpSp>
      <p:pic>
        <p:nvPicPr>
          <p:cNvPr id="19" name="Picture 18" descr="Serveu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3587" y="3323192"/>
            <a:ext cx="12636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Horlo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512" y="3672442"/>
            <a:ext cx="6921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rrow05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24480">
            <a:off x="1665287" y="4124880"/>
            <a:ext cx="1516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rrow05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124480" flipH="1" flipV="1">
            <a:off x="1206500" y="4740830"/>
            <a:ext cx="1516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a:grpSpLocks/>
          </p:cNvGrpSpPr>
          <p:nvPr/>
        </p:nvGrpSpPr>
        <p:grpSpPr bwMode="auto">
          <a:xfrm>
            <a:off x="5376862" y="4915455"/>
            <a:ext cx="1366838" cy="1103312"/>
            <a:chOff x="3398" y="2642"/>
            <a:chExt cx="861" cy="695"/>
          </a:xfrm>
        </p:grpSpPr>
        <p:pic>
          <p:nvPicPr>
            <p:cNvPr id="24" name="Picture 23" descr="Base de donné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 y="2642"/>
              <a:ext cx="861"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6"/>
            <p:cNvSpPr txBox="1">
              <a:spLocks noChangeArrowheads="1"/>
            </p:cNvSpPr>
            <p:nvPr/>
          </p:nvSpPr>
          <p:spPr bwMode="auto">
            <a:xfrm>
              <a:off x="3398" y="3007"/>
              <a:ext cx="86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spcBef>
                  <a:spcPct val="50000"/>
                </a:spcBef>
              </a:pPr>
              <a:r>
                <a:rPr lang="fr-FR" sz="1200" smtClean="0"/>
                <a:t>Données</a:t>
              </a:r>
              <a:endParaRPr lang="fr-FR" sz="1200"/>
            </a:p>
          </p:txBody>
        </p:sp>
      </p:grpSp>
      <p:sp>
        <p:nvSpPr>
          <p:cNvPr id="26" name="AutoShape 31"/>
          <p:cNvSpPr>
            <a:spLocks noChangeArrowheads="1"/>
          </p:cNvSpPr>
          <p:nvPr/>
        </p:nvSpPr>
        <p:spPr bwMode="auto">
          <a:xfrm>
            <a:off x="2814637" y="3272392"/>
            <a:ext cx="963613" cy="333375"/>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1400" smtClean="0">
                <a:cs typeface="+mn-cs"/>
              </a:rPr>
              <a:t>Site A</a:t>
            </a:r>
            <a:endParaRPr lang="fr-FR" sz="1400">
              <a:cs typeface="+mn-cs"/>
            </a:endParaRPr>
          </a:p>
        </p:txBody>
      </p:sp>
      <p:sp>
        <p:nvSpPr>
          <p:cNvPr id="27" name="AutoShape 31"/>
          <p:cNvSpPr>
            <a:spLocks noChangeArrowheads="1"/>
          </p:cNvSpPr>
          <p:nvPr/>
        </p:nvSpPr>
        <p:spPr bwMode="auto">
          <a:xfrm>
            <a:off x="6910387" y="3272392"/>
            <a:ext cx="963613" cy="333375"/>
          </a:xfrm>
          <a:prstGeom prst="roundRect">
            <a:avLst>
              <a:gd name="adj" fmla="val 4167"/>
            </a:avLst>
          </a:prstGeom>
          <a:solidFill>
            <a:schemeClr val="bg1"/>
          </a:solidFill>
          <a:ln w="9525">
            <a:solidFill>
              <a:srgbClr val="4D4D4D"/>
            </a:solidFill>
            <a:round/>
            <a:headEnd/>
            <a:tailEnd/>
          </a:ln>
          <a:effectLst>
            <a:outerShdw dist="35921" dir="2700000" algn="ctr" rotWithShape="0">
              <a:srgbClr val="AFAFAF"/>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0" hangingPunct="0">
              <a:defRPr/>
            </a:pPr>
            <a:r>
              <a:rPr lang="fr-FR" sz="1400" smtClean="0">
                <a:cs typeface="+mn-cs"/>
              </a:rPr>
              <a:t>Site B</a:t>
            </a:r>
            <a:endParaRPr lang="fr-FR" sz="1400">
              <a:cs typeface="+mn-cs"/>
            </a:endParaRPr>
          </a:p>
        </p:txBody>
      </p:sp>
    </p:spTree>
    <p:extLst>
      <p:ext uri="{BB962C8B-B14F-4D97-AF65-F5344CB8AC3E}">
        <p14:creationId xmlns:p14="http://schemas.microsoft.com/office/powerpoint/2010/main" val="765186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9f602e47-fad6-4aaf-96c4-02aadf9daf6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226425" cy="740664"/>
          </a:xfrm>
        </p:spPr>
        <p:txBody>
          <a:bodyPr/>
          <a:lstStyle/>
          <a:p>
            <a:r>
              <a:rPr lang="fr-FR" sz="2600" smtClean="0"/>
              <a:t>Éléments à prendre en compte pour l'infrastructure réseau</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Lorsque vous planifiez votre infrastructure réseau pour les clusters multisites, vous devez vérifier que</a:t>
            </a:r>
          </a:p>
          <a:p>
            <a:endParaRPr lang="fr-FR" smtClean="0"/>
          </a:p>
          <a:p>
            <a:endParaRPr lang="fr-FR"/>
          </a:p>
        </p:txBody>
      </p:sp>
      <p:sp>
        <p:nvSpPr>
          <p:cNvPr id="5" name="Rounded Rectangle 4"/>
          <p:cNvSpPr>
            <a:spLocks noChangeArrowheads="1"/>
          </p:cNvSpPr>
          <p:nvPr/>
        </p:nvSpPr>
        <p:spPr bwMode="auto">
          <a:xfrm>
            <a:off x="679821" y="2107473"/>
            <a:ext cx="8311779" cy="4061098"/>
          </a:xfrm>
          <a:prstGeom prst="roundRect">
            <a:avLst>
              <a:gd name="adj" fmla="val 4167"/>
            </a:avLst>
          </a:prstGeom>
          <a:noFill/>
          <a:ln w="9525" algn="ctr">
            <a:noFill/>
            <a:round/>
            <a:headEnd/>
            <a:tailEnd/>
          </a:ln>
          <a:effectLst/>
        </p:spPr>
        <p:txBody>
          <a:bodyPr wrap="square"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87313" algn="l">
              <a:lnSpc>
                <a:spcPct val="90000"/>
              </a:lnSpc>
              <a:spcBef>
                <a:spcPct val="40000"/>
              </a:spcBef>
            </a:pPr>
            <a:r>
              <a:rPr lang="fr-FR" sz="2400" b="0" smtClean="0">
                <a:latin typeface="Segoe UI" pitchFamily="34" charset="0"/>
                <a:ea typeface="Segoe UI" pitchFamily="34" charset="0"/>
                <a:cs typeface="Segoe UI" pitchFamily="34" charset="0"/>
              </a:rPr>
              <a:t>Vous disposez de suffisamment de matériel pour répondre au besoin des nœuds sur chaque site</a:t>
            </a:r>
          </a:p>
          <a:p>
            <a:pPr marL="87313">
              <a:lnSpc>
                <a:spcPct val="90000"/>
              </a:lnSpc>
              <a:spcBef>
                <a:spcPct val="40000"/>
              </a:spcBef>
            </a:pPr>
            <a:r>
              <a:rPr lang="fr-FR" sz="2400" b="0" smtClean="0">
                <a:latin typeface="Segoe UI" pitchFamily="34" charset="0"/>
                <a:ea typeface="Segoe UI" pitchFamily="34" charset="0"/>
                <a:cs typeface="Segoe UI" pitchFamily="34" charset="0"/>
              </a:rPr>
              <a:t>Chaque nœud dispose des mêmes systèmes d'exploitation et service packs</a:t>
            </a:r>
          </a:p>
          <a:p>
            <a:pPr marL="87313">
              <a:spcBef>
                <a:spcPct val="30000"/>
              </a:spcBef>
              <a:buClr>
                <a:srgbClr val="006699"/>
              </a:buClr>
              <a:buSzPct val="90000"/>
            </a:pPr>
            <a:r>
              <a:rPr lang="fr-FR" sz="2400" b="0" smtClean="0">
                <a:latin typeface="Segoe UI" pitchFamily="34" charset="0"/>
                <a:ea typeface="Segoe UI" pitchFamily="34" charset="0"/>
                <a:cs typeface="Segoe UI" pitchFamily="34" charset="0"/>
              </a:rPr>
              <a:t>Vous disposez d'un réseau intercluster fiable de faible latence</a:t>
            </a:r>
          </a:p>
          <a:p>
            <a:pPr marL="87313">
              <a:spcBef>
                <a:spcPct val="30000"/>
              </a:spcBef>
              <a:buClr>
                <a:srgbClr val="006699"/>
              </a:buClr>
              <a:buSzPct val="90000"/>
            </a:pPr>
            <a:r>
              <a:rPr lang="fr-FR" sz="2400" b="0" smtClean="0">
                <a:latin typeface="Segoe UI" pitchFamily="34" charset="0"/>
                <a:ea typeface="Segoe UI" pitchFamily="34" charset="0"/>
                <a:cs typeface="Segoe UI" pitchFamily="34" charset="0"/>
              </a:rPr>
              <a:t>Votre réseau prend en charge le mécanisme deréplication de stockage</a:t>
            </a:r>
          </a:p>
          <a:p>
            <a:pPr marL="87313">
              <a:spcBef>
                <a:spcPct val="30000"/>
              </a:spcBef>
              <a:buClr>
                <a:srgbClr val="006699"/>
              </a:buClr>
              <a:buSzPct val="90000"/>
            </a:pPr>
            <a:r>
              <a:rPr lang="fr-FR" sz="2400" b="0" smtClean="0">
                <a:latin typeface="Segoe UI" pitchFamily="34" charset="0"/>
                <a:ea typeface="Segoe UI" pitchFamily="34" charset="0"/>
                <a:cs typeface="Segoe UI" pitchFamily="34" charset="0"/>
              </a:rPr>
              <a:t>Vous disposez de suffisamment de services d'infrastructure sur chaque site</a:t>
            </a:r>
          </a:p>
          <a:p>
            <a:pPr algn="l">
              <a:lnSpc>
                <a:spcPct val="90000"/>
              </a:lnSpc>
              <a:spcBef>
                <a:spcPct val="40000"/>
              </a:spcBef>
            </a:pPr>
            <a:endParaRPr lang="fr-FR" sz="2400" b="0">
              <a:latin typeface="Segoe UI" pitchFamily="34" charset="0"/>
              <a:ea typeface="Segoe UI" pitchFamily="34" charset="0"/>
              <a:cs typeface="Segoe UI" pitchFamily="34" charset="0"/>
            </a:endParaRPr>
          </a:p>
        </p:txBody>
      </p:sp>
      <p:sp>
        <p:nvSpPr>
          <p:cNvPr id="6" name="Rounded Rectangle 5"/>
          <p:cNvSpPr>
            <a:spLocks noChangeArrowheads="1"/>
          </p:cNvSpPr>
          <p:nvPr/>
        </p:nvSpPr>
        <p:spPr bwMode="auto">
          <a:xfrm>
            <a:off x="679821" y="4720429"/>
            <a:ext cx="7958235" cy="457200"/>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lnSpc>
                <a:spcPct val="90000"/>
              </a:lnSpc>
              <a:spcBef>
                <a:spcPct val="40000"/>
              </a:spcBef>
            </a:pPr>
            <a:endParaRPr lang="fr-FR" sz="2400" b="0">
              <a:latin typeface="Segoe UI" pitchFamily="34" charset="0"/>
              <a:ea typeface="Segoe UI" pitchFamily="34" charset="0"/>
              <a:cs typeface="Segoe UI" pitchFamily="34" charset="0"/>
            </a:endParaRPr>
          </a:p>
        </p:txBody>
      </p:sp>
      <p:sp>
        <p:nvSpPr>
          <p:cNvPr id="7" name="Rounded Rectangle 6"/>
          <p:cNvSpPr>
            <a:spLocks noChangeArrowheads="1"/>
          </p:cNvSpPr>
          <p:nvPr/>
        </p:nvSpPr>
        <p:spPr bwMode="auto">
          <a:xfrm>
            <a:off x="679821" y="5105400"/>
            <a:ext cx="7943525" cy="419100"/>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spcBef>
                <a:spcPct val="30000"/>
              </a:spcBef>
              <a:buClr>
                <a:srgbClr val="006699"/>
              </a:buClr>
              <a:buSzPct val="90000"/>
            </a:pPr>
            <a:endParaRPr lang="fr-FR" sz="2400" b="0">
              <a:latin typeface="Segoe UI" pitchFamily="34" charset="0"/>
              <a:ea typeface="Segoe UI" pitchFamily="34" charset="0"/>
              <a:cs typeface="Segoe UI" pitchFamily="34" charset="0"/>
            </a:endParaRPr>
          </a:p>
        </p:txBody>
      </p:sp>
      <p:sp>
        <p:nvSpPr>
          <p:cNvPr id="8" name="Rounded Rectangle 7"/>
          <p:cNvSpPr>
            <a:spLocks noChangeArrowheads="1"/>
          </p:cNvSpPr>
          <p:nvPr/>
        </p:nvSpPr>
        <p:spPr bwMode="auto">
          <a:xfrm>
            <a:off x="679821" y="5105400"/>
            <a:ext cx="7943525" cy="457200"/>
          </a:xfrm>
          <a:prstGeom prst="roundRect">
            <a:avLst>
              <a:gd name="adj" fmla="val 4167"/>
            </a:avLst>
          </a:prstGeom>
          <a:noFill/>
          <a:ln w="9525" algn="ctr">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spcBef>
                <a:spcPct val="30000"/>
              </a:spcBef>
              <a:buClr>
                <a:srgbClr val="006699"/>
              </a:buClr>
              <a:buSzPct val="90000"/>
            </a:pPr>
            <a:endParaRPr lang="fr-FR" sz="2400" b="0">
              <a:latin typeface="Segoe UI" pitchFamily="34" charset="0"/>
              <a:ea typeface="Segoe UI" pitchFamily="34" charset="0"/>
              <a:cs typeface="Segoe UI" pitchFamily="34" charset="0"/>
            </a:endParaRPr>
          </a:p>
        </p:txBody>
      </p:sp>
      <p:sp>
        <p:nvSpPr>
          <p:cNvPr id="9" name="Rounded Rectangle 8"/>
          <p:cNvSpPr>
            <a:spLocks noChangeArrowheads="1"/>
          </p:cNvSpPr>
          <p:nvPr/>
        </p:nvSpPr>
        <p:spPr bwMode="auto">
          <a:xfrm>
            <a:off x="457200" y="2244724"/>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fr-FR" sz="2400" smtClean="0">
                <a:solidFill>
                  <a:srgbClr val="990033"/>
                </a:solidFill>
                <a:latin typeface="Wingdings" pitchFamily="2" charset="2"/>
              </a:rPr>
              <a:t>ü</a:t>
            </a:r>
            <a:endParaRPr lang="fr-FR" sz="2400">
              <a:solidFill>
                <a:srgbClr val="990033"/>
              </a:solidFill>
              <a:latin typeface="Wingdings" pitchFamily="2" charset="2"/>
            </a:endParaRPr>
          </a:p>
        </p:txBody>
      </p:sp>
      <p:sp>
        <p:nvSpPr>
          <p:cNvPr id="10" name="Rounded Rectangle 9"/>
          <p:cNvSpPr>
            <a:spLocks noChangeArrowheads="1"/>
          </p:cNvSpPr>
          <p:nvPr/>
        </p:nvSpPr>
        <p:spPr bwMode="auto">
          <a:xfrm>
            <a:off x="457200" y="3044236"/>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fr-FR" sz="2400" smtClean="0">
                <a:solidFill>
                  <a:srgbClr val="990033"/>
                </a:solidFill>
                <a:latin typeface="Wingdings" pitchFamily="2" charset="2"/>
              </a:rPr>
              <a:t>ü</a:t>
            </a:r>
            <a:endParaRPr lang="fr-FR" sz="2400">
              <a:solidFill>
                <a:srgbClr val="990033"/>
              </a:solidFill>
              <a:latin typeface="Wingdings" pitchFamily="2" charset="2"/>
            </a:endParaRPr>
          </a:p>
        </p:txBody>
      </p:sp>
      <p:sp>
        <p:nvSpPr>
          <p:cNvPr id="11" name="Rounded Rectangle 10"/>
          <p:cNvSpPr>
            <a:spLocks noChangeArrowheads="1"/>
          </p:cNvSpPr>
          <p:nvPr/>
        </p:nvSpPr>
        <p:spPr bwMode="auto">
          <a:xfrm>
            <a:off x="457200" y="3837257"/>
            <a:ext cx="274637" cy="274638"/>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fr-FR" sz="2400" smtClean="0">
                <a:solidFill>
                  <a:srgbClr val="990033"/>
                </a:solidFill>
                <a:latin typeface="Wingdings" pitchFamily="2" charset="2"/>
              </a:rPr>
              <a:t>ü</a:t>
            </a:r>
            <a:endParaRPr lang="fr-FR" sz="2400">
              <a:solidFill>
                <a:srgbClr val="990033"/>
              </a:solidFill>
              <a:latin typeface="Wingdings" pitchFamily="2" charset="2"/>
            </a:endParaRPr>
          </a:p>
        </p:txBody>
      </p:sp>
      <p:sp>
        <p:nvSpPr>
          <p:cNvPr id="12" name="Rounded Rectangle 11"/>
          <p:cNvSpPr>
            <a:spLocks noChangeArrowheads="1"/>
          </p:cNvSpPr>
          <p:nvPr/>
        </p:nvSpPr>
        <p:spPr bwMode="auto">
          <a:xfrm>
            <a:off x="457200" y="4674392"/>
            <a:ext cx="274637" cy="274637"/>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fr-FR" sz="2400" smtClean="0">
                <a:solidFill>
                  <a:srgbClr val="990033"/>
                </a:solidFill>
                <a:latin typeface="Wingdings" pitchFamily="2" charset="2"/>
              </a:rPr>
              <a:t>ü</a:t>
            </a:r>
            <a:endParaRPr lang="fr-FR" sz="2400">
              <a:solidFill>
                <a:srgbClr val="990033"/>
              </a:solidFill>
              <a:latin typeface="Wingdings" pitchFamily="2" charset="2"/>
            </a:endParaRPr>
          </a:p>
        </p:txBody>
      </p:sp>
      <p:sp>
        <p:nvSpPr>
          <p:cNvPr id="14" name="Rounded Rectangle 13"/>
          <p:cNvSpPr>
            <a:spLocks noChangeArrowheads="1"/>
          </p:cNvSpPr>
          <p:nvPr/>
        </p:nvSpPr>
        <p:spPr bwMode="auto">
          <a:xfrm>
            <a:off x="457200" y="5524500"/>
            <a:ext cx="274637" cy="274637"/>
          </a:xfrm>
          <a:prstGeom prst="roundRect">
            <a:avLst>
              <a:gd name="adj" fmla="val 0"/>
            </a:avLst>
          </a:prstGeom>
          <a:gradFill rotWithShape="1">
            <a:gsLst>
              <a:gs pos="0">
                <a:srgbClr val="CECECE"/>
              </a:gs>
              <a:gs pos="50000">
                <a:srgbClr val="F0F0F0"/>
              </a:gs>
              <a:gs pos="100000">
                <a:srgbClr val="CECECE"/>
              </a:gs>
            </a:gsLst>
            <a:lin ang="5400000" scaled="1"/>
          </a:gradFill>
          <a:ln w="9525" cap="flat" cmpd="sng" algn="ctr">
            <a:solidFill>
              <a:schemeClr val="tx1"/>
            </a:solidFill>
            <a:prstDash val="solid"/>
            <a:round/>
            <a:headEnd type="none" w="med" len="med"/>
            <a:tailEnd type="none" w="med" len="med"/>
          </a:ln>
          <a:effectLst>
            <a:outerShdw dist="35921" dir="2700000" algn="ctr" rotWithShape="0">
              <a:schemeClr val="tx1">
                <a:alpha val="50000"/>
              </a:schemeClr>
            </a:outerShdw>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fr-FR" sz="2400" smtClean="0">
                <a:solidFill>
                  <a:srgbClr val="990033"/>
                </a:solidFill>
                <a:latin typeface="Wingdings" pitchFamily="2" charset="2"/>
              </a:rPr>
              <a:t>ü</a:t>
            </a:r>
            <a:endParaRPr lang="fr-FR" sz="2400">
              <a:solidFill>
                <a:srgbClr val="990033"/>
              </a:solidFill>
              <a:latin typeface="Wingdings" pitchFamily="2" charset="2"/>
            </a:endParaRPr>
          </a:p>
        </p:txBody>
      </p:sp>
    </p:spTree>
    <p:extLst>
      <p:ext uri="{BB962C8B-B14F-4D97-AF65-F5344CB8AC3E}">
        <p14:creationId xmlns:p14="http://schemas.microsoft.com/office/powerpoint/2010/main" val="2555266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5709d8fe-1b60-4b74-a45e-428a719b1a0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fr-FR" sz="2600" smtClean="0"/>
              <a:t>Éléments à prendre en compte pour le mode de quorum</a:t>
            </a:r>
            <a:endParaRPr lang="fr-FR" sz="2600"/>
          </a:p>
        </p:txBody>
      </p:sp>
      <p:sp>
        <p:nvSpPr>
          <p:cNvPr id="3" name="TextBox 2"/>
          <p:cNvSpPr txBox="1"/>
          <p:nvPr/>
        </p:nvSpPr>
        <p:spPr>
          <a:xfrm>
            <a:off x="457200" y="1022400"/>
            <a:ext cx="8229600" cy="4770537"/>
          </a:xfrm>
          <a:prstGeom prst="rect">
            <a:avLst/>
          </a:prstGeom>
          <a:noFill/>
        </p:spPr>
        <p:txBody>
          <a:bodyPr wrap="square" rtlCol="0">
            <a:spAutoFit/>
          </a:bodyPr>
          <a:lstStyle/>
          <a:p>
            <a:pPr>
              <a:spcAft>
                <a:spcPts val="1200"/>
              </a:spcAft>
            </a:pPr>
            <a:r>
              <a:rPr lang="fr-FR" sz="2800" smtClean="0">
                <a:latin typeface="Segoe UI" pitchFamily="34" charset="0"/>
                <a:ea typeface="Segoe UI" pitchFamily="34" charset="0"/>
                <a:cs typeface="Segoe UI" pitchFamily="34" charset="0"/>
              </a:rPr>
              <a:t>Lors de la conception du basculement automatique pour des clusters dispersés géographiquement, vous devez</a:t>
            </a:r>
          </a:p>
          <a:p>
            <a:pPr marL="231775" indent="-231775">
              <a:buClr>
                <a:srgbClr val="0070C0"/>
              </a:buClr>
              <a:buFontTx/>
              <a:buChar char="•"/>
            </a:pPr>
            <a:r>
              <a:rPr lang="fr-FR" sz="2400" smtClean="0">
                <a:latin typeface="Segoe UI" pitchFamily="34" charset="0"/>
                <a:ea typeface="Segoe UI" pitchFamily="34" charset="0"/>
                <a:cs typeface="Segoe UI" pitchFamily="34" charset="0"/>
              </a:rPr>
              <a:t>Utiliser le mode de quorum Nœud majoritaire ou Nœud majoritaire avec partage de fichiers</a:t>
            </a:r>
          </a:p>
          <a:p>
            <a:pPr marL="231775" indent="-231775">
              <a:buClr>
                <a:srgbClr val="0070C0"/>
              </a:buClr>
              <a:buFontTx/>
              <a:buChar char="•"/>
            </a:pPr>
            <a:r>
              <a:rPr lang="fr-FR" sz="2400" smtClean="0">
                <a:latin typeface="Segoe UI" pitchFamily="34" charset="0"/>
                <a:ea typeface="Segoe UI" pitchFamily="34" charset="0"/>
                <a:cs typeface="Segoe UI" pitchFamily="34" charset="0"/>
              </a:rPr>
              <a:t>Utiliser trois emplacements pour autoriser le basculement automatique d'un seul serveur virtuel</a:t>
            </a:r>
          </a:p>
          <a:p>
            <a:pPr marL="688975" lvl="1" indent="-231775">
              <a:buClr>
                <a:srgbClr val="0070C0"/>
              </a:buClr>
              <a:buFontTx/>
              <a:buChar char="•"/>
            </a:pPr>
            <a:r>
              <a:rPr lang="fr-FR" sz="2400" smtClean="0">
                <a:latin typeface="Segoe UI" pitchFamily="34" charset="0"/>
                <a:ea typeface="Segoe UI" pitchFamily="34" charset="0"/>
                <a:cs typeface="Segoe UI" pitchFamily="34" charset="0"/>
              </a:rPr>
              <a:t>Les trois emplacements doivent être liés directement entre eux</a:t>
            </a:r>
          </a:p>
          <a:p>
            <a:pPr marL="688975" lvl="1" indent="-231775">
              <a:buClr>
                <a:srgbClr val="0070C0"/>
              </a:buClr>
              <a:buFontTx/>
              <a:buChar char="•"/>
            </a:pPr>
            <a:r>
              <a:rPr lang="fr-FR" sz="2400" smtClean="0">
                <a:latin typeface="Segoe UI" pitchFamily="34" charset="0"/>
                <a:ea typeface="Segoe UI" pitchFamily="34" charset="0"/>
                <a:cs typeface="Segoe UI" pitchFamily="34" charset="0"/>
              </a:rPr>
              <a:t>Un emplacement est uniquement un témoin de partage de fichiers</a:t>
            </a:r>
          </a:p>
          <a:p>
            <a:endParaRPr lang="fr-FR"/>
          </a:p>
        </p:txBody>
      </p:sp>
    </p:spTree>
    <p:extLst>
      <p:ext uri="{BB962C8B-B14F-4D97-AF65-F5344CB8AC3E}">
        <p14:creationId xmlns:p14="http://schemas.microsoft.com/office/powerpoint/2010/main" val="3538731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cf3a4bfb-912c-4e73-bdc6-a99b6be36a44">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772400" cy="740664"/>
          </a:xfrm>
        </p:spPr>
        <p:txBody>
          <a:bodyPr/>
          <a:lstStyle/>
          <a:p>
            <a:r>
              <a:rPr lang="fr-FR" sz="2600" smtClean="0"/>
              <a:t>Instructions générales pour la planification des clusters multisites</a:t>
            </a:r>
            <a:endParaRPr lang="fr-FR" sz="2600"/>
          </a:p>
        </p:txBody>
      </p:sp>
      <p:sp>
        <p:nvSpPr>
          <p:cNvPr id="4" name="Content Placeholder 2"/>
          <p:cNvSpPr>
            <a:spLocks noGrp="1"/>
          </p:cNvSpPr>
          <p:nvPr/>
        </p:nvSpPr>
        <p:spPr bwMode="auto">
          <a:xfrm>
            <a:off x="552411" y="1067072"/>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planification de clusters multisites, procédez comme suit</a:t>
            </a:r>
          </a:p>
          <a:p>
            <a:pPr lvl="1"/>
            <a:r>
              <a:rPr lang="fr-FR" smtClean="0"/>
              <a:t>Identifiez clairement les exigences métier et attentes de l'entreprise</a:t>
            </a:r>
          </a:p>
          <a:p>
            <a:pPr lvl="1"/>
            <a:r>
              <a:rPr lang="fr-FR" smtClean="0"/>
              <a:t>Examinez les avantages des clusters multisites par rapport à toutes les dimensions de disponibilité d'application</a:t>
            </a:r>
          </a:p>
          <a:p>
            <a:pPr lvl="1"/>
            <a:r>
              <a:rPr lang="fr-FR" smtClean="0"/>
              <a:t>Pensez àrecourir aux fournisseurs de stockage pour configurer vos modèles de réplication de données </a:t>
            </a:r>
          </a:p>
          <a:p>
            <a:pPr lvl="1"/>
            <a:r>
              <a:rPr lang="fr-FR" smtClean="0"/>
              <a:t>Pensez attentivement au mode de quorum </a:t>
            </a:r>
          </a:p>
          <a:p>
            <a:endParaRPr lang="fr-FR"/>
          </a:p>
        </p:txBody>
      </p:sp>
    </p:spTree>
    <p:extLst>
      <p:ext uri="{BB962C8B-B14F-4D97-AF65-F5344CB8AC3E}">
        <p14:creationId xmlns:p14="http://schemas.microsoft.com/office/powerpoint/2010/main" val="2334688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683626" cy="740664"/>
          </a:xfrm>
        </p:spPr>
        <p:txBody>
          <a:bodyPr/>
          <a:lstStyle/>
          <a:p>
            <a:r>
              <a:rPr lang="fr-FR" sz="2200" smtClean="0"/>
              <a:t>Atelier pratique : Planification et implémentation d'une infrastructure hautement disponible à l'aide du clustering avec basculement</a:t>
            </a:r>
            <a:endParaRPr lang="fr-FR" sz="2200"/>
          </a:p>
        </p:txBody>
      </p:sp>
      <p:sp>
        <p:nvSpPr>
          <p:cNvPr id="3" name="Text Placeholder 2"/>
          <p:cNvSpPr>
            <a:spLocks noGrp="1"/>
          </p:cNvSpPr>
          <p:nvPr>
            <p:ph type="body" idx="1"/>
          </p:nvPr>
        </p:nvSpPr>
        <p:spPr>
          <a:xfrm>
            <a:off x="457200" y="1021215"/>
            <a:ext cx="8119156" cy="5147356"/>
          </a:xfrm>
        </p:spPr>
        <p:txBody>
          <a:bodyPr/>
          <a:lstStyle/>
          <a:p>
            <a:r>
              <a:rPr lang="fr-FR" sz="1800" smtClean="0"/>
              <a:t>Exercice 1 : Conception de rôles serveur hautement disponibles
Exercice 2 : Implémenter la fonction Réplica Hyper-V
Exercice 3 : Déployer un cluster de basculement
Exercice 4 : Implémenter un serveur de fichiers avec montée en puissance parallèle
Exercice 5 : Implémenter des ordinateurs virtuels hautement disponibles
Exercice 6 : Implémenter l'intégration d'Operations Manager et de VMM</a:t>
            </a:r>
            <a:endParaRPr lang="fr-FR" sz="1800"/>
          </a:p>
        </p:txBody>
      </p:sp>
      <p:sp>
        <p:nvSpPr>
          <p:cNvPr id="4" name="TextBox 3"/>
          <p:cNvSpPr txBox="1"/>
          <p:nvPr/>
        </p:nvSpPr>
        <p:spPr>
          <a:xfrm>
            <a:off x="457200" y="3497143"/>
            <a:ext cx="3828549" cy="369332"/>
          </a:xfrm>
          <a:prstGeom prst="rect">
            <a:avLst/>
          </a:prstGeom>
          <a:noFill/>
        </p:spPr>
        <p:txBody>
          <a:bodyPr vert="horz" wrap="none" rtlCol="0">
            <a:spAutoFit/>
          </a:bodyPr>
          <a:lstStyle/>
          <a:p>
            <a:r>
              <a:rPr lang="fr-FR" smtClean="0">
                <a:latin typeface="Segoe UI"/>
              </a:rPr>
              <a:t>Informations d'ouverture de session</a:t>
            </a:r>
            <a:endParaRPr lang="fr-FR">
              <a:latin typeface="Segoe UI"/>
            </a:endParaRPr>
          </a:p>
        </p:txBody>
      </p:sp>
      <p:sp>
        <p:nvSpPr>
          <p:cNvPr id="5" name="TextBox 4"/>
          <p:cNvSpPr txBox="1"/>
          <p:nvPr/>
        </p:nvSpPr>
        <p:spPr>
          <a:xfrm>
            <a:off x="457201" y="3829908"/>
            <a:ext cx="8458200" cy="2308324"/>
          </a:xfrm>
          <a:prstGeom prst="rect">
            <a:avLst/>
          </a:prstGeom>
          <a:noFill/>
        </p:spPr>
        <p:txBody>
          <a:bodyPr vert="horz" wrap="square" rtlCol="0">
            <a:spAutoFit/>
          </a:bodyPr>
          <a:lstStyle/>
          <a:p>
            <a:pPr>
              <a:tabLst>
                <a:tab pos="3587750" algn="l"/>
              </a:tabLst>
            </a:pPr>
            <a:r>
              <a:rPr lang="fr-FR" b="0" i="0" u="none" strike="noStrike" baseline="0" smtClean="0">
                <a:latin typeface="Segoe UI"/>
              </a:rPr>
              <a:t>Ordinateurs virtuels	</a:t>
            </a:r>
            <a:r>
              <a:rPr lang="fr-FR" smtClean="0">
                <a:solidFill>
                  <a:srgbClr val="000000"/>
                </a:solidFill>
                <a:latin typeface="Segoe UI"/>
              </a:rPr>
              <a:t>Démarré sur 22414B-LON-HOST1 :</a:t>
            </a:r>
          </a:p>
          <a:p>
            <a:pPr>
              <a:tabLst>
                <a:tab pos="3587750" algn="l"/>
              </a:tabLst>
            </a:pPr>
            <a:r>
              <a:rPr lang="fr-FR" smtClean="0">
                <a:solidFill>
                  <a:srgbClr val="000000"/>
                </a:solidFill>
                <a:latin typeface="Segoe UI"/>
              </a:rPr>
              <a:t>	22414B-LON-DC1</a:t>
            </a:r>
          </a:p>
          <a:p>
            <a:pPr>
              <a:tabLst>
                <a:tab pos="3587750" algn="l"/>
              </a:tabLst>
            </a:pPr>
            <a:r>
              <a:rPr lang="fr-FR" smtClean="0">
                <a:solidFill>
                  <a:srgbClr val="000000"/>
                </a:solidFill>
                <a:latin typeface="Segoe UI"/>
              </a:rPr>
              <a:t>	22414B-LON-OM1</a:t>
            </a:r>
          </a:p>
          <a:p>
            <a:pPr>
              <a:tabLst>
                <a:tab pos="3587750" algn="l"/>
              </a:tabLst>
            </a:pPr>
            <a:r>
              <a:rPr lang="fr-FR" smtClean="0">
                <a:solidFill>
                  <a:srgbClr val="000000"/>
                </a:solidFill>
                <a:latin typeface="Segoe UI"/>
              </a:rPr>
              <a:t>	22414B-LON-SVR1</a:t>
            </a:r>
          </a:p>
          <a:p>
            <a:pPr>
              <a:tabLst>
                <a:tab pos="3587750" algn="l"/>
              </a:tabLst>
            </a:pPr>
            <a:r>
              <a:rPr lang="fr-FR" smtClean="0">
                <a:solidFill>
                  <a:srgbClr val="000000"/>
                </a:solidFill>
                <a:latin typeface="Segoe UI"/>
              </a:rPr>
              <a:t>	22414B-LON-SVR2</a:t>
            </a:r>
          </a:p>
          <a:p>
            <a:pPr>
              <a:tabLst>
                <a:tab pos="3587750" algn="l"/>
              </a:tabLst>
            </a:pPr>
            <a:r>
              <a:rPr lang="fr-FR" smtClean="0">
                <a:solidFill>
                  <a:srgbClr val="000000"/>
                </a:solidFill>
                <a:latin typeface="Segoe UI"/>
              </a:rPr>
              <a:t>	22414B-LON-VMM1	</a:t>
            </a:r>
          </a:p>
          <a:p>
            <a:pPr>
              <a:tabLst>
                <a:tab pos="3587750" algn="l"/>
              </a:tabLst>
            </a:pPr>
            <a:r>
              <a:rPr lang="fr-FR" b="0" i="0" u="none" strike="noStrike" baseline="0" smtClean="0">
                <a:latin typeface="Segoe UI"/>
              </a:rPr>
              <a:t>Nom d'utilisateur	</a:t>
            </a:r>
            <a:r>
              <a:rPr lang="fr-FR" b="1" smtClean="0">
                <a:latin typeface="Segoe UI"/>
              </a:rPr>
              <a:t>ADATUM\Administrateur</a:t>
            </a:r>
            <a:r>
              <a:rPr lang="fr-FR" b="0" i="0" u="none" strike="noStrike" baseline="0" smtClean="0">
                <a:latin typeface="Segoe UI"/>
              </a:rPr>
              <a:t>	</a:t>
            </a:r>
          </a:p>
          <a:p>
            <a:pPr>
              <a:tabLst>
                <a:tab pos="3587750" algn="l"/>
              </a:tabLst>
            </a:pPr>
            <a:r>
              <a:rPr lang="fr-FR" b="0" i="0" u="none" strike="noStrike" baseline="0" smtClean="0">
                <a:latin typeface="Segoe UI"/>
              </a:rPr>
              <a:t>Mot de passe	</a:t>
            </a:r>
            <a:r>
              <a:rPr lang="fr-FR" b="1" i="0" u="none" strike="noStrike" baseline="0" smtClean="0">
                <a:latin typeface="Segoe UI"/>
              </a:rPr>
              <a:t>Pa$$w0rd</a:t>
            </a:r>
            <a:endParaRPr lang="fr-FR" b="0" i="0" u="none" strike="noStrike" baseline="0" smtClean="0">
              <a:latin typeface="Segoe UI"/>
            </a:endParaRPr>
          </a:p>
        </p:txBody>
      </p:sp>
      <p:sp>
        <p:nvSpPr>
          <p:cNvPr id="6" name="TextBox 5"/>
          <p:cNvSpPr txBox="1"/>
          <p:nvPr/>
        </p:nvSpPr>
        <p:spPr>
          <a:xfrm>
            <a:off x="457200" y="6334780"/>
            <a:ext cx="3718518" cy="369332"/>
          </a:xfrm>
          <a:prstGeom prst="rect">
            <a:avLst/>
          </a:prstGeom>
          <a:noFill/>
        </p:spPr>
        <p:txBody>
          <a:bodyPr vert="horz" wrap="none" rtlCol="0">
            <a:spAutoFit/>
          </a:bodyPr>
          <a:lstStyle/>
          <a:p>
            <a:r>
              <a:rPr lang="fr-FR" smtClean="0">
                <a:latin typeface="Segoe UI"/>
              </a:rPr>
              <a:t>Durée approximative : 110 minutes</a:t>
            </a:r>
            <a:endParaRPr lang="fr-FR">
              <a:latin typeface="Segoe UI"/>
            </a:endParaRPr>
          </a:p>
        </p:txBody>
      </p:sp>
    </p:spTree>
    <p:extLst>
      <p:ext uri="{BB962C8B-B14F-4D97-AF65-F5344CB8AC3E}">
        <p14:creationId xmlns:p14="http://schemas.microsoft.com/office/powerpoint/2010/main" val="14756878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37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Scénario d'atelier pratique</a:t>
            </a:r>
            <a:endParaRPr lang="fr-FR"/>
          </a:p>
        </p:txBody>
      </p:sp>
      <p:sp>
        <p:nvSpPr>
          <p:cNvPr id="4" name="TextBox 3"/>
          <p:cNvSpPr txBox="1"/>
          <p:nvPr/>
        </p:nvSpPr>
        <p:spPr>
          <a:xfrm>
            <a:off x="458788" y="1022400"/>
            <a:ext cx="8304212" cy="5445593"/>
          </a:xfrm>
          <a:prstGeom prst="rect">
            <a:avLst/>
          </a:prstGeom>
          <a:noFill/>
        </p:spPr>
        <p:txBody>
          <a:bodyPr vert="horz" wrap="square" rtlCol="0">
            <a:spAutoFit/>
          </a:bodyPr>
          <a:lstStyle/>
          <a:p>
            <a:pPr>
              <a:lnSpc>
                <a:spcPct val="115000"/>
              </a:lnSpc>
              <a:spcAft>
                <a:spcPts val="1000"/>
              </a:spcAft>
            </a:pPr>
            <a:r>
              <a:rPr lang="fr-FR" smtClean="0">
                <a:effectLst/>
                <a:latin typeface="Segoe UI"/>
                <a:ea typeface="Times New Roman"/>
                <a:cs typeface="Times New Roman"/>
              </a:rPr>
              <a:t>Un des principaux objectifs pour le déploiement de Windows Server 2012 chez A. Datum Corporation est que tous les services, applications et serveurs doivent être hautement disponibles. A. Datum a implémenté le stockage et les applications Web hautement disponibles, et souhaite maintenant fournir la haute disponibilité aux serveurs et applications que vous ne pouvez pas rendre hautement disponibles via l'équilibrage de la charge réseau</a:t>
            </a:r>
          </a:p>
          <a:p>
            <a:pPr>
              <a:lnSpc>
                <a:spcPct val="115000"/>
              </a:lnSpc>
              <a:spcAft>
                <a:spcPts val="1000"/>
              </a:spcAft>
            </a:pPr>
            <a:r>
              <a:rPr lang="fr-FR" smtClean="0">
                <a:effectLst/>
                <a:latin typeface="Segoe UI"/>
                <a:ea typeface="Times New Roman"/>
                <a:cs typeface="Times New Roman"/>
              </a:rPr>
              <a:t>A. Datum a décidé d'utiliser le clustering avec basculement pour fournir la haute disponibilité pour ces services. Vous devez planifier et implémenter une solution de clustering avec basculement qui réponde aux exigences d'A. Datum. En outre, A. Datum souhaite évaluer de nouvelles fonctionnalités hautement disponibles dans Windows Server 2012, telles que Réplica Hyper-V et le serveur de fichiers avec montée en puissance parallèle</a:t>
            </a:r>
          </a:p>
          <a:p>
            <a:pPr>
              <a:lnSpc>
                <a:spcPct val="115000"/>
              </a:lnSpc>
              <a:spcAft>
                <a:spcPts val="1000"/>
              </a:spcAft>
            </a:pPr>
            <a:r>
              <a:rPr lang="fr-FR" smtClean="0">
                <a:solidFill>
                  <a:srgbClr val="000000"/>
                </a:solidFill>
                <a:latin typeface="Segoe UI"/>
                <a:ea typeface="Times New Roman"/>
                <a:cs typeface="Times New Roman"/>
              </a:rPr>
              <a:t>Étant donné que la surveillance constitue une part importante de l'infrastructure d'A. Datum, l'entreprise a implémenté System Center Operations Manager 2012 et souhaite à présent intégrer ce produit avec VMM 2012, qu'elle utilise pour gérer l'environnement virtuel et les hôtes Hyper-V</a:t>
            </a:r>
            <a:endParaRPr lang="fr-FR">
              <a:effectLst/>
              <a:latin typeface="Segoe UI"/>
              <a:ea typeface="Times New Roman"/>
              <a:cs typeface="Times New Roman"/>
            </a:endParaRPr>
          </a:p>
        </p:txBody>
      </p:sp>
    </p:spTree>
    <p:extLst>
      <p:ext uri="{BB962C8B-B14F-4D97-AF65-F5344CB8AC3E}">
        <p14:creationId xmlns:p14="http://schemas.microsoft.com/office/powerpoint/2010/main" val="3892040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Vue d'ensemble du clustering avec basculement</a:t>
            </a:r>
            <a:endParaRPr lang="fr-FR"/>
          </a:p>
        </p:txBody>
      </p:sp>
      <p:sp>
        <p:nvSpPr>
          <p:cNvPr id="4" name="Content Placeholder 2"/>
          <p:cNvSpPr>
            <a:spLocks noGrp="1"/>
          </p:cNvSpPr>
          <p:nvPr/>
        </p:nvSpPr>
        <p:spPr bwMode="auto">
          <a:xfrm>
            <a:off x="458788" y="1021214"/>
            <a:ext cx="8304212" cy="55700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400"/>
              </a:spcBef>
              <a:buNone/>
            </a:pPr>
            <a:r>
              <a:rPr lang="fr-FR" sz="2600" smtClean="0"/>
              <a:t>Un cluster de basculement est un groupe d'ordinateurs indépendants qui fonctionnent ensemble pour accroître la disponibilité des applications et des services. Les composants d'un cluster de basculement incluent</a:t>
            </a:r>
          </a:p>
          <a:p>
            <a:pPr lvl="1">
              <a:spcBef>
                <a:spcPts val="400"/>
              </a:spcBef>
            </a:pPr>
            <a:r>
              <a:rPr lang="fr-FR" sz="2200" smtClean="0"/>
              <a:t>Nœuds</a:t>
            </a:r>
          </a:p>
          <a:p>
            <a:pPr lvl="1">
              <a:spcBef>
                <a:spcPts val="400"/>
              </a:spcBef>
            </a:pPr>
            <a:r>
              <a:rPr lang="fr-FR" sz="2200" smtClean="0"/>
              <a:t>Réseau</a:t>
            </a:r>
          </a:p>
          <a:p>
            <a:pPr lvl="1">
              <a:spcBef>
                <a:spcPts val="400"/>
              </a:spcBef>
            </a:pPr>
            <a:r>
              <a:rPr lang="fr-FR" sz="2200" smtClean="0"/>
              <a:t>Ressource</a:t>
            </a:r>
          </a:p>
          <a:p>
            <a:pPr lvl="1">
              <a:spcBef>
                <a:spcPts val="400"/>
              </a:spcBef>
            </a:pPr>
            <a:r>
              <a:rPr lang="fr-FR" sz="2200" smtClean="0"/>
              <a:t>Espace de stockage en cluster</a:t>
            </a:r>
          </a:p>
          <a:p>
            <a:pPr lvl="1">
              <a:spcBef>
                <a:spcPts val="400"/>
              </a:spcBef>
            </a:pPr>
            <a:r>
              <a:rPr lang="fr-FR" sz="2200" smtClean="0"/>
              <a:t>Clients</a:t>
            </a:r>
          </a:p>
          <a:p>
            <a:pPr lvl="1">
              <a:spcBef>
                <a:spcPts val="400"/>
              </a:spcBef>
            </a:pPr>
            <a:r>
              <a:rPr lang="fr-FR" sz="2200" smtClean="0"/>
              <a:t>Service ou application</a:t>
            </a:r>
          </a:p>
          <a:p>
            <a:pPr marL="0" indent="0">
              <a:spcBef>
                <a:spcPts val="400"/>
              </a:spcBef>
              <a:buNone/>
            </a:pPr>
            <a:r>
              <a:rPr lang="fr-FR" sz="2600" smtClean="0"/>
              <a:t>Windows Server 2012 offre une fonctionnalité Clustering avec basculement améliorée</a:t>
            </a:r>
            <a:endParaRPr lang="fr-FR" sz="2600"/>
          </a:p>
        </p:txBody>
      </p:sp>
    </p:spTree>
    <p:extLst>
      <p:ext uri="{BB962C8B-B14F-4D97-AF65-F5344CB8AC3E}">
        <p14:creationId xmlns:p14="http://schemas.microsoft.com/office/powerpoint/2010/main" val="14957404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b5d7e1b0-4ca9-4e59-930f-8859cfc974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fr-FR"/>
          </a:p>
        </p:txBody>
      </p:sp>
      <p:sp>
        <p:nvSpPr>
          <p:cNvPr id="3" name="Text Placeholder 2"/>
          <p:cNvSpPr>
            <a:spLocks noGrp="1"/>
          </p:cNvSpPr>
          <p:nvPr>
            <p:ph type="body" idx="1"/>
          </p:nvPr>
        </p:nvSpPr>
        <p:spPr/>
        <p:txBody>
          <a:bodyPr/>
          <a:lstStyle/>
          <a:p>
            <a:r>
              <a:rPr lang="fr-FR" smtClean="0"/>
              <a:t>Quelle est la principale différence entre le Réplica Hyper-V et le clustering Hyper-V ?
Quels sont les principaux avantages apportés par l'implémentation de PRO dans VMM ?</a:t>
            </a:r>
            <a:endParaRPr lang="fr-FR"/>
          </a:p>
        </p:txBody>
      </p:sp>
    </p:spTree>
    <p:extLst>
      <p:ext uri="{BB962C8B-B14F-4D97-AF65-F5344CB8AC3E}">
        <p14:creationId xmlns:p14="http://schemas.microsoft.com/office/powerpoint/2010/main" val="550750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fr-FR"/>
          </a:p>
        </p:txBody>
      </p:sp>
      <p:sp>
        <p:nvSpPr>
          <p:cNvPr id="3" name="Text Placeholder 2"/>
          <p:cNvSpPr>
            <a:spLocks noGrp="1"/>
          </p:cNvSpPr>
          <p:nvPr>
            <p:ph type="body" idx="1"/>
          </p:nvPr>
        </p:nvSpPr>
        <p:spPr/>
        <p:txBody>
          <a:bodyPr/>
          <a:lstStyle/>
          <a:p>
            <a:r>
              <a:rPr lang="fr-FR" smtClean="0"/>
              <a:t>Question(s) de contrôle des acquis
Outils
Méthode conseillée
Problèmes courants et conseils relatifs à la résolution des problèmes</a:t>
            </a:r>
            <a:endParaRPr lang="fr-FR"/>
          </a:p>
        </p:txBody>
      </p:sp>
    </p:spTree>
    <p:extLst>
      <p:ext uri="{BB962C8B-B14F-4D97-AF65-F5344CB8AC3E}">
        <p14:creationId xmlns:p14="http://schemas.microsoft.com/office/powerpoint/2010/main" val="3712362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0660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7997825" cy="740664"/>
          </a:xfrm>
        </p:spPr>
        <p:txBody>
          <a:bodyPr/>
          <a:lstStyle/>
          <a:p>
            <a:r>
              <a:rPr lang="fr-FR" sz="2600" smtClean="0"/>
              <a:t>Éléments à prendre en compte pour les charges de travail de serveurs sur les clusters de basculement</a:t>
            </a:r>
            <a:endParaRPr lang="fr-FR" sz="260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Lors de la conception de la haute disponibilité pour les charges de travail exécutées sur vos serveurs, vous devriez</a:t>
            </a:r>
          </a:p>
          <a:p>
            <a:pPr lvl="1"/>
            <a:r>
              <a:rPr lang="fr-FR" smtClean="0"/>
              <a:t>Identifier les charges de travail et leurs caractéristiques principales</a:t>
            </a:r>
          </a:p>
          <a:p>
            <a:pPr lvl="1"/>
            <a:r>
              <a:rPr lang="fr-FR" smtClean="0"/>
              <a:t>Comprendre que vous ne pouvez pas appliquer le clustering avec basculement à toutes les applications et charges de travail</a:t>
            </a:r>
          </a:p>
          <a:p>
            <a:pPr lvl="1"/>
            <a:r>
              <a:rPr lang="fr-FR" smtClean="0"/>
              <a:t>Garder à l'esprit que le clustering avec basculement n'améliore pas l'extensibilité </a:t>
            </a:r>
          </a:p>
          <a:p>
            <a:pPr lvl="1"/>
            <a:r>
              <a:rPr lang="fr-FR" smtClean="0"/>
              <a:t>Utiliser une approche différente de la haute disponibilité pour les charges de travail sur des ordinateurs virtuels</a:t>
            </a:r>
          </a:p>
          <a:p>
            <a:endParaRPr lang="fr-FR"/>
          </a:p>
        </p:txBody>
      </p:sp>
    </p:spTree>
    <p:extLst>
      <p:ext uri="{BB962C8B-B14F-4D97-AF65-F5344CB8AC3E}">
        <p14:creationId xmlns:p14="http://schemas.microsoft.com/office/powerpoint/2010/main" val="434603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a:xfrm>
            <a:off x="460374" y="-2"/>
            <a:ext cx="8378825" cy="740664"/>
          </a:xfrm>
        </p:spPr>
        <p:txBody>
          <a:bodyPr/>
          <a:lstStyle/>
          <a:p>
            <a:r>
              <a:rPr lang="fr-FR" sz="2600" smtClean="0"/>
              <a:t>Sélection des composants matériels pour les nœuds de cluster</a:t>
            </a: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eaLnBrk="0" hangingPunct="0">
              <a:buNone/>
            </a:pPr>
            <a:r>
              <a:rPr lang="fr-FR" smtClean="0"/>
              <a:t>La configuration matérielle requise pour une implémentation de basculement est la suivante</a:t>
            </a:r>
          </a:p>
          <a:p>
            <a:pPr marL="342900" indent="-342900" eaLnBrk="0" hangingPunct="0">
              <a:buClr>
                <a:srgbClr val="569AD2"/>
              </a:buClr>
              <a:buFontTx/>
              <a:buChar char="•"/>
            </a:pPr>
            <a:r>
              <a:rPr lang="fr-FR" sz="2400" smtClean="0"/>
              <a:t>Les composants matériels du serveur doivent comporter le logo Certifié pour Windows Server 2012</a:t>
            </a:r>
          </a:p>
          <a:p>
            <a:pPr marL="342900" indent="-342900">
              <a:buClr>
                <a:srgbClr val="569AD2"/>
              </a:buClr>
              <a:buFontTx/>
              <a:buChar char="•"/>
            </a:pPr>
            <a:r>
              <a:rPr lang="fr-FR" sz="2400" smtClean="0"/>
              <a:t>Les nœuds de serveur devraient tous avoir la même configuration et contenir des composants identiques ou similaires </a:t>
            </a:r>
          </a:p>
          <a:p>
            <a:pPr marL="342900" indent="-342900">
              <a:buClr>
                <a:srgbClr val="569AD2"/>
              </a:buClr>
              <a:buFontTx/>
              <a:buChar char="•"/>
            </a:pPr>
            <a:r>
              <a:rPr lang="fr-FR" sz="2400" smtClean="0"/>
              <a:t>Tous les tests fournis dans l'Assistant Validation d'une configuration doivent être passés</a:t>
            </a:r>
          </a:p>
          <a:p>
            <a:pPr eaLnBrk="0" hangingPunct="0"/>
            <a:endParaRPr lang="fr-FR" smtClean="0"/>
          </a:p>
          <a:p>
            <a:endParaRPr lang="fr-FR"/>
          </a:p>
        </p:txBody>
      </p:sp>
    </p:spTree>
    <p:extLst>
      <p:ext uri="{BB962C8B-B14F-4D97-AF65-F5344CB8AC3E}">
        <p14:creationId xmlns:p14="http://schemas.microsoft.com/office/powerpoint/2010/main" val="3378979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fb6f9bc9-d40c-4ef0-a34a-72352a4c303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des composants réseau</a:t>
            </a:r>
            <a:endParaRPr lang="fr-FR"/>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fr-FR" smtClean="0"/>
              <a:t>La configuration réseau requise pour une implémentation de basculement est la suivante</a:t>
            </a:r>
          </a:p>
          <a:p>
            <a:pPr lvl="1"/>
            <a:r>
              <a:rPr lang="fr-FR" smtClean="0"/>
              <a:t>Les composants matériels du réseau doivent comporter le logo Certifié pour Windows Server 2012</a:t>
            </a:r>
          </a:p>
          <a:p>
            <a:pPr lvl="1"/>
            <a:r>
              <a:rPr lang="fr-FR" smtClean="0"/>
              <a:t>Le serveur doit être connecté à plusieurs réseaux pour </a:t>
            </a:r>
            <a:br>
              <a:rPr lang="fr-FR" smtClean="0"/>
            </a:br>
            <a:r>
              <a:rPr lang="fr-FR" smtClean="0"/>
              <a:t>la redondance de communication ou à un seul réseau avec solutions matérielles redondantes pour supprimer les points de défaillance unique</a:t>
            </a:r>
          </a:p>
          <a:p>
            <a:pPr lvl="1"/>
            <a:r>
              <a:rPr lang="fr-FR" smtClean="0"/>
              <a:t>Les cartes réseau doivent être identiques et avoir les mêmes versions IP, et présenter les mêmes capacités de vitesse, de duplex et de contrôle de flux</a:t>
            </a:r>
          </a:p>
          <a:p>
            <a:endParaRPr lang="fr-FR"/>
          </a:p>
        </p:txBody>
      </p:sp>
    </p:spTree>
    <p:extLst>
      <p:ext uri="{BB962C8B-B14F-4D97-AF65-F5344CB8AC3E}">
        <p14:creationId xmlns:p14="http://schemas.microsoft.com/office/powerpoint/2010/main" val="894443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154e9b2c-c7b3-4f4c-a732-eefc4240264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des composants de stockage</a:t>
            </a:r>
            <a:endParaRPr lang="fr-FR"/>
          </a:p>
        </p:txBody>
      </p:sp>
      <p:sp>
        <p:nvSpPr>
          <p:cNvPr id="4" name="AutoShape 5"/>
          <p:cNvSpPr>
            <a:spLocks noChangeArrowheads="1"/>
          </p:cNvSpPr>
          <p:nvPr/>
        </p:nvSpPr>
        <p:spPr bwMode="auto">
          <a:xfrm>
            <a:off x="762000" y="2667444"/>
            <a:ext cx="7206017" cy="1975517"/>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fr-FR" sz="2400" b="0" smtClean="0">
                <a:latin typeface="Segoe UI" pitchFamily="34" charset="0"/>
                <a:ea typeface="Segoe UI" pitchFamily="34" charset="0"/>
                <a:cs typeface="Segoe UI" pitchFamily="34" charset="0"/>
              </a:rPr>
              <a:t>Les options de stockage partagées incluent</a:t>
            </a:r>
          </a:p>
          <a:p>
            <a:pPr marL="342900" indent="-342900">
              <a:lnSpc>
                <a:spcPct val="90000"/>
              </a:lnSpc>
              <a:spcBef>
                <a:spcPts val="600"/>
              </a:spcBef>
              <a:buClr>
                <a:schemeClr val="hlink"/>
              </a:buClr>
              <a:buFont typeface="Arial" pitchFamily="34" charset="0"/>
              <a:buChar char="•"/>
            </a:pPr>
            <a:r>
              <a:rPr lang="fr-FR" sz="2400" b="0" smtClean="0">
                <a:latin typeface="Segoe UI" pitchFamily="34" charset="0"/>
                <a:ea typeface="Segoe UI" pitchFamily="34" charset="0"/>
                <a:cs typeface="Segoe UI" pitchFamily="34" charset="0"/>
              </a:rPr>
              <a:t>SAS</a:t>
            </a:r>
            <a:endParaRPr lang="fr-FR" sz="2200" b="0" smtClean="0">
              <a:latin typeface="Segoe UI" pitchFamily="34" charset="0"/>
              <a:ea typeface="Segoe UI" pitchFamily="34" charset="0"/>
              <a:cs typeface="Segoe UI" pitchFamily="34" charset="0"/>
            </a:endParaRPr>
          </a:p>
          <a:p>
            <a:pPr marL="342900" indent="-342900">
              <a:lnSpc>
                <a:spcPct val="90000"/>
              </a:lnSpc>
              <a:spcBef>
                <a:spcPts val="600"/>
              </a:spcBef>
              <a:buClr>
                <a:schemeClr val="hlink"/>
              </a:buClr>
              <a:buFont typeface="Arial" pitchFamily="34" charset="0"/>
              <a:buChar char="•"/>
            </a:pPr>
            <a:r>
              <a:rPr lang="fr-FR" sz="2400" b="0" smtClean="0">
                <a:latin typeface="Segoe UI" pitchFamily="34" charset="0"/>
                <a:ea typeface="Segoe UI" pitchFamily="34" charset="0"/>
                <a:cs typeface="Segoe UI" pitchFamily="34" charset="0"/>
              </a:rPr>
              <a:t>iSCSI</a:t>
            </a:r>
          </a:p>
          <a:p>
            <a:pPr marL="342900" indent="-342900">
              <a:lnSpc>
                <a:spcPct val="90000"/>
              </a:lnSpc>
              <a:spcBef>
                <a:spcPts val="600"/>
              </a:spcBef>
              <a:buClr>
                <a:schemeClr val="hlink"/>
              </a:buClr>
              <a:buFont typeface="Arial" pitchFamily="34" charset="0"/>
              <a:buChar char="•"/>
            </a:pPr>
            <a:r>
              <a:rPr lang="fr-FR" sz="2400" b="0" smtClean="0">
                <a:latin typeface="Segoe UI" pitchFamily="34" charset="0"/>
                <a:ea typeface="Segoe UI" pitchFamily="34" charset="0"/>
                <a:cs typeface="Segoe UI" pitchFamily="34" charset="0"/>
              </a:rPr>
              <a:t>Fibre Channel</a:t>
            </a:r>
            <a:r>
              <a:rPr lang="fr-FR" sz="2400" smtClean="0">
                <a:latin typeface="Segoe UI" pitchFamily="34" charset="0"/>
                <a:ea typeface="Segoe UI" pitchFamily="34" charset="0"/>
                <a:cs typeface="Segoe UI" pitchFamily="34" charset="0"/>
              </a:rPr>
              <a:t> </a:t>
            </a:r>
            <a:endParaRPr lang="fr-FR" sz="2400">
              <a:latin typeface="Segoe UI" pitchFamily="34" charset="0"/>
              <a:ea typeface="Segoe UI" pitchFamily="34" charset="0"/>
              <a:cs typeface="Segoe UI" pitchFamily="34" charset="0"/>
            </a:endParaRPr>
          </a:p>
        </p:txBody>
      </p:sp>
      <p:sp>
        <p:nvSpPr>
          <p:cNvPr id="6" name="AutoShape 7"/>
          <p:cNvSpPr>
            <a:spLocks noChangeArrowheads="1"/>
          </p:cNvSpPr>
          <p:nvPr/>
        </p:nvSpPr>
        <p:spPr bwMode="auto">
          <a:xfrm>
            <a:off x="283020" y="891764"/>
            <a:ext cx="8610600" cy="1645045"/>
          </a:xfrm>
          <a:prstGeom prst="roundRect">
            <a:avLst>
              <a:gd name="adj" fmla="val 16667"/>
            </a:avLst>
          </a:prstGeom>
          <a:noFill/>
          <a:ln w="9525" algn="ctr">
            <a:noFill/>
            <a:round/>
            <a:headEnd/>
            <a:tailEnd/>
          </a:ln>
          <a:effectLst/>
        </p:spPr>
        <p:txBody>
          <a:bodyPr anchor="t" anchorCtr="0"/>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buClr>
                <a:schemeClr val="hlink"/>
              </a:buClr>
            </a:pPr>
            <a:r>
              <a:rPr lang="fr-FR" sz="2800" b="0" smtClean="0">
                <a:latin typeface="Segoe UI" pitchFamily="34" charset="0"/>
                <a:ea typeface="Segoe UI" pitchFamily="34" charset="0"/>
                <a:cs typeface="Segoe UI" pitchFamily="34" charset="0"/>
              </a:rPr>
              <a:t>Les clusters de basculement requièrent un stockage partagé pour fournir des données cohérentes à un serveur virtuel après le basculement</a:t>
            </a:r>
            <a:endParaRPr lang="fr-FR" sz="2800" b="0">
              <a:latin typeface="Segoe UI" pitchFamily="34" charset="0"/>
              <a:ea typeface="Segoe UI" pitchFamily="34" charset="0"/>
              <a:cs typeface="Segoe UI" pitchFamily="34" charset="0"/>
            </a:endParaRPr>
          </a:p>
        </p:txBody>
      </p:sp>
      <p:pic>
        <p:nvPicPr>
          <p:cNvPr id="7" name="Picture 6" descr="Serveur"/>
          <p:cNvPicPr>
            <a:picLocks noChangeAspect="1" noChangeArrowheads="1"/>
          </p:cNvPicPr>
          <p:nvPr/>
        </p:nvPicPr>
        <p:blipFill>
          <a:blip r:embed="rId3" cstate="print"/>
          <a:srcRect/>
          <a:stretch>
            <a:fillRect/>
          </a:stretch>
        </p:blipFill>
        <p:spPr bwMode="auto">
          <a:xfrm>
            <a:off x="5462588" y="3775933"/>
            <a:ext cx="987425" cy="1162050"/>
          </a:xfrm>
          <a:prstGeom prst="rect">
            <a:avLst/>
          </a:prstGeom>
          <a:noFill/>
          <a:ln>
            <a:noFill/>
          </a:ln>
          <a:effectLst/>
        </p:spPr>
      </p:pic>
      <p:pic>
        <p:nvPicPr>
          <p:cNvPr id="8" name="Picture 7" descr="Serveur"/>
          <p:cNvPicPr>
            <a:picLocks noChangeAspect="1" noChangeArrowheads="1"/>
          </p:cNvPicPr>
          <p:nvPr/>
        </p:nvPicPr>
        <p:blipFill>
          <a:blip r:embed="rId3" cstate="print"/>
          <a:srcRect/>
          <a:stretch>
            <a:fillRect/>
          </a:stretch>
        </p:blipFill>
        <p:spPr bwMode="auto">
          <a:xfrm>
            <a:off x="6626225" y="3806096"/>
            <a:ext cx="987425" cy="1162050"/>
          </a:xfrm>
          <a:prstGeom prst="rect">
            <a:avLst/>
          </a:prstGeom>
          <a:noFill/>
          <a:ln>
            <a:noFill/>
          </a:ln>
          <a:effectLst/>
        </p:spPr>
      </p:pic>
      <p:pic>
        <p:nvPicPr>
          <p:cNvPr id="9" name="Picture 8" descr="arrow05_02"/>
          <p:cNvPicPr>
            <a:picLocks noChangeAspect="1" noChangeArrowheads="1"/>
          </p:cNvPicPr>
          <p:nvPr/>
        </p:nvPicPr>
        <p:blipFill>
          <a:blip r:embed="rId4" cstate="print"/>
          <a:srcRect/>
          <a:stretch>
            <a:fillRect/>
          </a:stretch>
        </p:blipFill>
        <p:spPr bwMode="auto">
          <a:xfrm rot="20551384">
            <a:off x="5857875" y="3356833"/>
            <a:ext cx="1138238" cy="673100"/>
          </a:xfrm>
          <a:prstGeom prst="rect">
            <a:avLst/>
          </a:prstGeom>
          <a:noFill/>
          <a:ln>
            <a:noFill/>
          </a:ln>
          <a:effectLst/>
        </p:spPr>
      </p:pic>
      <p:pic>
        <p:nvPicPr>
          <p:cNvPr id="10" name="Picture 9" descr="StorageGroup"/>
          <p:cNvPicPr>
            <a:picLocks noChangeAspect="1" noChangeArrowheads="1"/>
          </p:cNvPicPr>
          <p:nvPr/>
        </p:nvPicPr>
        <p:blipFill>
          <a:blip r:embed="rId5" cstate="print"/>
          <a:srcRect/>
          <a:stretch>
            <a:fillRect/>
          </a:stretch>
        </p:blipFill>
        <p:spPr bwMode="auto">
          <a:xfrm>
            <a:off x="5902325" y="5176108"/>
            <a:ext cx="990600" cy="912813"/>
          </a:xfrm>
          <a:prstGeom prst="rect">
            <a:avLst/>
          </a:prstGeom>
          <a:noFill/>
          <a:ln>
            <a:noFill/>
          </a:ln>
          <a:effectLst/>
        </p:spPr>
      </p:pic>
      <p:sp>
        <p:nvSpPr>
          <p:cNvPr id="11" name="Line 12"/>
          <p:cNvSpPr>
            <a:spLocks noChangeShapeType="1"/>
          </p:cNvSpPr>
          <p:nvPr/>
        </p:nvSpPr>
        <p:spPr bwMode="auto">
          <a:xfrm>
            <a:off x="5800725" y="4874483"/>
            <a:ext cx="217488" cy="366713"/>
          </a:xfrm>
          <a:prstGeom prst="line">
            <a:avLst/>
          </a:prstGeom>
          <a:noFill/>
          <a:ln w="38100">
            <a:noFill/>
            <a:round/>
            <a:headEnd type="triangle" w="med" len="med"/>
            <a:tailEnd type="triangle" w="med" len="me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2200">
              <a:latin typeface="Segoe UI" pitchFamily="34" charset="0"/>
              <a:ea typeface="Segoe UI" pitchFamily="34" charset="0"/>
              <a:cs typeface="Segoe UI" pitchFamily="34" charset="0"/>
            </a:endParaRPr>
          </a:p>
        </p:txBody>
      </p:sp>
      <p:sp>
        <p:nvSpPr>
          <p:cNvPr id="12" name="Line 13"/>
          <p:cNvSpPr>
            <a:spLocks noChangeShapeType="1"/>
          </p:cNvSpPr>
          <p:nvPr/>
        </p:nvSpPr>
        <p:spPr bwMode="auto">
          <a:xfrm flipH="1">
            <a:off x="6662738" y="4874483"/>
            <a:ext cx="231775" cy="503238"/>
          </a:xfrm>
          <a:prstGeom prst="line">
            <a:avLst/>
          </a:prstGeom>
          <a:noFill/>
          <a:ln w="38100">
            <a:noFill/>
            <a:round/>
            <a:headEnd type="triangle" w="med" len="med"/>
            <a:tailEnd type="triangle" w="med" len="me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fr-FR" sz="2200">
              <a:latin typeface="Segoe UI" pitchFamily="34" charset="0"/>
              <a:ea typeface="Segoe UI" pitchFamily="34" charset="0"/>
              <a:cs typeface="Segoe UI" pitchFamily="34" charset="0"/>
            </a:endParaRPr>
          </a:p>
        </p:txBody>
      </p:sp>
      <p:sp>
        <p:nvSpPr>
          <p:cNvPr id="13" name="TextBox 1"/>
          <p:cNvSpPr txBox="1"/>
          <p:nvPr/>
        </p:nvSpPr>
        <p:spPr>
          <a:xfrm>
            <a:off x="762000" y="5262692"/>
            <a:ext cx="4794571" cy="461665"/>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fr-FR" sz="2400" b="0" smtClean="0">
                <a:latin typeface="Segoe UI" pitchFamily="34" charset="0"/>
                <a:ea typeface="Segoe UI" pitchFamily="34" charset="0"/>
                <a:cs typeface="Segoe UI" pitchFamily="34" charset="0"/>
              </a:rPr>
              <a:t>Utilisez CSV pour le stockage</a:t>
            </a:r>
          </a:p>
        </p:txBody>
      </p:sp>
    </p:spTree>
    <p:extLst>
      <p:ext uri="{BB962C8B-B14F-4D97-AF65-F5344CB8AC3E}">
        <p14:creationId xmlns:p14="http://schemas.microsoft.com/office/powerpoint/2010/main" val="2313339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e3e24691-ee0d-4d09-89a8-e1ce54dd62f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Planification du quorum de cluster</a:t>
            </a:r>
            <a:endParaRPr lang="fr-FR"/>
          </a:p>
        </p:txBody>
      </p:sp>
      <p:sp>
        <p:nvSpPr>
          <p:cNvPr id="4" name="Content Placeholder 2"/>
          <p:cNvSpPr>
            <a:spLocks noGrp="1"/>
          </p:cNvSpPr>
          <p:nvPr/>
        </p:nvSpPr>
        <p:spPr bwMode="auto">
          <a:xfrm>
            <a:off x="458788" y="1021214"/>
            <a:ext cx="8119156" cy="567141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eaLnBrk="0" hangingPunct="0">
              <a:spcBef>
                <a:spcPts val="300"/>
              </a:spcBef>
              <a:buClr>
                <a:schemeClr val="hlink"/>
              </a:buClr>
              <a:buNone/>
            </a:pPr>
            <a:r>
              <a:rPr lang="fr-FR" sz="2600" smtClean="0"/>
              <a:t>Dans les clusters de basculement, un quorum est un consensus selon lequel suffisamment de membres du cluster sont disponibles pour fournir des services</a:t>
            </a:r>
          </a:p>
          <a:p>
            <a:pPr marL="342900" indent="-342900" eaLnBrk="0" hangingPunct="0">
              <a:spcBef>
                <a:spcPts val="300"/>
              </a:spcBef>
              <a:buClr>
                <a:schemeClr val="hlink"/>
              </a:buClr>
            </a:pPr>
            <a:r>
              <a:rPr lang="fr-FR" sz="2200" smtClean="0"/>
              <a:t>Quorum</a:t>
            </a:r>
          </a:p>
          <a:p>
            <a:pPr marL="800100" lvl="2" indent="-342900" eaLnBrk="0" hangingPunct="0">
              <a:spcBef>
                <a:spcPts val="300"/>
              </a:spcBef>
              <a:buClr>
                <a:schemeClr val="hlink"/>
              </a:buClr>
            </a:pPr>
            <a:r>
              <a:rPr lang="fr-FR" sz="2200" smtClean="0"/>
              <a:t>Basé sur les votes dans Windows Server 2012 </a:t>
            </a:r>
          </a:p>
          <a:p>
            <a:pPr marL="800100" lvl="2" indent="-342900" eaLnBrk="0" hangingPunct="0">
              <a:spcBef>
                <a:spcPts val="300"/>
              </a:spcBef>
              <a:buClr>
                <a:schemeClr val="hlink"/>
              </a:buClr>
            </a:pPr>
            <a:r>
              <a:rPr lang="fr-FR" sz="2200" smtClean="0"/>
              <a:t>Permet à des nœuds, à des partages de fichiers, ou à un disque partagé d'obtenir un vote, selon le mode de quorum</a:t>
            </a:r>
          </a:p>
          <a:p>
            <a:pPr marL="800100" lvl="2" indent="-342900" eaLnBrk="0" hangingPunct="0">
              <a:spcBef>
                <a:spcPts val="300"/>
              </a:spcBef>
              <a:buClr>
                <a:schemeClr val="hlink"/>
              </a:buClr>
            </a:pPr>
            <a:r>
              <a:rPr lang="fr-FR" sz="2200" smtClean="0"/>
              <a:t>Permet au cluster de basculement de rester en ligne quand pas assez de votes sont disponibles</a:t>
            </a:r>
          </a:p>
          <a:p>
            <a:pPr marL="404813" lvl="1" indent="-342900" eaLnBrk="0" hangingPunct="0">
              <a:spcBef>
                <a:spcPts val="300"/>
              </a:spcBef>
              <a:buClr>
                <a:schemeClr val="hlink"/>
              </a:buClr>
            </a:pPr>
            <a:r>
              <a:rPr lang="fr-FR" sz="2200" smtClean="0"/>
              <a:t>Mode de quorum</a:t>
            </a:r>
          </a:p>
          <a:p>
            <a:pPr marL="800100" lvl="2" indent="-342900" eaLnBrk="0" hangingPunct="0">
              <a:spcBef>
                <a:spcPts val="300"/>
              </a:spcBef>
              <a:buClr>
                <a:schemeClr val="hlink"/>
              </a:buClr>
            </a:pPr>
            <a:r>
              <a:rPr lang="fr-FR" sz="2200" smtClean="0"/>
              <a:t>Nœud majoritaire</a:t>
            </a:r>
          </a:p>
          <a:p>
            <a:pPr marL="800100" lvl="2" indent="-342900" eaLnBrk="0" hangingPunct="0">
              <a:spcBef>
                <a:spcPts val="300"/>
              </a:spcBef>
              <a:buClr>
                <a:schemeClr val="hlink"/>
              </a:buClr>
            </a:pPr>
            <a:r>
              <a:rPr lang="fr-FR" sz="2200" smtClean="0"/>
              <a:t>Nœud et disque majoritaires</a:t>
            </a:r>
          </a:p>
          <a:p>
            <a:pPr marL="800100" lvl="2" indent="-342900" eaLnBrk="0" hangingPunct="0">
              <a:spcBef>
                <a:spcPts val="300"/>
              </a:spcBef>
              <a:buClr>
                <a:schemeClr val="hlink"/>
              </a:buClr>
            </a:pPr>
            <a:r>
              <a:rPr lang="fr-FR" sz="2200" smtClean="0"/>
              <a:t>Nœud et partage de fichiers majoritaires</a:t>
            </a:r>
          </a:p>
          <a:p>
            <a:pPr marL="800100" lvl="2" indent="-342900" eaLnBrk="0" hangingPunct="0">
              <a:spcBef>
                <a:spcPts val="300"/>
              </a:spcBef>
              <a:buClr>
                <a:schemeClr val="hlink"/>
              </a:buClr>
            </a:pPr>
            <a:r>
              <a:rPr lang="fr-FR" sz="2200" smtClean="0"/>
              <a:t>Pas de majorité : Disque uniquement</a:t>
            </a:r>
            <a:endParaRPr lang="fr-FR" sz="2200"/>
          </a:p>
        </p:txBody>
      </p:sp>
    </p:spTree>
    <p:extLst>
      <p:ext uri="{BB962C8B-B14F-4D97-AF65-F5344CB8AC3E}">
        <p14:creationId xmlns:p14="http://schemas.microsoft.com/office/powerpoint/2010/main" val="2279892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1426</TotalTime>
  <Words>2469</Words>
  <Application>Microsoft Office PowerPoint</Application>
  <PresentationFormat>Affichage à l'écran (4:3)</PresentationFormat>
  <Paragraphs>608</Paragraphs>
  <Slides>42</Slides>
  <Notes>42</Notes>
  <HiddenSlides>7</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42</vt:i4>
      </vt:variant>
    </vt:vector>
  </HeadingPairs>
  <TitlesOfParts>
    <vt:vector size="54" baseType="lpstr">
      <vt:lpstr>Segoe UI</vt:lpstr>
      <vt:lpstr>Verdana</vt:lpstr>
      <vt:lpstr>Calibri</vt:lpstr>
      <vt:lpstr>Wingdings</vt:lpstr>
      <vt:lpstr>Times New Roman</vt:lpstr>
      <vt:lpstr>Segoe</vt:lpstr>
      <vt:lpstr>Segoe UI Light</vt:lpstr>
      <vt:lpstr>SimSun</vt:lpstr>
      <vt:lpstr>Arial</vt:lpstr>
      <vt:lpstr>Symbol</vt:lpstr>
      <vt:lpstr>Segoe Light</vt:lpstr>
      <vt:lpstr>Presentation1</vt:lpstr>
      <vt:lpstr>Module 8</vt:lpstr>
      <vt:lpstr>Vue d'ensemble du module</vt:lpstr>
      <vt:lpstr>Leçon 1 : Planification d'une infrastructure pour le clustering avec basculement</vt:lpstr>
      <vt:lpstr>Vue d'ensemble du clustering avec basculement</vt:lpstr>
      <vt:lpstr>Éléments à prendre en compte pour les charges de travail de serveurs sur les clusters de basculement</vt:lpstr>
      <vt:lpstr>Sélection des composants matériels pour les nœuds de cluster</vt:lpstr>
      <vt:lpstr>Planification des composants réseau</vt:lpstr>
      <vt:lpstr>Planification des composants de stockage</vt:lpstr>
      <vt:lpstr>Planification du quorum de cluster</vt:lpstr>
      <vt:lpstr>Éléments à prendre en compte pour les applications</vt:lpstr>
      <vt:lpstr>Leçon 2 : Implémentation du clustering avec basculement</vt:lpstr>
      <vt:lpstr>Déploiement et validation d'un cluster de basculement</vt:lpstr>
      <vt:lpstr>Déploiement des rôles serveur sur un cluster de basculement</vt:lpstr>
      <vt:lpstr>Configuration des paramètres d'un cluster avec basculement</vt:lpstr>
      <vt:lpstr>Configuration des paramètres d'applications et de ressources</vt:lpstr>
      <vt:lpstr>Utilisation d'un serveur de fichiers avec montée en puissance parallèle dans Windows Server 2012</vt:lpstr>
      <vt:lpstr>Démonstration : Configuration du serveur de fichiers avec montée en puissance parallèle</vt:lpstr>
      <vt:lpstr>Présentation PowerPoint</vt:lpstr>
      <vt:lpstr>Présentation PowerPoint</vt:lpstr>
      <vt:lpstr>Présentation PowerPoint</vt:lpstr>
      <vt:lpstr>Présentation PowerPoint</vt:lpstr>
      <vt:lpstr>Présentation PowerPoint</vt:lpstr>
      <vt:lpstr>Leçon 3 : Intégration du clustering avec basculement avec la virtualisation de serveur</vt:lpstr>
      <vt:lpstr>Options permettant de rendre les charges de travail d'ordinateurs virtuels hautement disponibles</vt:lpstr>
      <vt:lpstr>Comment fonctionne un cluster de basculement avec Hyper-V ?</vt:lpstr>
      <vt:lpstr>Configuration d'infrastructure requise pour l'implémentation du clustering avec basculement pour Hyper-V</vt:lpstr>
      <vt:lpstr>Implémentation de la migration du stockage</vt:lpstr>
      <vt:lpstr>Implémentation de la migration dynamique</vt:lpstr>
      <vt:lpstr>Implémentation de la fonction Réplica Hyper-V</vt:lpstr>
      <vt:lpstr>Implémentation de la disponibilité d'ordinateurs virtuels</vt:lpstr>
      <vt:lpstr>Leçon 4 : Planification d'un cluster de basculement multisite</vt:lpstr>
      <vt:lpstr>Difficultés relatives à la planification des clusters multisites</vt:lpstr>
      <vt:lpstr>Planification de la réplication des données d'un cluster de basculement multisite</vt:lpstr>
      <vt:lpstr>Éléments à prendre en compte pour l'infrastructure réseau</vt:lpstr>
      <vt:lpstr>Éléments à prendre en compte pour le mode de quorum</vt:lpstr>
      <vt:lpstr>Instructions générales pour la planification des clusters multisites</vt:lpstr>
      <vt:lpstr>Atelier pratique : Planification et implémentation d'une infrastructure hautement disponible à l'aide du clustering avec basculement</vt:lpstr>
      <vt:lpstr>Présentation PowerPoint</vt:lpstr>
      <vt:lpstr>Scénario d'atelier pratique</vt:lpstr>
      <vt:lpstr>Contrôle des acquis de l'atelier pratique</vt:lpstr>
      <vt:lpstr>Contrôle des acquis et éléments à retenir</vt:lpstr>
      <vt:lpstr>Présentation PowerPoint</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Module8</dc:title>
  <dc:creator>Sally</dc:creator>
  <cp:lastModifiedBy>Anis RAIS</cp:lastModifiedBy>
  <cp:revision>58</cp:revision>
  <dcterms:created xsi:type="dcterms:W3CDTF">2013-03-23T14:49:50Z</dcterms:created>
  <dcterms:modified xsi:type="dcterms:W3CDTF">2014-06-25T14:31:06Z</dcterms:modified>
</cp:coreProperties>
</file>