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6"/>
  </p:notes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4" r:id="rId19"/>
    <p:sldId id="272" r:id="rId20"/>
    <p:sldId id="273" r:id="rId21"/>
    <p:sldId id="274" r:id="rId22"/>
    <p:sldId id="275" r:id="rId23"/>
    <p:sldId id="276" r:id="rId24"/>
    <p:sldId id="277" r:id="rId25"/>
    <p:sldId id="278" r:id="rId26"/>
    <p:sldId id="279" r:id="rId27"/>
    <p:sldId id="280" r:id="rId28"/>
    <p:sldId id="281" r:id="rId29"/>
    <p:sldId id="282" r:id="rId30"/>
    <p:sldId id="292" r:id="rId31"/>
    <p:sldId id="283" r:id="rId32"/>
    <p:sldId id="284" r:id="rId33"/>
    <p:sldId id="285" r:id="rId34"/>
    <p:sldId id="293" r:id="rId35"/>
  </p:sldIdLst>
  <p:sldSz cx="9144000" cy="6858000" type="screen4x3"/>
  <p:notesSz cx="6858000" cy="9144000"/>
  <p:embeddedFontLst>
    <p:embeddedFont>
      <p:font typeface="Verdana" pitchFamily="34" charset="0"/>
      <p:regular r:id="rId37"/>
      <p:bold r:id="rId38"/>
      <p:italic r:id="rId39"/>
      <p:boldItalic r:id="rId40"/>
    </p:embeddedFont>
    <p:embeddedFont>
      <p:font typeface="Segoe UI" pitchFamily="34" charset="0"/>
      <p:regular r:id="rId41"/>
      <p:bold r:id="rId42"/>
      <p:italic r:id="rId43"/>
      <p:boldItalic r:id="rId44"/>
    </p:embeddedFont>
    <p:embeddedFont>
      <p:font typeface="Segoe UI Light" pitchFamily="34" charset="0"/>
      <p:regular r:id="rId45"/>
    </p:embeddedFont>
    <p:embeddedFont>
      <p:font typeface="Segoe Light" pitchFamily="34" charset="0"/>
      <p:regular r:id="rId46"/>
      <p:italic r:id="rId47"/>
    </p:embeddedFont>
    <p:embeddedFont>
      <p:font typeface="SimSun" pitchFamily="2" charset="-122"/>
      <p:regular r:id="rId48"/>
    </p:embeddedFont>
    <p:embeddedFont>
      <p:font typeface="Calibri"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0457"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54063-ABD5-4083-831E-0E14928FFBB1}"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48020-8A17-40AF-9253-8D35E63273D8}" type="slidenum">
              <a:rPr lang="en-US" smtClean="0"/>
              <a:t>‹#›</a:t>
            </a:fld>
            <a:endParaRPr lang="en-US"/>
          </a:p>
        </p:txBody>
      </p:sp>
    </p:spTree>
    <p:extLst>
      <p:ext uri="{BB962C8B-B14F-4D97-AF65-F5344CB8AC3E}">
        <p14:creationId xmlns:p14="http://schemas.microsoft.com/office/powerpoint/2010/main" val="15873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Présentation : 60 minutes</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Atelier pratique : 75 minutes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À la fin de ce module, les stagiaires seront à même d'effectuer les tâches suivantes :</a:t>
            </a:r>
          </a:p>
          <a:p>
            <a:pPr marL="171450" lvl="0" indent="-171450">
              <a:lnSpc>
                <a:spcPct val="115000"/>
              </a:lnSpc>
              <a:spcAft>
                <a:spcPts val="1000"/>
              </a:spcAft>
              <a:buFont typeface="Arial" pitchFamily="34" charset="0"/>
              <a:buChar char="•"/>
            </a:pPr>
            <a:r>
              <a:rPr lang="fr-FR" sz="1000" smtClean="0">
                <a:latin typeface="Arial"/>
                <a:ea typeface="Calibri"/>
                <a:cs typeface="Times New Roman"/>
              </a:rPr>
              <a:t>planifier et implémenter un déploiement de Windows</a:t>
            </a:r>
            <a:r>
              <a:rPr lang="fr-FR" sz="1000" baseline="30000" smtClean="0">
                <a:latin typeface="Arial"/>
                <a:ea typeface="Calibri"/>
                <a:cs typeface="Times New Roman"/>
              </a:rPr>
              <a:t>®</a:t>
            </a:r>
            <a:r>
              <a:rPr lang="fr-FR" sz="1000" smtClean="0">
                <a:latin typeface="Arial"/>
                <a:ea typeface="Calibri"/>
                <a:cs typeface="Times New Roman"/>
              </a:rPr>
              <a:t> Server Update Service (WSUS) ;</a:t>
            </a:r>
            <a:endParaRPr lang="fr-FR" sz="1000" smtClean="0">
              <a:solidFill>
                <a:prstClr val="black"/>
              </a:solidFill>
              <a:latin typeface="Arial"/>
              <a:ea typeface="Calibri"/>
              <a:cs typeface="Times New Roman"/>
            </a:endParaRPr>
          </a:p>
          <a:p>
            <a:pPr marL="171450" lvl="0" indent="-171450">
              <a:lnSpc>
                <a:spcPct val="115000"/>
              </a:lnSpc>
              <a:spcAft>
                <a:spcPts val="1000"/>
              </a:spcAft>
              <a:buFont typeface="Arial" pitchFamily="34" charset="0"/>
              <a:buChar char="•"/>
            </a:pPr>
            <a:r>
              <a:rPr lang="fr-FR" sz="1000" smtClean="0">
                <a:latin typeface="Arial"/>
                <a:ea typeface="Calibri"/>
                <a:cs typeface="Times New Roman"/>
              </a:rPr>
              <a:t>planifier des mises à jour logicielles avec Microsoft</a:t>
            </a:r>
            <a:r>
              <a:rPr lang="fr-FR" sz="1000" baseline="30000" smtClean="0">
                <a:latin typeface="Arial"/>
                <a:ea typeface="Calibri"/>
                <a:cs typeface="Times New Roman"/>
              </a:rPr>
              <a:t>®</a:t>
            </a:r>
            <a:r>
              <a:rPr lang="fr-FR" sz="1000" smtClean="0">
                <a:latin typeface="Arial"/>
                <a:ea typeface="Calibri"/>
                <a:cs typeface="Times New Roman"/>
              </a:rPr>
              <a:t> System Center 2012 Configuration Manager ;</a:t>
            </a:r>
          </a:p>
          <a:p>
            <a:pPr marL="171450" lvl="0" indent="-171450">
              <a:lnSpc>
                <a:spcPct val="115000"/>
              </a:lnSpc>
              <a:spcAft>
                <a:spcPts val="1000"/>
              </a:spcAft>
              <a:buFont typeface="Arial" pitchFamily="34" charset="0"/>
              <a:buChar char="•"/>
            </a:pPr>
            <a:r>
              <a:rPr lang="fr-FR" sz="1000" smtClean="0">
                <a:latin typeface="Arial"/>
                <a:ea typeface="Calibri"/>
                <a:cs typeface="Times New Roman"/>
              </a:rPr>
              <a:t>planifier et implémenter des mises à jour dans une virtualisation de serveur ;</a:t>
            </a:r>
          </a:p>
          <a:p>
            <a:pPr marL="171450" lvl="0" indent="-171450">
              <a:lnSpc>
                <a:spcPct val="115000"/>
              </a:lnSpc>
              <a:spcAft>
                <a:spcPts val="1000"/>
              </a:spcAft>
              <a:buFont typeface="Arial" pitchFamily="34" charset="0"/>
              <a:buChar char="•"/>
            </a:pPr>
            <a:r>
              <a:rPr lang="fr-FR" sz="1000" smtClean="0">
                <a:latin typeface="Arial"/>
                <a:ea typeface="Calibri"/>
                <a:cs typeface="Times New Roman"/>
              </a:rPr>
              <a:t>planifier et implémenter une correction de mise à jour ;</a:t>
            </a:r>
          </a:p>
          <a:p>
            <a:pPr>
              <a:lnSpc>
                <a:spcPct val="115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animer ce module, vous devez disposer du fichier Microsoft</a:t>
            </a:r>
            <a:r>
              <a:rPr lang="fr-FR" sz="1000" baseline="30000" smtClean="0">
                <a:latin typeface="Arial"/>
                <a:ea typeface="Calibri"/>
                <a:cs typeface="Times New Roman"/>
              </a:rPr>
              <a:t>®</a:t>
            </a:r>
            <a:r>
              <a:rPr lang="fr-FR" sz="1000" smtClean="0">
                <a:latin typeface="Arial"/>
                <a:ea typeface="Calibri"/>
                <a:cs typeface="Times New Roman"/>
              </a:rPr>
              <a:t> Office PowerPoint</a:t>
            </a:r>
            <a:r>
              <a:rPr lang="fr-FR" sz="1000" baseline="30000" smtClean="0">
                <a:latin typeface="Arial"/>
                <a:ea typeface="Calibri"/>
                <a:cs typeface="Times New Roman"/>
              </a:rPr>
              <a:t>®</a:t>
            </a:r>
            <a:r>
              <a:rPr lang="fr-FR" sz="1000" smtClean="0">
                <a:latin typeface="Arial"/>
                <a:ea typeface="Calibri"/>
                <a:cs typeface="Times New Roman"/>
              </a:rPr>
              <a:t> 22414B_09.pptx.</a:t>
            </a:r>
          </a:p>
          <a:p>
            <a:pPr>
              <a:lnSpc>
                <a:spcPct val="115000"/>
              </a:lnSpc>
              <a:spcAft>
                <a:spcPts val="995"/>
              </a:spcAft>
            </a:pPr>
            <a:r>
              <a:rPr lang="fr-FR" sz="1000" b="1" smtClean="0">
                <a:latin typeface="Arial"/>
                <a:ea typeface="Calibri"/>
                <a:cs typeface="Times New Roman"/>
              </a:rPr>
              <a:t>Important</a:t>
            </a:r>
            <a:r>
              <a:rPr lang="fr-FR" sz="1000" smtClean="0">
                <a:latin typeface="Arial"/>
                <a:ea typeface="Calibri"/>
                <a:cs typeface="Times New Roman"/>
              </a:rPr>
              <a:t> </a:t>
            </a:r>
            <a:r>
              <a:rPr lang="fr-FR" sz="1000" b="1" smtClean="0">
                <a:latin typeface="Arial"/>
                <a:ea typeface="Calibri"/>
                <a:cs typeface="Times New Roman"/>
              </a:rPr>
              <a:t>:</a:t>
            </a:r>
            <a:r>
              <a:rPr lang="fr-FR" sz="1000" smtClean="0">
                <a:latin typeface="Arial"/>
                <a:ea typeface="Calibri"/>
                <a:cs typeface="Times New Roman"/>
              </a:rPr>
              <a:t> </a:t>
            </a:r>
            <a:r>
              <a:rPr lang="fr-FR" sz="1000" smtClean="0">
                <a:latin typeface="Arial"/>
                <a:ea typeface="SimSun"/>
                <a:cs typeface="Arial"/>
              </a:rPr>
              <a:t>Il est recommandé d'utiliser Office PowerPoint 2007 ou une version plus récente pour afficher les diapositives de ce cours. Si vous utilisez la Visionneuse PowerPoint ou une version antérieure d'Office PowerPoint, il se peut que certaines fonctionnalités des diapositives ne fonctionnent pas correctement</a:t>
            </a:r>
            <a:r>
              <a:rPr lang="fr-FR" sz="1000" smtClean="0">
                <a:latin typeface="Arial"/>
                <a:ea typeface="Calibri"/>
                <a:cs typeface="Times New Roman"/>
              </a:rPr>
              <a:t>.</a:t>
            </a: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préparer ce module, vous devez effectuer les tâches suivantes :</a:t>
            </a:r>
          </a:p>
          <a:p>
            <a:pPr marL="171450" lvl="0" indent="-171450">
              <a:lnSpc>
                <a:spcPct val="115000"/>
              </a:lnSpc>
              <a:spcAft>
                <a:spcPts val="1000"/>
              </a:spcAft>
              <a:buFont typeface="Arial" pitchFamily="34" charset="0"/>
              <a:buChar char="•"/>
            </a:pPr>
            <a:r>
              <a:rPr lang="fr-FR" sz="1000" smtClean="0">
                <a:latin typeface="Arial"/>
                <a:ea typeface="Calibri"/>
                <a:cs typeface="Times New Roman"/>
              </a:rPr>
              <a:t>lire tous les documents de cours relatifs à ce module ;</a:t>
            </a:r>
            <a:endParaRPr lang="fr-FR" sz="1000" smtClean="0">
              <a:solidFill>
                <a:prstClr val="black"/>
              </a:solidFill>
              <a:latin typeface="Arial"/>
              <a:ea typeface="Calibri"/>
              <a:cs typeface="Times New Roman"/>
            </a:endParaRPr>
          </a:p>
          <a:p>
            <a:pPr marL="171450" lvl="0" indent="-171450">
              <a:lnSpc>
                <a:spcPct val="115000"/>
              </a:lnSpc>
              <a:spcAft>
                <a:spcPts val="1000"/>
              </a:spcAft>
              <a:buFont typeface="Arial" pitchFamily="34" charset="0"/>
              <a:buChar char="•"/>
            </a:pPr>
            <a:r>
              <a:rPr lang="fr-FR" sz="1000" smtClean="0">
                <a:latin typeface="Arial"/>
                <a:ea typeface="SimSun"/>
                <a:cs typeface="Arial"/>
              </a:rPr>
              <a:t>exercez-vous à exécuter les démonstrations</a:t>
            </a:r>
            <a:r>
              <a:rPr lang="fr-FR" sz="1000" smtClean="0">
                <a:latin typeface="Arial"/>
                <a:ea typeface="Calibri"/>
                <a:cs typeface="Times New Roman"/>
              </a:rPr>
              <a:t>;</a:t>
            </a:r>
          </a:p>
          <a:p>
            <a:pPr marL="171450" lvl="0" indent="-171450">
              <a:lnSpc>
                <a:spcPct val="115000"/>
              </a:lnSpc>
              <a:spcAft>
                <a:spcPts val="1000"/>
              </a:spcAft>
              <a:buFont typeface="Arial" pitchFamily="34" charset="0"/>
              <a:buChar char="•"/>
            </a:pPr>
            <a:r>
              <a:rPr lang="fr-FR" sz="1000" smtClean="0">
                <a:latin typeface="Arial"/>
                <a:ea typeface="Calibri"/>
                <a:cs typeface="Times New Roman"/>
              </a:rPr>
              <a:t>vous exercer à exécuter les ateliers.</a:t>
            </a:r>
          </a:p>
          <a:p>
            <a:pPr marL="171450" lvl="0" indent="-171450">
              <a:lnSpc>
                <a:spcPct val="115000"/>
              </a:lnSpc>
              <a:spcAft>
                <a:spcPts val="1000"/>
              </a:spcAft>
              <a:buFont typeface="Arial" pitchFamily="34" charset="0"/>
              <a:buChar char="•"/>
            </a:pPr>
            <a:r>
              <a:rPr lang="fr-FR" sz="1000" smtClean="0">
                <a:latin typeface="Arial"/>
                <a:ea typeface="Calibri"/>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p>
          <a:p>
            <a:pPr>
              <a:lnSpc>
                <a:spcPct val="115000"/>
              </a:lnSpc>
              <a:spcAft>
                <a:spcPts val="1000"/>
              </a:spcAft>
            </a:pPr>
            <a:r>
              <a:rPr lang="fr-FR" sz="1000" smtClean="0">
                <a:latin typeface="Arial"/>
                <a:ea typeface="Calibri"/>
                <a:cs typeface="Times New Roman"/>
              </a:rPr>
              <a:t>Lors de la préparation de ce cours, il est impératif que vous exécutiez vous-même les ateliers afin de comprendre leur fonctionnement et les concepts abordés dans chacun d'entre eux. Vous serez ainsi à même de fournir des conseils avisés aux stagiaires qui peuvent rester bloqués lors d'un atelier. Vous serez également plus en mesure d'organiser votre cours afin de vous assurer que tous les concepts abordés dans les ateliers sont traités dans votre cours.</a:t>
            </a:r>
          </a:p>
          <a:p>
            <a:pPr>
              <a:lnSpc>
                <a:spcPct val="115000"/>
              </a:lnSpc>
              <a:spcAft>
                <a:spcPts val="1000"/>
              </a:spcAft>
            </a:pP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5602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options de stockage pour les serveurs WSUS.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360159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configuration matérielle et logicielle requise pour un déploiement de WSUS. Vous devez insister sur le fait que la planification de l'espace disque est l'aspect le plus important dans l'architecture de votre configuration de serveur WSUS.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11</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284836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phases du déploiement de la mise à jour. Soulignez l'importance des groupes de tests, et présentez la stratégie de groupe et la conception d'unité d'organisation du point de vue du déploiement de la mise à jour.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375843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Vous devrez probablement prévoir plus de temps pour cette leçon que la précédente, car les stagiaires ont généralement beaucoup moins d'expérience avec Configuration Manager. Assurez-vous d'expliquer clairement les différences entre la mise à jour avec WSUS et la mise à jour avec Configuration Manager. En outre, assurez-vous que les stagiaires comprennent comment WSUS et Configuration Manager fonctionnent ensemble.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35094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fonctionnalité de mise à jour logicielle dans System Center Configuration Manager 2012.</a:t>
            </a:r>
          </a:p>
          <a:p>
            <a:pPr>
              <a:lnSpc>
                <a:spcPct val="115000"/>
              </a:lnSpc>
              <a:spcAft>
                <a:spcPts val="1000"/>
              </a:spcAft>
            </a:pPr>
            <a:r>
              <a:rPr lang="fr-FR" sz="1000" smtClean="0">
                <a:latin typeface="Arial"/>
                <a:ea typeface="Calibri"/>
                <a:cs typeface="Times New Roman"/>
              </a:rPr>
              <a:t>Précisez que bien que vous utilisiez WSUS, vous ne gérez pas réellement d'installation de WSUS à l'aide de la console WSUS. Vous devez effectuer toute la gestion à l'aide de la console Configuration Manager.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36240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Décrivez les conditions préalables pour la fonctionnalité de mise à jour logicielle.</a:t>
            </a:r>
          </a:p>
          <a:p>
            <a:pPr>
              <a:lnSpc>
                <a:spcPct val="115000"/>
              </a:lnSpc>
              <a:spcAft>
                <a:spcPts val="1000"/>
              </a:spcAft>
            </a:pPr>
            <a:r>
              <a:rPr lang="fr-FR" sz="1000" dirty="0" smtClean="0">
                <a:latin typeface="Arial"/>
                <a:ea typeface="Calibri"/>
                <a:cs typeface="Times New Roman"/>
              </a:rPr>
              <a:t>Faites remarquer que certaines conditions préalables reposent sur l'infrastructure actuellement gérée.</a:t>
            </a:r>
          </a:p>
          <a:p>
            <a:pPr>
              <a:lnSpc>
                <a:spcPct val="115000"/>
              </a:lnSpc>
              <a:spcAft>
                <a:spcPts val="1000"/>
              </a:spcAft>
            </a:pPr>
            <a:r>
              <a:rPr lang="fr-FR" sz="1000" dirty="0" smtClean="0">
                <a:latin typeface="Arial"/>
                <a:ea typeface="Calibri"/>
                <a:cs typeface="Times New Roman"/>
              </a:rPr>
              <a:t>Précisez que vous pouvez installer la console WSUS SP2 à l'aide de la commande suivante : </a:t>
            </a:r>
          </a:p>
          <a:p>
            <a:pPr>
              <a:lnSpc>
                <a:spcPts val="1000"/>
              </a:lnSpc>
              <a:spcAft>
                <a:spcPts val="600"/>
              </a:spcAft>
            </a:pPr>
            <a:r>
              <a:rPr lang="fr-FR" sz="1000" dirty="0" smtClean="0">
                <a:effectLst/>
                <a:latin typeface="Arial"/>
                <a:ea typeface="Times New Roman"/>
                <a:cs typeface="Times New Roman"/>
              </a:rPr>
              <a:t>WSUS30-KB972455-x64.exe CONSOLE_INSTALL=1</a:t>
            </a:r>
          </a:p>
          <a:p>
            <a:pPr>
              <a:lnSpc>
                <a:spcPct val="115000"/>
              </a:lnSpc>
              <a:spcAft>
                <a:spcPts val="1000"/>
              </a:spcAft>
            </a:pPr>
            <a:r>
              <a:rPr lang="fr-FR" sz="1000" dirty="0" smtClean="0">
                <a:solidFill>
                  <a:srgbClr val="000000"/>
                </a:solidFill>
                <a:latin typeface="Arial"/>
                <a:ea typeface="Calibri"/>
                <a:cs typeface="Times New Roman"/>
              </a:rPr>
              <a:t>Orientez la discussion autour du point de mise à jour logicielle et sur la façon dont il dépend de votre conception de site Configuration Manager. Si vous utilisez un serveur d'accès client vous devez spécifier un nom de Proxy Server pour entrer des mises à jour dans la base de données. Vous devez également tenir compte des paramètres de synchronisation si le site serveur d'accès client est défini pour ne pas avoir d'accès Internet. Vous devez sélectionner </a:t>
            </a:r>
            <a:r>
              <a:rPr lang="fr-FR" sz="1000" b="1" dirty="0" smtClean="0">
                <a:latin typeface="Arial"/>
                <a:ea typeface="Calibri"/>
                <a:cs typeface="Times New Roman"/>
              </a:rPr>
              <a:t>Ne pas synchroniser à partir de Microsoft Update</a:t>
            </a:r>
            <a:r>
              <a:rPr lang="fr-FR" sz="1000" dirty="0" smtClean="0">
                <a:solidFill>
                  <a:srgbClr val="000000"/>
                </a:solidFill>
                <a:latin typeface="Arial"/>
                <a:ea typeface="Calibri"/>
                <a:cs typeface="Times New Roman"/>
              </a:rPr>
              <a:t>, puis exécuter la synchronisation manuelle des mises à jour logicielles sur vos principaux sites. </a:t>
            </a:r>
            <a:endParaRPr lang="fr-FR" sz="1000" dirty="0" smtClean="0">
              <a:latin typeface="Arial"/>
              <a:ea typeface="Calibri"/>
              <a:cs typeface="Times New Roman"/>
            </a:endParaRPr>
          </a:p>
          <a:p>
            <a:pPr>
              <a:lnSpc>
                <a:spcPct val="115000"/>
              </a:lnSpc>
              <a:spcAft>
                <a:spcPts val="1000"/>
              </a:spcAft>
            </a:pPr>
            <a:r>
              <a:rPr lang="fr-FR" sz="1000" dirty="0" smtClean="0">
                <a:solidFill>
                  <a:srgbClr val="000000"/>
                </a:solidFill>
                <a:latin typeface="Arial"/>
                <a:ea typeface="Calibri"/>
                <a:cs typeface="Times New Roman"/>
              </a:rPr>
              <a:t>Par défaut, la fonctionnalité de mises à jour logicielle utilise le système local pour le déploiement. Cependant, il est possible que vous n'ayez pas d'accès Internet avec ce compte. </a:t>
            </a:r>
            <a:endParaRPr lang="fr-FR" sz="1000" dirty="0" smtClean="0">
              <a:latin typeface="Arial"/>
              <a:ea typeface="Calibri"/>
              <a:cs typeface="Times New Roman"/>
            </a:endParaRPr>
          </a:p>
          <a:p>
            <a:pPr>
              <a:lnSpc>
                <a:spcPct val="115000"/>
              </a:lnSpc>
              <a:spcAft>
                <a:spcPts val="1000"/>
              </a:spcAft>
            </a:pPr>
            <a:r>
              <a:rPr lang="fr-FR" sz="1000" dirty="0" smtClean="0">
                <a:solidFill>
                  <a:srgbClr val="000000"/>
                </a:solidFill>
                <a:latin typeface="Arial"/>
                <a:ea typeface="Calibri"/>
                <a:cs typeface="Times New Roman"/>
              </a:rPr>
              <a:t>Vous devriez présenter les fenêtres de maintenance et de quelle manière vous pouvez établir vos groupes de collections et de déploiement, mais aussi tirer parti de fonctionnalités telles que les fenêtres de maintenance de sorte que vous n'ayez pas à déployer et à redémarrer quand vous êtes dans une fenêtre de production. </a:t>
            </a:r>
            <a:endParaRPr lang="fr-FR" sz="1000" dirty="0" smtClean="0">
              <a:latin typeface="Arial"/>
              <a:ea typeface="Calibri"/>
              <a:cs typeface="Times New Roman"/>
            </a:endParaRPr>
          </a:p>
          <a:p>
            <a:pPr>
              <a:lnSpc>
                <a:spcPct val="115000"/>
              </a:lnSpc>
              <a:spcAft>
                <a:spcPts val="1000"/>
              </a:spcAft>
            </a:pPr>
            <a:r>
              <a:rPr lang="fr-FR" sz="1000" dirty="0" smtClean="0">
                <a:solidFill>
                  <a:srgbClr val="000000"/>
                </a:solidFill>
                <a:latin typeface="Arial"/>
                <a:ea typeface="Calibri"/>
                <a:cs typeface="Times New Roman"/>
              </a:rPr>
              <a:t>Vue d'ensemble de la façon définir les critères pour l'exemple de produits : </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Product = Windows 7</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Bulletin ID = MS</a:t>
            </a:r>
          </a:p>
          <a:p>
            <a:pPr marL="342900" marR="0" lvl="0" indent="-342900">
              <a:lnSpc>
                <a:spcPct val="115000"/>
              </a:lnSpc>
              <a:spcBef>
                <a:spcPts val="0"/>
              </a:spcBef>
              <a:spcAft>
                <a:spcPts val="995"/>
              </a:spcAft>
              <a:buFont typeface="Symbol"/>
              <a:buChar char=""/>
            </a:pPr>
            <a:r>
              <a:rPr lang="fr-FR" sz="1000" dirty="0" err="1" smtClean="0">
                <a:effectLst/>
                <a:latin typeface="Arial"/>
                <a:ea typeface="Times New Roman"/>
                <a:cs typeface="Times New Roman"/>
              </a:rPr>
              <a:t>Expired</a:t>
            </a:r>
            <a:r>
              <a:rPr lang="fr-FR" sz="1000" dirty="0" smtClean="0">
                <a:effectLst/>
                <a:latin typeface="Arial"/>
                <a:ea typeface="Times New Roman"/>
                <a:cs typeface="Times New Roman"/>
              </a:rPr>
              <a:t> = No</a:t>
            </a:r>
          </a:p>
          <a:p>
            <a:pPr marL="342900" marR="0" lvl="0" indent="-342900">
              <a:lnSpc>
                <a:spcPct val="115000"/>
              </a:lnSpc>
              <a:spcBef>
                <a:spcPts val="0"/>
              </a:spcBef>
              <a:spcAft>
                <a:spcPts val="995"/>
              </a:spcAft>
              <a:buFont typeface="Symbol"/>
              <a:buChar char=""/>
            </a:pPr>
            <a:r>
              <a:rPr lang="fr-FR" sz="1000" dirty="0" err="1" smtClean="0">
                <a:effectLst/>
                <a:latin typeface="Arial"/>
                <a:ea typeface="Times New Roman"/>
                <a:cs typeface="Times New Roman"/>
              </a:rPr>
              <a:t>Superseded</a:t>
            </a:r>
            <a:r>
              <a:rPr lang="fr-FR" sz="1000" dirty="0" smtClean="0">
                <a:effectLst/>
                <a:latin typeface="Arial"/>
                <a:ea typeface="Times New Roman"/>
                <a:cs typeface="Times New Roman"/>
              </a:rPr>
              <a:t> = No</a:t>
            </a: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337397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 déploiement et les conditions requises pour la fonctionnalité de mise à jour de logiciels.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421863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318504" cy="6604000"/>
          </a:xfrm>
        </p:spPr>
        <p:txBody>
          <a:bodyPr>
            <a:noAutofit/>
          </a:bodyPr>
          <a:lstStyle/>
          <a:p>
            <a:pPr>
              <a:lnSpc>
                <a:spcPct val="115000"/>
              </a:lnSpc>
              <a:spcAft>
                <a:spcPts val="900"/>
              </a:spcAft>
            </a:pPr>
            <a:r>
              <a:rPr lang="fr-FR" sz="1000" dirty="0" smtClean="0">
                <a:latin typeface="Arial"/>
                <a:ea typeface="Calibri"/>
                <a:cs typeface="Times New Roman"/>
              </a:rPr>
              <a:t>Présentez le processus de mise à jour logicielle à l'aide de Configuration Manager. Assurez-vous que les stagiaires comprennent comment cela fonctionne, car la procédure entière est bien plus complexe que dans WSUS.</a:t>
            </a:r>
          </a:p>
          <a:p>
            <a:pPr>
              <a:lnSpc>
                <a:spcPct val="115000"/>
              </a:lnSpc>
              <a:spcAft>
                <a:spcPts val="900"/>
              </a:spcAft>
            </a:pPr>
            <a:r>
              <a:rPr lang="fr-FR" sz="1000" dirty="0" smtClean="0">
                <a:latin typeface="Arial"/>
                <a:ea typeface="Calibri"/>
                <a:cs typeface="Times New Roman"/>
              </a:rPr>
              <a:t>La procédure pour que les clients installent des mises à jour logicielles est la suivante :</a:t>
            </a: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Dans la console </a:t>
            </a:r>
            <a:r>
              <a:rPr lang="fr-FR" sz="1000" b="1" dirty="0" smtClean="0">
                <a:effectLst/>
                <a:latin typeface="Arial"/>
                <a:cs typeface="Times New Roman"/>
              </a:rPr>
              <a:t>System Center 2012 Configuration Manager</a:t>
            </a:r>
            <a:r>
              <a:rPr lang="fr-FR" sz="1000" dirty="0" smtClean="0">
                <a:effectLst/>
                <a:latin typeface="Arial"/>
                <a:cs typeface="Times New Roman"/>
              </a:rPr>
              <a:t>, vous devez utiliser l'</a:t>
            </a:r>
            <a:r>
              <a:rPr lang="fr-FR" sz="1000" b="1" dirty="0" smtClean="0">
                <a:effectLst/>
                <a:latin typeface="Arial"/>
                <a:cs typeface="Times New Roman"/>
              </a:rPr>
              <a:t>Assistant Déploiement des mises à jour logicielles</a:t>
            </a:r>
            <a:r>
              <a:rPr lang="fr-FR" sz="1000" dirty="0" smtClean="0">
                <a:effectLst/>
                <a:latin typeface="Arial"/>
                <a:cs typeface="Times New Roman"/>
              </a:rPr>
              <a:t> pour créer un package de déploiement.</a:t>
            </a:r>
            <a:endParaRPr lang="fr-FR" sz="1000" dirty="0" smtClean="0">
              <a:effectLst/>
              <a:latin typeface="Arial"/>
              <a:ea typeface="Times New Roman"/>
              <a:cs typeface="Times New Roman"/>
            </a:endParaRP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Le serveur de site demande les binaires de mises à jour logicielles à partir du site de téléchargement que vous définissez durant le déploiement. Ces binaires peuvent provenir de Microsoft Update ou d'une source locale.</a:t>
            </a:r>
            <a:endParaRPr lang="fr-FR" sz="1000" dirty="0" smtClean="0">
              <a:effectLst/>
              <a:latin typeface="Arial"/>
              <a:ea typeface="Times New Roman"/>
              <a:cs typeface="Times New Roman"/>
            </a:endParaRP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Le serveur de site copie les binaires de mises à jour logicielles dans la bibliothèque de contenu sur le point de distribution. Le serveur de site ajoute également le nouveau déploiement des mises à jour logicielles à la stratégie d'ordinateur. </a:t>
            </a:r>
            <a:endParaRPr lang="fr-FR" sz="1000" dirty="0" smtClean="0">
              <a:effectLst/>
              <a:latin typeface="Arial"/>
              <a:ea typeface="Times New Roman"/>
              <a:cs typeface="Times New Roman"/>
            </a:endParaRP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Au moment de l'interrogation de la stratégie du client, celui-ci récupère la stratégie d'ordinateur à partir du point de gestion, et reçoit les nouvelles informations de déploiement.</a:t>
            </a:r>
            <a:endParaRPr lang="fr-FR" sz="1000" dirty="0" smtClean="0">
              <a:effectLst/>
              <a:latin typeface="Arial"/>
              <a:ea typeface="Times New Roman"/>
              <a:cs typeface="Times New Roman"/>
            </a:endParaRP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Si le catalogue de mises à jour logicielles a changé, le client analyse alors chaque mise à jour logicielle pour vérifier si elle est encore requise. Si le type de déploiement de mise à jour logicielle est configuré comme Requis, le client demande les binaires du point de distribution pour chaque mise à jour requise, puis les enregistre dans le cache local. Si le type de déploiement est configuré comme Disponible, les mises à jour sont téléchargées lorsque l'utilisateur invoque l'installation.</a:t>
            </a:r>
            <a:endParaRPr lang="fr-FR" sz="1000" dirty="0" smtClean="0">
              <a:effectLst/>
              <a:latin typeface="Arial"/>
              <a:ea typeface="Times New Roman"/>
              <a:cs typeface="Times New Roman"/>
            </a:endParaRP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Le client envoie un message d'état au point de gestion et indique que la mise à jour logicielle a été téléchargée. Le point de gestion transfère le message d'état au serveur de site, qui entre ensuite le message dans la base de données.</a:t>
            </a:r>
          </a:p>
          <a:p>
            <a:pPr marL="342900" marR="0" lvl="0" indent="-342900">
              <a:lnSpc>
                <a:spcPct val="115000"/>
              </a:lnSpc>
              <a:spcBef>
                <a:spcPts val="0"/>
              </a:spcBef>
              <a:spcAft>
                <a:spcPts val="900"/>
              </a:spcAft>
              <a:buFont typeface="+mj-lt"/>
              <a:buAutoNum type="arabicPeriod"/>
            </a:pPr>
            <a:r>
              <a:rPr lang="fr-FR" sz="1000" dirty="0" smtClean="0">
                <a:effectLst/>
                <a:latin typeface="Arial"/>
                <a:cs typeface="Times New Roman"/>
              </a:rPr>
              <a:t>Lorsque la date butoir de l'installation des mises à jour logicielles arrive ou quand vous initialisez l'installation des mises à jour manuellement, le client analyse chaque mise à jour logicielle pour vérifier si elles sont encore requises. Le client installe la mise à jour logicielle, exécute une autre analyse sur le client pour s'assurer que la mise à jour n'est plus requise, puis envoie un message d'état au point de gestion qui indique que la mise à jour a été installée. Si un redémarrage est nécessaire, le message d'état indique que l'ordinateur client est en attente d'un redémarrage. Après le redémarrage, une analyse est initialisée pour vérifier que la mise à jour logicielle n'est plus requise et pour créer un message d'état pour indiquer que la mise à jour a été installée. Pour chaque échec d'installation de mise à jour logicielle, un message d'état d'erreur est envoyé au point de gestion. Le point de gestion transfère ensuite ce message au serveur de site, qui l'insère dans la base de données.</a:t>
            </a:r>
            <a:endParaRPr lang="fr-FR"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17</a:t>
            </a:fld>
            <a:endParaRPr lang="en-US"/>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dirty="0" smtClean="0">
                <a:latin typeface="Arial"/>
              </a:rPr>
              <a:t>(Remarques supplémentaires sur la diapositive suivante)</a:t>
            </a:r>
            <a:endParaRPr lang="en-US" sz="1000" dirty="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9" name="Rectangle 8"/>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367506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lvl="0"/>
            <a:r>
              <a:rPr lang="fr-FR" sz="1000" smtClean="0">
                <a:solidFill>
                  <a:prstClr val="black"/>
                </a:solidFill>
                <a:latin typeface="Arial"/>
                <a:ea typeface="SimSun"/>
                <a:cs typeface="Arial"/>
              </a:rPr>
              <a:t>Les ordinateurs clients lancent un cycle de réévaluation du déploiement tous les sept jours, par défaut. Pendant ce processus d'évaluation, l'ordinateur client analyse les mises à jour logicielles précédemment déployées et installées. Si certaines sont manquantes, elles sont réinstallées</a:t>
            </a:r>
            <a:r>
              <a:rPr lang="fr-FR" sz="1000" smtClean="0">
                <a:solidFill>
                  <a:prstClr val="black"/>
                </a:solidFill>
                <a:latin typeface="Arial"/>
                <a:ea typeface="Calibri"/>
                <a:cs typeface="Times New Roman"/>
              </a:rPr>
              <a:t>.</a:t>
            </a:r>
            <a:endParaRPr lang="fr-FR" sz="1000"/>
          </a:p>
        </p:txBody>
      </p:sp>
      <p:sp>
        <p:nvSpPr>
          <p:cNvPr id="4" name="Slide Number Placeholder 3"/>
          <p:cNvSpPr>
            <a:spLocks noGrp="1"/>
          </p:cNvSpPr>
          <p:nvPr>
            <p:ph type="sldNum" sz="quarter" idx="10"/>
          </p:nvPr>
        </p:nvSpPr>
        <p:spPr/>
        <p:txBody>
          <a:bodyPr/>
          <a:lstStyle/>
          <a:p>
            <a:fld id="{0AF48020-8A17-40AF-9253-8D35E63273D8}" type="slidenum">
              <a:rPr lang="fr-FR" smtClean="0"/>
              <a:t>18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2218364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scénarios dans lesquels vous devez configurer le point de mise à jour logicielle dans SCCM. Comparez ces scénarios et présentez les différences.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19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302418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lvl="0">
              <a:lnSpc>
                <a:spcPct val="115000"/>
              </a:lnSpc>
              <a:spcAft>
                <a:spcPts val="300"/>
              </a:spcAft>
            </a:pPr>
            <a:r>
              <a:rPr lang="fr-FR" sz="1000" b="1" smtClean="0">
                <a:solidFill>
                  <a:prstClr val="black"/>
                </a:solidFill>
                <a:latin typeface="Arial"/>
                <a:ea typeface="Calibri"/>
                <a:cs typeface="Times New Roman"/>
              </a:rPr>
              <a:t>Préparation aux ateliers pratiques</a:t>
            </a:r>
            <a:endParaRPr lang="fr-FR" sz="1000" smtClean="0">
              <a:solidFill>
                <a:prstClr val="black"/>
              </a:solidFill>
              <a:latin typeface="Arial"/>
              <a:ea typeface="Calibri"/>
              <a:cs typeface="Times New Roman"/>
            </a:endParaRPr>
          </a:p>
          <a:p>
            <a:pPr lvl="0">
              <a:lnSpc>
                <a:spcPct val="115000"/>
              </a:lnSpc>
              <a:spcAft>
                <a:spcPts val="1000"/>
              </a:spcAft>
            </a:pPr>
            <a:r>
              <a:rPr lang="fr-FR" sz="1000" smtClean="0">
                <a:solidFill>
                  <a:prstClr val="black"/>
                </a:solidFill>
                <a:latin typeface="Arial"/>
                <a:ea typeface="Calibri"/>
                <a:cs typeface="Times New Roman"/>
              </a:rPr>
              <a:t>Un atelier pratique est proposé à la fin de ce module. 22414B-LON-DC1, 22414B-LON-SVR1, </a:t>
            </a:r>
            <a:br>
              <a:rPr lang="fr-FR" sz="1000" smtClean="0">
                <a:solidFill>
                  <a:prstClr val="black"/>
                </a:solidFill>
                <a:latin typeface="Arial"/>
                <a:ea typeface="Calibri"/>
                <a:cs typeface="Times New Roman"/>
              </a:rPr>
            </a:br>
            <a:r>
              <a:rPr lang="fr-FR" sz="1000" smtClean="0">
                <a:solidFill>
                  <a:prstClr val="black"/>
                </a:solidFill>
                <a:latin typeface="Arial"/>
                <a:ea typeface="Calibri"/>
                <a:cs typeface="Times New Roman"/>
              </a:rPr>
              <a:t>22414B-LON-DM1 doivent se trouver sur les ordinateurs virtuels. Avant de commencer l'atelier pratique, vous devez créer un nouvel ordinateur virtuel 22414B-LON-TEST à des fins de sauvegarde et de restauration. Demandez aux stagiaires de démarrer les ordinateurs virtuels maintenant et de se connecter en utilisant les informations d'identification de la diapositive de l'atelier pratique, afin que les ordinateurs soient prêts.</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1001780368"/>
              </p:ext>
            </p:extLst>
          </p:nvPr>
        </p:nvGraphicFramePr>
        <p:xfrm>
          <a:off x="424637" y="3559098"/>
          <a:ext cx="5671363" cy="1483360"/>
        </p:xfrm>
        <a:graphic>
          <a:graphicData uri="http://schemas.openxmlformats.org/drawingml/2006/table">
            <a:tbl>
              <a:tblPr firstRow="1" bandRow="1">
                <a:tableStyleId>{5C22544A-7EE6-4342-B048-85BDC9FD1C3A}</a:tableStyleId>
              </a:tblPr>
              <a:tblGrid>
                <a:gridCol w="1833575"/>
                <a:gridCol w="1833575"/>
                <a:gridCol w="2004213"/>
              </a:tblGrid>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Classe</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Masque</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Plage</a:t>
                      </a:r>
                      <a:endParaRPr lang="en-IN" sz="100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A</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10.0.0.0/8</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10.0.0.0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10.255.255.255</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B</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172.16.0.0/12</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172.16.0.0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172.31.255.255</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C</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192.168.0.0/16</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192.168.0.0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192.168.255.255</a:t>
                      </a:r>
                      <a:endParaRPr lang="en-IN" sz="1000" dirty="0">
                        <a:latin typeface="Arial" pitchFamily="34" charset="0"/>
                        <a:ea typeface="Times New Roman"/>
                        <a:cs typeface="Arial" pitchFamily="34" charset="0"/>
                      </a:endParaRP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0AF48020-8A17-40AF-9253-8D35E63273D8}" type="slidenum">
              <a:rPr lang="en-US" smtClean="0"/>
              <a:t>20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229035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trois technologies de mise à jour disponibles. Veillez à expliquer les différences principales, puis indiquez des scénarios dans lesquels chaque technologie est appropriée.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21</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115133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0AF48020-8A17-40AF-9253-8D35E63273D8}" type="slidenum">
              <a:rPr lang="en-US" smtClean="0"/>
              <a:t>22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578713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Définissez la mise à jour adaptée aux clusters, et décrivez les scénarios dans lesquels il est approprié de l'utiliser, et le problème général que vous pouvez rencontrer lors de la mise à jour des nœuds de cluster. Expliquez les différences entre les modes de mise à jour à distance et de mise à jour automatique.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23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155428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quelques éléments à prendre en compte et recommandations pour l'utilisation de la mise à jour adaptée aux clusters.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24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2838442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L'objectif de cette rubrique est de détailler comment le rôle serveur de mise à jour prend en charge l'infrastructure du </a:t>
            </a:r>
            <a:r>
              <a:rPr lang="fr-FR" sz="1000" dirty="0" err="1" smtClean="0">
                <a:latin typeface="Arial"/>
                <a:ea typeface="Calibri"/>
                <a:cs typeface="Times New Roman"/>
              </a:rPr>
              <a:t>cloud</a:t>
            </a:r>
            <a:r>
              <a:rPr lang="fr-FR" sz="1000" dirty="0" smtClean="0">
                <a:latin typeface="Arial"/>
                <a:ea typeface="Calibri"/>
                <a:cs typeface="Times New Roman"/>
              </a:rPr>
              <a:t> privé.</a:t>
            </a:r>
          </a:p>
          <a:p>
            <a:pPr>
              <a:lnSpc>
                <a:spcPct val="115000"/>
              </a:lnSpc>
              <a:spcAft>
                <a:spcPts val="1000"/>
              </a:spcAft>
            </a:pPr>
            <a:r>
              <a:rPr lang="fr-FR" sz="1000" dirty="0" smtClean="0">
                <a:latin typeface="Arial"/>
                <a:ea typeface="Calibri"/>
                <a:cs typeface="Times New Roman"/>
              </a:rPr>
              <a:t>Expliquez que pour les rôles autonomes, le rôle serveur WSUS fournit un contrôle total dans l'infrastructure sur ce qui est mis à jour, et à quel moment.</a:t>
            </a:r>
          </a:p>
          <a:p>
            <a:pPr>
              <a:lnSpc>
                <a:spcPct val="115000"/>
              </a:lnSpc>
              <a:spcAft>
                <a:spcPts val="1000"/>
              </a:spcAft>
            </a:pPr>
            <a:r>
              <a:rPr lang="fr-FR" sz="1000" dirty="0" smtClean="0">
                <a:latin typeface="Arial"/>
                <a:ea typeface="Calibri"/>
                <a:cs typeface="Times New Roman"/>
              </a:rPr>
              <a:t>Pour les clusters hôtes Hyper-V, VMM fournit une mise à jour de restauration orchestrée pour chaque nœud de cluster. Si un nœud de cluster est conforme, VMM le contourne.</a:t>
            </a:r>
          </a:p>
          <a:p>
            <a:pPr>
              <a:lnSpc>
                <a:spcPct val="115000"/>
              </a:lnSpc>
              <a:spcAft>
                <a:spcPts val="1000"/>
              </a:spcAft>
            </a:pPr>
            <a:r>
              <a:rPr lang="fr-FR" sz="1000" dirty="0" smtClean="0">
                <a:latin typeface="Arial"/>
                <a:ea typeface="Calibri"/>
                <a:cs typeface="Times New Roman"/>
              </a:rPr>
              <a:t>En outre, précisez que le rôle serveur de mise à jour concerne uniquement les serveurs qui composent le </a:t>
            </a:r>
            <a:r>
              <a:rPr lang="fr-FR" sz="1000" dirty="0" err="1" smtClean="0">
                <a:latin typeface="Arial"/>
                <a:ea typeface="Calibri"/>
                <a:cs typeface="Times New Roman"/>
              </a:rPr>
              <a:t>cloud</a:t>
            </a:r>
            <a:r>
              <a:rPr lang="fr-FR" sz="1000" dirty="0" smtClean="0">
                <a:latin typeface="Arial"/>
                <a:ea typeface="Calibri"/>
                <a:cs typeface="Times New Roman"/>
              </a:rPr>
              <a:t> privé. </a:t>
            </a:r>
          </a:p>
          <a:p>
            <a:pPr>
              <a:lnSpc>
                <a:spcPct val="115000"/>
              </a:lnSpc>
              <a:spcAft>
                <a:spcPts val="1000"/>
              </a:spcAft>
            </a:pPr>
            <a:r>
              <a:rPr lang="fr-FR" sz="1000" dirty="0" smtClean="0">
                <a:latin typeface="Arial"/>
                <a:ea typeface="Calibri"/>
                <a:cs typeface="Times New Roman"/>
              </a:rPr>
              <a:t>Notez que vous ne devez pas utiliser ce processus pour mettre à jour les ordinateurs virtuels gérés. Pour mettre à jour des ordinateurs virtuels, vous devez utiliser un outil tel que l'outil de maintenance de l'ordinateur virtuel. Veillez à vérifier que la version est compatible avec VMM 2012.</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25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54896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Expliquez comment configurer la gestion de mise à jour dans VMM.</a:t>
            </a:r>
          </a:p>
        </p:txBody>
      </p:sp>
      <p:sp>
        <p:nvSpPr>
          <p:cNvPr id="4" name="Slide Number Placeholder 3"/>
          <p:cNvSpPr>
            <a:spLocks noGrp="1"/>
          </p:cNvSpPr>
          <p:nvPr>
            <p:ph type="sldNum" sz="quarter" idx="10"/>
          </p:nvPr>
        </p:nvSpPr>
        <p:spPr/>
        <p:txBody>
          <a:bodyPr/>
          <a:lstStyle/>
          <a:p>
            <a:fld id="{0AF48020-8A17-40AF-9253-8D35E63273D8}" type="slidenum">
              <a:rPr lang="en-US" smtClean="0"/>
              <a:t>26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390388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0AF48020-8A17-40AF-9253-8D35E63273D8}" type="slidenum">
              <a:rPr lang="en-US" smtClean="0"/>
              <a:t>27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40095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0AF48020-8A17-40AF-9253-8D35E63273D8}" type="slidenum">
              <a:rPr lang="en-US" smtClean="0"/>
              <a:t>28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2699517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66104" cy="6604000"/>
          </a:xfrm>
        </p:spPr>
        <p:txBody>
          <a:bodyPr>
            <a:noAutofit/>
          </a:bodyPr>
          <a:lstStyle/>
          <a:p>
            <a:pPr>
              <a:lnSpc>
                <a:spcPct val="115000"/>
              </a:lnSpc>
              <a:spcAft>
                <a:spcPts val="300"/>
              </a:spcAft>
            </a:pPr>
            <a:r>
              <a:rPr lang="fr-FR" sz="1000" b="1" dirty="0" smtClean="0">
                <a:latin typeface="Arial"/>
                <a:ea typeface="Calibri"/>
                <a:cs typeface="Times New Roman"/>
              </a:rPr>
              <a:t>Exercice 1 : Implémenter la mise à jour hôte dans VMM</a:t>
            </a:r>
          </a:p>
          <a:p>
            <a:pPr>
              <a:lnSpc>
                <a:spcPct val="115000"/>
              </a:lnSpc>
              <a:spcAft>
                <a:spcPts val="1000"/>
              </a:spcAft>
            </a:pPr>
            <a:r>
              <a:rPr lang="fr-FR" sz="1000" dirty="0" smtClean="0">
                <a:latin typeface="Arial"/>
                <a:ea typeface="Calibri"/>
                <a:cs typeface="Times New Roman"/>
              </a:rPr>
              <a:t>A. </a:t>
            </a:r>
            <a:r>
              <a:rPr lang="fr-FR" sz="1000" dirty="0" err="1" smtClean="0">
                <a:latin typeface="Arial"/>
                <a:ea typeface="Calibri"/>
                <a:cs typeface="Times New Roman"/>
              </a:rPr>
              <a:t>Datum</a:t>
            </a:r>
            <a:r>
              <a:rPr lang="fr-FR" sz="1000" dirty="0" smtClean="0">
                <a:latin typeface="Arial"/>
                <a:ea typeface="Calibri"/>
                <a:cs typeface="Times New Roman"/>
              </a:rPr>
              <a:t> a déployé VMM pour gérer les ordinateurs hôtes Hyper-V dans son centre de données de Londres. Il envisage d'utiliser VMM pour gérer les mises à jour qui doivent être appliquées aux hôtes Hyper-V. Puisque les hôtes Hyper-V contrôleront plusieurs ressources importantes dans les ordinateurs virtuels, il est essentiel qu'elles soient à jour avec tous les correctifs de sécurité et de fonctionnalité.</a:t>
            </a:r>
          </a:p>
          <a:p>
            <a:pPr>
              <a:lnSpc>
                <a:spcPct val="115000"/>
              </a:lnSpc>
              <a:spcAft>
                <a:spcPts val="300"/>
              </a:spcAft>
            </a:pPr>
            <a:r>
              <a:rPr lang="fr-FR" sz="1000" b="1" dirty="0" smtClean="0">
                <a:latin typeface="Arial"/>
                <a:ea typeface="Calibri"/>
                <a:cs typeface="Times New Roman"/>
              </a:rPr>
              <a:t>Exercice 2 : Configuration du </a:t>
            </a:r>
            <a:r>
              <a:rPr lang="fr-FR" sz="1000" b="1" dirty="0" err="1" smtClean="0">
                <a:latin typeface="Arial"/>
                <a:ea typeface="Calibri"/>
                <a:cs typeface="Times New Roman"/>
              </a:rPr>
              <a:t>clustering</a:t>
            </a:r>
            <a:r>
              <a:rPr lang="fr-FR" sz="1000" b="1" dirty="0" smtClean="0">
                <a:latin typeface="Arial"/>
                <a:ea typeface="Calibri"/>
                <a:cs typeface="Times New Roman"/>
              </a:rPr>
              <a:t> avec basculement et de la mise à jour adaptée aux clusters</a:t>
            </a:r>
          </a:p>
          <a:p>
            <a:pPr>
              <a:lnSpc>
                <a:spcPct val="115000"/>
              </a:lnSpc>
              <a:spcAft>
                <a:spcPts val="1000"/>
              </a:spcAft>
            </a:pPr>
            <a:r>
              <a:rPr lang="fr-FR" sz="1000" dirty="0" smtClean="0">
                <a:latin typeface="Arial"/>
                <a:ea typeface="Calibri"/>
                <a:cs typeface="Times New Roman"/>
              </a:rPr>
              <a:t>A. </a:t>
            </a:r>
            <a:r>
              <a:rPr lang="fr-FR" sz="1000" dirty="0" err="1" smtClean="0">
                <a:latin typeface="Arial"/>
                <a:ea typeface="Calibri"/>
                <a:cs typeface="Times New Roman"/>
              </a:rPr>
              <a:t>Datum</a:t>
            </a:r>
            <a:r>
              <a:rPr lang="fr-FR" sz="1000" dirty="0" smtClean="0">
                <a:latin typeface="Arial"/>
                <a:ea typeface="Calibri"/>
                <a:cs typeface="Times New Roman"/>
              </a:rPr>
              <a:t> envisage également d'utiliser la fonctionnalité de mise à jour adaptée aux clusters pour mettre tous les hôtes à jour dans un cluster de basculement. L'entreprise a eu auparavant plusieurs problèmes avec la mise à jour des nœuds de cluster. Comme chaque cluster héberge des ressources importantes, les administrateurs mettaient ces nœuds à jour manuellement, au milieu de la nuit, pour réduire le temps d'interruption du service. A. </a:t>
            </a:r>
            <a:r>
              <a:rPr lang="fr-FR" sz="1000" dirty="0" err="1" smtClean="0">
                <a:latin typeface="Arial"/>
                <a:ea typeface="Calibri"/>
                <a:cs typeface="Times New Roman"/>
              </a:rPr>
              <a:t>Datum</a:t>
            </a:r>
            <a:r>
              <a:rPr lang="fr-FR" sz="1000" dirty="0" smtClean="0">
                <a:latin typeface="Arial"/>
                <a:ea typeface="Calibri"/>
                <a:cs typeface="Times New Roman"/>
              </a:rPr>
              <a:t> cherche une solution pour rendre ce processus automatique et moins gourmand en main-d'œuvre.</a:t>
            </a:r>
          </a:p>
          <a:p>
            <a:pPr>
              <a:lnSpc>
                <a:spcPct val="115000"/>
              </a:lnSpc>
              <a:spcAft>
                <a:spcPts val="1000"/>
              </a:spcAft>
            </a:pPr>
            <a:r>
              <a:rPr lang="fr-FR" sz="1000" dirty="0" smtClean="0">
                <a:latin typeface="Arial"/>
                <a:ea typeface="Calibri"/>
                <a:cs typeface="Times New Roman"/>
              </a:rPr>
              <a:t>Vous devez d'abord installer et configurer le cluster de basculement, puis configurer et valider la fonctionnalité de mise à jour adaptée aux clusters pour mettre les ordinateurs hôtes de Windows Server 2012 à jour.</a:t>
            </a:r>
          </a:p>
          <a:p>
            <a:pPr>
              <a:lnSpc>
                <a:spcPct val="115000"/>
              </a:lnSpc>
              <a:spcAft>
                <a:spcPts val="300"/>
              </a:spcAft>
            </a:pPr>
            <a:r>
              <a:rPr lang="fr-FR" sz="1000" b="1" dirty="0" smtClean="0">
                <a:latin typeface="Arial"/>
                <a:ea typeface="Calibri"/>
                <a:cs typeface="Times New Roman"/>
              </a:rPr>
              <a:t>Exercice 3 : Planification d'un déploiement WSUS</a:t>
            </a:r>
          </a:p>
          <a:p>
            <a:pPr>
              <a:lnSpc>
                <a:spcPct val="115000"/>
              </a:lnSpc>
              <a:spcAft>
                <a:spcPts val="1000"/>
              </a:spcAft>
            </a:pPr>
            <a:r>
              <a:rPr lang="fr-FR" sz="1000" dirty="0" smtClean="0">
                <a:latin typeface="Arial"/>
                <a:ea typeface="Calibri"/>
                <a:cs typeface="Times New Roman"/>
              </a:rPr>
              <a:t>A. </a:t>
            </a:r>
            <a:r>
              <a:rPr lang="fr-FR" sz="1000" dirty="0" err="1" smtClean="0">
                <a:latin typeface="Arial"/>
                <a:ea typeface="Calibri"/>
                <a:cs typeface="Times New Roman"/>
              </a:rPr>
              <a:t>Datum</a:t>
            </a:r>
            <a:r>
              <a:rPr lang="fr-FR" sz="1000" dirty="0" smtClean="0">
                <a:latin typeface="Arial"/>
                <a:ea typeface="Calibri"/>
                <a:cs typeface="Times New Roman"/>
              </a:rPr>
              <a:t> a déployé un serveur WSUS dans le centre de données central à Londres. Le déploiement de WSUS fonctionne bien dans le bureau principal, mais pas aussi bien dans les filiales de Toronto et de Sydney. La direction informatique d'A. </a:t>
            </a:r>
            <a:r>
              <a:rPr lang="fr-FR" sz="1000" dirty="0" err="1" smtClean="0">
                <a:latin typeface="Arial"/>
                <a:ea typeface="Calibri"/>
                <a:cs typeface="Times New Roman"/>
              </a:rPr>
              <a:t>Datum</a:t>
            </a:r>
            <a:r>
              <a:rPr lang="fr-FR" sz="1000" dirty="0" smtClean="0">
                <a:latin typeface="Arial"/>
                <a:ea typeface="Calibri"/>
                <a:cs typeface="Times New Roman"/>
              </a:rPr>
              <a:t> a fourni les conditions requises suivantes pour mettre à jour le déploiement de WSUS :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L'infrastructure de mise à jour doit réduire l'utilisation de la bande passante entre le bureau de Londres et celui de Sydney.</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L'infrastructure de mise à jour doit réduire l'utilisation de bande passante sur la connexion Internet à Toronto.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Un seul serveur WSUS doit être déployé sur chaque site.</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Chaque bureau doit avoir un ensemble d'ordinateurs de test qui testera tous les déploiements du bureau.</a:t>
            </a:r>
          </a:p>
        </p:txBody>
      </p:sp>
      <p:sp>
        <p:nvSpPr>
          <p:cNvPr id="4" name="Slide Number Placeholder 3"/>
          <p:cNvSpPr>
            <a:spLocks noGrp="1"/>
          </p:cNvSpPr>
          <p:nvPr>
            <p:ph type="sldNum" sz="quarter" idx="10"/>
          </p:nvPr>
        </p:nvSpPr>
        <p:spPr/>
        <p:txBody>
          <a:bodyPr/>
          <a:lstStyle/>
          <a:p>
            <a:fld id="{0AF48020-8A17-40AF-9253-8D35E63273D8}" type="slidenum">
              <a:rPr lang="en-US" smtClean="0"/>
              <a:t>29</a:t>
            </a:fld>
            <a:endParaRPr lang="en-US"/>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dirty="0" smtClean="0">
                <a:latin typeface="Arial"/>
              </a:rPr>
              <a:t>(Remarques supplémentaires sur la diapositive suivante)</a:t>
            </a:r>
            <a:endParaRPr lang="en-US" sz="1000" dirty="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9" name="Rectangle 8"/>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10089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brièvement le contenu du module. Demandez aux stagiaires s'ils ont de l'expérience avec la gestion des mises à jour. Il est probable qu'ils aient de l'expérience avec Windows</a:t>
            </a:r>
            <a:r>
              <a:rPr lang="fr-FR" sz="1000" baseline="30000" smtClean="0">
                <a:latin typeface="Arial"/>
                <a:ea typeface="Calibri"/>
                <a:cs typeface="Times New Roman"/>
              </a:rPr>
              <a:t>®</a:t>
            </a:r>
            <a:r>
              <a:rPr lang="fr-FR" sz="1000" smtClean="0">
                <a:latin typeface="Arial"/>
                <a:ea typeface="Calibri"/>
                <a:cs typeface="Times New Roman"/>
              </a:rPr>
              <a:t> Server Update Service (WSUS), vous pouvez donc passer moins de temps sur la leçon 1.</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251858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indent="-342900">
              <a:lnSpc>
                <a:spcPct val="115000"/>
              </a:lnSpc>
              <a:spcAft>
                <a:spcPts val="995"/>
              </a:spcAft>
              <a:buFont typeface="Symbol"/>
              <a:buChar char=""/>
            </a:pPr>
            <a:r>
              <a:rPr lang="fr-FR" sz="1000" dirty="0" smtClean="0">
                <a:latin typeface="Arial"/>
                <a:ea typeface="Times New Roman"/>
                <a:cs typeface="Times New Roman"/>
              </a:rPr>
              <a:t>Les mises à jour doivent être distribuées selon les services dans chaque bureau.</a:t>
            </a:r>
          </a:p>
          <a:p>
            <a:pPr marL="342900" marR="0" lvl="0" indent="-342900">
              <a:lnSpc>
                <a:spcPct val="115000"/>
              </a:lnSpc>
              <a:spcBef>
                <a:spcPts val="0"/>
              </a:spcBef>
              <a:spcAft>
                <a:spcPts val="995"/>
              </a:spcAft>
              <a:buFont typeface="Symbol"/>
              <a:buChar char=""/>
            </a:pPr>
            <a:r>
              <a:rPr lang="fr-FR" sz="1000" dirty="0" smtClean="0">
                <a:latin typeface="Arial"/>
                <a:ea typeface="Times New Roman"/>
                <a:cs typeface="Times New Roman"/>
              </a:rPr>
              <a:t>Les administrateurs WSUS de Londres doivent approuver toutes les mises à jour attribuées aux ordinateurs de Toronto, et les administrateurs WSUS de Sydney peuvent approuver les mises à jour sur le serveur local.</a:t>
            </a:r>
          </a:p>
          <a:p>
            <a:pPr lvl="0">
              <a:lnSpc>
                <a:spcPct val="115000"/>
              </a:lnSpc>
              <a:spcAft>
                <a:spcPts val="300"/>
              </a:spcAft>
            </a:pPr>
            <a:r>
              <a:rPr lang="fr-FR" sz="1000" b="1" dirty="0" smtClean="0">
                <a:solidFill>
                  <a:prstClr val="black"/>
                </a:solidFill>
                <a:latin typeface="Arial"/>
                <a:ea typeface="Calibri"/>
                <a:cs typeface="Times New Roman"/>
              </a:rPr>
              <a:t>Exercice 4 : Déploiement d'un serveur WSUS en mode Réplication</a:t>
            </a:r>
          </a:p>
          <a:p>
            <a:pPr lvl="0">
              <a:lnSpc>
                <a:spcPct val="115000"/>
              </a:lnSpc>
              <a:spcAft>
                <a:spcPts val="1000"/>
              </a:spcAft>
            </a:pPr>
            <a:r>
              <a:rPr lang="fr-FR" sz="1000" dirty="0" smtClean="0">
                <a:solidFill>
                  <a:prstClr val="black"/>
                </a:solidFill>
                <a:latin typeface="Arial"/>
                <a:ea typeface="Calibri"/>
                <a:cs typeface="Times New Roman"/>
              </a:rPr>
              <a:t>A. </a:t>
            </a:r>
            <a:r>
              <a:rPr lang="fr-FR" sz="1000" dirty="0" err="1" smtClean="0">
                <a:solidFill>
                  <a:prstClr val="black"/>
                </a:solidFill>
                <a:latin typeface="Arial"/>
                <a:ea typeface="Calibri"/>
                <a:cs typeface="Times New Roman"/>
              </a:rPr>
              <a:t>Datum</a:t>
            </a:r>
            <a:r>
              <a:rPr lang="fr-FR" sz="1000" dirty="0" smtClean="0">
                <a:solidFill>
                  <a:prstClr val="black"/>
                </a:solidFill>
                <a:latin typeface="Arial"/>
                <a:ea typeface="Calibri"/>
                <a:cs typeface="Times New Roman"/>
              </a:rPr>
              <a:t> a accepté votre conception pour le déploiement WSUS. Elle souhaite implémenter les modifications à l'infrastructure existante dès que possible. Étant donné qu'il est urgent de réduire le trafic Internet pour WSUS dans le bureau de Toronto, vous avez décidé d'implémenter un serveur de réplication WSUS d'abord à Toronto. Les administrateurs d'A. </a:t>
            </a:r>
            <a:r>
              <a:rPr lang="fr-FR" sz="1000" dirty="0" err="1" smtClean="0">
                <a:solidFill>
                  <a:prstClr val="black"/>
                </a:solidFill>
                <a:latin typeface="Arial"/>
                <a:ea typeface="Calibri"/>
                <a:cs typeface="Times New Roman"/>
              </a:rPr>
              <a:t>Datum</a:t>
            </a:r>
            <a:r>
              <a:rPr lang="fr-FR" sz="1000" dirty="0" smtClean="0">
                <a:solidFill>
                  <a:prstClr val="black"/>
                </a:solidFill>
                <a:latin typeface="Arial"/>
                <a:ea typeface="Calibri"/>
                <a:cs typeface="Times New Roman"/>
              </a:rPr>
              <a:t> de Toronto vous ont fourni l'ordinateur TOR-SVR1. Vous devez déployer WSUS sur TOR-SVR1, le configurer comme réplica sur le serveur central de LON-WSUS, puis recréer l'objet de stratégie de groupe approprié (GPO).</a:t>
            </a:r>
          </a:p>
          <a:p>
            <a:pPr lvl="0">
              <a:lnSpc>
                <a:spcPct val="115000"/>
              </a:lnSpc>
              <a:spcAft>
                <a:spcPts val="300"/>
              </a:spcAft>
            </a:pPr>
            <a:r>
              <a:rPr lang="fr-FR" sz="1000" b="1" dirty="0" smtClean="0">
                <a:solidFill>
                  <a:prstClr val="black"/>
                </a:solidFill>
                <a:latin typeface="Arial"/>
                <a:ea typeface="Calibri"/>
                <a:cs typeface="Times New Roman"/>
              </a:rPr>
              <a:t>Exercice 5 : Configurer les options de mise à jour du client</a:t>
            </a:r>
          </a:p>
          <a:p>
            <a:pPr lvl="0">
              <a:lnSpc>
                <a:spcPct val="115000"/>
              </a:lnSpc>
              <a:spcAft>
                <a:spcPts val="1000"/>
              </a:spcAft>
            </a:pPr>
            <a:r>
              <a:rPr lang="fr-FR" sz="1000" dirty="0" smtClean="0">
                <a:solidFill>
                  <a:prstClr val="black"/>
                </a:solidFill>
                <a:latin typeface="Arial"/>
                <a:ea typeface="Calibri"/>
                <a:cs typeface="Times New Roman"/>
              </a:rPr>
              <a:t>Maintenant que le déploiement du serveur WSUS est terminé, l'étape finale est la configuration des groupes d'ordinateurs WSUS, les mises à jour et les paramètres de mise à jour automatique. En raison de différentes planifications de mise à jour, vous devez créer des groupes distincts pour les clients et serveurs. En outre, pour vous adapter aux exigences de la stratégie de mise à jour, vous devez configurer des options supplémentaires dans un objet GPO pour WSUS. </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en-IN" smtClean="0"/>
              <a:pPr/>
              <a:t>30</a:t>
            </a:fld>
            <a:endParaRPr lang="en-IN"/>
          </a:p>
        </p:txBody>
      </p:sp>
      <p:graphicFrame>
        <p:nvGraphicFramePr>
          <p:cNvPr id="8" name="Table 7"/>
          <p:cNvGraphicFramePr>
            <a:graphicFrameLocks noGrp="1"/>
          </p:cNvGraphicFramePr>
          <p:nvPr>
            <p:extLst>
              <p:ext uri="{D42A27DB-BD31-4B8C-83A1-F6EECF244321}">
                <p14:modId xmlns:p14="http://schemas.microsoft.com/office/powerpoint/2010/main" val="3096225471"/>
              </p:ext>
            </p:extLst>
          </p:nvPr>
        </p:nvGraphicFramePr>
        <p:xfrm>
          <a:off x="450037" y="5679440"/>
          <a:ext cx="5874563" cy="1483360"/>
        </p:xfrm>
        <a:graphic>
          <a:graphicData uri="http://schemas.openxmlformats.org/drawingml/2006/table">
            <a:tbl>
              <a:tblPr firstRow="1" bandRow="1">
                <a:tableStyleId>{5C22544A-7EE6-4342-B048-85BDC9FD1C3A}</a:tableStyleId>
              </a:tblPr>
              <a:tblGrid>
                <a:gridCol w="1833575"/>
                <a:gridCol w="1833575"/>
                <a:gridCol w="2207413"/>
              </a:tblGrid>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Classe</a:t>
                      </a:r>
                      <a:endParaRPr lang="en-IN" sz="1000" dirty="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Masque</a:t>
                      </a:r>
                      <a:endParaRPr lang="en-IN" sz="1000" dirty="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Plage</a:t>
                      </a:r>
                      <a:endParaRPr lang="en-IN" sz="1000">
                        <a:latin typeface="Arial" pitchFamily="34" charset="0"/>
                        <a:ea typeface="Times New Roman"/>
                        <a:cs typeface="Arial" pitchFamily="34" charset="0"/>
                      </a:endParaRPr>
                    </a:p>
                  </a:txBody>
                  <a:tcPr marL="68580" marR="68580" marT="0" marB="0" anchor="ctr"/>
                </a:tc>
              </a:tr>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A</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10.0.0.0/8</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10.0.0.0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10.255.255.255</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B</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172.16.0.0/12</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172.16.0.0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172.31.255.255</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C</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192.168.0.0/16</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192.168.0.0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192.168.255.255</a:t>
                      </a:r>
                      <a:endParaRPr lang="en-IN" sz="1000" dirty="0">
                        <a:latin typeface="Arial" pitchFamily="34" charset="0"/>
                        <a:ea typeface="Times New Roman"/>
                        <a:cs typeface="Arial" pitchFamily="34" charset="0"/>
                      </a:endParaRP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10" name="Rectangle 9"/>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0AF48020-8A17-40AF-9253-8D35E63273D8}" type="slidenum">
              <a:rPr lang="en-US" smtClean="0"/>
              <a:t>31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1417132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Quels sont les scénarios les plus courants pour déployer WSUS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Vous déployez généralement WSUS en tant que serveur WSUS unique. Cependant, si vous déployez plusieurs serveurs, vous pouvez déployer un ensemble de serveurs WSUS synchronisés en interne.</a:t>
            </a: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Vous devez modifier les produits qui sont synchronisés avec Windows Update. Où allez-vous effectuer cette tâche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Vous allez configurer ce paramètre à partir de la fenêtre des propriétés du serveur de mise à jour. Notez que vous n'effectuez pas de tâches de gestion à partir de la console d'administration de WSUS.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32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205629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smtClean="0">
                <a:latin typeface="Arial"/>
                <a:ea typeface="Calibri"/>
                <a:cs typeface="Times New Roman"/>
              </a:rPr>
              <a:t>Question(s) de contrôle des acquis</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Quelle est la différence entre la gestion des mises à jour avec Configuration Manager et avec VMM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Configuration Manager fonctionne bien avec les serveurs et les stations de travail clients qui ne font pas partie d'un cluster. Pour les serveurs qui font partie de l'infrastructure VMM, et pour les clusters hôtes, VMM est meilleur car il peut fournir plus de contrôle pour l'administrateur VMM. VMM fournit également un processus de mise à jour orchestré pour les ressources de cluster hôtes.</a:t>
            </a:r>
          </a:p>
          <a:p>
            <a:pPr>
              <a:lnSpc>
                <a:spcPct val="115000"/>
              </a:lnSpc>
              <a:spcAft>
                <a:spcPts val="1000"/>
              </a:spcAft>
            </a:pPr>
            <a:r>
              <a:rPr lang="fr-FR" sz="1000" b="1" dirty="0" smtClean="0">
                <a:latin typeface="Arial"/>
                <a:ea typeface="Calibri"/>
                <a:cs typeface="Times New Roman"/>
              </a:rPr>
              <a:t>Outils</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Console de gestion WSUS</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Console VMM</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Console de mise à jour adaptée aux clusters</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Console de gestion des stratégies de groupe</a:t>
            </a:r>
          </a:p>
          <a:p>
            <a:pPr>
              <a:lnSpc>
                <a:spcPct val="115000"/>
              </a:lnSpc>
              <a:spcAft>
                <a:spcPts val="1000"/>
              </a:spcAft>
            </a:pPr>
            <a:r>
              <a:rPr lang="fr-FR" sz="1000" b="1" dirty="0" smtClean="0">
                <a:latin typeface="Arial"/>
                <a:ea typeface="Calibri"/>
                <a:cs typeface="Times New Roman"/>
              </a:rPr>
              <a:t>Problèmes courants et conseils de résolution des problèmes</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Problème courant : </a:t>
            </a:r>
            <a:r>
              <a:rPr lang="fr-FR" sz="1000" dirty="0" smtClean="0">
                <a:latin typeface="Arial"/>
                <a:ea typeface="Calibri"/>
                <a:cs typeface="Times New Roman"/>
              </a:rPr>
              <a:t>WSUS n'a pas pu se synchroniser avec Microsoft Update.</a:t>
            </a:r>
          </a:p>
          <a:p>
            <a:pPr>
              <a:lnSpc>
                <a:spcPct val="115000"/>
              </a:lnSpc>
              <a:spcAft>
                <a:spcPts val="1000"/>
              </a:spcAft>
            </a:pPr>
            <a:r>
              <a:rPr lang="fr-FR" sz="1000" b="1" dirty="0" smtClean="0">
                <a:latin typeface="Arial"/>
                <a:ea typeface="SimSun"/>
                <a:cs typeface="Arial"/>
              </a:rPr>
              <a:t>Conseil relatif à la résolution des problèmes</a:t>
            </a:r>
            <a:r>
              <a:rPr lang="fr-FR" sz="1000" b="1" dirty="0" smtClean="0">
                <a:latin typeface="Arial"/>
                <a:ea typeface="Calibri"/>
                <a:cs typeface="Times New Roman"/>
              </a:rPr>
              <a:t> :</a:t>
            </a:r>
          </a:p>
          <a:p>
            <a:pPr marL="171450" indent="-171450">
              <a:lnSpc>
                <a:spcPct val="115000"/>
              </a:lnSpc>
              <a:spcAft>
                <a:spcPts val="1000"/>
              </a:spcAft>
              <a:buFont typeface="Arial" pitchFamily="34" charset="0"/>
              <a:buChar char="•"/>
            </a:pPr>
            <a:r>
              <a:rPr lang="fr-FR" sz="1000" dirty="0" smtClean="0">
                <a:latin typeface="Arial"/>
                <a:ea typeface="Calibri"/>
                <a:cs typeface="Times New Roman"/>
              </a:rPr>
              <a:t>Vérifiez l'erreur dans le volet d'informations de la synchronisation.</a:t>
            </a:r>
          </a:p>
          <a:p>
            <a:pPr marL="171450" indent="-171450">
              <a:lnSpc>
                <a:spcPct val="115000"/>
              </a:lnSpc>
              <a:spcAft>
                <a:spcPts val="1000"/>
              </a:spcAft>
              <a:buFont typeface="Arial" pitchFamily="34" charset="0"/>
              <a:buChar char="•"/>
            </a:pPr>
            <a:r>
              <a:rPr lang="fr-FR" sz="1000" dirty="0" smtClean="0">
                <a:latin typeface="Arial"/>
                <a:ea typeface="Calibri"/>
                <a:cs typeface="Times New Roman"/>
              </a:rPr>
              <a:t>Vérifiez les paramètres du serveur proxy à l'aide de la console WSUS.</a:t>
            </a:r>
          </a:p>
          <a:p>
            <a:pPr marL="171450" indent="-171450">
              <a:lnSpc>
                <a:spcPct val="115000"/>
              </a:lnSpc>
              <a:spcAft>
                <a:spcPts val="1000"/>
              </a:spcAft>
              <a:buFont typeface="Arial" pitchFamily="34" charset="0"/>
              <a:buChar char="•"/>
            </a:pPr>
            <a:r>
              <a:rPr lang="fr-FR" sz="1000" dirty="0" smtClean="0">
                <a:latin typeface="Arial"/>
                <a:ea typeface="Calibri"/>
                <a:cs typeface="Times New Roman"/>
              </a:rPr>
              <a:t>Vérifiez le pare-feu.</a:t>
            </a:r>
          </a:p>
          <a:p>
            <a:pPr marL="171450" indent="-171450">
              <a:lnSpc>
                <a:spcPct val="115000"/>
              </a:lnSpc>
              <a:spcAft>
                <a:spcPts val="1000"/>
              </a:spcAft>
              <a:buFont typeface="Arial" pitchFamily="34" charset="0"/>
              <a:buChar char="•"/>
            </a:pPr>
            <a:r>
              <a:rPr lang="fr-FR" sz="1000" dirty="0" smtClean="0">
                <a:latin typeface="Arial"/>
                <a:ea typeface="Calibri"/>
                <a:cs typeface="Times New Roman"/>
              </a:rPr>
              <a:t>Vérifiez que les utilisateurs et le service réseau disposent des autorisations de lecture au répertoire local de stockage de mise à jour.</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33</a:t>
            </a:fld>
            <a:endParaRPr lang="en-US"/>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dirty="0" smtClean="0">
                <a:latin typeface="Arial"/>
              </a:rPr>
              <a:t>(Remarques supplémentaires sur la diapositive suivante)</a:t>
            </a:r>
            <a:endParaRPr lang="en-US" sz="1000" dirty="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9" name="Rectangle 8"/>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3536595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a:lnSpc>
                <a:spcPct val="115000"/>
              </a:lnSpc>
              <a:spcAft>
                <a:spcPts val="1000"/>
              </a:spcAft>
            </a:pPr>
            <a:r>
              <a:rPr lang="fr-FR" sz="1000" b="1" dirty="0" smtClean="0">
                <a:latin typeface="Arial"/>
                <a:ea typeface="Calibri"/>
                <a:cs typeface="Times New Roman"/>
              </a:rPr>
              <a:t>Problème courant : </a:t>
            </a:r>
            <a:r>
              <a:rPr lang="fr-FR" sz="1000" dirty="0" smtClean="0">
                <a:latin typeface="Arial"/>
                <a:ea typeface="Calibri"/>
                <a:cs typeface="Times New Roman"/>
              </a:rPr>
              <a:t>Les ordinateurs clients figurent dans les groupes incorrects.</a:t>
            </a:r>
          </a:p>
          <a:p>
            <a:pPr>
              <a:lnSpc>
                <a:spcPct val="115000"/>
              </a:lnSpc>
              <a:spcAft>
                <a:spcPts val="1000"/>
              </a:spcAft>
            </a:pPr>
            <a:r>
              <a:rPr lang="fr-FR" sz="1000" b="1" dirty="0" smtClean="0">
                <a:latin typeface="Arial"/>
                <a:ea typeface="SimSun"/>
                <a:cs typeface="Arial"/>
              </a:rPr>
              <a:t>Conseil relatif à la résolution des problèmes</a:t>
            </a:r>
            <a:r>
              <a:rPr lang="fr-FR" sz="1000" b="1" dirty="0" smtClean="0">
                <a:latin typeface="Arial"/>
                <a:ea typeface="Calibri"/>
                <a:cs typeface="Times New Roman"/>
              </a:rPr>
              <a:t> :</a:t>
            </a:r>
          </a:p>
          <a:p>
            <a:pPr marL="171450" indent="-171450">
              <a:lnSpc>
                <a:spcPct val="115000"/>
              </a:lnSpc>
              <a:spcAft>
                <a:spcPts val="1000"/>
              </a:spcAft>
              <a:buFont typeface="Arial" pitchFamily="34" charset="0"/>
              <a:buChar char="•"/>
            </a:pPr>
            <a:r>
              <a:rPr lang="fr-FR" sz="1000" dirty="0" smtClean="0">
                <a:latin typeface="Arial"/>
                <a:ea typeface="Calibri"/>
                <a:cs typeface="Times New Roman"/>
              </a:rPr>
              <a:t>Vérifiez si le ciblage côté client est activé dans les options de la console d'administration de WSUS</a:t>
            </a:r>
            <a:r>
              <a:rPr lang="fr-FR" sz="1000" dirty="0" smtClean="0">
                <a:solidFill>
                  <a:prstClr val="black"/>
                </a:solidFill>
                <a:latin typeface="Arial"/>
                <a:ea typeface="Calibri"/>
                <a:cs typeface="Times New Roman"/>
              </a:rPr>
              <a:t>.</a:t>
            </a:r>
          </a:p>
          <a:p>
            <a:pPr marL="171450" lvl="0" indent="-171450">
              <a:lnSpc>
                <a:spcPct val="115000"/>
              </a:lnSpc>
              <a:spcAft>
                <a:spcPts val="1000"/>
              </a:spcAft>
              <a:buFont typeface="Arial" pitchFamily="34" charset="0"/>
              <a:buChar char="•"/>
            </a:pPr>
            <a:r>
              <a:rPr lang="fr-FR" sz="1000" dirty="0" smtClean="0">
                <a:solidFill>
                  <a:prstClr val="black"/>
                </a:solidFill>
                <a:latin typeface="Arial"/>
                <a:ea typeface="Calibri"/>
                <a:cs typeface="Times New Roman"/>
              </a:rPr>
              <a:t>Vérifiez que les noms de groupes d'ordinateurs cibles correspondant aux groupes sur le serveur WSUS.</a:t>
            </a:r>
          </a:p>
          <a:p>
            <a:pPr marL="171450" lvl="0" indent="-171450">
              <a:lnSpc>
                <a:spcPct val="115000"/>
              </a:lnSpc>
              <a:spcAft>
                <a:spcPts val="1000"/>
              </a:spcAft>
              <a:buFont typeface="Arial" pitchFamily="34" charset="0"/>
              <a:buChar char="•"/>
            </a:pPr>
            <a:r>
              <a:rPr lang="fr-FR" sz="1000" dirty="0" smtClean="0">
                <a:solidFill>
                  <a:prstClr val="black"/>
                </a:solidFill>
                <a:latin typeface="Arial"/>
                <a:ea typeface="Calibri"/>
                <a:cs typeface="Times New Roman"/>
              </a:rPr>
              <a:t>Redéfinissez les mises à jour automatiques à l'aide de ce qui suit : </a:t>
            </a:r>
          </a:p>
          <a:p>
            <a:pPr marL="628650" lvl="1" indent="-171450">
              <a:lnSpc>
                <a:spcPct val="115000"/>
              </a:lnSpc>
              <a:spcAft>
                <a:spcPts val="1000"/>
              </a:spcAft>
              <a:buFont typeface="Arial" pitchFamily="34" charset="0"/>
              <a:buChar char="•"/>
            </a:pPr>
            <a:r>
              <a:rPr lang="fr-FR" sz="1000" dirty="0" smtClean="0">
                <a:solidFill>
                  <a:prstClr val="black"/>
                </a:solidFill>
                <a:latin typeface="Arial"/>
                <a:ea typeface="Calibri"/>
                <a:cs typeface="Times New Roman"/>
              </a:rPr>
              <a:t>wuauclt.exe /</a:t>
            </a:r>
            <a:r>
              <a:rPr lang="fr-FR" sz="1000" dirty="0" err="1" smtClean="0">
                <a:solidFill>
                  <a:prstClr val="black"/>
                </a:solidFill>
                <a:latin typeface="Arial"/>
                <a:ea typeface="Calibri"/>
                <a:cs typeface="Times New Roman"/>
              </a:rPr>
              <a:t>resetauthorization</a:t>
            </a:r>
            <a:r>
              <a:rPr lang="fr-FR" sz="1000" dirty="0" smtClean="0">
                <a:solidFill>
                  <a:prstClr val="black"/>
                </a:solidFill>
                <a:latin typeface="Arial"/>
                <a:ea typeface="Calibri"/>
                <a:cs typeface="Times New Roman"/>
              </a:rPr>
              <a:t> /</a:t>
            </a:r>
            <a:r>
              <a:rPr lang="fr-FR" sz="1000" dirty="0" err="1" smtClean="0">
                <a:solidFill>
                  <a:prstClr val="black"/>
                </a:solidFill>
                <a:latin typeface="Arial"/>
                <a:ea typeface="Calibri"/>
                <a:cs typeface="Times New Roman"/>
              </a:rPr>
              <a:t>detectnow</a:t>
            </a:r>
            <a:endParaRPr lang="fr-FR" sz="1000" dirty="0" smtClean="0">
              <a:solidFill>
                <a:prstClr val="black"/>
              </a:solidFill>
              <a:latin typeface="Arial"/>
              <a:ea typeface="Calibri"/>
              <a:cs typeface="Times New Roman"/>
            </a:endParaRPr>
          </a:p>
          <a:p>
            <a:pPr lvl="0">
              <a:lnSpc>
                <a:spcPct val="115000"/>
              </a:lnSpc>
              <a:spcAft>
                <a:spcPts val="1000"/>
              </a:spcAft>
            </a:pPr>
            <a:r>
              <a:rPr lang="fr-FR" sz="1000" dirty="0" smtClean="0">
                <a:solidFill>
                  <a:prstClr val="black"/>
                </a:solidFill>
                <a:latin typeface="Arial"/>
                <a:ea typeface="Calibri"/>
                <a:cs typeface="Times New Roman"/>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34</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2786018500"/>
              </p:ext>
            </p:extLst>
          </p:nvPr>
        </p:nvGraphicFramePr>
        <p:xfrm>
          <a:off x="381000" y="4800600"/>
          <a:ext cx="5715000" cy="1483360"/>
        </p:xfrm>
        <a:graphic>
          <a:graphicData uri="http://schemas.openxmlformats.org/drawingml/2006/table">
            <a:tbl>
              <a:tblPr firstRow="1" bandRow="1">
                <a:tableStyleId>{5C22544A-7EE6-4342-B048-85BDC9FD1C3A}</a:tableStyleId>
              </a:tblPr>
              <a:tblGrid>
                <a:gridCol w="1833575"/>
                <a:gridCol w="1833575"/>
                <a:gridCol w="2047850"/>
              </a:tblGrid>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Classe</a:t>
                      </a:r>
                      <a:endParaRPr lang="en-IN" sz="1000" dirty="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Masque</a:t>
                      </a:r>
                      <a:endParaRPr lang="en-IN" sz="1000" dirty="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Plage</a:t>
                      </a:r>
                      <a:endParaRPr lang="en-IN" sz="1000">
                        <a:latin typeface="Arial" pitchFamily="34" charset="0"/>
                        <a:ea typeface="Times New Roman"/>
                        <a:cs typeface="Arial" pitchFamily="34" charset="0"/>
                      </a:endParaRPr>
                    </a:p>
                  </a:txBody>
                  <a:tcPr marL="68580" marR="68580" marT="0" marB="0" anchor="ctr"/>
                </a:tc>
              </a:tr>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A</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10.0.0.0/8</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10.0.0.0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10.255.255.255</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B</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172.16.0.0/12</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172.16.0.0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172.31.255.255</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C</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a:latin typeface="Arial" pitchFamily="34" charset="0"/>
                          <a:ea typeface="Times New Roman"/>
                          <a:cs typeface="Arial" pitchFamily="34" charset="0"/>
                        </a:rPr>
                        <a:t>192.168.0.0/16</a:t>
                      </a:r>
                      <a:endParaRPr lang="en-IN" sz="100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192.168.0.0</a:t>
                      </a:r>
                      <a:r>
                        <a:rPr lang="en-US" sz="1000" dirty="0">
                          <a:solidFill>
                            <a:srgbClr val="000000"/>
                          </a:solidFill>
                          <a:latin typeface="Arial" pitchFamily="34" charset="0"/>
                          <a:ea typeface="Times New Roman"/>
                          <a:cs typeface="Arial" pitchFamily="34" charset="0"/>
                        </a:rPr>
                        <a:t>–</a:t>
                      </a:r>
                      <a:r>
                        <a:rPr lang="en-US" sz="1000" dirty="0">
                          <a:latin typeface="Arial" pitchFamily="34" charset="0"/>
                          <a:ea typeface="Times New Roman"/>
                          <a:cs typeface="Arial" pitchFamily="34" charset="0"/>
                        </a:rPr>
                        <a:t>192.168.255.255</a:t>
                      </a:r>
                      <a:endParaRPr lang="en-IN" sz="1000" dirty="0">
                        <a:latin typeface="Arial" pitchFamily="34" charset="0"/>
                        <a:ea typeface="Times New Roman"/>
                        <a:cs typeface="Arial" pitchFamily="34" charset="0"/>
                      </a:endParaRP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Indiquez que la technologie derrière WSUS n'a pas beaucoup changé dans Windows Server</a:t>
            </a:r>
            <a:r>
              <a:rPr lang="fr-FR" sz="1000" baseline="30000" dirty="0" smtClean="0">
                <a:latin typeface="Arial"/>
                <a:ea typeface="Calibri"/>
                <a:cs typeface="Times New Roman"/>
              </a:rPr>
              <a:t>®</a:t>
            </a:r>
            <a:r>
              <a:rPr lang="fr-FR" sz="1000" dirty="0" smtClean="0">
                <a:latin typeface="Arial"/>
                <a:ea typeface="Calibri"/>
                <a:cs typeface="Times New Roman"/>
              </a:rPr>
              <a:t> 2012. Si les stagiaires savent déjà utiliser WSUS, donnez plus d'informations sur la planification et l'administration de WSUS dans cette leçon.</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146449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Indiquez de quelle manière une topologie WSUS appropriée permet de réduire les coûts en réduisant la quantité de données qu'un ordinateur peut télécharger des serveurs Microsoft Update sur Internet. Une topologie spécifique et détaillée peut également réduire le nombre d'interventions d'un administrateur requises par votre réseau pour déployer des mises à jour avec succès. </a:t>
            </a:r>
          </a:p>
          <a:p>
            <a:pPr>
              <a:lnSpc>
                <a:spcPct val="115000"/>
              </a:lnSpc>
              <a:spcAft>
                <a:spcPts val="1000"/>
              </a:spcAft>
            </a:pPr>
            <a:r>
              <a:rPr lang="fr-FR" sz="1000" dirty="0" smtClean="0">
                <a:latin typeface="Arial"/>
                <a:ea typeface="Calibri"/>
                <a:cs typeface="Times New Roman"/>
              </a:rPr>
              <a:t>Indiquez que du point de vue administratif, vous pouvez configurer WSUS de plusieurs manières. Par exemple, il est possible d'implémenter une topologie WSUS qui utilise un modèle unique d'administration</a:t>
            </a:r>
            <a:r>
              <a:rPr lang="fr-FR" sz="1000" i="1" dirty="0" smtClean="0">
                <a:latin typeface="Arial"/>
                <a:ea typeface="Calibri"/>
                <a:cs typeface="Times New Roman"/>
              </a:rPr>
              <a:t>, </a:t>
            </a:r>
            <a:r>
              <a:rPr lang="fr-FR" sz="1000" dirty="0" smtClean="0">
                <a:latin typeface="Arial"/>
                <a:ea typeface="Calibri"/>
                <a:cs typeface="Times New Roman"/>
              </a:rPr>
              <a:t>par lequel vous approuvez toutes les mises à jour, pour tous les réplicas, en haut de la hiérarchie. Vous pouvez également configurer une topologie WSUS interne d'où proviennent les mises à jour à partir d'un serveur WSUS interne unique, mais dans laquelle l'administrateur de chaque serveur exécute des approbations individuelles.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170748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Expliquez les instructions de conception suivantes pour une infrastructure WSUS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Placez un seul serveur WSUS dans un réseau de périmètre, que vous pouvez ensuite utiliser pour fournir des mises à jour à d'autres serveurs WSUS. Ceci simplifie la sécurité.</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Placez des serveurs WSUS près des ordinateurs clients pour réduire le trafic réseau.</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Téléchargez uniquement les langues requises.</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Créez un plan de synchronisation pour les téléchargements.</a:t>
            </a: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208212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Lorsque vous choisissez de configurer un réplica, vous devez déterminer si vous enregistrerez des mises à jour localement sur le serveur WSUS, ou si les clients vont récupérer des mises à jour à partir des serveurs Microsoft Update sur Internet.</a:t>
            </a:r>
          </a:p>
          <a:p>
            <a:pPr>
              <a:lnSpc>
                <a:spcPct val="115000"/>
              </a:lnSpc>
              <a:spcAft>
                <a:spcPts val="1000"/>
              </a:spcAft>
            </a:pPr>
            <a:r>
              <a:rPr lang="fr-FR" sz="1000" dirty="0" smtClean="0">
                <a:latin typeface="Arial"/>
                <a:ea typeface="Calibri"/>
                <a:cs typeface="Times New Roman"/>
              </a:rPr>
              <a:t>Quand vous concevez un déploiement WSUS 3.0 SP2, vous devez tenir compte des facteurs suivants pour chaque serveur WSUS :</a:t>
            </a:r>
          </a:p>
          <a:p>
            <a:pPr marL="347472" indent="-347472">
              <a:lnSpc>
                <a:spcPct val="115000"/>
              </a:lnSpc>
              <a:spcAft>
                <a:spcPts val="995"/>
              </a:spcAft>
              <a:buFont typeface="Symbol" pitchFamily="18" charset="2"/>
              <a:buChar char=""/>
            </a:pPr>
            <a:r>
              <a:rPr lang="fr-FR" sz="1000" dirty="0" smtClean="0">
                <a:latin typeface="Arial"/>
                <a:ea typeface="Calibri"/>
                <a:cs typeface="Times New Roman"/>
              </a:rPr>
              <a:t>Si une organisation a des clients qui exécutent uniquement Windows Server 2012, Windows Server 2008 R2, Windows 8 et Windows 7, il peut être possible de gérer et de déployer des mises à jour efficacement avec un seul serveur WSUS. Pour ce faire, vous devez utiliser Windows </a:t>
            </a:r>
            <a:r>
              <a:rPr lang="fr-FR" sz="1000" dirty="0" err="1" smtClean="0">
                <a:latin typeface="Arial"/>
                <a:ea typeface="Calibri"/>
                <a:cs typeface="Times New Roman"/>
              </a:rPr>
              <a:t>BranchCache</a:t>
            </a:r>
            <a:r>
              <a:rPr lang="fr-FR" sz="1000" baseline="30000" dirty="0" smtClean="0">
                <a:latin typeface="Arial"/>
                <a:ea typeface="Calibri"/>
                <a:cs typeface="Times New Roman"/>
              </a:rPr>
              <a:t>®</a:t>
            </a:r>
            <a:r>
              <a:rPr lang="fr-FR" sz="1000" dirty="0" smtClean="0">
                <a:latin typeface="Arial"/>
                <a:ea typeface="Calibri"/>
                <a:cs typeface="Times New Roman"/>
              </a:rPr>
              <a:t> et </a:t>
            </a:r>
            <a:r>
              <a:rPr lang="fr-FR" sz="1000" dirty="0" smtClean="0">
                <a:solidFill>
                  <a:srgbClr val="000000"/>
                </a:solidFill>
                <a:latin typeface="Arial"/>
                <a:ea typeface="Calibri"/>
                <a:cs typeface="Times New Roman"/>
              </a:rPr>
              <a:t>Background Intelligent Transfer Service (BITS).</a:t>
            </a:r>
            <a:endParaRPr lang="fr-FR" sz="1000" dirty="0" smtClean="0">
              <a:latin typeface="Arial"/>
              <a:ea typeface="Calibri"/>
              <a:cs typeface="Times New Roman"/>
            </a:endParaRPr>
          </a:p>
          <a:p>
            <a:pPr marL="347472" indent="-347472">
              <a:lnSpc>
                <a:spcPct val="115000"/>
              </a:lnSpc>
              <a:spcAft>
                <a:spcPts val="995"/>
              </a:spcAft>
              <a:buFont typeface="Symbol" pitchFamily="18" charset="2"/>
              <a:buChar char=""/>
            </a:pPr>
            <a:r>
              <a:rPr lang="fr-FR" sz="1000" dirty="0" smtClean="0">
                <a:latin typeface="Arial"/>
                <a:ea typeface="Calibri"/>
                <a:cs typeface="Times New Roman"/>
              </a:rPr>
              <a:t>Dans certaines organisations, il est nécessaire d'avoir des infrastructures WSUS distinctes qui permettent à différentes équipes d'être responsables du déploiement des mises à jour sur les ordinateurs clients.</a:t>
            </a:r>
          </a:p>
          <a:p>
            <a:pPr marL="347472" indent="-347472">
              <a:lnSpc>
                <a:spcPct val="115000"/>
              </a:lnSpc>
              <a:spcAft>
                <a:spcPts val="995"/>
              </a:spcAft>
              <a:buFont typeface="Symbol" pitchFamily="18" charset="2"/>
              <a:buChar char=""/>
            </a:pPr>
            <a:r>
              <a:rPr lang="fr-FR" sz="1000" dirty="0" smtClean="0">
                <a:latin typeface="Arial"/>
                <a:ea typeface="Calibri"/>
                <a:cs typeface="Times New Roman"/>
              </a:rPr>
              <a:t>Si les filiales disposent de clients exécutant Windows XP, Windows Vista, Windows Server 2003 et Windows Server 2008, vous ne pouvez pas déployer </a:t>
            </a:r>
            <a:r>
              <a:rPr lang="fr-FR" sz="1000" dirty="0" err="1" smtClean="0">
                <a:latin typeface="Arial"/>
                <a:ea typeface="Calibri"/>
                <a:cs typeface="Times New Roman"/>
              </a:rPr>
              <a:t>BranchCache</a:t>
            </a:r>
            <a:r>
              <a:rPr lang="fr-FR" sz="1000" dirty="0" smtClean="0">
                <a:latin typeface="Arial"/>
                <a:ea typeface="Calibri"/>
                <a:cs typeface="Times New Roman"/>
              </a:rPr>
              <a:t>, vous devrez peut-être utiliser un serveur WSUS local.</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269268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Si votre entreprise possède un réseau sécurisé déconnecté, vous pouvez toujours utiliser WSUS dans le plan de déploiement de mise à jour. Pour cela, vous devez utiliser une procédure dans laquelle :</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Vous assurer que les deux serveurs WSUS ont les mêmes options avancées.</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Vérifiez que le serveur WSUS connecté enregistre les mises à jour localement.</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Transférer les fichiers de mise à jour du système de fichiers connecté au serveur WSUS.</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Transférer les métadonnées de la base de données du serveur WSUS connecté.</a:t>
            </a:r>
          </a:p>
          <a:p>
            <a:pPr marL="342900" marR="0" lvl="0" indent="-342900">
              <a:lnSpc>
                <a:spcPct val="115000"/>
              </a:lnSpc>
              <a:spcBef>
                <a:spcPts val="0"/>
              </a:spcBef>
              <a:spcAft>
                <a:spcPts val="995"/>
              </a:spcAft>
              <a:buFont typeface="Symbol"/>
              <a:buChar char=""/>
            </a:pPr>
            <a:r>
              <a:rPr lang="fr-FR" sz="1000" dirty="0" smtClean="0">
                <a:effectLst/>
                <a:latin typeface="Arial"/>
                <a:ea typeface="Times New Roman"/>
                <a:cs typeface="Times New Roman"/>
              </a:rPr>
              <a:t>Importer les mises à jour vers le serveur WSUS sur le réseau déconnecté.</a:t>
            </a:r>
          </a:p>
          <a:p>
            <a:pPr>
              <a:lnSpc>
                <a:spcPct val="115000"/>
              </a:lnSpc>
              <a:spcAft>
                <a:spcPts val="1000"/>
              </a:spcAft>
            </a:pPr>
            <a:r>
              <a:rPr lang="fr-FR" sz="1000" dirty="0" smtClean="0">
                <a:latin typeface="Arial"/>
                <a:ea typeface="Calibri"/>
                <a:cs typeface="Times New Roman"/>
              </a:rPr>
              <a:t>Dans chaque cycle de mise à jour, il est nécessaire de répéter les trois dernières parties de la procédure une fois les nouvelles mises à jour approuvées.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en-US" smtClean="0"/>
              <a:t>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9 : Planification et implémentation d'une infrastructure de mise à jour de serveur</a:t>
            </a:r>
            <a:endParaRPr lang="en-US" sz="1200" b="1">
              <a:solidFill>
                <a:srgbClr val="336699"/>
              </a:solidFill>
              <a:latin typeface="Arial"/>
            </a:endParaRPr>
          </a:p>
        </p:txBody>
      </p:sp>
    </p:spTree>
    <p:extLst>
      <p:ext uri="{BB962C8B-B14F-4D97-AF65-F5344CB8AC3E}">
        <p14:creationId xmlns:p14="http://schemas.microsoft.com/office/powerpoint/2010/main" val="398389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Une base de données pour un serveur WSUS stocke :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Des métadonnées de mise à jour.</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Les données en relation avec les ordinateurs clients et leurs mises à jour. </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Les données de configuration du serveur WSUS.</a:t>
            </a:r>
          </a:p>
          <a:p>
            <a:pPr>
              <a:lnSpc>
                <a:spcPct val="115000"/>
              </a:lnSpc>
              <a:spcAft>
                <a:spcPts val="1000"/>
              </a:spcAft>
            </a:pPr>
            <a:r>
              <a:rPr lang="fr-FR" sz="1000" smtClean="0">
                <a:latin typeface="Arial"/>
                <a:ea typeface="Calibri"/>
                <a:cs typeface="Times New Roman"/>
              </a:rPr>
              <a:t>Pour de petits déploiements, vous pouvez utiliser la base de données interne de Windows. </a:t>
            </a:r>
          </a:p>
          <a:p>
            <a:pPr>
              <a:lnSpc>
                <a:spcPct val="115000"/>
              </a:lnSpc>
              <a:spcAft>
                <a:spcPts val="1000"/>
              </a:spcAft>
            </a:pPr>
            <a:r>
              <a:rPr lang="fr-FR" sz="1000" smtClean="0">
                <a:latin typeface="Arial"/>
                <a:ea typeface="Calibri"/>
                <a:cs typeface="Times New Roman"/>
              </a:rPr>
              <a:t>Notez que vous pouvez utiliser Microsoft SQL Server</a:t>
            </a:r>
            <a:r>
              <a:rPr lang="fr-FR" sz="1000" baseline="30000" smtClean="0">
                <a:latin typeface="Arial"/>
                <a:ea typeface="Calibri"/>
                <a:cs typeface="Times New Roman"/>
              </a:rPr>
              <a:t>®</a:t>
            </a:r>
            <a:r>
              <a:rPr lang="fr-FR" sz="1000" smtClean="0">
                <a:latin typeface="Arial"/>
                <a:ea typeface="Calibri"/>
                <a:cs typeface="Times New Roman"/>
              </a:rPr>
              <a:t> 2008 ou une version plus récente. Vous pouvez également utiliser SQL Server Express 2008 ou une version plus récente.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AF48020-8A17-40AF-9253-8D35E63273D8}" type="slidenum">
              <a:rPr lang="fr-FR" smtClean="0"/>
              <a:t>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 Planification et implémentation d'une infrastructure de mise à jour de serveur</a:t>
            </a:r>
            <a:endParaRPr lang="fr-FR" sz="1200" b="1">
              <a:solidFill>
                <a:srgbClr val="336699"/>
              </a:solidFill>
              <a:latin typeface="Arial"/>
            </a:endParaRPr>
          </a:p>
        </p:txBody>
      </p:sp>
    </p:spTree>
    <p:extLst>
      <p:ext uri="{BB962C8B-B14F-4D97-AF65-F5344CB8AC3E}">
        <p14:creationId xmlns:p14="http://schemas.microsoft.com/office/powerpoint/2010/main" val="11952932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5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lIns="90000" rIns="90000"/>
          <a:lstStyle/>
          <a:p>
            <a:r>
              <a:rPr lang="en-US" sz="2600" dirty="0" smtClean="0"/>
              <a:t>Module 9</a:t>
            </a:r>
            <a:endParaRPr lang="en-US" sz="2600" dirty="0"/>
          </a:p>
        </p:txBody>
      </p:sp>
      <p:sp>
        <p:nvSpPr>
          <p:cNvPr id="3" name="Subtitle 2"/>
          <p:cNvSpPr>
            <a:spLocks noGrp="1"/>
          </p:cNvSpPr>
          <p:nvPr>
            <p:ph type="subTitle" sz="quarter" idx="1"/>
          </p:nvPr>
        </p:nvSpPr>
        <p:spPr>
          <a:xfrm>
            <a:off x="3106782" y="3657600"/>
            <a:ext cx="5775960" cy="1256272"/>
          </a:xfrm>
        </p:spPr>
        <p:txBody>
          <a:bodyPr lIns="90000" rIns="90000"/>
          <a:lstStyle/>
          <a:p>
            <a:r>
              <a:rPr lang="en-US" smtClean="0"/>
              <a:t>Planification et implémentation d'une infrastructure de mise à jour de serveur</a:t>
            </a:r>
            <a:endParaRPr lang="en-US"/>
          </a:p>
        </p:txBody>
      </p:sp>
    </p:spTree>
    <p:extLst>
      <p:ext uri="{BB962C8B-B14F-4D97-AF65-F5344CB8AC3E}">
        <p14:creationId xmlns:p14="http://schemas.microsoft.com/office/powerpoint/2010/main" val="25297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83f74637-d707-4b84-a9a4-566760b9364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Sélection d'un emplacement de stockage de mise à jour</a:t>
            </a:r>
            <a:endParaRPr lang="fr-FR" sz="2600"/>
          </a:p>
        </p:txBody>
      </p:sp>
      <p:sp>
        <p:nvSpPr>
          <p:cNvPr id="4" name="Content Placeholder 1"/>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Vous avez deux options pour enregistrer vos mises à jour</a:t>
            </a:r>
          </a:p>
          <a:p>
            <a:pPr lvl="1"/>
            <a:r>
              <a:rPr lang="fr-FR" smtClean="0"/>
              <a:t>Stockage local : Les mises à jour sont stockées sur le disque dur du serveur WSUS</a:t>
            </a:r>
          </a:p>
          <a:p>
            <a:pPr lvl="1"/>
            <a:r>
              <a:rPr lang="fr-FR" smtClean="0"/>
              <a:t>Stockage distant : Les mises à jour ne sont pas téléchargées à partir de Microsoft Update</a:t>
            </a:r>
          </a:p>
          <a:p>
            <a:pPr lvl="2"/>
            <a:r>
              <a:rPr lang="fr-FR" smtClean="0"/>
              <a:t>Seulesdes approbations sont gérées sur WSUS, les clients téléchargent les mises à jour directement à partir de Microsoft Update</a:t>
            </a:r>
          </a:p>
        </p:txBody>
      </p:sp>
    </p:spTree>
    <p:extLst>
      <p:ext uri="{BB962C8B-B14F-4D97-AF65-F5344CB8AC3E}">
        <p14:creationId xmlns:p14="http://schemas.microsoft.com/office/powerpoint/2010/main" val="387617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2c7f7691-3cae-4832-92ed-ebf23b8ebdcf">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772400" cy="740664"/>
          </a:xfrm>
        </p:spPr>
        <p:txBody>
          <a:bodyPr/>
          <a:lstStyle/>
          <a:p>
            <a:r>
              <a:rPr lang="fr-FR" sz="2600" smtClean="0"/>
              <a:t>Planification de la configuration et de la gestion de serveur WSUS</a:t>
            </a:r>
            <a:endParaRPr lang="fr-FR" sz="2600"/>
          </a:p>
        </p:txBody>
      </p:sp>
      <p:sp>
        <p:nvSpPr>
          <p:cNvPr id="4" name="Content Placeholder 2"/>
          <p:cNvSpPr>
            <a:spLocks noGrp="1"/>
          </p:cNvSpPr>
          <p:nvPr/>
        </p:nvSpPr>
        <p:spPr bwMode="auto">
          <a:xfrm>
            <a:off x="457201" y="1021215"/>
            <a:ext cx="8229600"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400" smtClean="0"/>
              <a:t>La configuration matérielle minimale requise pour le déploiement WSUS est la suivante</a:t>
            </a:r>
          </a:p>
          <a:p>
            <a:pPr lvl="1"/>
            <a:r>
              <a:rPr lang="fr-FR" smtClean="0"/>
              <a:t>Processeur : Processeur x64 de 1,4 GHz (2 GHz ou plus recommandé)</a:t>
            </a:r>
          </a:p>
          <a:p>
            <a:pPr lvl="1"/>
            <a:r>
              <a:rPr lang="fr-FR" smtClean="0"/>
              <a:t>Mémoire : Au moins 2 Go de mémoire RAM</a:t>
            </a:r>
          </a:p>
          <a:p>
            <a:pPr lvl="1"/>
            <a:r>
              <a:rPr lang="fr-FR" smtClean="0"/>
              <a:t>Espace disque disponible : 10 GB (40 GB ou plus recommandé)</a:t>
            </a:r>
          </a:p>
          <a:p>
            <a:pPr lvl="1"/>
            <a:r>
              <a:rPr lang="fr-FR" smtClean="0"/>
              <a:t>Carte réseau : 100 Mbits/s ou plus</a:t>
            </a:r>
          </a:p>
          <a:p>
            <a:pPr lvl="1"/>
            <a:endParaRPr lang="fr-FR" sz="1200" smtClean="0"/>
          </a:p>
          <a:p>
            <a:pPr marL="0" indent="0">
              <a:buNone/>
            </a:pPr>
            <a:r>
              <a:rPr lang="fr-FR" sz="2400" smtClean="0"/>
              <a:t>Vous devez planifier l'espace de disque-dur selon la structure des mises à jour que vous déployez</a:t>
            </a:r>
          </a:p>
          <a:p>
            <a:pPr marL="0" indent="0">
              <a:buNone/>
            </a:pPr>
            <a:endParaRPr lang="fr-FR" sz="1200" smtClean="0"/>
          </a:p>
          <a:p>
            <a:pPr marL="0" indent="0">
              <a:buNone/>
            </a:pPr>
            <a:r>
              <a:rPr lang="fr-FR" sz="2400" smtClean="0"/>
              <a:t>Vous pouvez gérer WSUS à l'aide de Server Manager ou de Windows PowerShell</a:t>
            </a:r>
            <a:endParaRPr lang="fr-FR" sz="2400"/>
          </a:p>
        </p:txBody>
      </p:sp>
    </p:spTree>
    <p:extLst>
      <p:ext uri="{BB962C8B-B14F-4D97-AF65-F5344CB8AC3E}">
        <p14:creationId xmlns:p14="http://schemas.microsoft.com/office/powerpoint/2010/main" val="4091847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df778cd5-8a32-42d5-b9bf-119bcc71dd6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5" cy="740664"/>
          </a:xfrm>
        </p:spPr>
        <p:txBody>
          <a:bodyPr/>
          <a:lstStyle/>
          <a:p>
            <a:pPr>
              <a:lnSpc>
                <a:spcPct val="80000"/>
              </a:lnSpc>
            </a:pPr>
            <a:r>
              <a:rPr lang="fr-FR" sz="2600" smtClean="0"/>
              <a:t>Éléments à prendre en compte pour la gestion du déploiement de la mise à jour</a:t>
            </a:r>
            <a:endParaRPr lang="fr-FR" sz="2600"/>
          </a:p>
        </p:txBody>
      </p:sp>
      <p:sp>
        <p:nvSpPr>
          <p:cNvPr id="4" name="Content Placeholder 2"/>
          <p:cNvSpPr>
            <a:spLocks noGrp="1"/>
          </p:cNvSpPr>
          <p:nvPr/>
        </p:nvSpPr>
        <p:spPr bwMode="auto">
          <a:xfrm>
            <a:off x="458788" y="1021214"/>
            <a:ext cx="8151812"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Un plan de déploiement doit comprendre les activités suivantes</a:t>
            </a:r>
          </a:p>
          <a:p>
            <a:pPr marL="746125" lvl="1" indent="-457200">
              <a:buFont typeface="+mj-lt"/>
              <a:buAutoNum type="arabicPeriod"/>
            </a:pPr>
            <a:r>
              <a:rPr lang="fr-FR" smtClean="0"/>
              <a:t>Spécification des mises à jour à déployer</a:t>
            </a:r>
          </a:p>
          <a:p>
            <a:pPr marL="746125" lvl="1" indent="-457200">
              <a:buFont typeface="+mj-lt"/>
              <a:buAutoNum type="arabicPeriod"/>
            </a:pPr>
            <a:r>
              <a:rPr lang="fr-FR" smtClean="0"/>
              <a:t>Tests des mises à jour avant le déploiement</a:t>
            </a:r>
          </a:p>
          <a:p>
            <a:pPr marL="746125" lvl="1" indent="-457200">
              <a:buFont typeface="+mj-lt"/>
              <a:buAutoNum type="arabicPeriod"/>
            </a:pPr>
            <a:r>
              <a:rPr lang="fr-FR" smtClean="0"/>
              <a:t>Tests des mises à jour avant le déploiement</a:t>
            </a:r>
          </a:p>
          <a:p>
            <a:pPr marL="746125" lvl="1" indent="-457200">
              <a:buFont typeface="+mj-lt"/>
              <a:buAutoNum type="arabicPeriod"/>
            </a:pPr>
            <a:r>
              <a:rPr lang="fr-FR" smtClean="0"/>
              <a:t>Vérification du déploiement d'une mise à jour</a:t>
            </a:r>
          </a:p>
          <a:p>
            <a:endParaRPr lang="fr-FR" sz="2200" smtClean="0"/>
          </a:p>
          <a:p>
            <a:pPr marL="0" indent="0">
              <a:buNone/>
            </a:pPr>
            <a:r>
              <a:rPr lang="fr-FR" smtClean="0"/>
              <a:t>Assurez-vous que le groupe de tests représente fidèlements votre environnement de production</a:t>
            </a:r>
          </a:p>
          <a:p>
            <a:pPr marL="0" indent="0">
              <a:buNone/>
            </a:pPr>
            <a:endParaRPr lang="fr-FR" sz="2200" smtClean="0"/>
          </a:p>
          <a:p>
            <a:pPr marL="0" indent="0">
              <a:buNone/>
            </a:pPr>
            <a:r>
              <a:rPr lang="fr-FR" smtClean="0"/>
              <a:t>Planifierdes approbations automatiques pour les mises à jour soigneusement</a:t>
            </a:r>
          </a:p>
        </p:txBody>
      </p:sp>
    </p:spTree>
    <p:extLst>
      <p:ext uri="{BB962C8B-B14F-4D97-AF65-F5344CB8AC3E}">
        <p14:creationId xmlns:p14="http://schemas.microsoft.com/office/powerpoint/2010/main" val="4228246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2 : Planification des mises à jour logicielles avec System Center 2012 Configuration Manager</a:t>
            </a:r>
            <a:endParaRPr lang="fr-FR" sz="2600"/>
          </a:p>
        </p:txBody>
      </p:sp>
      <p:sp>
        <p:nvSpPr>
          <p:cNvPr id="3" name="Text Placeholder 2"/>
          <p:cNvSpPr>
            <a:spLocks noGrp="1"/>
          </p:cNvSpPr>
          <p:nvPr>
            <p:ph type="body" idx="1"/>
          </p:nvPr>
        </p:nvSpPr>
        <p:spPr>
          <a:xfrm>
            <a:off x="458788" y="1021215"/>
            <a:ext cx="8304212" cy="5227186"/>
          </a:xfrm>
        </p:spPr>
        <p:txBody>
          <a:bodyPr/>
          <a:lstStyle/>
          <a:p>
            <a:r>
              <a:rPr lang="fr-FR" sz="2600" smtClean="0"/>
              <a:t>Vue d'ensemble de la fonctionnalité de mise à jour logicielle dans Configuration Manager
Conditions préalables à l'implémentation de la fonctionnalité de mise à jour logicielle
Vue d'ensemble du déploiement de la fonctionnalité de mise à jour logicielle
Fonctionnement de la fonctionnalité de mise à jour logicielle
Configuration du point de mise à jour logicielle
Configuration des déploiements de mise à jour logicielle
Sélection d'une technologie de gestion des mises à jour</a:t>
            </a:r>
            <a:endParaRPr lang="fr-FR" sz="2600"/>
          </a:p>
        </p:txBody>
      </p:sp>
    </p:spTree>
    <p:extLst>
      <p:ext uri="{BB962C8B-B14F-4D97-AF65-F5344CB8AC3E}">
        <p14:creationId xmlns:p14="http://schemas.microsoft.com/office/powerpoint/2010/main" val="500912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Vue d'ensemble de la fonctionnalité de mise à jour logicielle dans Configuration Manager</a:t>
            </a:r>
            <a:endParaRPr lang="fr-FR" sz="2600"/>
          </a:p>
        </p:txBody>
      </p:sp>
      <p:sp>
        <p:nvSpPr>
          <p:cNvPr id="4" name="TextBox 1"/>
          <p:cNvSpPr txBox="1"/>
          <p:nvPr/>
        </p:nvSpPr>
        <p:spPr>
          <a:xfrm>
            <a:off x="457200" y="1022400"/>
            <a:ext cx="8229600" cy="532453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rgbClr val="0070C0"/>
              </a:buClr>
            </a:pPr>
            <a:r>
              <a:rPr lang="fr-FR" sz="2600" b="0" smtClean="0">
                <a:latin typeface="Segoe UI" pitchFamily="34" charset="0"/>
                <a:cs typeface="Segoe UI" pitchFamily="34" charset="0"/>
              </a:rPr>
              <a:t>La fonctionnalité de mise à jour logicielle dans Configuration Manager  analyse, puis déploie des mises à jour logicielles sur les ordinateurs clients</a:t>
            </a:r>
          </a:p>
          <a:p>
            <a:endParaRPr lang="fr-FR" sz="2400" b="0" smtClean="0">
              <a:latin typeface="Segoe UI" pitchFamily="34" charset="0"/>
              <a:cs typeface="Segoe UI" pitchFamily="34" charset="0"/>
            </a:endParaRPr>
          </a:p>
          <a:p>
            <a:pPr>
              <a:buClr>
                <a:srgbClr val="0070C0"/>
              </a:buClr>
            </a:pPr>
            <a:r>
              <a:rPr lang="fr-FR" sz="2600" b="0" smtClean="0">
                <a:latin typeface="Segoe UI" pitchFamily="34" charset="0"/>
                <a:cs typeface="Segoe UI" pitchFamily="34" charset="0"/>
              </a:rPr>
              <a:t>Le mode de mise à jour de Configuration Manager prend en charge ce qui suit</a:t>
            </a:r>
          </a:p>
          <a:p>
            <a:pPr marL="742950" lvl="1" indent="-285750">
              <a:buClr>
                <a:srgbClr val="0070C0"/>
              </a:buClr>
              <a:buFont typeface="Arial" pitchFamily="34" charset="0"/>
              <a:buChar char="•"/>
            </a:pPr>
            <a:r>
              <a:rPr lang="fr-FR" sz="2200" b="0" smtClean="0">
                <a:latin typeface="Segoe UI" pitchFamily="34" charset="0"/>
                <a:cs typeface="Segoe UI" pitchFamily="34" charset="0"/>
              </a:rPr>
              <a:t>Un déploiement de mise à jour transparent et flexible </a:t>
            </a:r>
          </a:p>
          <a:p>
            <a:pPr marL="742950" lvl="1" indent="-285750">
              <a:buClr>
                <a:srgbClr val="0070C0"/>
              </a:buClr>
              <a:buFont typeface="Arial" pitchFamily="34" charset="0"/>
              <a:buChar char="•"/>
            </a:pPr>
            <a:r>
              <a:rPr lang="fr-FR" sz="2200" b="0" smtClean="0">
                <a:latin typeface="Segoe UI" pitchFamily="34" charset="0"/>
                <a:cs typeface="Segoe UI" pitchFamily="34" charset="0"/>
              </a:rPr>
              <a:t>Des règles de déploiement automatique</a:t>
            </a:r>
          </a:p>
          <a:p>
            <a:pPr marL="742950" lvl="1" indent="-285750">
              <a:buClr>
                <a:srgbClr val="0070C0"/>
              </a:buClr>
              <a:buFont typeface="Arial" pitchFamily="34" charset="0"/>
              <a:buChar char="•"/>
            </a:pPr>
            <a:r>
              <a:rPr lang="fr-FR" sz="2200" b="0" smtClean="0">
                <a:latin typeface="Segoe UI" pitchFamily="34" charset="0"/>
                <a:cs typeface="Segoe UI" pitchFamily="34" charset="0"/>
              </a:rPr>
              <a:t>Une surveillance et des rapports améliorés</a:t>
            </a:r>
          </a:p>
          <a:p>
            <a:pPr marL="742950" lvl="1" indent="-285750">
              <a:buClr>
                <a:srgbClr val="0070C0"/>
              </a:buClr>
              <a:buFont typeface="Arial" pitchFamily="34" charset="0"/>
              <a:buChar char="•"/>
            </a:pPr>
            <a:r>
              <a:rPr lang="fr-FR" sz="2200" b="0" smtClean="0">
                <a:latin typeface="Segoe UI" pitchFamily="34" charset="0"/>
                <a:cs typeface="Segoe UI" pitchFamily="34" charset="0"/>
              </a:rPr>
              <a:t>La prise en charge de la gestion de l'alimentation et de Wake-on-LAN</a:t>
            </a:r>
          </a:p>
          <a:p>
            <a:pPr marL="742950" lvl="1" indent="-285750">
              <a:buClr>
                <a:srgbClr val="0070C0"/>
              </a:buClr>
              <a:buFont typeface="Arial" pitchFamily="34" charset="0"/>
              <a:buChar char="•"/>
            </a:pPr>
            <a:r>
              <a:rPr lang="fr-FR" sz="2200" b="0" smtClean="0">
                <a:latin typeface="Segoe UI" pitchFamily="34" charset="0"/>
                <a:cs typeface="Segoe UI" pitchFamily="34" charset="0"/>
              </a:rPr>
              <a:t>Une gestion cliente basée sur Internet</a:t>
            </a:r>
          </a:p>
          <a:p>
            <a:pPr marL="742950" lvl="1" indent="-285750">
              <a:buClr>
                <a:srgbClr val="0070C0"/>
              </a:buClr>
              <a:buFont typeface="Arial" pitchFamily="34" charset="0"/>
              <a:buChar char="•"/>
            </a:pPr>
            <a:r>
              <a:rPr lang="fr-FR" sz="2200" b="0" smtClean="0">
                <a:latin typeface="Segoe UI" pitchFamily="34" charset="0"/>
                <a:cs typeface="Segoe UI" pitchFamily="34" charset="0"/>
              </a:rPr>
              <a:t>La prise en charge des connexions NAP</a:t>
            </a:r>
          </a:p>
          <a:p>
            <a:pPr marL="742950" lvl="1" indent="-285750">
              <a:buClr>
                <a:srgbClr val="0070C0"/>
              </a:buClr>
              <a:buFont typeface="Arial" pitchFamily="34" charset="0"/>
              <a:buChar char="•"/>
            </a:pPr>
            <a:r>
              <a:rPr lang="fr-FR" sz="2200" b="0" smtClean="0">
                <a:latin typeface="Segoe UI" pitchFamily="34" charset="0"/>
                <a:cs typeface="Segoe UI" pitchFamily="34" charset="0"/>
              </a:rPr>
              <a:t>Un éditeur de mises à jour de System Center</a:t>
            </a:r>
          </a:p>
        </p:txBody>
      </p:sp>
    </p:spTree>
    <p:extLst>
      <p:ext uri="{BB962C8B-B14F-4D97-AF65-F5344CB8AC3E}">
        <p14:creationId xmlns:p14="http://schemas.microsoft.com/office/powerpoint/2010/main" val="553066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Conditions préalables à l'implémentation de la fonctionnalité de mise à jour logicielle</a:t>
            </a:r>
            <a:endParaRPr lang="fr-FR" sz="2600"/>
          </a:p>
        </p:txBody>
      </p:sp>
      <p:sp>
        <p:nvSpPr>
          <p:cNvPr id="4" name="TextBox 1"/>
          <p:cNvSpPr txBox="1"/>
          <p:nvPr/>
        </p:nvSpPr>
        <p:spPr>
          <a:xfrm>
            <a:off x="457200" y="1022401"/>
            <a:ext cx="8153400" cy="5401479"/>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rgbClr val="0070C0"/>
              </a:buClr>
            </a:pPr>
            <a:r>
              <a:rPr lang="fr-FR" sz="2600" b="0" smtClean="0">
                <a:latin typeface="Segoe UI" pitchFamily="34" charset="0"/>
                <a:cs typeface="Segoe UI" pitchFamily="34" charset="0"/>
              </a:rPr>
              <a:t>La configuration requise pour la fonctionnalité de mise à jour logicielle est la suivante</a:t>
            </a:r>
          </a:p>
          <a:p>
            <a:pPr marL="458788" lvl="1" indent="-169863">
              <a:spcBef>
                <a:spcPts val="600"/>
              </a:spcBef>
              <a:buClr>
                <a:srgbClr val="0070C0"/>
              </a:buClr>
              <a:buSzPct val="80000"/>
              <a:buFont typeface="Arial" pitchFamily="34" charset="0"/>
              <a:buChar char="•"/>
            </a:pPr>
            <a:r>
              <a:rPr lang="fr-FR" sz="2200" b="0" smtClean="0">
                <a:latin typeface="Segoe UI" pitchFamily="34" charset="0"/>
                <a:ea typeface="Segoe UI" pitchFamily="34" charset="0"/>
                <a:cs typeface="Segoe UI" pitchFamily="34" charset="0"/>
              </a:rPr>
              <a:t>WSUS 3.0 SP2 ou version ultérieure</a:t>
            </a:r>
          </a:p>
          <a:p>
            <a:pPr marL="458788" lvl="1" indent="-169863">
              <a:spcBef>
                <a:spcPts val="600"/>
              </a:spcBef>
              <a:buClr>
                <a:srgbClr val="0070C0"/>
              </a:buClr>
              <a:buSzPct val="80000"/>
              <a:buFont typeface="Arial" pitchFamily="34" charset="0"/>
              <a:buChar char="•"/>
            </a:pPr>
            <a:r>
              <a:rPr lang="fr-FR" sz="2200" b="0" smtClean="0">
                <a:latin typeface="Segoe UI" pitchFamily="34" charset="0"/>
                <a:ea typeface="Segoe UI" pitchFamily="34" charset="0"/>
                <a:cs typeface="Segoe UI" pitchFamily="34" charset="0"/>
              </a:rPr>
              <a:t>WSUS 3.0 SP2 ou une console d'administration plus récente</a:t>
            </a:r>
          </a:p>
          <a:p>
            <a:pPr marL="458788" lvl="1" indent="-169863">
              <a:spcBef>
                <a:spcPts val="600"/>
              </a:spcBef>
              <a:buClr>
                <a:srgbClr val="0070C0"/>
              </a:buClr>
              <a:buSzPct val="80000"/>
              <a:buFont typeface="Arial" pitchFamily="34" charset="0"/>
              <a:buChar char="•"/>
            </a:pPr>
            <a:r>
              <a:rPr lang="fr-FR" sz="2200" b="0" smtClean="0">
                <a:latin typeface="Segoe UI" pitchFamily="34" charset="0"/>
                <a:ea typeface="Segoe UI" pitchFamily="34" charset="0"/>
                <a:cs typeface="Segoe UI" pitchFamily="34" charset="0"/>
              </a:rPr>
              <a:t>L'Agent de mise à jour automatique Windows Update 3.0 est installé sur des clients</a:t>
            </a:r>
          </a:p>
          <a:p>
            <a:pPr marL="458788" lvl="1" indent="-169863">
              <a:spcBef>
                <a:spcPts val="600"/>
              </a:spcBef>
              <a:buClr>
                <a:srgbClr val="0070C0"/>
              </a:buClr>
              <a:buSzPct val="80000"/>
              <a:buFont typeface="Arial" pitchFamily="34" charset="0"/>
              <a:buChar char="•"/>
            </a:pPr>
            <a:r>
              <a:rPr lang="fr-FR" sz="2200" b="0" smtClean="0">
                <a:latin typeface="Segoe UI" pitchFamily="34" charset="0"/>
                <a:ea typeface="Segoe UI" pitchFamily="34" charset="0"/>
                <a:cs typeface="Segoe UI" pitchFamily="34" charset="0"/>
              </a:rPr>
              <a:t>Point de Reporting services de Configuration Manager</a:t>
            </a:r>
          </a:p>
          <a:p>
            <a:pPr marL="458788" lvl="1" indent="-169863">
              <a:spcBef>
                <a:spcPts val="600"/>
              </a:spcBef>
              <a:buClr>
                <a:srgbClr val="0070C0"/>
              </a:buClr>
              <a:buSzPct val="80000"/>
              <a:buFont typeface="Arial" pitchFamily="34" charset="0"/>
              <a:buChar char="•"/>
            </a:pPr>
            <a:r>
              <a:rPr lang="fr-FR" sz="2200" b="0" smtClean="0">
                <a:latin typeface="Segoe UI" pitchFamily="34" charset="0"/>
                <a:ea typeface="Segoe UI" pitchFamily="34" charset="0"/>
                <a:cs typeface="Segoe UI" pitchFamily="34" charset="0"/>
              </a:rPr>
              <a:t>Autorisations de sécurité</a:t>
            </a:r>
          </a:p>
          <a:p>
            <a:pPr marL="285750" indent="-285750">
              <a:buClr>
                <a:srgbClr val="0070C0"/>
              </a:buClr>
              <a:buFont typeface="Arial" pitchFamily="34" charset="0"/>
              <a:buChar char="•"/>
            </a:pPr>
            <a:endParaRPr lang="fr-FR" sz="2400" b="0" smtClean="0">
              <a:latin typeface="Segoe UI" pitchFamily="34" charset="0"/>
              <a:cs typeface="Segoe UI" pitchFamily="34" charset="0"/>
            </a:endParaRPr>
          </a:p>
          <a:p>
            <a:pPr marL="285750" indent="-285750">
              <a:buClr>
                <a:srgbClr val="0070C0"/>
              </a:buClr>
            </a:pPr>
            <a:endParaRPr lang="fr-FR" sz="2400" b="0" smtClean="0">
              <a:latin typeface="Segoe UI" pitchFamily="34" charset="0"/>
              <a:cs typeface="Segoe UI" pitchFamily="34" charset="0"/>
            </a:endParaRPr>
          </a:p>
          <a:p>
            <a:pPr>
              <a:buClr>
                <a:srgbClr val="0070C0"/>
              </a:buClr>
            </a:pPr>
            <a:r>
              <a:rPr lang="fr-FR" sz="2600" b="0" smtClean="0">
                <a:latin typeface="Segoe UI" pitchFamily="34" charset="0"/>
                <a:cs typeface="Segoe UI" pitchFamily="34" charset="0"/>
              </a:rPr>
              <a:t>Tenez-compte de l'implémentation de l'équilibrage de la charge réseau si elle prend en charge un grand nombre de clients</a:t>
            </a:r>
            <a:endParaRPr lang="fr-FR" sz="2600"/>
          </a:p>
        </p:txBody>
      </p:sp>
    </p:spTree>
    <p:extLst>
      <p:ext uri="{BB962C8B-B14F-4D97-AF65-F5344CB8AC3E}">
        <p14:creationId xmlns:p14="http://schemas.microsoft.com/office/powerpoint/2010/main" val="136003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Vue d'ensemble du déploiement de la fonctionnalité de mise à jour logicielle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Activez la fonctionnalité de mises à jour logicielles en installant et en configurant WSUS 3.0 SP2 ou une version plus récente, et un point actif de mise à jour logicielle</a:t>
            </a:r>
          </a:p>
          <a:p>
            <a:r>
              <a:rPr lang="fr-FR" smtClean="0"/>
              <a:t>Tenez compte des configurations spéciales en déployant WSUS pour Configuration Manager</a:t>
            </a:r>
          </a:p>
          <a:p>
            <a:r>
              <a:rPr lang="fr-FR" smtClean="0"/>
              <a:t>Assurez-vous de sécuriser le point de mise à jour logicielle</a:t>
            </a:r>
            <a:endParaRPr lang="fr-FR"/>
          </a:p>
        </p:txBody>
      </p:sp>
    </p:spTree>
    <p:extLst>
      <p:ext uri="{BB962C8B-B14F-4D97-AF65-F5344CB8AC3E}">
        <p14:creationId xmlns:p14="http://schemas.microsoft.com/office/powerpoint/2010/main" val="87166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0e486685-3251-42d4-b277-6440dcfd227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Fonctionnement de la fonctionnalité de mise à jour logicielle</a:t>
            </a:r>
            <a:endParaRPr lang="fr-FR" sz="2600"/>
          </a:p>
        </p:txBody>
      </p:sp>
      <p:pic>
        <p:nvPicPr>
          <p:cNvPr id="67" name="Picture 3" descr="abstract_rectangle02_01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588" y="2600325"/>
            <a:ext cx="1960562"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AutoShape 4"/>
          <p:cNvSpPr>
            <a:spLocks noChangeArrowheads="1"/>
          </p:cNvSpPr>
          <p:nvPr/>
        </p:nvSpPr>
        <p:spPr bwMode="auto">
          <a:xfrm>
            <a:off x="4462463" y="3876675"/>
            <a:ext cx="1166813" cy="304800"/>
          </a:xfrm>
          <a:prstGeom prst="roundRect">
            <a:avLst>
              <a:gd name="adj" fmla="val 4167"/>
            </a:avLst>
          </a:prstGeom>
          <a:solidFill>
            <a:schemeClr val="bg1"/>
          </a:solidFill>
          <a:ln w="9525">
            <a:solidFill>
              <a:srgbClr val="4D4D4D"/>
            </a:solidFill>
            <a:round/>
            <a:headEnd/>
            <a:tailEnd/>
          </a:ln>
        </p:spPr>
        <p:txBody>
          <a:bodyPr wrap="none" anchor="ctr"/>
          <a:lstStyle/>
          <a:p>
            <a:pPr algn="ctr" eaLnBrk="0" hangingPunct="0">
              <a:lnSpc>
                <a:spcPct val="100000"/>
              </a:lnSpc>
              <a:spcBef>
                <a:spcPct val="0"/>
              </a:spcBef>
              <a:buClrTx/>
              <a:buSzTx/>
              <a:buFontTx/>
              <a:buNone/>
            </a:pPr>
            <a:r>
              <a:rPr lang="fr-FR" sz="1200" b="1" i="0" smtClean="0">
                <a:latin typeface="Segoe UI" pitchFamily="34" charset="0"/>
                <a:ea typeface="Segoe UI" pitchFamily="34" charset="0"/>
                <a:cs typeface="Segoe UI" pitchFamily="34" charset="0"/>
              </a:rPr>
              <a:t>Serveur de site</a:t>
            </a:r>
            <a:endParaRPr lang="fr-FR" sz="1200" b="1" i="0">
              <a:latin typeface="Segoe UI" pitchFamily="34" charset="0"/>
              <a:ea typeface="Segoe UI" pitchFamily="34" charset="0"/>
              <a:cs typeface="Segoe UI" pitchFamily="34" charset="0"/>
            </a:endParaRPr>
          </a:p>
        </p:txBody>
      </p:sp>
      <p:sp>
        <p:nvSpPr>
          <p:cNvPr id="69" name="AutoShape 5"/>
          <p:cNvSpPr>
            <a:spLocks noChangeArrowheads="1"/>
          </p:cNvSpPr>
          <p:nvPr/>
        </p:nvSpPr>
        <p:spPr bwMode="auto">
          <a:xfrm>
            <a:off x="4206875" y="4521200"/>
            <a:ext cx="1654175" cy="463550"/>
          </a:xfrm>
          <a:prstGeom prst="roundRect">
            <a:avLst>
              <a:gd name="adj" fmla="val 16667"/>
            </a:avLst>
          </a:prstGeom>
          <a:solidFill>
            <a:srgbClr val="99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p>
        </p:txBody>
      </p:sp>
      <p:sp>
        <p:nvSpPr>
          <p:cNvPr id="70" name="Text Box 6"/>
          <p:cNvSpPr txBox="1">
            <a:spLocks noChangeArrowheads="1"/>
          </p:cNvSpPr>
          <p:nvPr/>
        </p:nvSpPr>
        <p:spPr bwMode="auto">
          <a:xfrm>
            <a:off x="4227513" y="4527686"/>
            <a:ext cx="1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marL="0" indent="0" algn="ctr" eaLnBrk="1" hangingPunct="1">
              <a:spcBef>
                <a:spcPct val="50000"/>
              </a:spcBef>
              <a:buFontTx/>
              <a:buNone/>
            </a:pPr>
            <a:r>
              <a:rPr lang="fr-FR" sz="1200" b="1" i="0" smtClean="0">
                <a:latin typeface="Segoe UI" pitchFamily="34" charset="0"/>
                <a:ea typeface="Segoe UI" pitchFamily="34" charset="0"/>
                <a:cs typeface="Segoe UI" pitchFamily="34" charset="0"/>
              </a:rPr>
              <a:t>Console </a:t>
            </a:r>
            <a:br>
              <a:rPr lang="fr-FR" sz="1200" b="1" i="0" smtClean="0">
                <a:latin typeface="Segoe UI" pitchFamily="34" charset="0"/>
                <a:ea typeface="Segoe UI" pitchFamily="34" charset="0"/>
                <a:cs typeface="Segoe UI" pitchFamily="34" charset="0"/>
              </a:rPr>
            </a:br>
            <a:r>
              <a:rPr lang="fr-FR" sz="1200" b="1" i="0" smtClean="0">
                <a:latin typeface="Segoe UI" pitchFamily="34" charset="0"/>
                <a:ea typeface="Segoe UI" pitchFamily="34" charset="0"/>
                <a:cs typeface="Segoe UI" pitchFamily="34" charset="0"/>
              </a:rPr>
              <a:t>d'administration</a:t>
            </a:r>
            <a:endParaRPr lang="fr-FR" sz="1200" b="1" i="0">
              <a:latin typeface="Segoe UI" pitchFamily="34" charset="0"/>
              <a:ea typeface="Segoe UI" pitchFamily="34" charset="0"/>
              <a:cs typeface="Segoe UI" pitchFamily="34" charset="0"/>
            </a:endParaRPr>
          </a:p>
        </p:txBody>
      </p:sp>
      <p:sp>
        <p:nvSpPr>
          <p:cNvPr id="71" name="AutoShape 7"/>
          <p:cNvSpPr>
            <a:spLocks noChangeArrowheads="1"/>
          </p:cNvSpPr>
          <p:nvPr/>
        </p:nvSpPr>
        <p:spPr bwMode="auto">
          <a:xfrm>
            <a:off x="4218782" y="5068888"/>
            <a:ext cx="1654175" cy="463550"/>
          </a:xfrm>
          <a:prstGeom prst="roundRect">
            <a:avLst>
              <a:gd name="adj" fmla="val 16667"/>
            </a:avLst>
          </a:prstGeom>
          <a:solidFill>
            <a:srgbClr val="99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p>
        </p:txBody>
      </p:sp>
      <p:sp>
        <p:nvSpPr>
          <p:cNvPr id="72" name="Text Box 8"/>
          <p:cNvSpPr txBox="1">
            <a:spLocks noChangeArrowheads="1"/>
          </p:cNvSpPr>
          <p:nvPr/>
        </p:nvSpPr>
        <p:spPr bwMode="auto">
          <a:xfrm>
            <a:off x="4225925" y="5151844"/>
            <a:ext cx="1639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algn="ctr" eaLnBrk="1" hangingPunct="1">
              <a:spcBef>
                <a:spcPct val="50000"/>
              </a:spcBef>
              <a:buFontTx/>
              <a:buNone/>
            </a:pPr>
            <a:r>
              <a:rPr lang="fr-FR" sz="1200" b="1" i="0" smtClean="0">
                <a:latin typeface="Segoe UI" pitchFamily="34" charset="0"/>
                <a:ea typeface="Segoe UI" pitchFamily="34" charset="0"/>
                <a:cs typeface="Segoe UI" pitchFamily="34" charset="0"/>
              </a:rPr>
              <a:t>   Point de gestion</a:t>
            </a:r>
            <a:endParaRPr lang="fr-FR" sz="1200" b="1" i="0">
              <a:latin typeface="Segoe UI" pitchFamily="34" charset="0"/>
              <a:ea typeface="Segoe UI" pitchFamily="34" charset="0"/>
              <a:cs typeface="Segoe UI" pitchFamily="34" charset="0"/>
            </a:endParaRPr>
          </a:p>
        </p:txBody>
      </p:sp>
      <p:sp>
        <p:nvSpPr>
          <p:cNvPr id="73" name="AutoShape 9"/>
          <p:cNvSpPr>
            <a:spLocks noChangeArrowheads="1"/>
          </p:cNvSpPr>
          <p:nvPr/>
        </p:nvSpPr>
        <p:spPr bwMode="auto">
          <a:xfrm>
            <a:off x="4198938" y="5618163"/>
            <a:ext cx="1654175" cy="463550"/>
          </a:xfrm>
          <a:prstGeom prst="roundRect">
            <a:avLst>
              <a:gd name="adj" fmla="val 16667"/>
            </a:avLst>
          </a:prstGeom>
          <a:solidFill>
            <a:srgbClr val="99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p>
        </p:txBody>
      </p:sp>
      <p:sp>
        <p:nvSpPr>
          <p:cNvPr id="74" name="Text Box 10"/>
          <p:cNvSpPr txBox="1">
            <a:spLocks noChangeArrowheads="1"/>
          </p:cNvSpPr>
          <p:nvPr/>
        </p:nvSpPr>
        <p:spPr bwMode="auto">
          <a:xfrm>
            <a:off x="4229894" y="5624648"/>
            <a:ext cx="1631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marL="0" indent="0" algn="ctr" eaLnBrk="1" hangingPunct="1">
              <a:spcBef>
                <a:spcPct val="50000"/>
              </a:spcBef>
              <a:buFontTx/>
              <a:buNone/>
            </a:pPr>
            <a:r>
              <a:rPr lang="fr-FR" sz="1200" b="1" i="0" smtClean="0">
                <a:latin typeface="Segoe UI" pitchFamily="34" charset="0"/>
                <a:ea typeface="Segoe UI" pitchFamily="34" charset="0"/>
                <a:cs typeface="Segoe UI" pitchFamily="34" charset="0"/>
              </a:rPr>
              <a:t>Point de distribution</a:t>
            </a:r>
            <a:endParaRPr lang="fr-FR" sz="1200" b="1" i="0">
              <a:latin typeface="Segoe UI" pitchFamily="34" charset="0"/>
              <a:ea typeface="Segoe UI" pitchFamily="34" charset="0"/>
              <a:cs typeface="Segoe UI" pitchFamily="34" charset="0"/>
            </a:endParaRPr>
          </a:p>
        </p:txBody>
      </p:sp>
      <p:pic>
        <p:nvPicPr>
          <p:cNvPr id="75" name="Picture 11" descr="Serv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325" y="2879725"/>
            <a:ext cx="8270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utoShape 12"/>
          <p:cNvSpPr>
            <a:spLocks noChangeArrowheads="1"/>
          </p:cNvSpPr>
          <p:nvPr/>
        </p:nvSpPr>
        <p:spPr bwMode="auto">
          <a:xfrm>
            <a:off x="4222750" y="5060950"/>
            <a:ext cx="1639888" cy="465138"/>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77" name="Picture 14" descr="Serv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7513" y="1798638"/>
            <a:ext cx="8270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5" descr="Base de donné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8038" y="2316163"/>
            <a:ext cx="520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16"/>
          <p:cNvSpPr>
            <a:spLocks noChangeArrowheads="1"/>
          </p:cNvSpPr>
          <p:nvPr/>
        </p:nvSpPr>
        <p:spPr bwMode="auto">
          <a:xfrm>
            <a:off x="6263719" y="2796768"/>
            <a:ext cx="1834674" cy="319088"/>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lnSpc>
                <a:spcPct val="100000"/>
              </a:lnSpc>
              <a:spcBef>
                <a:spcPct val="0"/>
              </a:spcBef>
              <a:buClrTx/>
              <a:buSzTx/>
              <a:buFontTx/>
              <a:buNone/>
            </a:pPr>
            <a:r>
              <a:rPr lang="fr-FR" sz="1200" b="1" i="0" smtClean="0">
                <a:latin typeface="Segoe UI" pitchFamily="34" charset="0"/>
                <a:ea typeface="Segoe UI" pitchFamily="34" charset="0"/>
                <a:cs typeface="Segoe UI" pitchFamily="34" charset="0"/>
              </a:rPr>
              <a:t>Base de données du site</a:t>
            </a:r>
            <a:endParaRPr lang="fr-FR" sz="1200" b="1" i="0">
              <a:latin typeface="Segoe UI" pitchFamily="34" charset="0"/>
              <a:ea typeface="Segoe UI" pitchFamily="34" charset="0"/>
              <a:cs typeface="Segoe UI" pitchFamily="34" charset="0"/>
            </a:endParaRPr>
          </a:p>
        </p:txBody>
      </p:sp>
      <p:pic>
        <p:nvPicPr>
          <p:cNvPr id="80" name="Picture 17" descr="LaptopCompu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875" y="3257550"/>
            <a:ext cx="8255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AutoShape 18"/>
          <p:cNvSpPr>
            <a:spLocks noChangeArrowheads="1"/>
          </p:cNvSpPr>
          <p:nvPr/>
        </p:nvSpPr>
        <p:spPr bwMode="auto">
          <a:xfrm>
            <a:off x="1793875" y="4189413"/>
            <a:ext cx="847725" cy="406400"/>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lnSpc>
                <a:spcPct val="100000"/>
              </a:lnSpc>
              <a:spcBef>
                <a:spcPct val="0"/>
              </a:spcBef>
              <a:buClrTx/>
              <a:buSzTx/>
              <a:buFontTx/>
              <a:buNone/>
            </a:pPr>
            <a:r>
              <a:rPr lang="fr-FR" sz="1200" b="1" i="0" smtClean="0">
                <a:latin typeface="Segoe UI" pitchFamily="34" charset="0"/>
                <a:ea typeface="Segoe UI" pitchFamily="34" charset="0"/>
                <a:cs typeface="Segoe UI" pitchFamily="34" charset="0"/>
              </a:rPr>
              <a:t>Ordinateur </a:t>
            </a:r>
            <a:br>
              <a:rPr lang="fr-FR" sz="1200" b="1" i="0" smtClean="0">
                <a:latin typeface="Segoe UI" pitchFamily="34" charset="0"/>
                <a:ea typeface="Segoe UI" pitchFamily="34" charset="0"/>
                <a:cs typeface="Segoe UI" pitchFamily="34" charset="0"/>
              </a:rPr>
            </a:br>
            <a:r>
              <a:rPr lang="fr-FR" sz="1200" b="1" i="0" smtClean="0">
                <a:latin typeface="Segoe UI" pitchFamily="34" charset="0"/>
                <a:ea typeface="Segoe UI" pitchFamily="34" charset="0"/>
                <a:cs typeface="Segoe UI" pitchFamily="34" charset="0"/>
              </a:rPr>
              <a:t>géré</a:t>
            </a:r>
            <a:endParaRPr lang="fr-FR" sz="1200" b="1" i="0">
              <a:latin typeface="Segoe UI" pitchFamily="34" charset="0"/>
              <a:ea typeface="Segoe UI" pitchFamily="34" charset="0"/>
              <a:cs typeface="Segoe UI" pitchFamily="34" charset="0"/>
            </a:endParaRPr>
          </a:p>
        </p:txBody>
      </p:sp>
      <p:pic>
        <p:nvPicPr>
          <p:cNvPr id="82" name="Picture 19" descr="Site W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025" y="1020763"/>
            <a:ext cx="12049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20"/>
          <p:cNvSpPr>
            <a:spLocks noChangeArrowheads="1"/>
          </p:cNvSpPr>
          <p:nvPr/>
        </p:nvSpPr>
        <p:spPr bwMode="auto">
          <a:xfrm>
            <a:off x="592138" y="1866900"/>
            <a:ext cx="1676400" cy="333375"/>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lnSpc>
                <a:spcPct val="100000"/>
              </a:lnSpc>
              <a:spcBef>
                <a:spcPct val="0"/>
              </a:spcBef>
              <a:buClrTx/>
              <a:buSzTx/>
              <a:buFontTx/>
              <a:buNone/>
            </a:pPr>
            <a:r>
              <a:rPr lang="fr-FR" sz="1200" b="1" i="0" smtClean="0">
                <a:latin typeface="Segoe UI" pitchFamily="34" charset="0"/>
                <a:ea typeface="Segoe UI" pitchFamily="34" charset="0"/>
                <a:cs typeface="Segoe UI" pitchFamily="34" charset="0"/>
              </a:rPr>
              <a:t>Microsoft Update</a:t>
            </a:r>
            <a:endParaRPr lang="fr-FR" sz="1200" b="1" i="0">
              <a:latin typeface="Segoe UI" pitchFamily="34" charset="0"/>
              <a:ea typeface="Segoe UI" pitchFamily="34" charset="0"/>
              <a:cs typeface="Segoe UI" pitchFamily="34" charset="0"/>
            </a:endParaRPr>
          </a:p>
        </p:txBody>
      </p:sp>
      <p:pic>
        <p:nvPicPr>
          <p:cNvPr id="84" name="Picture 21" descr="Serv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8675" y="931906"/>
            <a:ext cx="8270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2" descr="Folder_Clos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8563" y="1412919"/>
            <a:ext cx="54133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AutoShape 23"/>
          <p:cNvSpPr>
            <a:spLocks noChangeArrowheads="1"/>
          </p:cNvSpPr>
          <p:nvPr/>
        </p:nvSpPr>
        <p:spPr bwMode="auto">
          <a:xfrm>
            <a:off x="4251325" y="1997075"/>
            <a:ext cx="1631950" cy="420688"/>
          </a:xfrm>
          <a:prstGeom prst="roundRect">
            <a:avLst>
              <a:gd name="adj" fmla="val 4167"/>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lnSpc>
                <a:spcPct val="100000"/>
              </a:lnSpc>
              <a:spcBef>
                <a:spcPct val="0"/>
              </a:spcBef>
              <a:buClrTx/>
              <a:buSzTx/>
              <a:buFontTx/>
              <a:buNone/>
            </a:pPr>
            <a:r>
              <a:rPr lang="fr-FR" sz="1200" b="1" i="0" smtClean="0">
                <a:latin typeface="Segoe UI" pitchFamily="34" charset="0"/>
                <a:ea typeface="Segoe UI" pitchFamily="34" charset="0"/>
                <a:cs typeface="Segoe UI" pitchFamily="34" charset="0"/>
              </a:rPr>
              <a:t>Source locale des </a:t>
            </a:r>
            <a:br>
              <a:rPr lang="fr-FR" sz="1200" b="1" i="0" smtClean="0">
                <a:latin typeface="Segoe UI" pitchFamily="34" charset="0"/>
                <a:ea typeface="Segoe UI" pitchFamily="34" charset="0"/>
                <a:cs typeface="Segoe UI" pitchFamily="34" charset="0"/>
              </a:rPr>
            </a:br>
            <a:r>
              <a:rPr lang="fr-FR" sz="1200" b="1" i="0" smtClean="0">
                <a:latin typeface="Segoe UI" pitchFamily="34" charset="0"/>
                <a:ea typeface="Segoe UI" pitchFamily="34" charset="0"/>
                <a:cs typeface="Segoe UI" pitchFamily="34" charset="0"/>
              </a:rPr>
              <a:t>mises à jour logicielles</a:t>
            </a:r>
            <a:endParaRPr lang="fr-FR" sz="1200" b="1" i="0">
              <a:latin typeface="Segoe UI" pitchFamily="34" charset="0"/>
              <a:ea typeface="Segoe UI" pitchFamily="34" charset="0"/>
              <a:cs typeface="Segoe UI" pitchFamily="34" charset="0"/>
            </a:endParaRPr>
          </a:p>
        </p:txBody>
      </p:sp>
      <p:sp>
        <p:nvSpPr>
          <p:cNvPr id="87" name="Line 24"/>
          <p:cNvSpPr>
            <a:spLocks noChangeShapeType="1"/>
          </p:cNvSpPr>
          <p:nvPr/>
        </p:nvSpPr>
        <p:spPr bwMode="auto">
          <a:xfrm flipV="1">
            <a:off x="5524500" y="2552700"/>
            <a:ext cx="1146175" cy="331788"/>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88" name="Line 26"/>
          <p:cNvSpPr>
            <a:spLocks noChangeShapeType="1"/>
          </p:cNvSpPr>
          <p:nvPr/>
        </p:nvSpPr>
        <p:spPr bwMode="auto">
          <a:xfrm>
            <a:off x="2397125" y="5326063"/>
            <a:ext cx="1646238" cy="0"/>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89" name="Line 27"/>
          <p:cNvSpPr>
            <a:spLocks noChangeShapeType="1"/>
          </p:cNvSpPr>
          <p:nvPr/>
        </p:nvSpPr>
        <p:spPr bwMode="auto">
          <a:xfrm flipH="1" flipV="1">
            <a:off x="2395538" y="4638675"/>
            <a:ext cx="14287" cy="6985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 name="Text Box 29"/>
          <p:cNvSpPr txBox="1">
            <a:spLocks noChangeArrowheads="1"/>
          </p:cNvSpPr>
          <p:nvPr/>
        </p:nvSpPr>
        <p:spPr bwMode="auto">
          <a:xfrm>
            <a:off x="3689350" y="4614863"/>
            <a:ext cx="328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1</a:t>
            </a:r>
            <a:endParaRPr lang="fr-FR" sz="1200" b="1" i="0">
              <a:latin typeface="Segoe UI" pitchFamily="34" charset="0"/>
              <a:ea typeface="Segoe UI" pitchFamily="34" charset="0"/>
              <a:cs typeface="Segoe UI" pitchFamily="34" charset="0"/>
            </a:endParaRPr>
          </a:p>
        </p:txBody>
      </p:sp>
      <p:sp>
        <p:nvSpPr>
          <p:cNvPr id="91" name="AutoShape 30"/>
          <p:cNvSpPr>
            <a:spLocks noChangeArrowheads="1"/>
          </p:cNvSpPr>
          <p:nvPr/>
        </p:nvSpPr>
        <p:spPr bwMode="auto">
          <a:xfrm>
            <a:off x="4210050" y="4522788"/>
            <a:ext cx="1639888" cy="465137"/>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92" name="AutoShape 31"/>
          <p:cNvSpPr>
            <a:spLocks noChangeArrowheads="1"/>
          </p:cNvSpPr>
          <p:nvPr/>
        </p:nvSpPr>
        <p:spPr bwMode="auto">
          <a:xfrm>
            <a:off x="4210051" y="5611813"/>
            <a:ext cx="1639887" cy="465137"/>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93" name="Line 33"/>
          <p:cNvSpPr>
            <a:spLocks noChangeShapeType="1"/>
          </p:cNvSpPr>
          <p:nvPr/>
        </p:nvSpPr>
        <p:spPr bwMode="auto">
          <a:xfrm flipH="1" flipV="1">
            <a:off x="2351088" y="1878013"/>
            <a:ext cx="2236787" cy="1158875"/>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94" name="Text Box 34"/>
          <p:cNvSpPr txBox="1">
            <a:spLocks noChangeArrowheads="1"/>
          </p:cNvSpPr>
          <p:nvPr/>
        </p:nvSpPr>
        <p:spPr bwMode="auto">
          <a:xfrm>
            <a:off x="3013075" y="1982788"/>
            <a:ext cx="59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2</a:t>
            </a:r>
            <a:endParaRPr lang="fr-FR" sz="1200" b="1" i="0">
              <a:latin typeface="Segoe UI" pitchFamily="34" charset="0"/>
              <a:ea typeface="Segoe UI" pitchFamily="34" charset="0"/>
              <a:cs typeface="Segoe UI" pitchFamily="34" charset="0"/>
            </a:endParaRPr>
          </a:p>
        </p:txBody>
      </p:sp>
      <p:sp>
        <p:nvSpPr>
          <p:cNvPr id="95" name="Line 36"/>
          <p:cNvSpPr>
            <a:spLocks noChangeShapeType="1"/>
          </p:cNvSpPr>
          <p:nvPr/>
        </p:nvSpPr>
        <p:spPr bwMode="auto">
          <a:xfrm flipV="1">
            <a:off x="4976813" y="2443163"/>
            <a:ext cx="0" cy="419100"/>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96" name="Text Box 37"/>
          <p:cNvSpPr txBox="1">
            <a:spLocks noChangeArrowheads="1"/>
          </p:cNvSpPr>
          <p:nvPr/>
        </p:nvSpPr>
        <p:spPr bwMode="auto">
          <a:xfrm>
            <a:off x="4598988" y="2585244"/>
            <a:ext cx="249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2</a:t>
            </a:r>
            <a:endParaRPr lang="fr-FR" sz="1200" b="1" i="0">
              <a:latin typeface="Segoe UI" pitchFamily="34" charset="0"/>
              <a:ea typeface="Segoe UI" pitchFamily="34" charset="0"/>
              <a:cs typeface="Segoe UI" pitchFamily="34" charset="0"/>
            </a:endParaRPr>
          </a:p>
        </p:txBody>
      </p:sp>
      <p:sp>
        <p:nvSpPr>
          <p:cNvPr id="97" name="Line 39"/>
          <p:cNvSpPr>
            <a:spLocks noChangeShapeType="1"/>
          </p:cNvSpPr>
          <p:nvPr/>
        </p:nvSpPr>
        <p:spPr bwMode="auto">
          <a:xfrm>
            <a:off x="5172075" y="2478088"/>
            <a:ext cx="0" cy="409575"/>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98" name="Text Box 40"/>
          <p:cNvSpPr txBox="1">
            <a:spLocks noChangeArrowheads="1"/>
          </p:cNvSpPr>
          <p:nvPr/>
        </p:nvSpPr>
        <p:spPr bwMode="auto">
          <a:xfrm>
            <a:off x="5260975" y="2585244"/>
            <a:ext cx="27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2</a:t>
            </a:r>
            <a:endParaRPr lang="fr-FR" sz="1200" b="1" i="0">
              <a:latin typeface="Segoe UI" pitchFamily="34" charset="0"/>
              <a:ea typeface="Segoe UI" pitchFamily="34" charset="0"/>
              <a:cs typeface="Segoe UI" pitchFamily="34" charset="0"/>
            </a:endParaRPr>
          </a:p>
        </p:txBody>
      </p:sp>
      <p:sp>
        <p:nvSpPr>
          <p:cNvPr id="99" name="Line 42"/>
          <p:cNvSpPr>
            <a:spLocks noChangeShapeType="1"/>
          </p:cNvSpPr>
          <p:nvPr/>
        </p:nvSpPr>
        <p:spPr bwMode="auto">
          <a:xfrm>
            <a:off x="2308225" y="2127250"/>
            <a:ext cx="2219325" cy="1135063"/>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100" name="Text Box 43"/>
          <p:cNvSpPr txBox="1">
            <a:spLocks noChangeArrowheads="1"/>
          </p:cNvSpPr>
          <p:nvPr/>
        </p:nvSpPr>
        <p:spPr bwMode="auto">
          <a:xfrm>
            <a:off x="2720975" y="2495550"/>
            <a:ext cx="263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2</a:t>
            </a:r>
            <a:endParaRPr lang="fr-FR" sz="1200" b="1" i="0">
              <a:latin typeface="Segoe UI" pitchFamily="34" charset="0"/>
              <a:ea typeface="Segoe UI" pitchFamily="34" charset="0"/>
              <a:cs typeface="Segoe UI" pitchFamily="34" charset="0"/>
            </a:endParaRPr>
          </a:p>
        </p:txBody>
      </p:sp>
      <p:sp>
        <p:nvSpPr>
          <p:cNvPr id="101" name="Line 45"/>
          <p:cNvSpPr>
            <a:spLocks noChangeShapeType="1"/>
          </p:cNvSpPr>
          <p:nvPr/>
        </p:nvSpPr>
        <p:spPr bwMode="auto">
          <a:xfrm flipV="1">
            <a:off x="5713413" y="3325813"/>
            <a:ext cx="944562" cy="1587"/>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 name="Line 46"/>
          <p:cNvSpPr>
            <a:spLocks noChangeShapeType="1"/>
          </p:cNvSpPr>
          <p:nvPr/>
        </p:nvSpPr>
        <p:spPr bwMode="auto">
          <a:xfrm flipH="1" flipV="1">
            <a:off x="6642100" y="3317875"/>
            <a:ext cx="0" cy="249555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 name="Line 47"/>
          <p:cNvSpPr>
            <a:spLocks noChangeShapeType="1"/>
          </p:cNvSpPr>
          <p:nvPr/>
        </p:nvSpPr>
        <p:spPr bwMode="auto">
          <a:xfrm flipH="1">
            <a:off x="5930900" y="5830888"/>
            <a:ext cx="723900" cy="1587"/>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104" name="Text Box 48"/>
          <p:cNvSpPr txBox="1">
            <a:spLocks noChangeArrowheads="1"/>
          </p:cNvSpPr>
          <p:nvPr/>
        </p:nvSpPr>
        <p:spPr bwMode="auto">
          <a:xfrm>
            <a:off x="6097588" y="5922963"/>
            <a:ext cx="595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3</a:t>
            </a:r>
            <a:endParaRPr lang="fr-FR" sz="1200" b="1" i="0">
              <a:latin typeface="Segoe UI" pitchFamily="34" charset="0"/>
              <a:ea typeface="Segoe UI" pitchFamily="34" charset="0"/>
              <a:cs typeface="Segoe UI" pitchFamily="34" charset="0"/>
            </a:endParaRPr>
          </a:p>
        </p:txBody>
      </p:sp>
      <p:sp>
        <p:nvSpPr>
          <p:cNvPr id="105" name="Text Box 49"/>
          <p:cNvSpPr txBox="1">
            <a:spLocks noChangeArrowheads="1"/>
          </p:cNvSpPr>
          <p:nvPr/>
        </p:nvSpPr>
        <p:spPr bwMode="auto">
          <a:xfrm>
            <a:off x="2919413" y="5084714"/>
            <a:ext cx="317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4</a:t>
            </a:r>
            <a:endParaRPr lang="fr-FR" sz="1200" b="1" i="0">
              <a:latin typeface="Segoe UI" pitchFamily="34" charset="0"/>
              <a:ea typeface="Segoe UI" pitchFamily="34" charset="0"/>
              <a:cs typeface="Segoe UI" pitchFamily="34" charset="0"/>
            </a:endParaRPr>
          </a:p>
        </p:txBody>
      </p:sp>
      <p:sp>
        <p:nvSpPr>
          <p:cNvPr id="106" name="Line 51"/>
          <p:cNvSpPr>
            <a:spLocks noChangeShapeType="1"/>
          </p:cNvSpPr>
          <p:nvPr/>
        </p:nvSpPr>
        <p:spPr bwMode="auto">
          <a:xfrm flipV="1">
            <a:off x="2654300" y="4637088"/>
            <a:ext cx="1588" cy="492125"/>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107" name="Line 52"/>
          <p:cNvSpPr>
            <a:spLocks noChangeShapeType="1"/>
          </p:cNvSpPr>
          <p:nvPr/>
        </p:nvSpPr>
        <p:spPr bwMode="auto">
          <a:xfrm flipV="1">
            <a:off x="2635250" y="5132388"/>
            <a:ext cx="1436688" cy="1587"/>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8" name="Text Box 53"/>
          <p:cNvSpPr txBox="1">
            <a:spLocks noChangeArrowheads="1"/>
          </p:cNvSpPr>
          <p:nvPr/>
        </p:nvSpPr>
        <p:spPr bwMode="auto">
          <a:xfrm>
            <a:off x="2917825" y="4827360"/>
            <a:ext cx="59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4</a:t>
            </a:r>
            <a:endParaRPr lang="fr-FR" sz="1200" b="1" i="0">
              <a:latin typeface="Segoe UI" pitchFamily="34" charset="0"/>
              <a:ea typeface="Segoe UI" pitchFamily="34" charset="0"/>
              <a:cs typeface="Segoe UI" pitchFamily="34" charset="0"/>
            </a:endParaRPr>
          </a:p>
        </p:txBody>
      </p:sp>
      <p:sp>
        <p:nvSpPr>
          <p:cNvPr id="109" name="Line 55"/>
          <p:cNvSpPr>
            <a:spLocks noChangeShapeType="1"/>
          </p:cNvSpPr>
          <p:nvPr/>
        </p:nvSpPr>
        <p:spPr bwMode="auto">
          <a:xfrm>
            <a:off x="2193925" y="5705475"/>
            <a:ext cx="1858963" cy="1588"/>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110" name="Line 56"/>
          <p:cNvSpPr>
            <a:spLocks noChangeShapeType="1"/>
          </p:cNvSpPr>
          <p:nvPr/>
        </p:nvSpPr>
        <p:spPr bwMode="auto">
          <a:xfrm flipV="1">
            <a:off x="2208213" y="4637088"/>
            <a:ext cx="0" cy="1076325"/>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1" name="Text Box 57"/>
          <p:cNvSpPr txBox="1">
            <a:spLocks noChangeArrowheads="1"/>
          </p:cNvSpPr>
          <p:nvPr/>
        </p:nvSpPr>
        <p:spPr bwMode="auto">
          <a:xfrm>
            <a:off x="2397125" y="5457825"/>
            <a:ext cx="382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5</a:t>
            </a:r>
            <a:endParaRPr lang="fr-FR" sz="1200" b="1" i="0">
              <a:latin typeface="Segoe UI" pitchFamily="34" charset="0"/>
              <a:ea typeface="Segoe UI" pitchFamily="34" charset="0"/>
              <a:cs typeface="Segoe UI" pitchFamily="34" charset="0"/>
            </a:endParaRPr>
          </a:p>
        </p:txBody>
      </p:sp>
      <p:sp>
        <p:nvSpPr>
          <p:cNvPr id="112" name="Line 59"/>
          <p:cNvSpPr>
            <a:spLocks noChangeShapeType="1"/>
          </p:cNvSpPr>
          <p:nvPr/>
        </p:nvSpPr>
        <p:spPr bwMode="auto">
          <a:xfrm flipH="1">
            <a:off x="5653088" y="4029075"/>
            <a:ext cx="541338" cy="0"/>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113" name="Line 60"/>
          <p:cNvSpPr>
            <a:spLocks noChangeShapeType="1"/>
          </p:cNvSpPr>
          <p:nvPr/>
        </p:nvSpPr>
        <p:spPr bwMode="auto">
          <a:xfrm flipH="1" flipV="1">
            <a:off x="6177307" y="4029074"/>
            <a:ext cx="12355" cy="1166813"/>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4" name="Line 61"/>
          <p:cNvSpPr>
            <a:spLocks noChangeShapeType="1"/>
          </p:cNvSpPr>
          <p:nvPr/>
        </p:nvSpPr>
        <p:spPr bwMode="auto">
          <a:xfrm flipV="1">
            <a:off x="6000750" y="5181600"/>
            <a:ext cx="188913" cy="1588"/>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5" name="Line 63"/>
          <p:cNvSpPr>
            <a:spLocks noChangeShapeType="1"/>
          </p:cNvSpPr>
          <p:nvPr/>
        </p:nvSpPr>
        <p:spPr bwMode="auto">
          <a:xfrm flipV="1">
            <a:off x="1958975" y="5908675"/>
            <a:ext cx="2105025" cy="1588"/>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6" name="Line 64"/>
          <p:cNvSpPr>
            <a:spLocks noChangeShapeType="1"/>
          </p:cNvSpPr>
          <p:nvPr/>
        </p:nvSpPr>
        <p:spPr bwMode="auto">
          <a:xfrm flipH="1" flipV="1">
            <a:off x="1962150" y="4621213"/>
            <a:ext cx="14288" cy="1290637"/>
          </a:xfrm>
          <a:prstGeom prst="line">
            <a:avLst/>
          </a:prstGeom>
          <a:noFill/>
          <a:ln w="38100">
            <a:solidFill>
              <a:srgbClr val="CC0000"/>
            </a:solidFill>
            <a:round/>
            <a:headEnd/>
            <a:tailEnd type="triangle" w="med" len="lg"/>
          </a:ln>
          <a:extLst>
            <a:ext uri="{909E8E84-426E-40DD-AFC4-6F175D3DCCD1}">
              <a14:hiddenFill xmlns:a14="http://schemas.microsoft.com/office/drawing/2010/main">
                <a:noFill/>
              </a14:hiddenFill>
            </a:ext>
          </a:extLst>
        </p:spPr>
        <p:txBody>
          <a:bodyPr/>
          <a:lstStyle/>
          <a:p>
            <a:endParaRPr lang="fr-FR"/>
          </a:p>
        </p:txBody>
      </p:sp>
      <p:sp>
        <p:nvSpPr>
          <p:cNvPr id="117" name="Text Box 65"/>
          <p:cNvSpPr txBox="1">
            <a:spLocks noChangeArrowheads="1"/>
          </p:cNvSpPr>
          <p:nvPr/>
        </p:nvSpPr>
        <p:spPr bwMode="auto">
          <a:xfrm>
            <a:off x="2424113" y="5894610"/>
            <a:ext cx="35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5</a:t>
            </a:r>
            <a:endParaRPr lang="fr-FR" sz="1200" b="1" i="0">
              <a:latin typeface="Segoe UI" pitchFamily="34" charset="0"/>
              <a:ea typeface="Segoe UI" pitchFamily="34" charset="0"/>
              <a:cs typeface="Segoe UI" pitchFamily="34" charset="0"/>
            </a:endParaRPr>
          </a:p>
        </p:txBody>
      </p:sp>
      <p:sp>
        <p:nvSpPr>
          <p:cNvPr id="118" name="Text Box 66"/>
          <p:cNvSpPr txBox="1">
            <a:spLocks noChangeArrowheads="1"/>
          </p:cNvSpPr>
          <p:nvPr/>
        </p:nvSpPr>
        <p:spPr bwMode="auto">
          <a:xfrm>
            <a:off x="3309938" y="5372100"/>
            <a:ext cx="300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6</a:t>
            </a:r>
            <a:endParaRPr lang="fr-FR" sz="1200" b="1" i="0">
              <a:latin typeface="Segoe UI" pitchFamily="34" charset="0"/>
              <a:ea typeface="Segoe UI" pitchFamily="34" charset="0"/>
              <a:cs typeface="Segoe UI" pitchFamily="34" charset="0"/>
            </a:endParaRPr>
          </a:p>
        </p:txBody>
      </p:sp>
      <p:sp>
        <p:nvSpPr>
          <p:cNvPr id="119" name="Text Box 67"/>
          <p:cNvSpPr txBox="1">
            <a:spLocks noChangeArrowheads="1"/>
          </p:cNvSpPr>
          <p:nvPr/>
        </p:nvSpPr>
        <p:spPr bwMode="auto">
          <a:xfrm>
            <a:off x="3717925" y="5372100"/>
            <a:ext cx="312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7</a:t>
            </a:r>
            <a:endParaRPr lang="fr-FR" sz="1200" b="1" i="0">
              <a:latin typeface="Segoe UI" pitchFamily="34" charset="0"/>
              <a:ea typeface="Segoe UI" pitchFamily="34" charset="0"/>
              <a:cs typeface="Segoe UI" pitchFamily="34" charset="0"/>
            </a:endParaRPr>
          </a:p>
        </p:txBody>
      </p:sp>
      <p:sp>
        <p:nvSpPr>
          <p:cNvPr id="120" name="Text Box 68"/>
          <p:cNvSpPr txBox="1">
            <a:spLocks noChangeArrowheads="1"/>
          </p:cNvSpPr>
          <p:nvPr/>
        </p:nvSpPr>
        <p:spPr bwMode="auto">
          <a:xfrm>
            <a:off x="5807075" y="4486275"/>
            <a:ext cx="280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6</a:t>
            </a:r>
            <a:endParaRPr lang="fr-FR" sz="1200" b="1" i="0">
              <a:latin typeface="Segoe UI" pitchFamily="34" charset="0"/>
              <a:ea typeface="Segoe UI" pitchFamily="34" charset="0"/>
              <a:cs typeface="Segoe UI" pitchFamily="34" charset="0"/>
            </a:endParaRPr>
          </a:p>
        </p:txBody>
      </p:sp>
      <p:sp>
        <p:nvSpPr>
          <p:cNvPr id="121" name="Text Box 69"/>
          <p:cNvSpPr txBox="1">
            <a:spLocks noChangeArrowheads="1"/>
          </p:cNvSpPr>
          <p:nvPr/>
        </p:nvSpPr>
        <p:spPr bwMode="auto">
          <a:xfrm>
            <a:off x="5792788" y="4167188"/>
            <a:ext cx="247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7</a:t>
            </a:r>
            <a:endParaRPr lang="fr-FR" sz="1200" b="1" i="0">
              <a:latin typeface="Segoe UI" pitchFamily="34" charset="0"/>
              <a:ea typeface="Segoe UI" pitchFamily="34" charset="0"/>
              <a:cs typeface="Segoe UI" pitchFamily="34" charset="0"/>
            </a:endParaRPr>
          </a:p>
        </p:txBody>
      </p:sp>
      <p:sp>
        <p:nvSpPr>
          <p:cNvPr id="122" name="Text Box 70"/>
          <p:cNvSpPr txBox="1">
            <a:spLocks noChangeArrowheads="1"/>
          </p:cNvSpPr>
          <p:nvPr/>
        </p:nvSpPr>
        <p:spPr bwMode="auto">
          <a:xfrm>
            <a:off x="5732418" y="2769327"/>
            <a:ext cx="309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6</a:t>
            </a:r>
            <a:endParaRPr lang="fr-FR" sz="1200" b="1" i="0">
              <a:latin typeface="Segoe UI" pitchFamily="34" charset="0"/>
              <a:ea typeface="Segoe UI" pitchFamily="34" charset="0"/>
              <a:cs typeface="Segoe UI" pitchFamily="34" charset="0"/>
            </a:endParaRPr>
          </a:p>
        </p:txBody>
      </p:sp>
      <p:sp>
        <p:nvSpPr>
          <p:cNvPr id="123" name="Text Box 71"/>
          <p:cNvSpPr txBox="1">
            <a:spLocks noChangeArrowheads="1"/>
          </p:cNvSpPr>
          <p:nvPr/>
        </p:nvSpPr>
        <p:spPr bwMode="auto">
          <a:xfrm>
            <a:off x="6140450" y="2664819"/>
            <a:ext cx="284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6pPr>
            <a:lvl7pPr marL="29718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7pPr>
            <a:lvl8pPr marL="34290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8pPr>
            <a:lvl9pPr marL="3886200" indent="-228600" eaLnBrk="0" fontAlgn="base" hangingPunct="0">
              <a:lnSpc>
                <a:spcPct val="80000"/>
              </a:lnSpc>
              <a:spcBef>
                <a:spcPct val="30000"/>
              </a:spcBef>
              <a:spcAft>
                <a:spcPct val="0"/>
              </a:spcAft>
              <a:buClr>
                <a:srgbClr val="006699"/>
              </a:buClr>
              <a:buSzPct val="90000"/>
              <a:buChar char="•"/>
              <a:defRPr i="1">
                <a:solidFill>
                  <a:schemeClr val="tx1"/>
                </a:solidFill>
                <a:latin typeface="Verdana" pitchFamily="34" charset="0"/>
              </a:defRPr>
            </a:lvl9pPr>
          </a:lstStyle>
          <a:p>
            <a:pPr eaLnBrk="1" hangingPunct="1">
              <a:spcBef>
                <a:spcPct val="50000"/>
              </a:spcBef>
              <a:buFontTx/>
              <a:buNone/>
            </a:pPr>
            <a:r>
              <a:rPr lang="fr-FR" sz="1200" b="1" i="0" smtClean="0">
                <a:latin typeface="Segoe UI" pitchFamily="34" charset="0"/>
                <a:ea typeface="Segoe UI" pitchFamily="34" charset="0"/>
                <a:cs typeface="Segoe UI" pitchFamily="34" charset="0"/>
              </a:rPr>
              <a:t>7</a:t>
            </a:r>
            <a:endParaRPr lang="fr-FR" sz="1200" b="1" i="0">
              <a:latin typeface="Segoe UI" pitchFamily="34" charset="0"/>
              <a:ea typeface="Segoe UI" pitchFamily="34" charset="0"/>
              <a:cs typeface="Segoe UI" pitchFamily="34" charset="0"/>
            </a:endParaRPr>
          </a:p>
        </p:txBody>
      </p:sp>
      <p:sp>
        <p:nvSpPr>
          <p:cNvPr id="124" name="Oval 73"/>
          <p:cNvSpPr>
            <a:spLocks noChangeArrowheads="1"/>
          </p:cNvSpPr>
          <p:nvPr/>
        </p:nvSpPr>
        <p:spPr bwMode="auto">
          <a:xfrm>
            <a:off x="8032750" y="6265863"/>
            <a:ext cx="914400" cy="425450"/>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fr-FR"/>
          </a:p>
        </p:txBody>
      </p:sp>
      <p:grpSp>
        <p:nvGrpSpPr>
          <p:cNvPr id="125" name="Group 74"/>
          <p:cNvGrpSpPr>
            <a:grpSpLocks/>
          </p:cNvGrpSpPr>
          <p:nvPr/>
        </p:nvGrpSpPr>
        <p:grpSpPr bwMode="auto">
          <a:xfrm>
            <a:off x="8154988" y="6356350"/>
            <a:ext cx="304800" cy="244475"/>
            <a:chOff x="480" y="3096"/>
            <a:chExt cx="240" cy="192"/>
          </a:xfrm>
        </p:grpSpPr>
        <p:sp>
          <p:nvSpPr>
            <p:cNvPr id="126" name="Oval 75"/>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p>
          </p:txBody>
        </p:sp>
        <p:sp>
          <p:nvSpPr>
            <p:cNvPr id="127" name="Freeform 76"/>
            <p:cNvSpPr>
              <a:spLocks/>
            </p:cNvSpPr>
            <p:nvPr/>
          </p:nvSpPr>
          <p:spPr bwMode="auto">
            <a:xfrm>
              <a:off x="539" y="3123"/>
              <a:ext cx="139" cy="132"/>
            </a:xfrm>
            <a:custGeom>
              <a:avLst/>
              <a:gdLst>
                <a:gd name="T0" fmla="*/ 0 w 432"/>
                <a:gd name="T1" fmla="*/ 0 h 576"/>
                <a:gd name="T2" fmla="*/ 0 w 432"/>
                <a:gd name="T3" fmla="*/ 576 h 576"/>
                <a:gd name="T4" fmla="*/ 432 w 432"/>
                <a:gd name="T5" fmla="*/ 288 h 576"/>
                <a:gd name="T6" fmla="*/ 0 w 43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fr-FR"/>
            </a:p>
          </p:txBody>
        </p:sp>
      </p:grpSp>
      <p:sp>
        <p:nvSpPr>
          <p:cNvPr id="128" name="Oval 78"/>
          <p:cNvSpPr>
            <a:spLocks noChangeArrowheads="1"/>
          </p:cNvSpPr>
          <p:nvPr/>
        </p:nvSpPr>
        <p:spPr bwMode="auto">
          <a:xfrm>
            <a:off x="8505825" y="6356350"/>
            <a:ext cx="304800" cy="244475"/>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fr-FR"/>
          </a:p>
        </p:txBody>
      </p:sp>
      <p:sp>
        <p:nvSpPr>
          <p:cNvPr id="129" name="Rectangle 79"/>
          <p:cNvSpPr>
            <a:spLocks noChangeArrowheads="1"/>
          </p:cNvSpPr>
          <p:nvPr/>
        </p:nvSpPr>
        <p:spPr bwMode="auto">
          <a:xfrm>
            <a:off x="8597900" y="6418263"/>
            <a:ext cx="120650" cy="122237"/>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fr-FR"/>
          </a:p>
        </p:txBody>
      </p:sp>
    </p:spTree>
    <p:extLst>
      <p:ext uri="{BB962C8B-B14F-4D97-AF65-F5344CB8AC3E}">
        <p14:creationId xmlns:p14="http://schemas.microsoft.com/office/powerpoint/2010/main" val="19413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9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1"/>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0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0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9"/>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8"/>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0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76"/>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1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10"/>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0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1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17"/>
                                        </p:tgtEl>
                                        <p:attrNameLst>
                                          <p:attrName>style.visibility</p:attrName>
                                        </p:attrNameLst>
                                      </p:cBhvr>
                                      <p:to>
                                        <p:strVal val="hidden"/>
                                      </p:to>
                                    </p:set>
                                  </p:childTnLst>
                                </p:cTn>
                              </p:par>
                              <p:par>
                                <p:cTn id="129" presetID="1" presetClass="exit" presetSubtype="0" fill="hold" grpId="3" nodeType="withEffect">
                                  <p:stCondLst>
                                    <p:cond delay="0"/>
                                  </p:stCondLst>
                                  <p:childTnLst>
                                    <p:set>
                                      <p:cBhvr>
                                        <p:cTn id="130" dur="1" fill="hold">
                                          <p:stCondLst>
                                            <p:cond delay="0"/>
                                          </p:stCondLst>
                                        </p:cTn>
                                        <p:tgtEl>
                                          <p:spTgt spid="92"/>
                                        </p:tgtEl>
                                        <p:attrNameLst>
                                          <p:attrName>style.visibility</p:attrName>
                                        </p:attrNameLst>
                                      </p:cBhvr>
                                      <p:to>
                                        <p:strVal val="hidden"/>
                                      </p:to>
                                    </p:set>
                                  </p:childTnLst>
                                </p:cTn>
                              </p:par>
                              <p:par>
                                <p:cTn id="131" presetID="1" presetClass="entr" presetSubtype="0" fill="hold" grpId="2" nodeType="withEffect">
                                  <p:stCondLst>
                                    <p:cond delay="0"/>
                                  </p:stCondLst>
                                  <p:childTnLst>
                                    <p:set>
                                      <p:cBhvr>
                                        <p:cTn id="132" dur="1" fill="hold">
                                          <p:stCondLst>
                                            <p:cond delay="0"/>
                                          </p:stCondLst>
                                        </p:cTn>
                                        <p:tgtEl>
                                          <p:spTgt spid="89"/>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1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2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2"/>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76"/>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12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18"/>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20"/>
                                        </p:tgtEl>
                                        <p:attrNameLst>
                                          <p:attrName>style.visibility</p:attrName>
                                        </p:attrNameLst>
                                      </p:cBhvr>
                                      <p:to>
                                        <p:strVal val="hidden"/>
                                      </p:to>
                                    </p:set>
                                  </p:childTnLst>
                                </p:cTn>
                              </p:par>
                              <p:par>
                                <p:cTn id="159" presetID="1" presetClass="entr" presetSubtype="0" fill="hold" grpId="0" nodeType="withEffect">
                                  <p:stCondLst>
                                    <p:cond delay="0"/>
                                  </p:stCondLst>
                                  <p:childTnLst>
                                    <p:set>
                                      <p:cBhvr>
                                        <p:cTn id="160" dur="1" fill="hold">
                                          <p:stCondLst>
                                            <p:cond delay="0"/>
                                          </p:stCondLst>
                                        </p:cTn>
                                        <p:tgtEl>
                                          <p:spTgt spid="119"/>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2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6" grpId="2" animBg="1"/>
      <p:bldP spid="87" grpId="0" animBg="1"/>
      <p:bldP spid="88" grpId="0" animBg="1"/>
      <p:bldP spid="88" grpId="1" animBg="1"/>
      <p:bldP spid="88" grpId="2" animBg="1"/>
      <p:bldP spid="89" grpId="0" animBg="1"/>
      <p:bldP spid="89" grpId="1" animBg="1"/>
      <p:bldP spid="89" grpId="2" animBg="1"/>
      <p:bldP spid="90" grpId="0"/>
      <p:bldP spid="90" grpId="1"/>
      <p:bldP spid="91" grpId="0" animBg="1"/>
      <p:bldP spid="91" grpId="1" animBg="1"/>
      <p:bldP spid="92" grpId="0" animBg="1"/>
      <p:bldP spid="92" grpId="1" animBg="1"/>
      <p:bldP spid="92" grpId="2" animBg="1"/>
      <p:bldP spid="92" grpId="3" animBg="1"/>
      <p:bldP spid="93" grpId="0" animBg="1"/>
      <p:bldP spid="93" grpId="1" animBg="1"/>
      <p:bldP spid="94" grpId="0"/>
      <p:bldP spid="94" grpId="1"/>
      <p:bldP spid="95" grpId="0" animBg="1"/>
      <p:bldP spid="95" grpId="1" animBg="1"/>
      <p:bldP spid="96" grpId="0"/>
      <p:bldP spid="96" grpId="1"/>
      <p:bldP spid="97" grpId="0" animBg="1"/>
      <p:bldP spid="97" grpId="1" animBg="1"/>
      <p:bldP spid="98" grpId="0"/>
      <p:bldP spid="98" grpId="1"/>
      <p:bldP spid="99" grpId="0" animBg="1"/>
      <p:bldP spid="99" grpId="1" animBg="1"/>
      <p:bldP spid="100" grpId="0"/>
      <p:bldP spid="100" grpId="1"/>
      <p:bldP spid="101" grpId="0" animBg="1"/>
      <p:bldP spid="101" grpId="1" animBg="1"/>
      <p:bldP spid="102" grpId="0" animBg="1"/>
      <p:bldP spid="102" grpId="1" animBg="1"/>
      <p:bldP spid="103" grpId="0" animBg="1"/>
      <p:bldP spid="103" grpId="1" animBg="1"/>
      <p:bldP spid="104" grpId="0"/>
      <p:bldP spid="104" grpId="1"/>
      <p:bldP spid="105" grpId="0"/>
      <p:bldP spid="105" grpId="1"/>
      <p:bldP spid="106" grpId="0" animBg="1"/>
      <p:bldP spid="106" grpId="1" animBg="1"/>
      <p:bldP spid="107" grpId="0" animBg="1"/>
      <p:bldP spid="107" grpId="1" animBg="1"/>
      <p:bldP spid="108" grpId="0"/>
      <p:bldP spid="108" grpId="1"/>
      <p:bldP spid="109" grpId="0" animBg="1"/>
      <p:bldP spid="109" grpId="1" animBg="1"/>
      <p:bldP spid="110" grpId="0" animBg="1"/>
      <p:bldP spid="110" grpId="1" animBg="1"/>
      <p:bldP spid="111" grpId="0"/>
      <p:bldP spid="111" grpId="1"/>
      <p:bldP spid="112" grpId="0" animBg="1"/>
      <p:bldP spid="113" grpId="0" animBg="1"/>
      <p:bldP spid="114" grpId="0" animBg="1"/>
      <p:bldP spid="115" grpId="0" animBg="1"/>
      <p:bldP spid="115" grpId="1" animBg="1"/>
      <p:bldP spid="116" grpId="0" animBg="1"/>
      <p:bldP spid="116" grpId="1" animBg="1"/>
      <p:bldP spid="117" grpId="0"/>
      <p:bldP spid="117" grpId="1"/>
      <p:bldP spid="118" grpId="0"/>
      <p:bldP spid="118" grpId="1"/>
      <p:bldP spid="119" grpId="0"/>
      <p:bldP spid="120" grpId="0"/>
      <p:bldP spid="120" grpId="1"/>
      <p:bldP spid="121" grpId="0"/>
      <p:bldP spid="122" grpId="0"/>
      <p:bldP spid="122" grpId="1"/>
      <p:bldP spid="12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6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3bfa6a40-118b-426a-9897-057ed5ad56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du point de mise à jour logicielle</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Vous devez tenir compte des scénarios suivants lorsque vous configurez le point de mise à jour logicielle</a:t>
            </a:r>
          </a:p>
          <a:p>
            <a:pPr lvl="1"/>
            <a:r>
              <a:rPr lang="fr-FR" smtClean="0"/>
              <a:t>Installation dans une hiérarchie Configuration Manager</a:t>
            </a:r>
          </a:p>
          <a:p>
            <a:pPr lvl="1"/>
            <a:r>
              <a:rPr lang="fr-FR" smtClean="0"/>
              <a:t>Installation dans un site secondaire</a:t>
            </a:r>
          </a:p>
          <a:p>
            <a:pPr lvl="1"/>
            <a:r>
              <a:rPr lang="fr-FR" smtClean="0"/>
              <a:t>Prise en charge de la gestion cliente basée sur Internet</a:t>
            </a:r>
          </a:p>
          <a:p>
            <a:pPr lvl="1"/>
            <a:r>
              <a:rPr lang="fr-FR" smtClean="0"/>
              <a:t>Configuration requise pour NLB</a:t>
            </a:r>
          </a:p>
          <a:p>
            <a:endParaRPr lang="fr-FR"/>
          </a:p>
        </p:txBody>
      </p:sp>
    </p:spTree>
    <p:extLst>
      <p:ext uri="{BB962C8B-B14F-4D97-AF65-F5344CB8AC3E}">
        <p14:creationId xmlns:p14="http://schemas.microsoft.com/office/powerpoint/2010/main" val="23213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9925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b02113e4-2f5b-4264-942b-90938474259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Configuration des déploiements de mise à jour logicielle</a:t>
            </a:r>
            <a:endParaRPr lang="fr-FR" sz="2600"/>
          </a:p>
        </p:txBody>
      </p:sp>
      <p:sp>
        <p:nvSpPr>
          <p:cNvPr id="4" name="Content Placeholder 2"/>
          <p:cNvSpPr>
            <a:spLocks noGrp="1"/>
          </p:cNvSpPr>
          <p:nvPr/>
        </p:nvSpPr>
        <p:spPr bwMode="auto">
          <a:xfrm>
            <a:off x="457200" y="1021214"/>
            <a:ext cx="8305799" cy="5303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400" smtClean="0"/>
              <a:t>Un groupe de mise à jour logicielle regroupe plusieurs mises à jour logicielles dans un objet unique</a:t>
            </a:r>
          </a:p>
          <a:p>
            <a:pPr marL="0" indent="0">
              <a:buNone/>
            </a:pPr>
            <a:r>
              <a:rPr lang="fr-FR" sz="2400" smtClean="0"/>
              <a:t>Les groupes de mises à jour logicielles offrent plusieurs avantages, notamment</a:t>
            </a:r>
          </a:p>
          <a:p>
            <a:pPr lvl="1"/>
            <a:r>
              <a:rPr lang="fr-FR" sz="2000" smtClean="0"/>
              <a:t>Facilité de gestion en déployant plusieurs mises à jour</a:t>
            </a:r>
          </a:p>
          <a:p>
            <a:pPr lvl="1"/>
            <a:r>
              <a:rPr lang="fr-FR" sz="2000" smtClean="0"/>
              <a:t>Suivi facilité de l'état de conformité de plusieurs mises à jour</a:t>
            </a:r>
          </a:p>
          <a:p>
            <a:pPr lvl="1"/>
            <a:r>
              <a:rPr lang="fr-FR" sz="2000" smtClean="0"/>
              <a:t>Délégation facilitée de l'administration des mises à jour logicielles </a:t>
            </a:r>
          </a:p>
          <a:p>
            <a:endParaRPr lang="fr-FR" smtClean="0"/>
          </a:p>
          <a:p>
            <a:pPr marL="0" indent="0">
              <a:buNone/>
            </a:pPr>
            <a:r>
              <a:rPr lang="fr-FR" sz="2400" smtClean="0"/>
              <a:t>Pour déterminer quand des mises à jour logicielles sont requises</a:t>
            </a:r>
          </a:p>
          <a:p>
            <a:pPr lvl="1"/>
            <a:r>
              <a:rPr lang="fr-FR" sz="2000" smtClean="0"/>
              <a:t>Triez, filtrez ou recherchez la liste de toutes les mises à jour logicielles</a:t>
            </a:r>
          </a:p>
          <a:p>
            <a:pPr lvl="1"/>
            <a:r>
              <a:rPr lang="fr-FR" sz="2000" smtClean="0"/>
              <a:t>Examinez les rapports de compatibilité des mises à jour logicielles</a:t>
            </a:r>
          </a:p>
        </p:txBody>
      </p:sp>
    </p:spTree>
    <p:extLst>
      <p:ext uri="{BB962C8B-B14F-4D97-AF65-F5344CB8AC3E}">
        <p14:creationId xmlns:p14="http://schemas.microsoft.com/office/powerpoint/2010/main" val="1064547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26253ab1-ee1a-4517-a92e-cac2bce26b9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Sélection d'une technologie de gestion des mises à jour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Vous pouvez choisir entre les technologies de gestion des mises à jour suivantes</a:t>
            </a:r>
          </a:p>
          <a:p>
            <a:pPr lvl="1"/>
            <a:r>
              <a:rPr lang="fr-FR" smtClean="0"/>
              <a:t>WSUS</a:t>
            </a:r>
          </a:p>
          <a:p>
            <a:pPr lvl="1"/>
            <a:r>
              <a:rPr lang="fr-FR" smtClean="0"/>
              <a:t>Windows InTune</a:t>
            </a:r>
          </a:p>
          <a:p>
            <a:pPr lvl="1"/>
            <a:r>
              <a:rPr lang="fr-FR" smtClean="0"/>
              <a:t>System Center Configuration Manager</a:t>
            </a:r>
            <a:endParaRPr lang="fr-FR"/>
          </a:p>
        </p:txBody>
      </p:sp>
    </p:spTree>
    <p:extLst>
      <p:ext uri="{BB962C8B-B14F-4D97-AF65-F5344CB8AC3E}">
        <p14:creationId xmlns:p14="http://schemas.microsoft.com/office/powerpoint/2010/main" val="420905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5" cy="740664"/>
          </a:xfrm>
        </p:spPr>
        <p:txBody>
          <a:bodyPr/>
          <a:lstStyle/>
          <a:p>
            <a:pPr>
              <a:lnSpc>
                <a:spcPct val="80000"/>
              </a:lnSpc>
            </a:pPr>
            <a:r>
              <a:rPr lang="fr-FR" sz="2600" smtClean="0"/>
              <a:t>Leçon 3 : Planification et implémentation des mises à jour dans une infrastructure de virtualisation de serveur</a:t>
            </a:r>
            <a:endParaRPr lang="fr-FR" sz="2600"/>
          </a:p>
        </p:txBody>
      </p:sp>
      <p:sp>
        <p:nvSpPr>
          <p:cNvPr id="3" name="Text Placeholder 2"/>
          <p:cNvSpPr>
            <a:spLocks noGrp="1"/>
          </p:cNvSpPr>
          <p:nvPr>
            <p:ph type="body" idx="1"/>
          </p:nvPr>
        </p:nvSpPr>
        <p:spPr>
          <a:xfrm>
            <a:off x="458788" y="1021214"/>
            <a:ext cx="8228012" cy="5531985"/>
          </a:xfrm>
        </p:spPr>
        <p:txBody>
          <a:bodyPr/>
          <a:lstStyle/>
          <a:p>
            <a:r>
              <a:rPr lang="fr-FR" smtClean="0"/>
              <a:t>Qu'est-ce que la mise à jour adaptée aux clusters ?
Éléments à prendre en compte pour la configuration de la mise à jour adaptée aux clusters
Vue d'ensemble de la gestion des mises à jour dans VMM
Configuration de la gestion des mises à jour dans VMM
Planification d'une base de référence de mise à jour
Éléments à prendre en compte pour l'intégration de WSUS et de VMM</a:t>
            </a:r>
            <a:endParaRPr lang="fr-FR"/>
          </a:p>
        </p:txBody>
      </p:sp>
    </p:spTree>
    <p:extLst>
      <p:ext uri="{BB962C8B-B14F-4D97-AF65-F5344CB8AC3E}">
        <p14:creationId xmlns:p14="http://schemas.microsoft.com/office/powerpoint/2010/main" val="862452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mtClean="0"/>
              <a:t>Qu'est-ce que la mise à jour adaptée aux clusters ?</a:t>
            </a:r>
            <a:endParaRPr lang="fr-FR"/>
          </a:p>
        </p:txBody>
      </p:sp>
      <p:sp>
        <p:nvSpPr>
          <p:cNvPr id="4" name="Text Placeholder 2"/>
          <p:cNvSpPr txBox="1">
            <a:spLocks/>
          </p:cNvSpPr>
          <p:nvPr/>
        </p:nvSpPr>
        <p:spPr>
          <a:xfrm>
            <a:off x="458788" y="1033247"/>
            <a:ext cx="8119156" cy="5147356"/>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eaLnBrk="0" hangingPunct="0">
              <a:buNone/>
            </a:pPr>
            <a:r>
              <a:rPr lang="fr-FR" sz="2800" b="0" smtClean="0">
                <a:latin typeface="Segoe UI" pitchFamily="34" charset="0"/>
                <a:ea typeface="Segoe UI" pitchFamily="34" charset="0"/>
                <a:cs typeface="Segoe UI" pitchFamily="34" charset="0"/>
              </a:rPr>
              <a:t>La mise à jour adaptée aux clusters est une fonctionnalité automatisée spécifique à Windows Server 2012 qui met à jour des nœuds de cluster avec un temps d'arrêt minimal voire nul</a:t>
            </a:r>
          </a:p>
          <a:p>
            <a:pPr eaLnBrk="0" hangingPunct="0"/>
            <a:endParaRPr lang="fr-FR" b="0" smtClean="0"/>
          </a:p>
          <a:p>
            <a:pPr marL="0" indent="0" eaLnBrk="0" hangingPunct="0">
              <a:buNone/>
            </a:pPr>
            <a:r>
              <a:rPr lang="fr-FR" sz="2800" b="0" smtClean="0">
                <a:latin typeface="Segoe UI" pitchFamily="34" charset="0"/>
                <a:ea typeface="Segoe UI" pitchFamily="34" charset="0"/>
                <a:cs typeface="Segoe UI" pitchFamily="34" charset="0"/>
              </a:rPr>
              <a:t>Elle peut fonctionner selon deux modes</a:t>
            </a:r>
          </a:p>
          <a:p>
            <a:pPr marL="458788" lvl="1" indent="-169863">
              <a:spcBef>
                <a:spcPts val="600"/>
              </a:spcBef>
              <a:buClr>
                <a:srgbClr val="0070C0"/>
              </a:buClr>
              <a:buSzPct val="80000"/>
              <a:buFont typeface="Arial" pitchFamily="34" charset="0"/>
              <a:buChar char="•"/>
            </a:pPr>
            <a:r>
              <a:rPr lang="fr-FR" sz="2400" b="0" smtClean="0">
                <a:latin typeface="Segoe UI" pitchFamily="34" charset="0"/>
                <a:ea typeface="Segoe UI" pitchFamily="34" charset="0"/>
                <a:cs typeface="Segoe UI" pitchFamily="34" charset="0"/>
              </a:rPr>
              <a:t>Le mode de mise à jour à distance </a:t>
            </a:r>
          </a:p>
          <a:p>
            <a:pPr marL="458788" lvl="1" indent="-169863">
              <a:spcBef>
                <a:spcPts val="600"/>
              </a:spcBef>
              <a:buClr>
                <a:srgbClr val="0070C0"/>
              </a:buClr>
              <a:buSzPct val="80000"/>
              <a:buFont typeface="Arial" pitchFamily="34" charset="0"/>
              <a:buChar char="•"/>
            </a:pPr>
            <a:r>
              <a:rPr lang="fr-FR" sz="2400" b="0" smtClean="0">
                <a:latin typeface="Segoe UI" pitchFamily="34" charset="0"/>
                <a:ea typeface="Segoe UI" pitchFamily="34" charset="0"/>
                <a:cs typeface="Segoe UI" pitchFamily="34" charset="0"/>
              </a:rPr>
              <a:t>Le mode de mise à jour automatique </a:t>
            </a:r>
            <a:endParaRPr lang="fr-FR" sz="24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9487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la configuration de la mise à jour adaptée aux clusters</a:t>
            </a:r>
            <a:endParaRPr lang="fr-FR" sz="2600"/>
          </a:p>
        </p:txBody>
      </p:sp>
      <p:sp>
        <p:nvSpPr>
          <p:cNvPr id="4" name="Content Placeholder 2"/>
          <p:cNvSpPr>
            <a:spLocks noGrp="1"/>
          </p:cNvSpPr>
          <p:nvPr/>
        </p:nvSpPr>
        <p:spPr bwMode="auto">
          <a:xfrm>
            <a:off x="458788" y="1021214"/>
            <a:ext cx="8532812" cy="5608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z="2600" smtClean="0"/>
              <a:t>Souvenez-vous que la mise à jour adaptée aux clusters est pris en charge uniquement sur Windows Server 2012</a:t>
            </a:r>
          </a:p>
          <a:p>
            <a:r>
              <a:rPr lang="fr-FR" sz="2600" smtClean="0"/>
              <a:t>Utilisez un compte disposant des droits d'administrateur local, ou la mise à jour adaptée aux clusters ne fonctionnera pas</a:t>
            </a:r>
          </a:p>
          <a:p>
            <a:r>
              <a:rPr lang="fr-FR" sz="2600" smtClean="0"/>
              <a:t>Vous devez exclure des nœuds des paramètres de mise à jour automatique</a:t>
            </a:r>
          </a:p>
          <a:p>
            <a:r>
              <a:rPr lang="fr-FR" sz="2600" smtClean="0"/>
              <a:t>Vous devez excluredes nœuds de  clusterdes groupes d'ordinateurs WSUS</a:t>
            </a:r>
          </a:p>
          <a:p>
            <a:r>
              <a:rPr lang="fr-FR" sz="2600" smtClean="0"/>
              <a:t>Planifiez des mises à jour pendant en dehors des heures de travail</a:t>
            </a:r>
          </a:p>
          <a:p>
            <a:r>
              <a:rPr lang="fr-FR" sz="2600" smtClean="0"/>
              <a:t>Surveillez la procédure</a:t>
            </a:r>
            <a:endParaRPr lang="fr-FR" sz="2600"/>
          </a:p>
        </p:txBody>
      </p:sp>
    </p:spTree>
    <p:extLst>
      <p:ext uri="{BB962C8B-B14F-4D97-AF65-F5344CB8AC3E}">
        <p14:creationId xmlns:p14="http://schemas.microsoft.com/office/powerpoint/2010/main" val="2773609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Vue d'ensemble de la gestion des mises à jour dans VMM</a:t>
            </a:r>
            <a:endParaRPr lang="fr-FR" sz="2600"/>
          </a:p>
        </p:txBody>
      </p:sp>
      <p:sp>
        <p:nvSpPr>
          <p:cNvPr id="4" name="Content Placeholder 2"/>
          <p:cNvSpPr>
            <a:spLocks noGrp="1"/>
          </p:cNvSpPr>
          <p:nvPr/>
        </p:nvSpPr>
        <p:spPr bwMode="auto">
          <a:xfrm>
            <a:off x="457201" y="1021215"/>
            <a:ext cx="8229600" cy="5379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400" smtClean="0"/>
              <a:t>Le rôle serveur de mise à jour permet de gérer les mises à jour des serveurs qui composent l'infrastructure de cloud privé</a:t>
            </a:r>
          </a:p>
          <a:p>
            <a:pPr marL="0" indent="0">
              <a:buNone/>
            </a:pPr>
            <a:endParaRPr lang="fr-FR" sz="2000" smtClean="0"/>
          </a:p>
          <a:p>
            <a:pPr marL="0" indent="0">
              <a:buNone/>
            </a:pPr>
            <a:r>
              <a:rPr lang="fr-FR" sz="2400" smtClean="0"/>
              <a:t>L'infrastructure du cloud privé comprend</a:t>
            </a:r>
          </a:p>
          <a:p>
            <a:pPr lvl="1"/>
            <a:r>
              <a:rPr lang="fr-FR" sz="2000" smtClean="0"/>
              <a:t>Des clusters et des hôtes Hyper-V</a:t>
            </a:r>
          </a:p>
          <a:p>
            <a:pPr lvl="1"/>
            <a:r>
              <a:rPr lang="fr-FR" sz="2000" smtClean="0"/>
              <a:t>Des serveurs de bibliothèques</a:t>
            </a:r>
          </a:p>
          <a:p>
            <a:pPr lvl="1"/>
            <a:r>
              <a:rPr lang="fr-FR" sz="2000" smtClean="0"/>
              <a:t>Des serveurs PXE </a:t>
            </a:r>
          </a:p>
          <a:p>
            <a:pPr lvl="1"/>
            <a:r>
              <a:rPr lang="fr-FR" sz="2000" smtClean="0"/>
              <a:t>Des serveurs de gestion VMM</a:t>
            </a:r>
          </a:p>
          <a:p>
            <a:pPr lvl="1"/>
            <a:endParaRPr lang="fr-FR" sz="2000" smtClean="0"/>
          </a:p>
          <a:p>
            <a:pPr marL="0" indent="0">
              <a:buNone/>
            </a:pPr>
            <a:r>
              <a:rPr lang="fr-FR" sz="2400" smtClean="0"/>
              <a:t>La mise à jour dans VMM ne s'applique pas aux ordinateurs virtuels</a:t>
            </a:r>
          </a:p>
          <a:p>
            <a:pPr marL="0" indent="0">
              <a:buNone/>
            </a:pPr>
            <a:r>
              <a:rPr lang="fr-FR" sz="2400" smtClean="0"/>
              <a:t>Pensez à utiliser VMST pour les ordinateurs virtuels hors connexion</a:t>
            </a:r>
            <a:endParaRPr lang="fr-FR" sz="2400"/>
          </a:p>
        </p:txBody>
      </p:sp>
    </p:spTree>
    <p:extLst>
      <p:ext uri="{BB962C8B-B14F-4D97-AF65-F5344CB8AC3E}">
        <p14:creationId xmlns:p14="http://schemas.microsoft.com/office/powerpoint/2010/main" val="3226323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72405250-5b3d-4e0d-80bf-a3295c337a1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Configuration de la </a:t>
            </a:r>
            <a:r>
              <a:rPr lang="en-US" sz="2600" dirty="0" err="1" smtClean="0"/>
              <a:t>gestion</a:t>
            </a:r>
            <a:r>
              <a:rPr lang="en-US" sz="2600" dirty="0" smtClean="0"/>
              <a:t> des </a:t>
            </a:r>
            <a:r>
              <a:rPr lang="en-US" sz="2600" dirty="0" err="1" smtClean="0"/>
              <a:t>mises</a:t>
            </a:r>
            <a:r>
              <a:rPr lang="en-US" sz="2600" dirty="0" smtClean="0"/>
              <a:t> à jour </a:t>
            </a:r>
            <a:r>
              <a:rPr lang="en-US" sz="2600" dirty="0" err="1" smtClean="0"/>
              <a:t>dans</a:t>
            </a:r>
            <a:r>
              <a:rPr lang="en-US" sz="2600" dirty="0" smtClean="0"/>
              <a:t> VMM</a:t>
            </a:r>
            <a:endParaRPr lang="en-US" sz="2600" dirty="0"/>
          </a:p>
        </p:txBody>
      </p:sp>
      <p:sp>
        <p:nvSpPr>
          <p:cNvPr id="4" name="Content Placeholder 2"/>
          <p:cNvSpPr>
            <a:spLocks noGrp="1"/>
          </p:cNvSpPr>
          <p:nvPr/>
        </p:nvSpPr>
        <p:spPr bwMode="auto">
          <a:xfrm>
            <a:off x="458788" y="1021215"/>
            <a:ext cx="83804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bs-Latn-BA" dirty="0" smtClean="0"/>
              <a:t>Procédure d'implémentation de la gestion des</a:t>
            </a:r>
            <a:r>
              <a:rPr lang="es-ES" dirty="0" smtClean="0"/>
              <a:t> </a:t>
            </a:r>
            <a:r>
              <a:rPr lang="bs-Latn-BA" dirty="0" smtClean="0"/>
              <a:t>mises à jour dans VMM</a:t>
            </a:r>
          </a:p>
          <a:p>
            <a:pPr marL="514350" indent="-514350">
              <a:buFont typeface="+mj-lt"/>
              <a:buAutoNum type="arabicPeriod"/>
            </a:pPr>
            <a:r>
              <a:rPr lang="bs-Latn-BA" sz="2400" dirty="0" smtClean="0"/>
              <a:t>A</a:t>
            </a:r>
            <a:r>
              <a:rPr lang="en-US" sz="2400" dirty="0" err="1" smtClean="0"/>
              <a:t>ctiver la gestion des mises à jour</a:t>
            </a:r>
            <a:endParaRPr lang="bs-Latn-BA" sz="2400" dirty="0"/>
          </a:p>
          <a:p>
            <a:pPr marL="514350" indent="-514350">
              <a:buFont typeface="+mj-lt"/>
              <a:buAutoNum type="arabicPeriod"/>
            </a:pPr>
            <a:r>
              <a:rPr lang="bs-Latn-BA" sz="2400" dirty="0" smtClean="0"/>
              <a:t>Configurer</a:t>
            </a:r>
            <a:r>
              <a:rPr lang="en-US" sz="2400" dirty="0" smtClean="0"/>
              <a:t>et </a:t>
            </a:r>
            <a:r>
              <a:rPr lang="en-US" sz="2400" dirty="0" err="1" smtClean="0"/>
              <a:t>gérer</a:t>
            </a:r>
            <a:r>
              <a:rPr lang="en-US" sz="2400" dirty="0" smtClean="0"/>
              <a:t> les bases de </a:t>
            </a:r>
            <a:r>
              <a:rPr lang="en-US" sz="2400" dirty="0" err="1" smtClean="0"/>
              <a:t>référence</a:t>
            </a:r>
            <a:r>
              <a:rPr lang="en-US" sz="2400" dirty="0" smtClean="0"/>
              <a:t> de </a:t>
            </a:r>
            <a:r>
              <a:rPr lang="en-US" sz="2400" dirty="0" err="1" smtClean="0"/>
              <a:t>mise</a:t>
            </a:r>
            <a:r>
              <a:rPr lang="en-US" sz="2400" dirty="0" smtClean="0"/>
              <a:t> à jour</a:t>
            </a:r>
          </a:p>
          <a:p>
            <a:pPr marL="514350" indent="-514350">
              <a:buFont typeface="+mj-lt"/>
              <a:buAutoNum type="arabicPeriod"/>
            </a:pPr>
            <a:r>
              <a:rPr lang="bs-Latn-BA" sz="2400" dirty="0" smtClean="0"/>
              <a:t>Démarrer</a:t>
            </a:r>
            <a:r>
              <a:rPr lang="en-US" sz="2400" dirty="0" smtClean="0"/>
              <a:t>une analyse pour déterminer </a:t>
            </a:r>
            <a:r>
              <a:rPr lang="en-US" sz="2400" dirty="0" err="1" smtClean="0"/>
              <a:t>l'état</a:t>
            </a:r>
            <a:r>
              <a:rPr lang="en-US" sz="2400" dirty="0" smtClean="0"/>
              <a:t> de </a:t>
            </a:r>
            <a:r>
              <a:rPr lang="en-US" sz="2400" dirty="0" err="1" smtClean="0"/>
              <a:t>conformité</a:t>
            </a:r>
            <a:endParaRPr lang="en-US" sz="2400" dirty="0" smtClean="0"/>
          </a:p>
          <a:p>
            <a:pPr marL="514350" indent="-514350">
              <a:buFont typeface="+mj-lt"/>
              <a:buAutoNum type="arabicPeriod"/>
            </a:pPr>
            <a:r>
              <a:rPr lang="bs-Latn-BA" sz="2400" dirty="0" smtClean="0"/>
              <a:t>E</a:t>
            </a:r>
            <a:r>
              <a:rPr lang="en-US" sz="2400" dirty="0" err="1" smtClean="0"/>
              <a:t>ffectuer une correction de mise à jour </a:t>
            </a:r>
            <a:endParaRPr lang="bs-Latn-BA" sz="2400" dirty="0"/>
          </a:p>
          <a:p>
            <a:pPr marL="514350" indent="-514350">
              <a:buFont typeface="+mj-lt"/>
              <a:buAutoNum type="arabicPeriod"/>
            </a:pPr>
            <a:r>
              <a:rPr lang="bs-Latn-BA" sz="2400" dirty="0" smtClean="0"/>
              <a:t>S</a:t>
            </a:r>
            <a:r>
              <a:rPr lang="en-US" sz="2400" dirty="0" err="1" smtClean="0"/>
              <a:t>pécifier les exemptions de mise à jour </a:t>
            </a:r>
            <a:endParaRPr lang="bs-Latn-BA" sz="2400" dirty="0"/>
          </a:p>
          <a:p>
            <a:endParaRPr lang="en-US" dirty="0"/>
          </a:p>
        </p:txBody>
      </p:sp>
    </p:spTree>
    <p:extLst>
      <p:ext uri="{BB962C8B-B14F-4D97-AF65-F5344CB8AC3E}">
        <p14:creationId xmlns:p14="http://schemas.microsoft.com/office/powerpoint/2010/main" val="2179173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018e4c6b-6bdb-479c-a572-89d7911f0b1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Planification d'une base de référence de mise à jour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z="2600" smtClean="0"/>
              <a:t>Une base de référence de mise à jour est un ensemble de mises à jour requises attribuées à une étendue des serveurs d'infrastructure dans le cloud privé</a:t>
            </a:r>
          </a:p>
          <a:p>
            <a:pPr marL="0" indent="0">
              <a:buNone/>
            </a:pPr>
            <a:endParaRPr lang="fr-FR" sz="2600" smtClean="0"/>
          </a:p>
          <a:p>
            <a:r>
              <a:rPr lang="fr-FR" sz="2600" smtClean="0"/>
              <a:t>Si vous déplacez un hôte ou un cluster hôte vers un nouveau groupe d'hôtes, l'objet hérite de la base de référence associée au groupe d'hôtes cible</a:t>
            </a:r>
          </a:p>
          <a:p>
            <a:pPr marL="0" indent="0">
              <a:buNone/>
            </a:pPr>
            <a:endParaRPr lang="fr-FR" sz="2600" smtClean="0"/>
          </a:p>
          <a:p>
            <a:r>
              <a:rPr lang="fr-FR" sz="2600" smtClean="0"/>
              <a:t>Si vous attribuez spécifiquement une base de référence à un hôte autonome ou un cluster hôte, cette base reste avec l'objet lorsqu'elle passe d'un groupe d'hôtes à un autre</a:t>
            </a:r>
            <a:endParaRPr lang="fr-FR"/>
          </a:p>
        </p:txBody>
      </p:sp>
    </p:spTree>
    <p:extLst>
      <p:ext uri="{BB962C8B-B14F-4D97-AF65-F5344CB8AC3E}">
        <p14:creationId xmlns:p14="http://schemas.microsoft.com/office/powerpoint/2010/main" val="28827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989c0f20-d08b-4718-994d-4e4d5c74af5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err="1" smtClean="0"/>
              <a:t>Éléments</a:t>
            </a:r>
            <a:r>
              <a:rPr lang="en-US" sz="2600" dirty="0" smtClean="0"/>
              <a:t> à </a:t>
            </a:r>
            <a:r>
              <a:rPr lang="en-US" sz="2600" dirty="0" err="1" smtClean="0"/>
              <a:t>prendre</a:t>
            </a:r>
            <a:r>
              <a:rPr lang="en-US" sz="2600" dirty="0" smtClean="0"/>
              <a:t> en </a:t>
            </a:r>
            <a:r>
              <a:rPr lang="en-US" sz="2600" dirty="0" err="1" smtClean="0"/>
              <a:t>compte</a:t>
            </a:r>
            <a:r>
              <a:rPr lang="en-US" sz="2600" dirty="0" smtClean="0"/>
              <a:t> pour </a:t>
            </a:r>
            <a:r>
              <a:rPr lang="en-US" sz="2600" dirty="0" err="1" smtClean="0"/>
              <a:t>l'intégration</a:t>
            </a:r>
            <a:r>
              <a:rPr lang="en-US" sz="2600" dirty="0" smtClean="0"/>
              <a:t> de WSUS et de VMM</a:t>
            </a:r>
            <a:endParaRPr lang="en-US" sz="2600" dirty="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bs-Latn-BA" dirty="0" smtClean="0"/>
              <a:t>Lors de l'intégration de WSUS et de VMM</a:t>
            </a:r>
          </a:p>
          <a:p>
            <a:pPr lvl="1"/>
            <a:r>
              <a:rPr lang="bs-Latn-BA" dirty="0" smtClean="0"/>
              <a:t>Vous devez avoir</a:t>
            </a:r>
            <a:r>
              <a:rPr lang="en-US" dirty="0" smtClean="0"/>
              <a:t> WSUS 3.0 SP2 x64 ou version </a:t>
            </a:r>
            <a:r>
              <a:rPr lang="en-US" dirty="0" err="1" smtClean="0"/>
              <a:t>ultérieure</a:t>
            </a:r>
            <a:endParaRPr lang="en-US" dirty="0" smtClean="0"/>
          </a:p>
          <a:p>
            <a:pPr lvl="1"/>
            <a:r>
              <a:rPr lang="en-US" dirty="0" err="1" smtClean="0"/>
              <a:t>Vous</a:t>
            </a:r>
            <a:r>
              <a:rPr lang="en-US" dirty="0" smtClean="0"/>
              <a:t> devez installer la console d'administration de WSUS sur le serveur VMM si vous utilisez un serveur distant</a:t>
            </a:r>
            <a:endParaRPr lang="bs-Latn-BA" dirty="0"/>
          </a:p>
          <a:p>
            <a:pPr lvl="1"/>
            <a:r>
              <a:rPr lang="bs-Latn-BA" dirty="0" smtClean="0"/>
              <a:t>Vous devez limiter</a:t>
            </a:r>
            <a:r>
              <a:rPr lang="en-US" dirty="0" smtClean="0"/>
              <a:t>le </a:t>
            </a:r>
            <a:r>
              <a:rPr lang="en-US" dirty="0" err="1" smtClean="0"/>
              <a:t>nombre</a:t>
            </a:r>
            <a:r>
              <a:rPr lang="en-US" dirty="0" smtClean="0"/>
              <a:t> de </a:t>
            </a:r>
            <a:r>
              <a:rPr lang="en-US" dirty="0" err="1" smtClean="0"/>
              <a:t>langues</a:t>
            </a:r>
            <a:r>
              <a:rPr lang="en-US" dirty="0" smtClean="0"/>
              <a:t>, de </a:t>
            </a:r>
            <a:r>
              <a:rPr lang="en-US" dirty="0" err="1" smtClean="0"/>
              <a:t>produits</a:t>
            </a:r>
            <a:r>
              <a:rPr lang="en-US" dirty="0" smtClean="0"/>
              <a:t>, et de classifications</a:t>
            </a:r>
            <a:r>
              <a:rPr lang="bs-Latn-BA" dirty="0" smtClean="0"/>
              <a:t> dans WSUS</a:t>
            </a:r>
            <a:endParaRPr lang="es-ES" dirty="0" smtClean="0"/>
          </a:p>
          <a:p>
            <a:pPr lvl="1"/>
            <a:r>
              <a:rPr lang="en-US" dirty="0" err="1" smtClean="0"/>
              <a:t>Vous</a:t>
            </a:r>
            <a:r>
              <a:rPr lang="en-US" dirty="0" smtClean="0"/>
              <a:t> devez effectuer l'intégration avec Configuration Manager, si nécessaire</a:t>
            </a:r>
            <a:endParaRPr lang="en-US" dirty="0"/>
          </a:p>
        </p:txBody>
      </p:sp>
    </p:spTree>
    <p:extLst>
      <p:ext uri="{BB962C8B-B14F-4D97-AF65-F5344CB8AC3E}">
        <p14:creationId xmlns:p14="http://schemas.microsoft.com/office/powerpoint/2010/main" val="1615441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Atelier pratique : Planification et implémentation d'une infrastructure de correction de serveur</a:t>
            </a:r>
            <a:endParaRPr lang="fr-FR" sz="2600"/>
          </a:p>
        </p:txBody>
      </p:sp>
      <p:sp>
        <p:nvSpPr>
          <p:cNvPr id="12" name="Text Placeholder 2"/>
          <p:cNvSpPr>
            <a:spLocks noGrp="1"/>
          </p:cNvSpPr>
          <p:nvPr>
            <p:ph type="body" idx="1"/>
          </p:nvPr>
        </p:nvSpPr>
        <p:spPr>
          <a:xfrm>
            <a:off x="458788" y="1022400"/>
            <a:ext cx="8119156" cy="5147356"/>
          </a:xfrm>
        </p:spPr>
        <p:txBody>
          <a:bodyPr/>
          <a:lstStyle/>
          <a:p>
            <a:r>
              <a:rPr lang="fr-FR" sz="2000" dirty="0" smtClean="0"/>
              <a:t>Exercice 1 : Implémenter la mise à jour hôte dans VMM
Exercice 2 : Configuration du </a:t>
            </a:r>
            <a:r>
              <a:rPr lang="fr-FR" sz="2000" dirty="0" err="1" smtClean="0"/>
              <a:t>clustering</a:t>
            </a:r>
            <a:r>
              <a:rPr lang="fr-FR" sz="2000" dirty="0" smtClean="0"/>
              <a:t> avec basculement et de la mise à jour adaptée aux clusters
Exercice 3 : Planification d'un déploiement WSUS
Exercice 4 : Déploiement d'un serveur WSUS en mode Réplication
Exercice 5 : Configurer les options de mise à jour du client</a:t>
            </a:r>
            <a:endParaRPr lang="fr-FR" sz="2000" dirty="0"/>
          </a:p>
        </p:txBody>
      </p:sp>
      <p:sp>
        <p:nvSpPr>
          <p:cNvPr id="13" name="TextBox 12"/>
          <p:cNvSpPr txBox="1"/>
          <p:nvPr/>
        </p:nvSpPr>
        <p:spPr>
          <a:xfrm>
            <a:off x="458788" y="3256742"/>
            <a:ext cx="4256678" cy="400110"/>
          </a:xfrm>
          <a:prstGeom prst="rect">
            <a:avLst/>
          </a:prstGeom>
          <a:noFill/>
        </p:spPr>
        <p:txBody>
          <a:bodyPr vert="horz" wrap="none" rtlCol="0">
            <a:spAutoFit/>
          </a:bodyPr>
          <a:lstStyle/>
          <a:p>
            <a:r>
              <a:rPr lang="fr-FR" sz="2000" smtClean="0">
                <a:latin typeface="Segoe UI"/>
              </a:rPr>
              <a:t>Informations d'ouverture de session</a:t>
            </a:r>
            <a:endParaRPr lang="fr-FR" sz="2000">
              <a:latin typeface="Segoe UI"/>
            </a:endParaRPr>
          </a:p>
        </p:txBody>
      </p:sp>
      <p:sp>
        <p:nvSpPr>
          <p:cNvPr id="14" name="TextBox 13"/>
          <p:cNvSpPr txBox="1"/>
          <p:nvPr/>
        </p:nvSpPr>
        <p:spPr>
          <a:xfrm>
            <a:off x="430213" y="6243935"/>
            <a:ext cx="3984809" cy="400110"/>
          </a:xfrm>
          <a:prstGeom prst="rect">
            <a:avLst/>
          </a:prstGeom>
          <a:noFill/>
        </p:spPr>
        <p:txBody>
          <a:bodyPr vert="horz" wrap="none" rtlCol="0">
            <a:spAutoFit/>
          </a:bodyPr>
          <a:lstStyle/>
          <a:p>
            <a:r>
              <a:rPr lang="fr-FR" sz="2000" smtClean="0">
                <a:latin typeface="Segoe UI"/>
              </a:rPr>
              <a:t>Durée approximative : 90 minutes</a:t>
            </a:r>
            <a:endParaRPr lang="fr-FR" sz="2000">
              <a:latin typeface="Segoe UI"/>
            </a:endParaRPr>
          </a:p>
        </p:txBody>
      </p:sp>
      <p:sp>
        <p:nvSpPr>
          <p:cNvPr id="15" name="TextBox 14"/>
          <p:cNvSpPr txBox="1"/>
          <p:nvPr/>
        </p:nvSpPr>
        <p:spPr>
          <a:xfrm>
            <a:off x="457200" y="3603901"/>
            <a:ext cx="8119156" cy="2554545"/>
          </a:xfrm>
          <a:prstGeom prst="rect">
            <a:avLst/>
          </a:prstGeom>
          <a:noFill/>
        </p:spPr>
        <p:txBody>
          <a:bodyPr vert="horz" rtlCol="0">
            <a:spAutoFit/>
          </a:bodyPr>
          <a:lstStyle/>
          <a:p>
            <a:pPr>
              <a:tabLst>
                <a:tab pos="3587750" algn="l"/>
              </a:tabLst>
            </a:pPr>
            <a:r>
              <a:rPr lang="fr-FR" sz="2000" baseline="0" smtClean="0">
                <a:latin typeface="Segoe UI"/>
              </a:rPr>
              <a:t>Ordinateurs virtuels	</a:t>
            </a:r>
            <a:r>
              <a:rPr lang="fr-FR" sz="2000" smtClean="0">
                <a:latin typeface="Segoe UI"/>
              </a:rPr>
              <a:t>22414B-LON-DC1</a:t>
            </a:r>
          </a:p>
          <a:p>
            <a:pPr>
              <a:tabLst>
                <a:tab pos="3587750" algn="l"/>
              </a:tabLst>
            </a:pPr>
            <a:r>
              <a:rPr lang="fr-FR" sz="2000" smtClean="0">
                <a:latin typeface="Segoe UI"/>
              </a:rPr>
              <a:t>	22414B-LON-WSUS</a:t>
            </a:r>
          </a:p>
          <a:p>
            <a:pPr>
              <a:tabLst>
                <a:tab pos="3587750" algn="l"/>
              </a:tabLst>
            </a:pPr>
            <a:r>
              <a:rPr lang="fr-FR" sz="2000" smtClean="0">
                <a:latin typeface="Segoe UI"/>
              </a:rPr>
              <a:t>	22414B-LON-SVR1</a:t>
            </a:r>
          </a:p>
          <a:p>
            <a:pPr>
              <a:tabLst>
                <a:tab pos="3587750" algn="l"/>
              </a:tabLst>
            </a:pPr>
            <a:r>
              <a:rPr lang="fr-FR" sz="2000" smtClean="0">
                <a:latin typeface="Segoe UI"/>
              </a:rPr>
              <a:t>	22414B-LON-SVR2</a:t>
            </a:r>
          </a:p>
          <a:p>
            <a:pPr>
              <a:tabLst>
                <a:tab pos="3587750" algn="l"/>
              </a:tabLst>
            </a:pPr>
            <a:r>
              <a:rPr lang="fr-FR" sz="2000" smtClean="0">
                <a:latin typeface="Segoe UI"/>
              </a:rPr>
              <a:t>	22414B-LON-VMM1</a:t>
            </a:r>
          </a:p>
          <a:p>
            <a:pPr>
              <a:tabLst>
                <a:tab pos="3587750" algn="l"/>
              </a:tabLst>
            </a:pPr>
            <a:r>
              <a:rPr lang="fr-FR" sz="2000" smtClean="0">
                <a:latin typeface="Segoe UI"/>
              </a:rPr>
              <a:t>	22414B-TOR-SVR1</a:t>
            </a:r>
          </a:p>
          <a:p>
            <a:pPr>
              <a:tabLst>
                <a:tab pos="3587750" algn="l"/>
              </a:tabLst>
            </a:pPr>
            <a:r>
              <a:rPr lang="fr-FR" sz="2000" baseline="0" smtClean="0">
                <a:latin typeface="Segoe UI"/>
              </a:rPr>
              <a:t>Nom d'utilisateur	</a:t>
            </a:r>
            <a:r>
              <a:rPr lang="fr-FR" sz="2000" b="1" baseline="0" smtClean="0">
                <a:latin typeface="Segoe UI"/>
              </a:rPr>
              <a:t>ADATUM\Administrateur</a:t>
            </a:r>
            <a:endParaRPr lang="fr-FR" sz="2000" baseline="0" smtClean="0">
              <a:latin typeface="Segoe UI"/>
            </a:endParaRPr>
          </a:p>
          <a:p>
            <a:pPr>
              <a:tabLst>
                <a:tab pos="3587750" algn="l"/>
              </a:tabLst>
            </a:pPr>
            <a:r>
              <a:rPr lang="fr-FR" sz="2000" baseline="0" smtClean="0">
                <a:latin typeface="Segoe UI"/>
              </a:rPr>
              <a:t>Mot de passe	</a:t>
            </a:r>
            <a:r>
              <a:rPr lang="fr-FR" sz="2000" b="1" baseline="0" smtClean="0">
                <a:latin typeface="Segoe UI"/>
              </a:rPr>
              <a:t>Pa$$w0rd</a:t>
            </a:r>
            <a:r>
              <a:rPr lang="fr-FR" sz="2000" baseline="0" smtClean="0">
                <a:latin typeface="Segoe UI"/>
              </a:rPr>
              <a:t>	</a:t>
            </a:r>
          </a:p>
        </p:txBody>
      </p:sp>
    </p:spTree>
    <p:extLst>
      <p:ext uri="{BB962C8B-B14F-4D97-AF65-F5344CB8AC3E}">
        <p14:creationId xmlns:p14="http://schemas.microsoft.com/office/powerpoint/2010/main" val="79963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Planification et implémentation d'un déploiement WSUS
Planification des mises à jour logicielles avec System Center 2012 Configuration Manager
Planification et implémentation des mises à jour dans une infrastructure de virtualisation de serveur</a:t>
            </a:r>
            <a:endParaRPr lang="fr-FR"/>
          </a:p>
        </p:txBody>
      </p:sp>
    </p:spTree>
    <p:extLst>
      <p:ext uri="{BB962C8B-B14F-4D97-AF65-F5344CB8AC3E}">
        <p14:creationId xmlns:p14="http://schemas.microsoft.com/office/powerpoint/2010/main" val="141942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360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Scénario d'atelier pratique</a:t>
            </a:r>
            <a:endParaRPr lang="fr-FR" dirty="0"/>
          </a:p>
        </p:txBody>
      </p:sp>
      <p:sp>
        <p:nvSpPr>
          <p:cNvPr id="4" name="TextBox 3"/>
          <p:cNvSpPr txBox="1"/>
          <p:nvPr/>
        </p:nvSpPr>
        <p:spPr>
          <a:xfrm>
            <a:off x="458788" y="1021215"/>
            <a:ext cx="8380412" cy="4892621"/>
          </a:xfrm>
          <a:prstGeom prst="rect">
            <a:avLst/>
          </a:prstGeom>
          <a:noFill/>
        </p:spPr>
        <p:txBody>
          <a:bodyPr vert="horz" wrap="square" rtlCol="0">
            <a:spAutoFit/>
          </a:bodyPr>
          <a:lstStyle/>
          <a:p>
            <a:pPr>
              <a:lnSpc>
                <a:spcPct val="115000"/>
              </a:lnSpc>
              <a:spcAft>
                <a:spcPts val="1000"/>
              </a:spcAft>
            </a:pPr>
            <a:r>
              <a:rPr lang="fr-FR" sz="2200" dirty="0" smtClean="0">
                <a:effectLst/>
                <a:latin typeface="Segoe UI"/>
                <a:ea typeface="Times New Roman"/>
                <a:cs typeface="Times New Roman"/>
              </a:rPr>
              <a:t>La direction informatique d'A. </a:t>
            </a:r>
            <a:r>
              <a:rPr lang="fr-FR" sz="2200" dirty="0" err="1" smtClean="0">
                <a:effectLst/>
                <a:latin typeface="Segoe UI"/>
                <a:ea typeface="Times New Roman"/>
                <a:cs typeface="Times New Roman"/>
              </a:rPr>
              <a:t>Datum</a:t>
            </a:r>
            <a:r>
              <a:rPr lang="fr-FR" sz="2200" dirty="0" smtClean="0">
                <a:effectLst/>
                <a:latin typeface="Segoe UI"/>
                <a:ea typeface="Times New Roman"/>
                <a:cs typeface="Times New Roman"/>
              </a:rPr>
              <a:t> souhaite vérifier que toutes les mises à jour Windows Server requises sont bien appliquées sur les serveurs. La direction voudrait évaluer les outils</a:t>
            </a:r>
            <a:r>
              <a:rPr lang="fr-FR" sz="2200" dirty="0" smtClean="0">
                <a:latin typeface="Segoe UI"/>
                <a:ea typeface="Times New Roman"/>
                <a:cs typeface="Times New Roman"/>
              </a:rPr>
              <a:t> </a:t>
            </a:r>
            <a:r>
              <a:rPr lang="fr-FR" sz="2200" dirty="0" smtClean="0">
                <a:effectLst/>
                <a:latin typeface="Segoe UI"/>
                <a:ea typeface="Times New Roman"/>
                <a:cs typeface="Times New Roman"/>
              </a:rPr>
              <a:t>Windows Server 2012 et System Center 2012 pour mettre des ordinateurs hôtes Hyper-V ainsi que les serveurs qui sont membres du cluster à jour. Elle souhaite implémenter un environnement WSUS pour déployer des mises à jour sur tous les autres serveurs Windows</a:t>
            </a:r>
          </a:p>
          <a:p>
            <a:pPr>
              <a:lnSpc>
                <a:spcPct val="115000"/>
              </a:lnSpc>
              <a:spcAft>
                <a:spcPts val="1000"/>
              </a:spcAft>
            </a:pPr>
            <a:r>
              <a:rPr lang="fr-FR" sz="2200" dirty="0" smtClean="0">
                <a:effectLst/>
                <a:latin typeface="Segoe UI"/>
                <a:ea typeface="Times New Roman"/>
                <a:cs typeface="Times New Roman"/>
              </a:rPr>
              <a:t>Vous devez valider la fonctionnalité fournie par la mise à jour hôte dans VMM et par CAU dans Windows Server 2012. Vous devez ensuite planifier et implémenter un déploiement de WSUS pour l'organisation</a:t>
            </a:r>
            <a:endParaRPr lang="fr-FR" sz="2200" dirty="0">
              <a:effectLst/>
              <a:latin typeface="Segoe UI"/>
              <a:ea typeface="Times New Roman"/>
              <a:cs typeface="Times New Roman"/>
            </a:endParaRPr>
          </a:p>
        </p:txBody>
      </p:sp>
    </p:spTree>
    <p:extLst>
      <p:ext uri="{BB962C8B-B14F-4D97-AF65-F5344CB8AC3E}">
        <p14:creationId xmlns:p14="http://schemas.microsoft.com/office/powerpoint/2010/main" val="166361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a:xfrm>
            <a:off x="458788" y="1021215"/>
            <a:ext cx="8151812" cy="5147356"/>
          </a:xfrm>
        </p:spPr>
        <p:txBody>
          <a:bodyPr/>
          <a:lstStyle/>
          <a:p>
            <a:r>
              <a:rPr lang="fr-FR" smtClean="0"/>
              <a:t>Quels sont les scénarios les plus courants pour déployer WSUS ?
Vous devez modifier les produits qui sont synchronisés avec Windows Update. Où allez-vous effectuer cette tâche ?</a:t>
            </a:r>
            <a:endParaRPr lang="fr-FR"/>
          </a:p>
        </p:txBody>
      </p:sp>
    </p:spTree>
    <p:extLst>
      <p:ext uri="{BB962C8B-B14F-4D97-AF65-F5344CB8AC3E}">
        <p14:creationId xmlns:p14="http://schemas.microsoft.com/office/powerpoint/2010/main" val="630493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Outils
Problèmes courants et conseils relatifs à la résolution des problèmes</a:t>
            </a:r>
            <a:endParaRPr lang="fr-FR"/>
          </a:p>
        </p:txBody>
      </p:sp>
    </p:spTree>
    <p:extLst>
      <p:ext uri="{BB962C8B-B14F-4D97-AF65-F5344CB8AC3E}">
        <p14:creationId xmlns:p14="http://schemas.microsoft.com/office/powerpoint/2010/main" val="4126272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5051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1 : Planification et implémentation d'un déploiement WSUS</a:t>
            </a:r>
            <a:endParaRPr lang="fr-FR" sz="2600"/>
          </a:p>
        </p:txBody>
      </p:sp>
      <p:sp>
        <p:nvSpPr>
          <p:cNvPr id="3" name="Text Placeholder 2"/>
          <p:cNvSpPr>
            <a:spLocks noGrp="1"/>
          </p:cNvSpPr>
          <p:nvPr>
            <p:ph type="body" idx="1"/>
          </p:nvPr>
        </p:nvSpPr>
        <p:spPr>
          <a:xfrm>
            <a:off x="458788" y="1021215"/>
            <a:ext cx="8456612" cy="5147356"/>
          </a:xfrm>
        </p:spPr>
        <p:txBody>
          <a:bodyPr/>
          <a:lstStyle/>
          <a:p>
            <a:r>
              <a:rPr lang="fr-FR" sz="2600" smtClean="0"/>
              <a:t>Options de topologie WSUS
Instructions pour la conception d'une infrastructure WSUS
Éléments à prendre en compte pour la configuration des réplicas WSUS
Déploiement de WSUS sur des réseaux isolés
Choix d'une base de données pour un serveur WSUS
Sélection d'un emplacement de stockage de mise à jour
Planification de la configuration et de la gestion de serveur WSUS
Éléments à prendre en compte pour la gestion du déploiement de la mise à jour</a:t>
            </a:r>
            <a:endParaRPr lang="fr-FR" sz="2600"/>
          </a:p>
        </p:txBody>
      </p:sp>
    </p:spTree>
    <p:extLst>
      <p:ext uri="{BB962C8B-B14F-4D97-AF65-F5344CB8AC3E}">
        <p14:creationId xmlns:p14="http://schemas.microsoft.com/office/powerpoint/2010/main" val="47872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topologie WSUS</a:t>
            </a:r>
            <a:endParaRPr lang="fr-FR"/>
          </a:p>
        </p:txBody>
      </p:sp>
      <p:sp>
        <p:nvSpPr>
          <p:cNvPr id="4" name="Content Placeholder 1"/>
          <p:cNvSpPr>
            <a:spLocks noGrp="1"/>
          </p:cNvSpPr>
          <p:nvPr/>
        </p:nvSpPr>
        <p:spPr bwMode="auto">
          <a:xfrm>
            <a:off x="458788" y="1021215"/>
            <a:ext cx="8399462" cy="5593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Les conceptions de la topologie WSUS sont les suivantes</a:t>
            </a:r>
          </a:p>
          <a:p>
            <a:pPr lvl="1"/>
            <a:r>
              <a:rPr lang="fr-FR" sz="2200" smtClean="0"/>
              <a:t>Un serveur WSUS unique</a:t>
            </a:r>
          </a:p>
          <a:p>
            <a:pPr lvl="1"/>
            <a:r>
              <a:rPr lang="fr-FR" sz="2200" smtClean="0"/>
              <a:t>Plusieurs serveurs WSUS indépendants</a:t>
            </a:r>
          </a:p>
          <a:p>
            <a:pPr lvl="1"/>
            <a:r>
              <a:rPr lang="fr-FR" sz="2200" smtClean="0"/>
              <a:t>Plusieurs serveurs WSUS synchronisés en interne</a:t>
            </a:r>
          </a:p>
          <a:p>
            <a:pPr lvl="1"/>
            <a:r>
              <a:rPr lang="fr-FR" sz="2200" smtClean="0"/>
              <a:t>Des serveurs WSUS déconnectés</a:t>
            </a:r>
          </a:p>
          <a:p>
            <a:pPr lvl="1"/>
            <a:endParaRPr lang="fr-FR" smtClean="0"/>
          </a:p>
          <a:p>
            <a:pPr marL="0" indent="0">
              <a:buNone/>
            </a:pPr>
            <a:r>
              <a:rPr lang="fr-FR" sz="2600" smtClean="0"/>
              <a:t>Les avantages de choisir une topologie appropriée sont les suivantes</a:t>
            </a:r>
          </a:p>
          <a:p>
            <a:pPr lvl="1"/>
            <a:r>
              <a:rPr lang="fr-FR" sz="2200" smtClean="0"/>
              <a:t>Coûts de la bande passante Internet réduits</a:t>
            </a:r>
          </a:p>
          <a:p>
            <a:pPr lvl="1"/>
            <a:r>
              <a:rPr lang="fr-FR" sz="2200" smtClean="0"/>
              <a:t>Encombrement de la bande passante Intranet et réseau WAN réduits</a:t>
            </a:r>
          </a:p>
          <a:p>
            <a:pPr lvl="1"/>
            <a:r>
              <a:rPr lang="fr-FR" sz="2200" smtClean="0"/>
              <a:t>Charge administrative réduite</a:t>
            </a:r>
          </a:p>
          <a:p>
            <a:pPr lvl="1"/>
            <a:r>
              <a:rPr lang="fr-FR" sz="2200" smtClean="0"/>
              <a:t>Utilisation de ressources d'administrateur local</a:t>
            </a:r>
            <a:endParaRPr lang="fr-FR" sz="2200"/>
          </a:p>
        </p:txBody>
      </p:sp>
    </p:spTree>
    <p:extLst>
      <p:ext uri="{BB962C8B-B14F-4D97-AF65-F5344CB8AC3E}">
        <p14:creationId xmlns:p14="http://schemas.microsoft.com/office/powerpoint/2010/main" val="3169026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5" cy="740664"/>
          </a:xfrm>
        </p:spPr>
        <p:txBody>
          <a:bodyPr/>
          <a:lstStyle/>
          <a:p>
            <a:r>
              <a:rPr lang="fr-FR" sz="2600" smtClean="0"/>
              <a:t>Instructions pour la conception d'une infrastructure WSUS</a:t>
            </a:r>
            <a:endParaRPr lang="fr-FR" sz="2600"/>
          </a:p>
        </p:txBody>
      </p:sp>
      <p:sp>
        <p:nvSpPr>
          <p:cNvPr id="4" name="Content Placeholder 2"/>
          <p:cNvSpPr>
            <a:spLocks noGrp="1"/>
          </p:cNvSpPr>
          <p:nvPr/>
        </p:nvSpPr>
        <p:spPr bwMode="auto">
          <a:xfrm>
            <a:off x="458788" y="1021214"/>
            <a:ext cx="8304212" cy="5379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Lors de la détermination du nombre de serveurs et de leur emplacement</a:t>
            </a:r>
          </a:p>
          <a:p>
            <a:pPr lvl="1"/>
            <a:r>
              <a:rPr lang="fr-FR" sz="2200" smtClean="0"/>
              <a:t>Connecter un serveur WSUS à Internet</a:t>
            </a:r>
          </a:p>
          <a:p>
            <a:pPr lvl="1"/>
            <a:r>
              <a:rPr lang="fr-FR" sz="2200" smtClean="0"/>
              <a:t>Chaîner les serveurs WSUS</a:t>
            </a:r>
          </a:p>
          <a:p>
            <a:pPr lvl="1"/>
            <a:r>
              <a:rPr lang="fr-FR" sz="2200" smtClean="0"/>
              <a:t>Placer les serveurs à proximité des ordinateurs clients</a:t>
            </a:r>
          </a:p>
          <a:p>
            <a:pPr marL="288925" lvl="1" indent="0">
              <a:buNone/>
            </a:pPr>
            <a:endParaRPr lang="fr-FR" sz="1200" smtClean="0"/>
          </a:p>
          <a:p>
            <a:pPr marL="0" indent="0">
              <a:buNone/>
            </a:pPr>
            <a:r>
              <a:rPr lang="fr-FR" sz="2600" smtClean="0"/>
              <a:t>Lors de la détermination de la configuration de serveurs</a:t>
            </a:r>
          </a:p>
          <a:p>
            <a:pPr lvl="1"/>
            <a:r>
              <a:rPr lang="fr-FR" sz="2200" smtClean="0"/>
              <a:t>Téléchargez les mises à jour dans les langues requises uniquement</a:t>
            </a:r>
          </a:p>
          <a:p>
            <a:pPr lvl="1"/>
            <a:r>
              <a:rPr lang="fr-FR" sz="2200" smtClean="0"/>
              <a:t>Téléchargez les mises à jour uniquement pour les produits que vous utilisez</a:t>
            </a:r>
          </a:p>
          <a:p>
            <a:pPr lvl="1"/>
            <a:r>
              <a:rPr lang="fr-FR" sz="2200" smtClean="0"/>
              <a:t>Utilisez une solution de stockage local, ou utilisez Microsoft Update</a:t>
            </a:r>
          </a:p>
          <a:p>
            <a:pPr lvl="1"/>
            <a:r>
              <a:rPr lang="fr-FR" sz="2200" smtClean="0"/>
              <a:t>Créez un plan de synchronisation pour les téléchargements</a:t>
            </a:r>
            <a:endParaRPr lang="fr-FR" sz="2200"/>
          </a:p>
        </p:txBody>
      </p:sp>
    </p:spTree>
    <p:extLst>
      <p:ext uri="{BB962C8B-B14F-4D97-AF65-F5344CB8AC3E}">
        <p14:creationId xmlns:p14="http://schemas.microsoft.com/office/powerpoint/2010/main" val="346489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la configuration des réplicas WSUS</a:t>
            </a:r>
            <a:endParaRPr lang="fr-FR" sz="2600"/>
          </a:p>
        </p:txBody>
      </p:sp>
      <p:sp>
        <p:nvSpPr>
          <p:cNvPr id="4" name="Content Placeholder 1"/>
          <p:cNvSpPr>
            <a:spLocks noGrp="1"/>
          </p:cNvSpPr>
          <p:nvPr/>
        </p:nvSpPr>
        <p:spPr bwMode="auto">
          <a:xfrm>
            <a:off x="458788" y="1021214"/>
            <a:ext cx="8380412" cy="5227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Vous devez déployer un réplica WSUS lorsque vous souhaitez qu'un serveur hérite des approbations de mise à jour d'un serveur central</a:t>
            </a:r>
          </a:p>
          <a:p>
            <a:pPr marL="0" indent="0">
              <a:buNone/>
            </a:pPr>
            <a:endParaRPr lang="fr-FR" smtClean="0"/>
          </a:p>
          <a:p>
            <a:pPr marL="0" indent="0">
              <a:buNone/>
            </a:pPr>
            <a:r>
              <a:rPr lang="fr-FR" smtClean="0"/>
              <a:t>En déployant le réplica WSUS tenez compte de ce qui suit</a:t>
            </a:r>
          </a:p>
          <a:p>
            <a:pPr lvl="1"/>
            <a:r>
              <a:rPr lang="fr-FR" smtClean="0"/>
              <a:t>Le réplica va-t-il obtenir des approbations uniquement à partir du serveur en amont ou obtenir des approbations et des fichiers de mise à jour ?</a:t>
            </a:r>
          </a:p>
          <a:p>
            <a:pPr lvl="1"/>
            <a:r>
              <a:rPr lang="fr-FR" smtClean="0"/>
              <a:t>Le réplica stocke-t-il les mises à jour localement ?</a:t>
            </a:r>
          </a:p>
          <a:p>
            <a:pPr lvl="1"/>
            <a:r>
              <a:rPr lang="fr-FR" smtClean="0"/>
              <a:t>Pouvez-vous déployer BranchCache à la place ?</a:t>
            </a:r>
          </a:p>
          <a:p>
            <a:endParaRPr lang="fr-FR"/>
          </a:p>
        </p:txBody>
      </p:sp>
    </p:spTree>
    <p:extLst>
      <p:ext uri="{BB962C8B-B14F-4D97-AF65-F5344CB8AC3E}">
        <p14:creationId xmlns:p14="http://schemas.microsoft.com/office/powerpoint/2010/main" val="23062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8859585a-00bc-4870-a469-024e734f14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de WSUS sur des réseaux isolés</a:t>
            </a:r>
            <a:endParaRPr lang="fr-FR"/>
          </a:p>
        </p:txBody>
      </p:sp>
      <p:sp>
        <p:nvSpPr>
          <p:cNvPr id="4" name="Rounded Rectangle 3"/>
          <p:cNvSpPr>
            <a:spLocks noChangeArrowheads="1"/>
          </p:cNvSpPr>
          <p:nvPr/>
        </p:nvSpPr>
        <p:spPr bwMode="auto">
          <a:xfrm>
            <a:off x="457200" y="978938"/>
            <a:ext cx="8210550" cy="1383262"/>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anchor="t" anchorCtr="0"/>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342900" indent="-342900" eaLnBrk="1" hangingPunct="1">
              <a:spcBef>
                <a:spcPct val="0"/>
              </a:spcBef>
              <a:buClr>
                <a:srgbClr val="3E8CC6"/>
              </a:buClr>
              <a:buFont typeface="Arial" pitchFamily="34" charset="0"/>
              <a:buChar char="•"/>
              <a:defRPr/>
            </a:pPr>
            <a:r>
              <a:rPr lang="fr-FR" sz="2400" b="0" smtClean="0">
                <a:latin typeface="Segoe UI" pitchFamily="34" charset="0"/>
                <a:ea typeface="Segoe UI" pitchFamily="34" charset="0"/>
                <a:cs typeface="Segoe UI" pitchFamily="34" charset="0"/>
              </a:rPr>
              <a:t>Permet de déployer des mises à jour à partir d'un serveur WSUS sur un réseau qui n'a aucune connectivité Internet</a:t>
            </a:r>
          </a:p>
        </p:txBody>
      </p:sp>
      <p:sp>
        <p:nvSpPr>
          <p:cNvPr id="5" name="Oval 4"/>
          <p:cNvSpPr>
            <a:spLocks noChangeArrowheads="1"/>
          </p:cNvSpPr>
          <p:nvPr/>
        </p:nvSpPr>
        <p:spPr bwMode="auto">
          <a:xfrm>
            <a:off x="2623284" y="2753982"/>
            <a:ext cx="914400" cy="884237"/>
          </a:xfrm>
          <a:prstGeom prst="ellipse">
            <a:avLst/>
          </a:prstGeom>
          <a:solidFill>
            <a:srgbClr val="CC0000">
              <a:alpha val="25000"/>
            </a:srgbClr>
          </a:solidFill>
          <a:ln w="9525" algn="ctr">
            <a:noFill/>
            <a:round/>
            <a:headEnd/>
            <a:tailEnd/>
          </a:ln>
          <a:effectLst/>
        </p:spPr>
        <p:txBody>
          <a:bodyPr vert="horz" wrap="non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6" name="Oval 5"/>
          <p:cNvSpPr>
            <a:spLocks noChangeArrowheads="1"/>
          </p:cNvSpPr>
          <p:nvPr/>
        </p:nvSpPr>
        <p:spPr bwMode="auto">
          <a:xfrm>
            <a:off x="2764572" y="3901744"/>
            <a:ext cx="695325" cy="601663"/>
          </a:xfrm>
          <a:prstGeom prst="ellipse">
            <a:avLst/>
          </a:prstGeom>
          <a:solidFill>
            <a:srgbClr val="CC0000">
              <a:alpha val="25000"/>
            </a:srgbClr>
          </a:solidFill>
          <a:ln w="9525" algn="ctr">
            <a:noFill/>
            <a:round/>
            <a:headEnd/>
            <a:tailEnd/>
          </a:ln>
          <a:effectLst/>
        </p:spPr>
        <p:txBody>
          <a:bodyPr vert="horz" wrap="non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7" name="Oval 6"/>
          <p:cNvSpPr>
            <a:spLocks noChangeArrowheads="1"/>
          </p:cNvSpPr>
          <p:nvPr/>
        </p:nvSpPr>
        <p:spPr bwMode="auto">
          <a:xfrm>
            <a:off x="811947" y="4144632"/>
            <a:ext cx="914400" cy="936625"/>
          </a:xfrm>
          <a:prstGeom prst="ellipse">
            <a:avLst/>
          </a:prstGeom>
          <a:solidFill>
            <a:srgbClr val="CC0000">
              <a:alpha val="25000"/>
            </a:srgbClr>
          </a:solidFill>
          <a:ln w="9525" algn="ctr">
            <a:noFill/>
            <a:round/>
            <a:headEnd/>
            <a:tailEnd/>
          </a:ln>
          <a:effectLst/>
        </p:spPr>
        <p:txBody>
          <a:bodyPr vert="horz" wrap="non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8" name="Line 7"/>
          <p:cNvSpPr>
            <a:spLocks noChangeShapeType="1"/>
          </p:cNvSpPr>
          <p:nvPr/>
        </p:nvSpPr>
        <p:spPr bwMode="auto">
          <a:xfrm>
            <a:off x="3101122" y="3358819"/>
            <a:ext cx="0" cy="784225"/>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grpSp>
        <p:nvGrpSpPr>
          <p:cNvPr id="9" name="Group 8"/>
          <p:cNvGrpSpPr>
            <a:grpSpLocks/>
          </p:cNvGrpSpPr>
          <p:nvPr/>
        </p:nvGrpSpPr>
        <p:grpSpPr bwMode="auto">
          <a:xfrm>
            <a:off x="2518505" y="2828594"/>
            <a:ext cx="911224" cy="914400"/>
            <a:chOff x="3637" y="2416"/>
            <a:chExt cx="849" cy="852"/>
          </a:xfrm>
        </p:grpSpPr>
        <p:pic>
          <p:nvPicPr>
            <p:cNvPr id="10" name="Picture 9" descr="Computer_DesktopComputer01"/>
            <p:cNvPicPr>
              <a:picLocks noChangeAspect="1" noChangeArrowheads="1"/>
            </p:cNvPicPr>
            <p:nvPr/>
          </p:nvPicPr>
          <p:blipFill>
            <a:blip r:embed="rId3" cstate="print"/>
            <a:srcRect/>
            <a:stretch>
              <a:fillRect/>
            </a:stretch>
          </p:blipFill>
          <p:spPr bwMode="auto">
            <a:xfrm>
              <a:off x="3889" y="2416"/>
              <a:ext cx="597" cy="669"/>
            </a:xfrm>
            <a:prstGeom prst="rect">
              <a:avLst/>
            </a:prstGeom>
            <a:noFill/>
          </p:spPr>
        </p:pic>
        <p:pic>
          <p:nvPicPr>
            <p:cNvPr id="11" name="Picture 10" descr="User_UserHalfE01"/>
            <p:cNvPicPr>
              <a:picLocks noChangeAspect="1" noChangeArrowheads="1"/>
            </p:cNvPicPr>
            <p:nvPr/>
          </p:nvPicPr>
          <p:blipFill>
            <a:blip r:embed="rId4" cstate="print"/>
            <a:srcRect/>
            <a:stretch>
              <a:fillRect/>
            </a:stretch>
          </p:blipFill>
          <p:spPr bwMode="auto">
            <a:xfrm>
              <a:off x="3637" y="2523"/>
              <a:ext cx="473" cy="745"/>
            </a:xfrm>
            <a:prstGeom prst="rect">
              <a:avLst/>
            </a:prstGeom>
            <a:noFill/>
          </p:spPr>
        </p:pic>
      </p:grpSp>
      <p:sp>
        <p:nvSpPr>
          <p:cNvPr id="12" name="Line 15"/>
          <p:cNvSpPr>
            <a:spLocks noChangeShapeType="1"/>
          </p:cNvSpPr>
          <p:nvPr/>
        </p:nvSpPr>
        <p:spPr bwMode="auto">
          <a:xfrm flipV="1">
            <a:off x="1618397" y="4631994"/>
            <a:ext cx="909637" cy="0"/>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13" name="Text Box 17"/>
          <p:cNvSpPr txBox="1">
            <a:spLocks noChangeArrowheads="1"/>
          </p:cNvSpPr>
          <p:nvPr/>
        </p:nvSpPr>
        <p:spPr bwMode="auto">
          <a:xfrm>
            <a:off x="4107596" y="3619824"/>
            <a:ext cx="1839913"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Serveur WSUS</a:t>
            </a:r>
            <a:r>
              <a:rPr kumimoji="0" lang="fr-FR" sz="1400" b="1" i="0" u="none" strike="noStrike" cap="none" normalizeH="0" smtClean="0">
                <a:ln>
                  <a:noFill/>
                </a:ln>
                <a:solidFill>
                  <a:schemeClr val="tx1"/>
                </a:solidFill>
                <a:effectLst/>
                <a:latin typeface="Segoe UI" pitchFamily="34" charset="0"/>
                <a:ea typeface="Segoe UI" pitchFamily="34" charset="0"/>
                <a:cs typeface="Segoe UI" pitchFamily="34" charset="0"/>
              </a:rPr>
              <a:t> connecté</a:t>
            </a:r>
            <a:endParaRPr kumimoji="0" lang="fr-FR" sz="18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14" name="Text Box 19"/>
          <p:cNvSpPr txBox="1">
            <a:spLocks noChangeArrowheads="1"/>
          </p:cNvSpPr>
          <p:nvPr/>
        </p:nvSpPr>
        <p:spPr bwMode="auto">
          <a:xfrm>
            <a:off x="2852665" y="4590719"/>
            <a:ext cx="547714" cy="307777"/>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LAN</a:t>
            </a:r>
            <a:endParaRPr kumimoji="0" lang="fr-FR" sz="14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15" name="Line 20"/>
          <p:cNvSpPr>
            <a:spLocks noChangeShapeType="1"/>
          </p:cNvSpPr>
          <p:nvPr/>
        </p:nvSpPr>
        <p:spPr bwMode="auto">
          <a:xfrm flipV="1">
            <a:off x="7171472" y="3346119"/>
            <a:ext cx="0" cy="1443038"/>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16" name="Line 21"/>
          <p:cNvSpPr>
            <a:spLocks noChangeShapeType="1"/>
          </p:cNvSpPr>
          <p:nvPr/>
        </p:nvSpPr>
        <p:spPr bwMode="auto">
          <a:xfrm>
            <a:off x="5298222" y="4631994"/>
            <a:ext cx="1947862" cy="0"/>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17" name="Text Box 22"/>
          <p:cNvSpPr txBox="1">
            <a:spLocks noChangeArrowheads="1"/>
          </p:cNvSpPr>
          <p:nvPr/>
        </p:nvSpPr>
        <p:spPr bwMode="auto">
          <a:xfrm>
            <a:off x="6543616" y="5143169"/>
            <a:ext cx="1255712" cy="304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Internet</a:t>
            </a:r>
            <a:endParaRPr kumimoji="0" lang="fr-FR" sz="18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18" name="Freeform 17"/>
          <p:cNvSpPr>
            <a:spLocks/>
          </p:cNvSpPr>
          <p:nvPr/>
        </p:nvSpPr>
        <p:spPr bwMode="auto">
          <a:xfrm>
            <a:off x="7201634" y="3581069"/>
            <a:ext cx="277813"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19" name="Freeform 18"/>
          <p:cNvSpPr>
            <a:spLocks/>
          </p:cNvSpPr>
          <p:nvPr/>
        </p:nvSpPr>
        <p:spPr bwMode="auto">
          <a:xfrm rot="5400000">
            <a:off x="6265010" y="4149394"/>
            <a:ext cx="277812" cy="585787"/>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20" name="Freeform 19"/>
          <p:cNvSpPr>
            <a:spLocks/>
          </p:cNvSpPr>
          <p:nvPr/>
        </p:nvSpPr>
        <p:spPr bwMode="auto">
          <a:xfrm rot="5400000">
            <a:off x="5604610" y="4149394"/>
            <a:ext cx="277812" cy="585787"/>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21" name="Freeform 20"/>
          <p:cNvSpPr>
            <a:spLocks/>
          </p:cNvSpPr>
          <p:nvPr/>
        </p:nvSpPr>
        <p:spPr bwMode="auto">
          <a:xfrm rot="5400000">
            <a:off x="3974247" y="4149394"/>
            <a:ext cx="277812"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22" name="Freeform 21"/>
          <p:cNvSpPr>
            <a:spLocks/>
          </p:cNvSpPr>
          <p:nvPr/>
        </p:nvSpPr>
        <p:spPr bwMode="auto">
          <a:xfrm rot="5400000">
            <a:off x="2027972" y="4106532"/>
            <a:ext cx="277812" cy="671512"/>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23" name="Line 28"/>
          <p:cNvSpPr>
            <a:spLocks noChangeShapeType="1"/>
          </p:cNvSpPr>
          <p:nvPr/>
        </p:nvSpPr>
        <p:spPr bwMode="auto">
          <a:xfrm>
            <a:off x="3718659" y="4631994"/>
            <a:ext cx="1160463" cy="0"/>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50697" y="2000114"/>
            <a:ext cx="2195512" cy="1501385"/>
          </a:xfrm>
          <a:prstGeom prst="rect">
            <a:avLst/>
          </a:prstGeom>
          <a:noFill/>
        </p:spPr>
      </p:pic>
      <p:pic>
        <p:nvPicPr>
          <p:cNvPr id="25" name="Picture 24" descr="Lan01"/>
          <p:cNvPicPr>
            <a:picLocks noChangeAspect="1" noChangeArrowheads="1"/>
          </p:cNvPicPr>
          <p:nvPr/>
        </p:nvPicPr>
        <p:blipFill>
          <a:blip r:embed="rId6" cstate="print"/>
          <a:srcRect/>
          <a:stretch>
            <a:fillRect/>
          </a:stretch>
        </p:blipFill>
        <p:spPr bwMode="auto">
          <a:xfrm>
            <a:off x="2397859" y="3996994"/>
            <a:ext cx="1406525" cy="1193800"/>
          </a:xfrm>
          <a:prstGeom prst="rect">
            <a:avLst/>
          </a:prstGeom>
          <a:noFill/>
        </p:spPr>
      </p:pic>
      <p:sp>
        <p:nvSpPr>
          <p:cNvPr id="26" name="Oval 25"/>
          <p:cNvSpPr>
            <a:spLocks noChangeArrowheads="1"/>
          </p:cNvSpPr>
          <p:nvPr/>
        </p:nvSpPr>
        <p:spPr bwMode="auto">
          <a:xfrm>
            <a:off x="4572734" y="4163682"/>
            <a:ext cx="914400" cy="936625"/>
          </a:xfrm>
          <a:prstGeom prst="ellipse">
            <a:avLst/>
          </a:prstGeom>
          <a:solidFill>
            <a:srgbClr val="CC0000">
              <a:alpha val="25000"/>
            </a:srgbClr>
          </a:solidFill>
          <a:ln w="9525" algn="ctr">
            <a:noFill/>
            <a:round/>
            <a:headEnd/>
            <a:tailEnd/>
          </a:ln>
          <a:effectLst/>
        </p:spPr>
        <p:txBody>
          <a:bodyPr vert="horz" wrap="non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grpSp>
        <p:nvGrpSpPr>
          <p:cNvPr id="27" name="Group 26"/>
          <p:cNvGrpSpPr>
            <a:grpSpLocks/>
          </p:cNvGrpSpPr>
          <p:nvPr/>
        </p:nvGrpSpPr>
        <p:grpSpPr bwMode="auto">
          <a:xfrm>
            <a:off x="730984" y="4347832"/>
            <a:ext cx="1065213" cy="569912"/>
            <a:chOff x="3060" y="985"/>
            <a:chExt cx="998" cy="636"/>
          </a:xfrm>
        </p:grpSpPr>
        <p:pic>
          <p:nvPicPr>
            <p:cNvPr id="28" name="Picture 27" descr="Computer_DesktopComputerSansKeyboard01"/>
            <p:cNvPicPr>
              <a:picLocks noChangeAspect="1" noChangeArrowheads="1"/>
            </p:cNvPicPr>
            <p:nvPr/>
          </p:nvPicPr>
          <p:blipFill>
            <a:blip r:embed="rId7" cstate="print"/>
            <a:srcRect/>
            <a:stretch>
              <a:fillRect/>
            </a:stretch>
          </p:blipFill>
          <p:spPr bwMode="auto">
            <a:xfrm>
              <a:off x="3742" y="985"/>
              <a:ext cx="316" cy="385"/>
            </a:xfrm>
            <a:prstGeom prst="rect">
              <a:avLst/>
            </a:prstGeom>
            <a:noFill/>
          </p:spPr>
        </p:pic>
        <p:pic>
          <p:nvPicPr>
            <p:cNvPr id="29" name="Picture 28" descr="Computer_DesktopComputerSansKeyboard01"/>
            <p:cNvPicPr>
              <a:picLocks noChangeAspect="1" noChangeArrowheads="1"/>
            </p:cNvPicPr>
            <p:nvPr/>
          </p:nvPicPr>
          <p:blipFill>
            <a:blip r:embed="rId7" cstate="print"/>
            <a:srcRect/>
            <a:stretch>
              <a:fillRect/>
            </a:stretch>
          </p:blipFill>
          <p:spPr bwMode="auto">
            <a:xfrm>
              <a:off x="3060" y="985"/>
              <a:ext cx="316" cy="385"/>
            </a:xfrm>
            <a:prstGeom prst="rect">
              <a:avLst/>
            </a:prstGeom>
            <a:noFill/>
          </p:spPr>
        </p:pic>
        <p:pic>
          <p:nvPicPr>
            <p:cNvPr id="30" name="Picture 29" descr="Computer_DesktopComputerSansKeyboard01"/>
            <p:cNvPicPr>
              <a:picLocks noChangeAspect="1" noChangeArrowheads="1"/>
            </p:cNvPicPr>
            <p:nvPr/>
          </p:nvPicPr>
          <p:blipFill>
            <a:blip r:embed="rId8" cstate="print"/>
            <a:srcRect/>
            <a:stretch>
              <a:fillRect/>
            </a:stretch>
          </p:blipFill>
          <p:spPr bwMode="auto">
            <a:xfrm>
              <a:off x="3401" y="1195"/>
              <a:ext cx="350" cy="426"/>
            </a:xfrm>
            <a:prstGeom prst="rect">
              <a:avLst/>
            </a:prstGeom>
            <a:noFill/>
          </p:spPr>
        </p:pic>
      </p:grpSp>
      <p:pic>
        <p:nvPicPr>
          <p:cNvPr id="31" name="Picture 30" descr="Server01"/>
          <p:cNvPicPr>
            <a:picLocks noChangeAspect="1" noChangeArrowheads="1"/>
          </p:cNvPicPr>
          <p:nvPr/>
        </p:nvPicPr>
        <p:blipFill>
          <a:blip r:embed="rId9" cstate="print"/>
          <a:srcRect/>
          <a:stretch>
            <a:fillRect/>
          </a:stretch>
        </p:blipFill>
        <p:spPr bwMode="auto">
          <a:xfrm>
            <a:off x="4690209" y="4236707"/>
            <a:ext cx="674688" cy="792162"/>
          </a:xfrm>
          <a:prstGeom prst="rect">
            <a:avLst/>
          </a:prstGeom>
          <a:noFill/>
        </p:spPr>
      </p:pic>
      <p:pic>
        <p:nvPicPr>
          <p:cNvPr id="32" name="Picture 31" descr="Internet01"/>
          <p:cNvPicPr>
            <a:picLocks noChangeAspect="1" noChangeArrowheads="1"/>
          </p:cNvPicPr>
          <p:nvPr/>
        </p:nvPicPr>
        <p:blipFill>
          <a:blip r:embed="rId10" cstate="print"/>
          <a:srcRect/>
          <a:stretch>
            <a:fillRect/>
          </a:stretch>
        </p:blipFill>
        <p:spPr bwMode="auto">
          <a:xfrm>
            <a:off x="6722209" y="4184319"/>
            <a:ext cx="898525" cy="895350"/>
          </a:xfrm>
          <a:prstGeom prst="rect">
            <a:avLst/>
          </a:prstGeom>
          <a:noFill/>
        </p:spPr>
      </p:pic>
      <p:sp>
        <p:nvSpPr>
          <p:cNvPr id="33" name="Freeform 32"/>
          <p:cNvSpPr>
            <a:spLocks/>
          </p:cNvSpPr>
          <p:nvPr/>
        </p:nvSpPr>
        <p:spPr bwMode="auto">
          <a:xfrm rot="10800000">
            <a:off x="2816959" y="3714419"/>
            <a:ext cx="277813"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grpSp>
        <p:nvGrpSpPr>
          <p:cNvPr id="34" name="Group 33"/>
          <p:cNvGrpSpPr/>
          <p:nvPr/>
        </p:nvGrpSpPr>
        <p:grpSpPr>
          <a:xfrm>
            <a:off x="3701170" y="5263771"/>
            <a:ext cx="1445064" cy="1193800"/>
            <a:chOff x="3570535" y="5394143"/>
            <a:chExt cx="1445064" cy="1193800"/>
          </a:xfrm>
        </p:grpSpPr>
        <p:pic>
          <p:nvPicPr>
            <p:cNvPr id="35" name="Picture 34" descr="Lan01"/>
            <p:cNvPicPr>
              <a:picLocks noChangeAspect="1" noChangeArrowheads="1"/>
            </p:cNvPicPr>
            <p:nvPr/>
          </p:nvPicPr>
          <p:blipFill>
            <a:blip r:embed="rId6" cstate="print"/>
            <a:srcRect/>
            <a:stretch>
              <a:fillRect/>
            </a:stretch>
          </p:blipFill>
          <p:spPr bwMode="auto">
            <a:xfrm>
              <a:off x="3570535" y="5394143"/>
              <a:ext cx="1406525" cy="1193800"/>
            </a:xfrm>
            <a:prstGeom prst="rect">
              <a:avLst/>
            </a:prstGeom>
            <a:noFill/>
          </p:spPr>
        </p:pic>
        <p:pic>
          <p:nvPicPr>
            <p:cNvPr id="36" name="Picture 35" descr="Server01"/>
            <p:cNvPicPr>
              <a:picLocks noChangeAspect="1" noChangeArrowheads="1"/>
            </p:cNvPicPr>
            <p:nvPr/>
          </p:nvPicPr>
          <p:blipFill>
            <a:blip r:embed="rId9" cstate="print"/>
            <a:srcRect/>
            <a:stretch>
              <a:fillRect/>
            </a:stretch>
          </p:blipFill>
          <p:spPr bwMode="auto">
            <a:xfrm>
              <a:off x="4340911" y="5792432"/>
              <a:ext cx="674688" cy="792162"/>
            </a:xfrm>
            <a:prstGeom prst="rect">
              <a:avLst/>
            </a:prstGeom>
            <a:noFill/>
          </p:spPr>
        </p:pic>
      </p:grpSp>
      <p:sp>
        <p:nvSpPr>
          <p:cNvPr id="37" name="Text Box 17"/>
          <p:cNvSpPr txBox="1">
            <a:spLocks noChangeArrowheads="1"/>
          </p:cNvSpPr>
          <p:nvPr/>
        </p:nvSpPr>
        <p:spPr bwMode="auto">
          <a:xfrm>
            <a:off x="5197882" y="6045199"/>
            <a:ext cx="1950571"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Serveur WSUS</a:t>
            </a:r>
            <a:r>
              <a:rPr kumimoji="0" lang="fr-FR" sz="1400" b="1" i="0" u="none" strike="noStrike" cap="none" normalizeH="0" smtClean="0">
                <a:ln>
                  <a:noFill/>
                </a:ln>
                <a:solidFill>
                  <a:schemeClr val="tx1"/>
                </a:solidFill>
                <a:effectLst/>
                <a:latin typeface="Segoe UI" pitchFamily="34" charset="0"/>
                <a:ea typeface="Segoe UI" pitchFamily="34" charset="0"/>
                <a:cs typeface="Segoe UI" pitchFamily="34" charset="0"/>
              </a:rPr>
              <a:t> isolé</a:t>
            </a:r>
            <a:endParaRPr kumimoji="0" lang="fr-FR" sz="18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38" name="Freeform 37"/>
          <p:cNvSpPr>
            <a:spLocks/>
          </p:cNvSpPr>
          <p:nvPr/>
        </p:nvSpPr>
        <p:spPr bwMode="auto">
          <a:xfrm rot="19521477">
            <a:off x="5549210" y="4759183"/>
            <a:ext cx="331964" cy="699969"/>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sp>
        <p:nvSpPr>
          <p:cNvPr id="39" name="Freeform 38"/>
          <p:cNvSpPr>
            <a:spLocks/>
          </p:cNvSpPr>
          <p:nvPr/>
        </p:nvSpPr>
        <p:spPr bwMode="auto">
          <a:xfrm rot="4115814">
            <a:off x="5095622" y="5323967"/>
            <a:ext cx="394056" cy="830895"/>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latin typeface="Segoe UI" pitchFamily="34" charset="0"/>
              <a:ea typeface="Segoe UI" pitchFamily="34" charset="0"/>
              <a:cs typeface="Segoe UI" pitchFamily="34" charset="0"/>
            </a:endParaRPr>
          </a:p>
        </p:txBody>
      </p:sp>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4636" y="5042852"/>
            <a:ext cx="972772" cy="810233"/>
          </a:xfrm>
          <a:prstGeom prst="rect">
            <a:avLst/>
          </a:prstGeom>
        </p:spPr>
      </p:pic>
    </p:spTree>
    <p:extLst>
      <p:ext uri="{BB962C8B-B14F-4D97-AF65-F5344CB8AC3E}">
        <p14:creationId xmlns:p14="http://schemas.microsoft.com/office/powerpoint/2010/main" val="407242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87b6d64b-b6ee-4b84-9782-430b10c7327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Choix d'une base de données pour un serveur WSUS</a:t>
            </a:r>
            <a:endParaRPr lang="fr-FR" sz="2600"/>
          </a:p>
        </p:txBody>
      </p:sp>
      <p:sp>
        <p:nvSpPr>
          <p:cNvPr id="4" name="Content Placeholder 1"/>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base de données WSUS stocke</a:t>
            </a:r>
          </a:p>
          <a:p>
            <a:pPr lvl="1"/>
            <a:r>
              <a:rPr lang="fr-FR" smtClean="0"/>
              <a:t>Des métadonnées de mise à jour</a:t>
            </a:r>
          </a:p>
          <a:p>
            <a:pPr lvl="1"/>
            <a:r>
              <a:rPr lang="fr-FR" smtClean="0"/>
              <a:t>Les données en relation avec les ordinateurs clients et leurs mises à jour </a:t>
            </a:r>
          </a:p>
          <a:p>
            <a:pPr lvl="1"/>
            <a:r>
              <a:rPr lang="fr-FR" smtClean="0"/>
              <a:t>Les données de configuration du serveur WSUS</a:t>
            </a:r>
          </a:p>
          <a:p>
            <a:pPr lvl="1"/>
            <a:endParaRPr lang="fr-FR" smtClean="0"/>
          </a:p>
          <a:p>
            <a:pPr marL="0" indent="0">
              <a:buNone/>
            </a:pPr>
            <a:r>
              <a:rPr lang="fr-FR" smtClean="0"/>
              <a:t>Vous pouvez utiliser</a:t>
            </a:r>
          </a:p>
          <a:p>
            <a:pPr lvl="1"/>
            <a:r>
              <a:rPr lang="fr-FR" smtClean="0"/>
              <a:t>La fonctionnalité de base de données interne Windows</a:t>
            </a:r>
          </a:p>
          <a:p>
            <a:pPr lvl="1"/>
            <a:r>
              <a:rPr lang="fr-FR" smtClean="0"/>
              <a:t>SQL Server 2008 ou version plus récente</a:t>
            </a:r>
            <a:endParaRPr lang="fr-FR"/>
          </a:p>
        </p:txBody>
      </p:sp>
    </p:spTree>
    <p:extLst>
      <p:ext uri="{BB962C8B-B14F-4D97-AF65-F5344CB8AC3E}">
        <p14:creationId xmlns:p14="http://schemas.microsoft.com/office/powerpoint/2010/main" val="237999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224</TotalTime>
  <Words>2064</Words>
  <Application>Microsoft Office PowerPoint</Application>
  <PresentationFormat>On-screen Show (4:3)</PresentationFormat>
  <Paragraphs>493</Paragraphs>
  <Slides>34</Slides>
  <Notes>34</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Times New Roman</vt:lpstr>
      <vt:lpstr>Verdana</vt:lpstr>
      <vt:lpstr>Segoe UI</vt:lpstr>
      <vt:lpstr>Segoe UI Light</vt:lpstr>
      <vt:lpstr>Symbol</vt:lpstr>
      <vt:lpstr>Segoe Light</vt:lpstr>
      <vt:lpstr>SimSun</vt:lpstr>
      <vt:lpstr>Wingdings</vt:lpstr>
      <vt:lpstr>Calibri</vt:lpstr>
      <vt:lpstr>Presentation1</vt:lpstr>
      <vt:lpstr>Module 9</vt:lpstr>
      <vt:lpstr>PowerPoint Presentation</vt:lpstr>
      <vt:lpstr>Vue d'ensemble du module</vt:lpstr>
      <vt:lpstr>Leçon 1 : Planification et implémentation d'un déploiement WSUS</vt:lpstr>
      <vt:lpstr>Options de topologie WSUS</vt:lpstr>
      <vt:lpstr>Instructions pour la conception d'une infrastructure WSUS</vt:lpstr>
      <vt:lpstr>Éléments à prendre en compte pour la configuration des réplicas WSUS</vt:lpstr>
      <vt:lpstr>Déploiement de WSUS sur des réseaux isolés</vt:lpstr>
      <vt:lpstr>Choix d'une base de données pour un serveur WSUS</vt:lpstr>
      <vt:lpstr>Sélection d'un emplacement de stockage de mise à jour</vt:lpstr>
      <vt:lpstr>Planification de la configuration et de la gestion de serveur WSUS</vt:lpstr>
      <vt:lpstr>Éléments à prendre en compte pour la gestion du déploiement de la mise à jour</vt:lpstr>
      <vt:lpstr>Leçon 2 : Planification des mises à jour logicielles avec System Center 2012 Configuration Manager</vt:lpstr>
      <vt:lpstr>Vue d'ensemble de la fonctionnalité de mise à jour logicielle dans Configuration Manager</vt:lpstr>
      <vt:lpstr>Conditions préalables à l'implémentation de la fonctionnalité de mise à jour logicielle</vt:lpstr>
      <vt:lpstr>Vue d'ensemble du déploiement de la fonctionnalité de mise à jour logicielle</vt:lpstr>
      <vt:lpstr>Fonctionnement de la fonctionnalité de mise à jour logicielle</vt:lpstr>
      <vt:lpstr>PowerPoint Presentation</vt:lpstr>
      <vt:lpstr>Configuration du point de mise à jour logicielle</vt:lpstr>
      <vt:lpstr>Configuration des déploiements de mise à jour logicielle</vt:lpstr>
      <vt:lpstr>Sélection d'une technologie de gestion des mises à jour</vt:lpstr>
      <vt:lpstr>Leçon 3 : Planification et implémentation des mises à jour dans une infrastructure de virtualisation de serveur</vt:lpstr>
      <vt:lpstr>Qu'est-ce que la mise à jour adaptée aux clusters ?</vt:lpstr>
      <vt:lpstr>Éléments à prendre en compte pour la configuration de la mise à jour adaptée aux clusters</vt:lpstr>
      <vt:lpstr>Vue d'ensemble de la gestion des mises à jour dans VMM</vt:lpstr>
      <vt:lpstr>Configuration de la gestion des mises à jour dans VMM</vt:lpstr>
      <vt:lpstr>Planification d'une base de référence de mise à jour</vt:lpstr>
      <vt:lpstr>Éléments à prendre en compte pour l'intégration de WSUS et de VMM</vt:lpstr>
      <vt:lpstr>Atelier pratique : Planification et implémentation d'une infrastructure de correction de serveur</vt:lpstr>
      <vt:lpstr>PowerPoint Presentation</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Module9</dc:title>
  <dc:creator>Kristin</dc:creator>
  <cp:lastModifiedBy>Ruiz, Pilar</cp:lastModifiedBy>
  <cp:revision>56</cp:revision>
  <dcterms:created xsi:type="dcterms:W3CDTF">2013-03-25T15:33:32Z</dcterms:created>
  <dcterms:modified xsi:type="dcterms:W3CDTF">2013-08-13T06:33:59Z</dcterms:modified>
</cp:coreProperties>
</file>