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3"/>
  </p:notesMasterIdLst>
  <p:sldIdLst>
    <p:sldId id="256" r:id="rId2"/>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8" r:id="rId42"/>
  </p:sldIdLst>
  <p:sldSz cx="9144000" cy="6858000" type="screen4x3"/>
  <p:notesSz cx="6858000" cy="9144000"/>
  <p:embeddedFontLst>
    <p:embeddedFont>
      <p:font typeface="Segoe" pitchFamily="34" charset="0"/>
      <p:regular r:id="rId44"/>
      <p:bold r:id="rId45"/>
      <p:italic r:id="rId46"/>
      <p:boldItalic r:id="rId47"/>
    </p:embeddedFont>
    <p:embeddedFont>
      <p:font typeface="Verdana" pitchFamily="34" charset="0"/>
      <p:regular r:id="rId48"/>
      <p:bold r:id="rId49"/>
      <p:italic r:id="rId50"/>
      <p:boldItalic r:id="rId51"/>
    </p:embeddedFont>
    <p:embeddedFont>
      <p:font typeface="Segoe UI" pitchFamily="34" charset="0"/>
      <p:regular r:id="rId52"/>
      <p:bold r:id="rId53"/>
      <p:italic r:id="rId54"/>
      <p:boldItalic r:id="rId55"/>
    </p:embeddedFont>
    <p:embeddedFont>
      <p:font typeface="Segoe UI Light" pitchFamily="34" charset="0"/>
      <p:regular r:id="rId56"/>
    </p:embeddedFont>
    <p:embeddedFont>
      <p:font typeface="Segoe Light" pitchFamily="34" charset="0"/>
      <p:regular r:id="rId57"/>
      <p:italic r:id="rId58"/>
    </p:embeddedFont>
    <p:embeddedFont>
      <p:font typeface="SimSun" pitchFamily="2" charset="-122"/>
      <p:regular r:id="rId59"/>
    </p:embeddedFont>
    <p:embeddedFont>
      <p:font typeface="Calibri"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950" autoAdjust="0"/>
    <p:restoredTop sz="92571"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4FCCF-A972-48AB-AAA3-1645E9F4FAED}"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A3519-1886-4666-9D68-11C59E7C6C6F}" type="slidenum">
              <a:rPr lang="en-US" smtClean="0"/>
              <a:t>‹#›</a:t>
            </a:fld>
            <a:endParaRPr lang="en-US"/>
          </a:p>
        </p:txBody>
      </p:sp>
    </p:spTree>
    <p:extLst>
      <p:ext uri="{BB962C8B-B14F-4D97-AF65-F5344CB8AC3E}">
        <p14:creationId xmlns:p14="http://schemas.microsoft.com/office/powerpoint/2010/main" val="128818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5200"/>
            <a:ext cx="6153912" cy="6604000"/>
          </a:xfrm>
        </p:spPr>
        <p:txBody>
          <a:bodyPr>
            <a:noAutofit/>
          </a:bodyPr>
          <a:lstStyle/>
          <a:p>
            <a:pPr>
              <a:lnSpc>
                <a:spcPct val="115000"/>
              </a:lnSpc>
              <a:spcAft>
                <a:spcPts val="995"/>
              </a:spcAft>
            </a:pPr>
            <a:r>
              <a:rPr lang="fr-FR" sz="1000" b="1" smtClean="0">
                <a:latin typeface="Arial"/>
                <a:ea typeface="Calibri"/>
                <a:cs typeface="Times New Roman"/>
              </a:rPr>
              <a:t>Présentation : 60 minutes</a:t>
            </a:r>
            <a:endParaRPr lang="fr-FR" sz="1000" smtClean="0">
              <a:latin typeface="Arial"/>
              <a:ea typeface="Calibri"/>
              <a:cs typeface="Times New Roman"/>
            </a:endParaRPr>
          </a:p>
          <a:p>
            <a:pPr>
              <a:lnSpc>
                <a:spcPct val="115000"/>
              </a:lnSpc>
              <a:spcAft>
                <a:spcPts val="995"/>
              </a:spcAft>
            </a:pPr>
            <a:r>
              <a:rPr lang="fr-FR" sz="1000" b="1" smtClean="0">
                <a:latin typeface="Arial"/>
                <a:ea typeface="Calibri"/>
                <a:cs typeface="Times New Roman"/>
              </a:rPr>
              <a:t>Atelier pratique : 40 minutes</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À la fin de ce module, les stagiaires seront à même d'effectuer les tâches suivantes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planifier la stratégie de continuité des activités de l'entreprise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planifier et implémenter des stratégies de sauvegarde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planifier et implémenter la récupération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planifier et implémenter la sauvegarde et la récupération des ordinateurs virtuels.</a:t>
            </a:r>
          </a:p>
          <a:p>
            <a:pPr>
              <a:lnSpc>
                <a:spcPct val="115000"/>
              </a:lnSpc>
              <a:spcAft>
                <a:spcPts val="300"/>
              </a:spcAft>
            </a:pPr>
            <a:r>
              <a:rPr lang="fr-FR" sz="1000" b="1" smtClean="0">
                <a:latin typeface="Arial"/>
                <a:ea typeface="Calibri"/>
                <a:cs typeface="Times New Roman"/>
              </a:rPr>
              <a:t>Documents de cours</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animer ce module, vous devez disposer du fichier Microsoft</a:t>
            </a:r>
            <a:r>
              <a:rPr lang="fr-FR" sz="1000" baseline="30000" smtClean="0">
                <a:latin typeface="Arial"/>
                <a:ea typeface="Calibri"/>
                <a:cs typeface="Times New Roman"/>
              </a:rPr>
              <a:t>®</a:t>
            </a:r>
            <a:r>
              <a:rPr lang="fr-FR" sz="1000" smtClean="0">
                <a:latin typeface="Arial"/>
                <a:ea typeface="Calibri"/>
                <a:cs typeface="Times New Roman"/>
              </a:rPr>
              <a:t> Office PowerPoint</a:t>
            </a:r>
            <a:r>
              <a:rPr lang="fr-FR" sz="1000" baseline="30000" smtClean="0">
                <a:latin typeface="Arial"/>
                <a:ea typeface="Calibri"/>
                <a:cs typeface="Times New Roman"/>
              </a:rPr>
              <a:t>®</a:t>
            </a:r>
            <a:r>
              <a:rPr lang="fr-FR" sz="1000" smtClean="0">
                <a:latin typeface="Arial"/>
                <a:ea typeface="Calibri"/>
                <a:cs typeface="Times New Roman"/>
              </a:rPr>
              <a:t> 22414B_10.pptx.</a:t>
            </a:r>
          </a:p>
          <a:p>
            <a:pPr>
              <a:lnSpc>
                <a:spcPct val="115000"/>
              </a:lnSpc>
              <a:spcAft>
                <a:spcPts val="995"/>
              </a:spcAft>
            </a:pPr>
            <a:r>
              <a:rPr lang="fr-FR" sz="1000" b="1" smtClean="0">
                <a:latin typeface="Arial"/>
                <a:ea typeface="Calibri"/>
                <a:cs typeface="Times New Roman"/>
              </a:rPr>
              <a:t>Important</a:t>
            </a:r>
            <a:r>
              <a:rPr lang="fr-FR" sz="1000" smtClean="0">
                <a:latin typeface="Arial"/>
                <a:ea typeface="Calibri"/>
                <a:cs typeface="Times New Roman"/>
              </a:rPr>
              <a:t> </a:t>
            </a:r>
            <a:r>
              <a:rPr lang="fr-FR" sz="1000" b="1" smtClean="0">
                <a:latin typeface="Arial"/>
                <a:ea typeface="Calibri"/>
                <a:cs typeface="Times New Roman"/>
              </a:rPr>
              <a:t>:</a:t>
            </a:r>
            <a:r>
              <a:rPr lang="fr-FR" sz="1000" smtClean="0">
                <a:latin typeface="Arial"/>
                <a:ea typeface="Calibri"/>
                <a:cs typeface="Times New Roman"/>
              </a:rPr>
              <a:t> il est recommandé d'utiliser Office PowerPoint 2007 ou une version plus récente pour afficher les diapositives de ce cours. Si vous utilisez la Visionneuse PowerPoint ou une version antérieure d'Office PowerPoint, </a:t>
            </a:r>
            <a:r>
              <a:rPr lang="fr-FR" sz="1000" smtClean="0">
                <a:latin typeface="Arial"/>
                <a:ea typeface="SimSun"/>
                <a:cs typeface="Arial"/>
              </a:rPr>
              <a:t>il se peut que certaines fonctionnalités des diapositives ne fonctionnent pas correctement</a:t>
            </a:r>
            <a:r>
              <a:rPr lang="fr-FR" sz="1000" smtClean="0">
                <a:latin typeface="Arial"/>
                <a:ea typeface="Calibri"/>
                <a:cs typeface="Times New Roman"/>
              </a:rPr>
              <a:t>.</a:t>
            </a:r>
          </a:p>
          <a:p>
            <a:pPr>
              <a:lnSpc>
                <a:spcPct val="115000"/>
              </a:lnSpc>
              <a:spcAft>
                <a:spcPts val="300"/>
              </a:spcAft>
            </a:pPr>
            <a:r>
              <a:rPr lang="fr-FR" sz="1000" b="1" smtClean="0">
                <a:latin typeface="Arial"/>
                <a:ea typeface="Calibri"/>
                <a:cs typeface="Times New Roman"/>
              </a:rPr>
              <a:t>Préparation</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préparer ce module, vous devez effectuer les tâches suivantes :</a:t>
            </a:r>
          </a:p>
          <a:p>
            <a:pPr marL="342900" marR="0" lvl="0" indent="-342900">
              <a:lnSpc>
                <a:spcPct val="115000"/>
              </a:lnSpc>
              <a:spcBef>
                <a:spcPts val="0"/>
              </a:spcBef>
              <a:spcAft>
                <a:spcPts val="995"/>
              </a:spcAft>
              <a:buSzPts val="950"/>
              <a:buFont typeface="Symbol"/>
              <a:buChar char=""/>
            </a:pPr>
            <a:r>
              <a:rPr lang="fr-FR" sz="1000" smtClean="0">
                <a:latin typeface="Arial"/>
                <a:ea typeface="Calibri"/>
                <a:cs typeface="Times New Roman"/>
              </a:rPr>
              <a:t>lire tous les documents de cours relatifs à ce module ;</a:t>
            </a:r>
          </a:p>
          <a:p>
            <a:pPr marL="342900" marR="0" lvl="0" indent="-342900">
              <a:lnSpc>
                <a:spcPct val="115000"/>
              </a:lnSpc>
              <a:spcBef>
                <a:spcPts val="0"/>
              </a:spcBef>
              <a:spcAft>
                <a:spcPts val="995"/>
              </a:spcAft>
              <a:buSzPts val="950"/>
              <a:buFont typeface="Symbol"/>
              <a:buChar char=""/>
            </a:pPr>
            <a:r>
              <a:rPr lang="fr-FR" sz="1000" smtClean="0">
                <a:latin typeface="Arial"/>
                <a:ea typeface="SimSun"/>
                <a:cs typeface="Arial"/>
              </a:rPr>
              <a:t>exercez-vous à exécuter les démonstrations</a:t>
            </a:r>
            <a:r>
              <a:rPr lang="fr-FR" sz="1000" smtClean="0">
                <a:latin typeface="Arial"/>
                <a:ea typeface="Calibri"/>
                <a:cs typeface="Times New Roman"/>
              </a:rPr>
              <a:t> ;</a:t>
            </a:r>
          </a:p>
          <a:p>
            <a:pPr marL="342900" marR="0" lvl="0" indent="-342900">
              <a:lnSpc>
                <a:spcPct val="115000"/>
              </a:lnSpc>
              <a:spcBef>
                <a:spcPts val="0"/>
              </a:spcBef>
              <a:spcAft>
                <a:spcPts val="995"/>
              </a:spcAft>
              <a:buSzPts val="950"/>
              <a:buFont typeface="Symbol"/>
              <a:buChar char=""/>
            </a:pPr>
            <a:r>
              <a:rPr lang="fr-FR" sz="1000" smtClean="0">
                <a:latin typeface="Arial"/>
                <a:ea typeface="Calibri"/>
                <a:cs typeface="Times New Roman"/>
              </a:rPr>
              <a:t>vous exercer à exécuter les ateliers ;</a:t>
            </a:r>
          </a:p>
          <a:p>
            <a:pPr marL="342900" marR="0" lvl="0" indent="-342900">
              <a:lnSpc>
                <a:spcPct val="115000"/>
              </a:lnSpc>
              <a:spcBef>
                <a:spcPts val="0"/>
              </a:spcBef>
              <a:spcAft>
                <a:spcPts val="995"/>
              </a:spcAft>
              <a:buSzPts val="950"/>
              <a:buFont typeface="Symbol"/>
              <a:buChar char=""/>
            </a:pPr>
            <a:r>
              <a:rPr lang="fr-FR" sz="1000" smtClean="0">
                <a:latin typeface="Arial"/>
                <a:ea typeface="Calibri"/>
                <a:cs typeface="Times New Roman"/>
              </a:rPr>
              <a:t>passer en revue la section « Contrôle des acquis et éléments à retenir » et réfléchir à la façon de l'utiliser pour que les stagiaires puissent approfondir leurs connaissances et les mettre en pratique dans le cadre de leur fonction.</a:t>
            </a:r>
          </a:p>
          <a:p>
            <a:pPr>
              <a:lnSpc>
                <a:spcPct val="115000"/>
              </a:lnSpc>
              <a:spcAft>
                <a:spcPts val="995"/>
              </a:spcAft>
            </a:pPr>
            <a:r>
              <a:rPr lang="fr-FR" sz="1000" smtClean="0">
                <a:latin typeface="Arial"/>
                <a:ea typeface="SimSun"/>
                <a:cs typeface="Arial"/>
              </a:rPr>
              <a:t>Lors de la préparation de ce cours, il est impératif que vous exécutiez vous-même les ateliers afin de comprendre leur fonctionnement et les concepts abordés dans chacun d'entre eux. Vous serez ainsi à même de fournir des conseils avisés aux stagiaires qui peuvent rester bloqués lors d'un atelier. Vous serez également plus en mesure d'organiser votre cours afin de vous assurer que tous les concepts abordés </a:t>
            </a:r>
            <a:r>
              <a:rPr lang="fr-FR" sz="1000" smtClean="0">
                <a:solidFill>
                  <a:prstClr val="black"/>
                </a:solidFill>
                <a:latin typeface="Arial"/>
                <a:ea typeface="SimSun"/>
                <a:cs typeface="Arial"/>
              </a:rPr>
              <a:t>dans les ateliers sont traités dans votre cours</a:t>
            </a:r>
            <a:r>
              <a:rPr lang="fr-FR" sz="1000" smtClean="0">
                <a:latin typeface="Arial"/>
                <a:ea typeface="Calibri"/>
                <a:cs typeface="Times New Roman"/>
              </a:rPr>
              <a: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18919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les fonctionnalités de la Sauvegarde Windows Server et fournissez une brève explication du composant Windows Azure™ Online Backup, qui sera détaillé dans une section ultérieure de cette leçon.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10</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308873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brièvement les fonctionnalités clés de Microsoft</a:t>
            </a:r>
            <a:r>
              <a:rPr lang="fr-FR" sz="1000" baseline="30000" smtClean="0">
                <a:latin typeface="Arial"/>
                <a:ea typeface="Calibri"/>
                <a:cs typeface="Times New Roman"/>
              </a:rPr>
              <a:t>®</a:t>
            </a:r>
            <a:r>
              <a:rPr lang="fr-FR" sz="1000" smtClean="0">
                <a:latin typeface="Arial"/>
                <a:ea typeface="Calibri"/>
                <a:cs typeface="Times New Roman"/>
              </a:rPr>
              <a:t> System Center</a:t>
            </a:r>
            <a:r>
              <a:rPr lang="fr-FR" sz="1000" baseline="30000" smtClean="0">
                <a:latin typeface="Arial"/>
                <a:ea typeface="Calibri"/>
                <a:cs typeface="Times New Roman"/>
              </a:rPr>
              <a:t>®</a:t>
            </a:r>
            <a:r>
              <a:rPr lang="fr-FR" sz="1000" smtClean="0">
                <a:latin typeface="Arial"/>
                <a:ea typeface="Calibri"/>
                <a:cs typeface="Times New Roman"/>
              </a:rPr>
              <a:t> 2012 - Data Protection Manager (DPM). Expliquez aux stagiaires qu'ils découvriront davantage de détails sur DPM dans la leçon 4, « Planification et implémentation de la sauvegarde et de la restauration des ordinateurs virtuels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11</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65860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Décrivez les fonctionnalités clés de </a:t>
            </a:r>
            <a:r>
              <a:rPr lang="fr-FR" sz="1000" smtClean="0">
                <a:solidFill>
                  <a:srgbClr val="000000"/>
                </a:solidFill>
                <a:latin typeface="Arial"/>
                <a:ea typeface="Calibri"/>
                <a:cs typeface="Times New Roman"/>
              </a:rPr>
              <a:t>Windows Azure Online Backup et présentez brièvement les </a:t>
            </a:r>
            <a:r>
              <a:rPr lang="fr-FR" sz="1000" smtClean="0">
                <a:latin typeface="Arial"/>
                <a:ea typeface="Calibri"/>
                <a:cs typeface="Segoe UI"/>
              </a:rPr>
              <a:t>technologies de stockage des objets BLOB de Windows Azure, si les stagiaires ne sont pas familiarisés avec elles.</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En outre, décrivez comment effectuer une sauvegarde à l'aide de </a:t>
            </a:r>
            <a:r>
              <a:rPr lang="fr-FR" sz="1000" smtClean="0">
                <a:solidFill>
                  <a:srgbClr val="000000"/>
                </a:solidFill>
                <a:latin typeface="Arial"/>
                <a:ea typeface="Calibri"/>
                <a:cs typeface="Times New Roman"/>
              </a:rPr>
              <a:t>Windows Azure Online Backup et discutez de divers </a:t>
            </a:r>
            <a:r>
              <a:rPr lang="fr-FR" sz="1000" smtClean="0">
                <a:latin typeface="Arial"/>
                <a:ea typeface="Calibri"/>
                <a:cs typeface="Segoe UI"/>
              </a:rPr>
              <a:t>scénarios avec les stagiaires pour déterminer dans quels scénarios ils utiliseraient les sauvegardes dans le cloud plutôt que les sauvegardes sur site.</a:t>
            </a:r>
            <a:endParaRPr lang="fr-FR" sz="1000" smtClean="0">
              <a:latin typeface="Arial"/>
              <a:ea typeface="Calibri"/>
              <a:cs typeface="Times New Roman"/>
            </a:endParaRPr>
          </a:p>
          <a:p>
            <a:pPr>
              <a:lnSpc>
                <a:spcPct val="115000"/>
              </a:lnSpc>
              <a:spcAft>
                <a:spcPts val="1000"/>
              </a:spcAft>
            </a:pPr>
            <a:r>
              <a:rPr lang="fr-FR" sz="1000" b="1" smtClean="0">
                <a:latin typeface="Arial"/>
                <a:ea typeface="Calibri"/>
                <a:cs typeface="Times New Roman"/>
              </a:rPr>
              <a:t>Documentation supplémentaire : </a:t>
            </a:r>
            <a:r>
              <a:rPr lang="fr-FR" sz="1000" smtClean="0">
                <a:latin typeface="Arial"/>
                <a:ea typeface="Calibri"/>
                <a:cs typeface="Times New Roman"/>
              </a:rPr>
              <a:t>Pour plus d'informations sur </a:t>
            </a:r>
            <a:r>
              <a:rPr lang="fr-FR" sz="1000" smtClean="0">
                <a:latin typeface="Arial"/>
                <a:ea typeface="Calibri"/>
                <a:cs typeface="Segoe UI"/>
              </a:rPr>
              <a:t>Windows Azure Online Backup, visitez la page</a:t>
            </a:r>
            <a:endParaRPr lang="fr-FR" sz="1000" smtClean="0">
              <a:latin typeface="Arial"/>
              <a:ea typeface="Calibri"/>
              <a:cs typeface="Times New Roman"/>
            </a:endParaRPr>
          </a:p>
          <a:p>
            <a:pPr>
              <a:lnSpc>
                <a:spcPct val="115000"/>
              </a:lnSpc>
              <a:spcAft>
                <a:spcPts val="1000"/>
              </a:spcAft>
            </a:pPr>
            <a:r>
              <a:rPr lang="fr-FR" sz="1000" smtClean="0">
                <a:effectLst/>
                <a:latin typeface="Arial"/>
                <a:ea typeface="Times New Roman"/>
                <a:cs typeface="Times New Roman"/>
              </a:rPr>
              <a:t>http://go.microsoft.com/fwlink/?LinkID=288908</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12</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311982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brièvement le contenu de la leçon.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13</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282525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Abordez les questions suivantes avec les stagiaires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Comment déterminer les serveurs devant être sauvegardés lorsque les ressources sont limitées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Comment déterminer les données essentielles, la fréquence des sauvegardes et leur durée de conservation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Comment vérifier que les sauvegardes des données sont correctes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Comment stocker les copies des sauvegardes hors site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Comment créer une stratégie de logistique pour les supports de sauvegarde, en plaçant par exemple les supports de sauvegarde dans un lieu protégé contre les inondations et les incendies ? Faut-il effectuer une rotation des supports de sauvegarde et quel plan de rotation mettre en œuvre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À quelle fréquence effectuer des tests de récupération ?</a:t>
            </a:r>
          </a:p>
          <a:p>
            <a:pPr marL="342900" marR="0" lvl="0" indent="-342900">
              <a:lnSpc>
                <a:spcPct val="115000"/>
              </a:lnSpc>
              <a:spcBef>
                <a:spcPts val="0"/>
              </a:spcBef>
              <a:spcAft>
                <a:spcPts val="995"/>
              </a:spcAft>
              <a:buFont typeface="Symbol"/>
              <a:buChar char=""/>
            </a:pPr>
            <a:r>
              <a:rPr lang="fr-FR" sz="1000" smtClean="0">
                <a:latin typeface="Arial"/>
                <a:ea typeface="Calibri"/>
                <a:cs typeface="Times New Roman"/>
              </a:rPr>
              <a:t>Comment aligner les exigences de conformité et réglementaires avec les fonctions techniques de la solution de sauvegarde ?</a:t>
            </a:r>
          </a:p>
          <a:p>
            <a:pPr>
              <a:lnSpc>
                <a:spcPct val="115000"/>
              </a:lnSpc>
              <a:spcAft>
                <a:spcPts val="1000"/>
              </a:spcAft>
            </a:pPr>
            <a:r>
              <a:rPr lang="fr-FR" sz="1000" smtClean="0">
                <a:latin typeface="Arial"/>
                <a:ea typeface="Calibri"/>
                <a:cs typeface="Times New Roman"/>
              </a:rPr>
              <a:t>Familiarisez-vous avec les obligations légales du pays dans lequel vous enseignez ce cours et peut-être avec les exigences des secteurs dans lesquels les stagiaires travaillent.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94347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les différents types de sauvegarde qui contiennent les données AD DS. Informez les stagiaires que Windows Server 2012 prend en charge des procédures de sauvegarde qui incluent les captures instantanées du contrôleur de domaine et le clonage du contrôleur de domaine. En outre, informez les stagiaires qu'il est primordial que les sauvegardes ne soient pas antérieures à 180 jours, car vous ne pouvez pas restaurer AD DS à partir de sauvegardes antérieures à 180 jours.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15</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698592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comment différents types de données et services requièrent différentes procédures de sauvegarde.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16</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368974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Discutez avec les stagiaires de la manière dont ils doivent planifier la sauvegarde pour différents types de solutions de stockage de fichiers.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17</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420194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les avantages d'effectuer la sauvegarde sur Windows Server en utilisant DPM.</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18</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69169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Demandez aux stagiaires quels paramètres ils prennent en compte au cours du développement et du déploiement de leur plan de sauvegarde.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19</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711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pPr lvl="0">
              <a:lnSpc>
                <a:spcPct val="115000"/>
              </a:lnSpc>
              <a:spcAft>
                <a:spcPts val="995"/>
              </a:spcAft>
            </a:pPr>
            <a:r>
              <a:rPr lang="fr-FR" sz="1000" b="1" smtClean="0">
                <a:solidFill>
                  <a:prstClr val="black"/>
                </a:solidFill>
                <a:latin typeface="Arial"/>
                <a:ea typeface="Calibri"/>
                <a:cs typeface="Times New Roman"/>
              </a:rPr>
              <a:t>Préparation aux ateliers pratiques</a:t>
            </a:r>
            <a:endParaRPr lang="fr-FR" sz="1000" smtClean="0">
              <a:solidFill>
                <a:prstClr val="black"/>
              </a:solidFill>
              <a:latin typeface="Arial"/>
              <a:ea typeface="Calibri"/>
              <a:cs typeface="Times New Roman"/>
            </a:endParaRPr>
          </a:p>
          <a:p>
            <a:pPr lvl="0">
              <a:lnSpc>
                <a:spcPct val="115000"/>
              </a:lnSpc>
              <a:spcAft>
                <a:spcPts val="995"/>
              </a:spcAft>
            </a:pPr>
            <a:r>
              <a:rPr lang="fr-FR" sz="1000" smtClean="0">
                <a:solidFill>
                  <a:prstClr val="black"/>
                </a:solidFill>
                <a:latin typeface="Arial"/>
                <a:ea typeface="Calibri"/>
                <a:cs typeface="Times New Roman"/>
              </a:rPr>
              <a:t>Un atelier pratique est proposé à la fin de ce module. </a:t>
            </a:r>
            <a:r>
              <a:rPr lang="fr-FR" sz="1000" smtClean="0">
                <a:solidFill>
                  <a:prstClr val="black"/>
                </a:solidFill>
                <a:latin typeface="Arial"/>
                <a:ea typeface="SimSun"/>
                <a:cs typeface="Arial"/>
              </a:rPr>
              <a:t>22414B-LON-DC1, 22414B-LON-SVR1, </a:t>
            </a:r>
            <a:br>
              <a:rPr lang="fr-FR" sz="1000" smtClean="0">
                <a:solidFill>
                  <a:prstClr val="black"/>
                </a:solidFill>
                <a:latin typeface="Arial"/>
                <a:ea typeface="SimSun"/>
                <a:cs typeface="Arial"/>
              </a:rPr>
            </a:br>
            <a:r>
              <a:rPr lang="fr-FR" sz="1000" smtClean="0">
                <a:solidFill>
                  <a:prstClr val="black"/>
                </a:solidFill>
                <a:latin typeface="Arial"/>
                <a:ea typeface="SimSun"/>
                <a:cs typeface="Arial"/>
              </a:rPr>
              <a:t>22414B-LON-DM1 doivent se trouver sur les ordinateurs virtuels</a:t>
            </a:r>
            <a:r>
              <a:rPr lang="fr-FR" sz="1000" smtClean="0">
                <a:solidFill>
                  <a:prstClr val="black"/>
                </a:solidFill>
                <a:latin typeface="Arial"/>
                <a:ea typeface="Calibri"/>
                <a:cs typeface="Times New Roman"/>
              </a:rPr>
              <a:t>. Avant de commencer l'atelier pratique, vous devez créer un nouvel ordinateur virtuel 22414B-LON-TEST à des fins de sauvegarde et de restauration. Demandez aux stagiaires de démarrer les ordinateurs virtuels maintenant et de se connecter en utilisant les informations d'identification de la diapositive de l'atelier pratique, afin que les ordinateurs soient prêts.</a:t>
            </a:r>
            <a:endParaRPr lang="fr-FR" sz="1000" smtClean="0"/>
          </a:p>
          <a:p>
            <a:endParaRPr lang="fr-FR"/>
          </a:p>
        </p:txBody>
      </p:sp>
      <p:sp>
        <p:nvSpPr>
          <p:cNvPr id="4" name="Slide Number Placeholder 3"/>
          <p:cNvSpPr>
            <a:spLocks noGrp="1"/>
          </p:cNvSpPr>
          <p:nvPr>
            <p:ph type="sldNum" sz="quarter" idx="10"/>
          </p:nvPr>
        </p:nvSpPr>
        <p:spPr/>
        <p:txBody>
          <a:bodyPr/>
          <a:lstStyle/>
          <a:p>
            <a:fld id="{0E3A3519-1886-4666-9D68-11C59E7C6C6F}" type="slidenum">
              <a:rPr lang="fr-FR" smtClean="0"/>
              <a:t>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414266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0E3A3519-1886-4666-9D68-11C59E7C6C6F}" type="slidenum">
              <a:rPr lang="en-US" smtClean="0"/>
              <a:t>20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10 : Planification et implémentation d'une stratégie de continuité des activités de l'entreprise</a:t>
            </a:r>
            <a:endParaRPr lang="en-US" sz="1200" b="1">
              <a:solidFill>
                <a:srgbClr val="336699"/>
              </a:solidFill>
              <a:latin typeface="Arial"/>
            </a:endParaRPr>
          </a:p>
        </p:txBody>
      </p:sp>
    </p:spTree>
    <p:extLst>
      <p:ext uri="{BB962C8B-B14F-4D97-AF65-F5344CB8AC3E}">
        <p14:creationId xmlns:p14="http://schemas.microsoft.com/office/powerpoint/2010/main" val="1553679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les options de récupération des serveurs et décrivez les scénarios dans lesquels vous devriez sélectionner chaque option. De plus, informez les stagiaires qu'ils doivent développer une stratégie de récupération en fonction des exigences opérationnelles de leur organisation.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21</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927388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chacune des options de restauration AD DS aux stagiaires et discutez de l'option la plus appropriée pour un environnement de production.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22</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2130331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chacune des procédures de restauration pour restaurer les fonctionnalités et les rôles serveur.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23</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471001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Discutez avec les stagiaires du scénario de restauration des fichiers et données qui fonctionnerait le mieux dans leur organisation.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24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745689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les options de restauration de serveurs. Décrivez les scénarios dans lesquels vous devriez sélectionner chaque option.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25</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501005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différents types de restauration Windows Server que vous pouvez effectuer à l'aide de Microsoft System Center</a:t>
            </a:r>
            <a:r>
              <a:rPr lang="fr-FR" sz="1000" baseline="30000" smtClean="0">
                <a:latin typeface="Arial"/>
                <a:ea typeface="Calibri"/>
                <a:cs typeface="Times New Roman"/>
              </a:rPr>
              <a:t>®</a:t>
            </a:r>
            <a:r>
              <a:rPr lang="fr-FR" sz="1000" smtClean="0">
                <a:latin typeface="Arial"/>
                <a:ea typeface="Calibri"/>
                <a:cs typeface="Times New Roman"/>
              </a:rPr>
              <a:t> 2012 – Data Protection Manager (DPM).</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26</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59981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Discutez avec les stagiaires de la manière dont ils planifient les stratégies de récupération dans leur organisation, et des facteurs qu'ils prennent en compte lors de cette planification.</a:t>
            </a:r>
            <a:r>
              <a:rPr lang="fr-FR" sz="1000" smtClean="0">
                <a:solidFill>
                  <a:srgbClr val="000000"/>
                </a:solidFill>
                <a:latin typeface="Arial"/>
                <a:ea typeface="Calibri"/>
                <a:cs typeface="Times New Roman"/>
              </a:rPr>
              <a:t> </a:t>
            </a:r>
            <a:r>
              <a:rPr lang="fr-FR" sz="1000" smtClean="0">
                <a:latin typeface="Arial"/>
                <a:ea typeface="Calibri"/>
                <a:cs typeface="Times New Roman"/>
              </a:rPr>
              <a:t>Demandez aux stagiaires comment ils testent leurs procédures de récupération. De plus, enquérez-vous des commentaires et de l'expérience des stagiaires au sujet des procédures de récupération.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27</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3297460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différents éléments à prendre en compte concernant l'implémentation d'un site de récupération d'urgence et demandez aux stagiaires de décrire leur expérience et la manière dont ils ont implémenté un site de récupération d'urgence.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28</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3647201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brièvement le contenu de la leçon.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29</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256194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effectLst/>
                <a:latin typeface="Arial"/>
                <a:ea typeface="Times New Roman"/>
                <a:cs typeface="Times New Roman"/>
              </a:rPr>
              <a:t>Décrivez brièvement le contenu du module. </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682378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les différentes méthodes permettant d'implémenter des sauvegardes d'ordinateurs virtuels et discutez avec les stagiaires de leur expérience concernant l'exécution de sauvegardes d'ordinateurs virtuels.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30</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635566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brièvement chaque phase d'un déploiement DPM. Passez plus de temps sur les première et dernière puces de la diapositive pour insister sur le fait qu'un processus de conception et des tests de solution appropriés sont des facteurs importants à prendre en considération avant de placer une solution en production.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31</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2881922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les options de configuration DPM en passant en revue les paramètres disponibles sous chacun des onglets de l'interface utilisateur.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32</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2256046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différents types de scénarios pris en charge pour sauvegarder les ordinateurs virtuels à l'aide de DPM.</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33</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885978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différents scénarios pour récupérer les données issues d'ordinateurs virtuels et discutez du scénario qui serait approprié pour les organisations, selon les stratégies de sauvegarde et de restauration et les exigences métier.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891739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les fonctionnalités clés du réplica Hyper-V et indiquez où les divers scénarios peuvent être utilisés.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35</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3947893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242304" cy="6604000"/>
          </a:xfrm>
        </p:spPr>
        <p:txBody>
          <a:bodyPr>
            <a:noAutofit/>
          </a:bodyPr>
          <a:lstStyle/>
          <a:p>
            <a:pPr>
              <a:lnSpc>
                <a:spcPct val="115000"/>
              </a:lnSpc>
              <a:spcAft>
                <a:spcPts val="1000"/>
              </a:spcAft>
            </a:pPr>
            <a:r>
              <a:rPr lang="fr-FR" sz="1000" smtClean="0">
                <a:latin typeface="Arial"/>
                <a:ea typeface="Calibri"/>
                <a:cs typeface="Times New Roman"/>
              </a:rPr>
              <a:t>Expliquez en quoi la planification des stratégies de sauvegarde et de restauration pour les ordinateurs virtuels est un processus très important et indiquez que ce processus doit correspondre aux exigences métier. De plus, expliquez que les stagiaires doivent envisager de déployer System Center 2012 pour que leur organisation ait une infrastructure efficace de gestion, de surveillance et de protection.</a:t>
            </a:r>
          </a:p>
          <a:p>
            <a:pPr>
              <a:lnSpc>
                <a:spcPct val="115000"/>
              </a:lnSpc>
              <a:spcAft>
                <a:spcPts val="1000"/>
              </a:spcAft>
            </a:pPr>
            <a:r>
              <a:rPr lang="fr-FR" sz="1000" smtClean="0">
                <a:latin typeface="Arial"/>
                <a:ea typeface="Calibri"/>
                <a:cs typeface="Times New Roman"/>
              </a:rPr>
              <a:t>Les stagiaires doivent savoir qu'il existe des recommandations spécifiques à chaque produit concernant la façon de protéger et de restaurer les environnements virtuels.</a:t>
            </a:r>
          </a:p>
          <a:p>
            <a:pPr>
              <a:lnSpc>
                <a:spcPct val="115000"/>
              </a:lnSpc>
              <a:spcAft>
                <a:spcPts val="1000"/>
              </a:spcAft>
            </a:pPr>
            <a:r>
              <a:rPr lang="fr-FR" sz="1000" smtClean="0">
                <a:latin typeface="Arial"/>
                <a:ea typeface="Calibri"/>
                <a:cs typeface="Times New Roman"/>
              </a:rPr>
              <a:t>À la fin, informez les stagiaires qu'ils doivent tester leurs procédures de sauvegarde et de restauration avant d'implémenter ces procédures en production. Ils doivent également tester régulièrement le processus de sauvegarde et de restauration pour les ordinateurs virtuels dans un environnement de production pour s'assurer que les procédures sont valides et que les données peuvent être récupérées lorsque cela est nécessaire. </a:t>
            </a:r>
            <a:r>
              <a:rPr lang="fr-FR" sz="1000" smtClean="0">
                <a:solidFill>
                  <a:srgbClr val="000000"/>
                </a:solidFill>
                <a:latin typeface="Arial"/>
                <a:ea typeface="Calibri"/>
                <a:cs typeface="Times New Roman"/>
              </a:rPr>
              <a:t>Pour les tests, les stagiaires doivent utiliser un environnement isolé, non destiné à la production, ainsi qu'une copie des données de production, car les tests du processus de récupération ne doivent pas affecter ni endommager les serveurs et les données de production.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36</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926518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318504" cy="6604000"/>
          </a:xfrm>
        </p:spPr>
        <p:txBody>
          <a:bodyPr>
            <a:noAutofit/>
          </a:bodyPr>
          <a:lstStyle/>
          <a:p>
            <a:pPr>
              <a:lnSpc>
                <a:spcPct val="115000"/>
              </a:lnSpc>
              <a:spcAft>
                <a:spcPts val="1000"/>
              </a:spcAft>
            </a:pPr>
            <a:r>
              <a:rPr lang="fr-FR" sz="1000" smtClean="0">
                <a:latin typeface="Arial"/>
                <a:ea typeface="Calibri"/>
                <a:cs typeface="Times New Roman"/>
              </a:rPr>
              <a:t>Questions de contrôle des acquis de l'atelier pratique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Pourquoi avez-vous créé des groupes de protection distincts pour les données de serveur de fichiers de sauvegarde et les ordinateurs virtuels ?</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Pourquoi devez-vous installer des agents de protection sur un ordinateur hôte Hyper-V ?</a:t>
            </a:r>
          </a:p>
          <a:p>
            <a:pPr>
              <a:lnSpc>
                <a:spcPct val="115000"/>
              </a:lnSpc>
              <a:spcAft>
                <a:spcPts val="1000"/>
              </a:spcAft>
            </a:pPr>
            <a:r>
              <a:rPr lang="fr-FR" sz="1000" smtClean="0">
                <a:latin typeface="Arial"/>
                <a:ea typeface="Calibri"/>
                <a:cs typeface="Times New Roman"/>
              </a:rPr>
              <a:t>Réponses aux questions de contrôle des acquis :</a:t>
            </a: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Les serveurs de fichiers et les ordinateurs virtuels ont généralement des stratégies différentes de sauvegarde et de restauration. Par conséquent, vous avez créé deux groupes de protection afin de pouvoir appliquer des stratégies différentes pour la sauvegarde et les processus. Par exemple, les données du groupe de protection de serveur de fichiers sont stockées à la fois sur le disque dur et sur bande, tandis que les ordinateurs virtuels sont stockés uniquement sur un disque dur. Les planifications de sauvegarde entre ces deux groupes de protection peuvent également être différentes.</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Times New Roman"/>
              </a:rPr>
              <a:t>L'installation d'un agent de protection sur un ordinateur hôte Hyper-V est nécessaire lorsque la stratégie de votre organisation est de sauvegarder les fichiers et les paramètres de configuration des ordinateurs virtuels. Par conséquent, les travaux de sauvegarde effectueront une copie de toutes les données d'ordinateur virtuel nécessaires pour une restauration complète des ordinateurs virtuels. L'installation d'un agent de protection sur un ordinateur hôte Hyper-V n'est pas nécessaire si la stratégie de votre organisation est de sauvegarder les données uniquement au sein des ordinateurs virtuels, mais pas les ordinateurs virtuels eux-mêmes.</a:t>
            </a:r>
            <a:endParaRPr lang="fr-FR" sz="1000" smtClean="0">
              <a:effectLst/>
              <a:latin typeface="Arial"/>
              <a:ea typeface="Times New Roman"/>
              <a:cs typeface="Times New Roman"/>
            </a:endParaRPr>
          </a:p>
          <a:p>
            <a:pPr>
              <a:lnSpc>
                <a:spcPct val="115000"/>
              </a:lnSpc>
              <a:spcAft>
                <a:spcPts val="300"/>
              </a:spcAft>
            </a:pPr>
            <a:r>
              <a:rPr lang="fr-FR" sz="1000" b="1" smtClean="0">
                <a:latin typeface="Arial"/>
                <a:ea typeface="Calibri"/>
                <a:cs typeface="Times New Roman"/>
              </a:rPr>
              <a:t>Exercice 1 : Configurer DPM</a:t>
            </a:r>
          </a:p>
          <a:p>
            <a:pPr>
              <a:lnSpc>
                <a:spcPct val="115000"/>
              </a:lnSpc>
              <a:spcAft>
                <a:spcPts val="1000"/>
              </a:spcAft>
            </a:pPr>
            <a:r>
              <a:rPr lang="fr-FR" sz="1000" smtClean="0">
                <a:latin typeface="Arial"/>
                <a:ea typeface="Calibri"/>
                <a:cs typeface="Times New Roman"/>
              </a:rPr>
              <a:t>A. Datum a déployé un serveur DPM dans son centre de données de Londres. Vous devez configurer les composants DPM requis pour sauvegarder et restaurer les données et les ordinateurs virtuels.</a:t>
            </a:r>
          </a:p>
          <a:p>
            <a:pPr>
              <a:lnSpc>
                <a:spcPct val="115000"/>
              </a:lnSpc>
              <a:spcAft>
                <a:spcPts val="300"/>
              </a:spcAft>
            </a:pPr>
            <a:r>
              <a:rPr lang="fr-FR" sz="1000" b="1" smtClean="0">
                <a:latin typeface="Arial"/>
                <a:ea typeface="Calibri"/>
                <a:cs typeface="Times New Roman"/>
              </a:rPr>
              <a:t>Exercice 2 : Implémenter la sauvegarde et la récupération des données des ordinateurs virtuels</a:t>
            </a:r>
          </a:p>
          <a:p>
            <a:pPr>
              <a:lnSpc>
                <a:spcPct val="115000"/>
              </a:lnSpc>
              <a:spcAft>
                <a:spcPts val="1000"/>
              </a:spcAft>
            </a:pPr>
            <a:r>
              <a:rPr lang="fr-FR" sz="1000" smtClean="0">
                <a:latin typeface="Arial"/>
                <a:ea typeface="Calibri"/>
                <a:cs typeface="Times New Roman"/>
              </a:rPr>
              <a:t>Les ordinateurs virtuels chez A. Datum hébergeront une grande partie des données de l'entreprise et il est essentiel que ces données soient sauvegardées et puissent être restaurées. Par conséquent, vous devez configurer DPM pour sauvegarder et restaurer les données de fichiers et de dossiers sur un ordinateur virtuel.</a:t>
            </a:r>
          </a:p>
          <a:p>
            <a:pPr>
              <a:lnSpc>
                <a:spcPct val="115000"/>
              </a:lnSpc>
              <a:spcAft>
                <a:spcPts val="300"/>
              </a:spcAft>
            </a:pPr>
            <a:r>
              <a:rPr lang="fr-FR" sz="1000" b="1" smtClean="0">
                <a:latin typeface="Arial"/>
                <a:ea typeface="Calibri"/>
                <a:cs typeface="Times New Roman"/>
              </a:rPr>
              <a:t>Exercice 3 : Implémenter la sauvegarde et la restauration des ordinateurs virtuels à l'aide de Data Protection Manager</a:t>
            </a:r>
          </a:p>
          <a:p>
            <a:pPr>
              <a:lnSpc>
                <a:spcPct val="115000"/>
              </a:lnSpc>
              <a:spcAft>
                <a:spcPts val="1000"/>
              </a:spcAft>
            </a:pPr>
            <a:r>
              <a:rPr lang="fr-FR" sz="1000" smtClean="0">
                <a:latin typeface="Arial"/>
                <a:ea typeface="Calibri"/>
                <a:cs typeface="Times New Roman"/>
              </a:rPr>
              <a:t>A. Datum a décidé d'implémenter Data Protection Manager pour sauvegarder et restaurer les ordinateurs virtuels. Vous devez configurer Data Protection Manager pour effectuer une sauvegarde d'un ordinateur virtuel. Ensuite, vous récupérerez l'ordinateur virtuel à un état précédent.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37</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3279761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4" name="Slide Number Placeholder 3"/>
          <p:cNvSpPr>
            <a:spLocks noGrp="1"/>
          </p:cNvSpPr>
          <p:nvPr>
            <p:ph type="sldNum" sz="quarter" idx="10"/>
          </p:nvPr>
        </p:nvSpPr>
        <p:spPr/>
        <p:txBody>
          <a:bodyPr/>
          <a:lstStyle/>
          <a:p>
            <a:fld id="{0E3A3519-1886-4666-9D68-11C59E7C6C6F}" type="slidenum">
              <a:rPr lang="en-US" smtClean="0"/>
              <a:t>38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10 : Planification et implémentation d'une stratégie de continuité des activités de l'entreprise</a:t>
            </a:r>
            <a:endParaRPr lang="en-US" sz="1200" b="1">
              <a:solidFill>
                <a:srgbClr val="336699"/>
              </a:solidFill>
              <a:latin typeface="Arial"/>
            </a:endParaRPr>
          </a:p>
        </p:txBody>
      </p:sp>
    </p:spTree>
    <p:extLst>
      <p:ext uri="{BB962C8B-B14F-4D97-AF65-F5344CB8AC3E}">
        <p14:creationId xmlns:p14="http://schemas.microsoft.com/office/powerpoint/2010/main" val="2315306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Pourquoi est-il important d'avoir préparé une stratégie détaillée pour les sauvegardes et les restaurations pour votre organisation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En préparant une stratégie détaillée de sauvegarde et de restauration, votre organisation se prépare à affronter tout risque potentiel sur ses données. Les exigences métier d'une organisation sont à l'origine des stratégies de sauvegarde et de restauration.</a:t>
            </a: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Après avoir défini cela, une organisation doit-elle considérer qu'elle a répondu à toutes les exigences requises pour prendre en compte les risques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Non. Dans le monde de l'informatique, les risques et les menaces évoluent constamment. Les organisations doivent évaluer régulièrement et complètement leurs stratégies de sauvegarde et de restauration, et les modifier en fonction des derniers développements de l'informatique et des changements de leurs exigences métier.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39</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53098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Indiquez qu'il est essentiel que chaque organisation effectue une planification de la continuité de ses activités et soulignez que si une organisation n'implémente pas correctement cette planification, elle court le risque de perdre définitivement des données. Cela pourrait avoir des conséquences néfastes, telles que la perte de clients ou une baisse de productivité importante des employés.</a:t>
            </a:r>
          </a:p>
          <a:p>
            <a:pPr>
              <a:lnSpc>
                <a:spcPct val="115000"/>
              </a:lnSpc>
              <a:spcAft>
                <a:spcPts val="1000"/>
              </a:spcAft>
            </a:pPr>
            <a:r>
              <a:rPr lang="fr-FR" sz="1000" smtClean="0">
                <a:latin typeface="Arial"/>
                <a:ea typeface="Calibri"/>
                <a:cs typeface="Times New Roman"/>
              </a:rPr>
              <a:t>Expliquez que la planification de la continuité des activités est une méthodologie basée sur les besoins spécifiques de l'organisation, de sorte que chaque organisation développera une stratégie différente de continuité des activités.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257158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b="1" smtClean="0">
                <a:latin typeface="Arial"/>
                <a:ea typeface="Calibri"/>
                <a:cs typeface="Times New Roman"/>
              </a:rPr>
              <a:t>Question(s) de contrôle des acquis</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Qu'est-ce qui convient le mieux aux organisations, utiliser une solution de protection centralisée comme DPM ou disposer de produits distincts pour protéger des serveurs, des données et des services différents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La première étape de la planification doit consister à déterminer quelles technologies sont prises en charge par DPM ? Si DPM prend en charge les technologies qu'une organisation utilise, DPM peut fournir un tableau de bord centralisé pour gérer les sauvegardes et les restaurations, ainsi que pour rendre compte des différents travaux de protection et des informations correspondantes. L'utilisation de produits distincts est une solution seulement lorsque les organisations utilisent des serveurs qui exécutent des logiciels que DPM n'exécute pas. En outre, les organisations qui possèdent un nombre réduit de serveurs peuvent envisager d'utiliser la Sauvegarde Windows Server pour leurs procédures de sauvegarde et de restauration.</a:t>
            </a:r>
          </a:p>
          <a:p>
            <a:pPr>
              <a:lnSpc>
                <a:spcPct val="115000"/>
              </a:lnSpc>
              <a:spcAft>
                <a:spcPts val="1000"/>
              </a:spcAft>
            </a:pPr>
            <a:r>
              <a:rPr lang="fr-FR" sz="1000" b="1" smtClean="0">
                <a:latin typeface="Arial"/>
                <a:ea typeface="Calibri"/>
                <a:cs typeface="Times New Roman"/>
              </a:rPr>
              <a:t>Problèmes réels et scénarios</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Votre organisation a défini sa stratégie de sauvegarde et de restauration. Toutefois, après plusieurs mois d'exécution réussie des travaux de sauvegarde, votre responsable informatique souhaite tester la restauration des données situées sur un serveur de fichiers. Aucune défaillance du serveur n'a été détectée à ce stade. Au cours de la restauration, l'administrateur de sauvegarde a découvert qu'aucune données d'entreprise n'a été restaurée car un dossier incorrect du serveur de fichiers avait été configuré pour la sauvegarde. Votre organisation doit à présent mener des tests réguliers des procédures de restauration pour vérifier que les données correctes seront restaurées en cas de défaillance.</a:t>
            </a:r>
          </a:p>
          <a:p>
            <a:pPr>
              <a:lnSpc>
                <a:spcPct val="115000"/>
              </a:lnSpc>
              <a:spcAft>
                <a:spcPts val="1000"/>
              </a:spcAft>
            </a:pPr>
            <a:r>
              <a:rPr lang="fr-FR" sz="1000" b="1" smtClean="0">
                <a:latin typeface="Arial"/>
                <a:ea typeface="Calibri"/>
                <a:cs typeface="Times New Roman"/>
              </a:rPr>
              <a:t>Outils</a:t>
            </a:r>
            <a:endParaRPr lang="fr-FR" sz="1000" smtClean="0">
              <a:latin typeface="Arial"/>
              <a:ea typeface="Calibri"/>
              <a:cs typeface="Times New Roman"/>
            </a:endParaRP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DPM. Interface utilisateur (GUI) globale permettant de configurer et gérer DPM.</a:t>
            </a:r>
          </a:p>
          <a:p>
            <a:pPr marL="342900" marR="0" lvl="0" indent="-342900">
              <a:lnSpc>
                <a:spcPct val="115000"/>
              </a:lnSpc>
              <a:spcBef>
                <a:spcPts val="0"/>
              </a:spcBef>
              <a:spcAft>
                <a:spcPts val="995"/>
              </a:spcAft>
              <a:buFont typeface="Symbol"/>
              <a:buChar char=""/>
            </a:pPr>
            <a:r>
              <a:rPr lang="fr-FR" sz="1000" smtClean="0">
                <a:effectLst/>
                <a:latin typeface="Arial"/>
                <a:ea typeface="Times New Roman"/>
                <a:cs typeface="Times New Roman"/>
              </a:rPr>
              <a:t>DPM. Management Shell. Windows PowerShell permettant de configurer et gérer DPM.</a:t>
            </a:r>
          </a:p>
          <a:p>
            <a:pPr>
              <a:lnSpc>
                <a:spcPct val="115000"/>
              </a:lnSpc>
              <a:spcAft>
                <a:spcPts val="1000"/>
              </a:spcAft>
            </a:pPr>
            <a:r>
              <a:rPr lang="fr-FR" sz="1000" b="1" smtClean="0">
                <a:latin typeface="Arial"/>
                <a:ea typeface="Calibri"/>
                <a:cs typeface="Times New Roman"/>
              </a:rPr>
              <a:t>Méthode conseillée : </a:t>
            </a:r>
            <a:r>
              <a:rPr lang="fr-FR" sz="1000" smtClean="0">
                <a:latin typeface="Arial"/>
                <a:ea typeface="Calibri"/>
                <a:cs typeface="Times New Roman"/>
              </a:rPr>
              <a:t>Vous devez tester vos stratégies de sauvegarde et de restauration avant de les déployer dans un environnement de production. Vous devez également tester</a:t>
            </a:r>
            <a:r>
              <a:rPr lang="fr-FR" sz="1000" smtClean="0">
                <a:solidFill>
                  <a:srgbClr val="000000"/>
                </a:solidFill>
                <a:latin typeface="Arial"/>
                <a:ea typeface="Calibri"/>
                <a:cs typeface="Times New Roman"/>
              </a:rPr>
              <a:t> régulièrement vos stratégies de sauvegarde et de restauration en production. Toutefois, veillez à ne pas affecter votre environnement de production au cours des tests. Dans le cadre des tests, vous devez utiliser un environnement isolé et non destiné à la production, ainsi qu'une copie des données de production.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40</a:t>
            </a:fld>
            <a:endParaRPr lang="fr-FR"/>
          </a:p>
        </p:txBody>
      </p:sp>
      <p:sp>
        <p:nvSpPr>
          <p:cNvPr id="7" name="TextBox 6"/>
          <p:cNvSpPr txBox="1"/>
          <p:nvPr/>
        </p:nvSpPr>
        <p:spPr>
          <a:xfrm>
            <a:off x="0" y="8890000"/>
            <a:ext cx="3379451" cy="246221"/>
          </a:xfrm>
          <a:prstGeom prst="rect">
            <a:avLst/>
          </a:prstGeom>
          <a:noFill/>
        </p:spPr>
        <p:txBody>
          <a:bodyPr vert="horz" wrap="non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4021151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1000" b="1" dirty="0" smtClean="0">
                <a:latin typeface="Arial"/>
                <a:ea typeface="Calibri"/>
                <a:cs typeface="Times New Roman"/>
              </a:rPr>
              <a:t>Problèmes courants et conseils de résolution des problèmes</a:t>
            </a:r>
            <a:endParaRPr lang="fr-FR" sz="1000" b="1" dirty="0" smtClean="0">
              <a:solidFill>
                <a:prstClr val="black"/>
              </a:solidFill>
              <a:latin typeface="Arial"/>
              <a:ea typeface="Calibri"/>
              <a:cs typeface="Times New Roman"/>
            </a:endParaRPr>
          </a:p>
          <a:p>
            <a:pPr lvl="0">
              <a:lnSpc>
                <a:spcPct val="115000"/>
              </a:lnSpc>
              <a:spcAft>
                <a:spcPts val="1000"/>
              </a:spcAft>
            </a:pPr>
            <a:r>
              <a:rPr lang="fr-FR" sz="1000" b="1" dirty="0" smtClean="0">
                <a:solidFill>
                  <a:prstClr val="black"/>
                </a:solidFill>
                <a:latin typeface="Arial"/>
                <a:ea typeface="Calibri"/>
                <a:cs typeface="Times New Roman"/>
              </a:rPr>
              <a:t>Problème courant : </a:t>
            </a:r>
            <a:r>
              <a:rPr lang="fr-FR" sz="1000" dirty="0" smtClean="0">
                <a:solidFill>
                  <a:prstClr val="black"/>
                </a:solidFill>
                <a:latin typeface="Arial"/>
                <a:ea typeface="Calibri"/>
                <a:cs typeface="Times New Roman"/>
              </a:rPr>
              <a:t>Échec de l'installation de l'agent de protection DPM</a:t>
            </a:r>
          </a:p>
          <a:p>
            <a:pPr lvl="0">
              <a:lnSpc>
                <a:spcPct val="115000"/>
              </a:lnSpc>
              <a:spcAft>
                <a:spcPts val="1000"/>
              </a:spcAft>
            </a:pPr>
            <a:r>
              <a:rPr lang="fr-FR" sz="1000" b="1" dirty="0" smtClean="0">
                <a:solidFill>
                  <a:prstClr val="black"/>
                </a:solidFill>
                <a:latin typeface="Arial"/>
                <a:ea typeface="SimSun"/>
                <a:cs typeface="Arial"/>
              </a:rPr>
              <a:t>Conseil relatif à la résolution des problèmes </a:t>
            </a:r>
            <a:r>
              <a:rPr lang="fr-FR" sz="1000" b="1" dirty="0" smtClean="0">
                <a:solidFill>
                  <a:prstClr val="black"/>
                </a:solidFill>
                <a:latin typeface="Arial"/>
                <a:ea typeface="Calibri"/>
                <a:cs typeface="Times New Roman"/>
              </a:rPr>
              <a:t> : </a:t>
            </a:r>
            <a:r>
              <a:rPr lang="fr-FR" sz="1000" dirty="0" smtClean="0">
                <a:solidFill>
                  <a:prstClr val="black"/>
                </a:solidFill>
                <a:latin typeface="Arial"/>
                <a:ea typeface="Calibri"/>
                <a:cs typeface="Times New Roman"/>
              </a:rPr>
              <a:t>Consultez la documentation technique pour obtenir des informations sur les types d'installation spécifiques que vous envisagez d'effectuer, tels que l'installation d'ordinateurs physiques, d'ordinateurs virtuels, d'ordinateurs de groupe de travail ou similaires, étant donné que ces déploiements sont différents. En outre, vérifiez si les ordinateurs qui ont besoin d'être protégés sont séparés par des pare-feu, de sorte que le port approprié (port TCP 135) puisse être ouvert.</a:t>
            </a:r>
          </a:p>
          <a:p>
            <a:pPr lvl="0">
              <a:lnSpc>
                <a:spcPct val="115000"/>
              </a:lnSpc>
              <a:spcAft>
                <a:spcPts val="1000"/>
              </a:spcAft>
            </a:pPr>
            <a:r>
              <a:rPr lang="fr-FR" sz="1000" dirty="0" smtClean="0">
                <a:solidFill>
                  <a:prstClr val="black"/>
                </a:solidFill>
                <a:latin typeface="Arial"/>
                <a:ea typeface="Calibri"/>
                <a:cs typeface="Times New Roman"/>
              </a:rPr>
              <a:t>Assurez-vous d'avoir traité les problèmes courants et les conseils de résolution de problèmes correspondants répertoriés dans cette section. Encouragez les stagiaires à partager des conseils émanant de leurs propres environnements de travail.</a:t>
            </a: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41</a:t>
            </a:fld>
            <a:endParaRPr lang="fr-FR"/>
          </a:p>
        </p:txBody>
      </p:sp>
      <p:graphicFrame>
        <p:nvGraphicFramePr>
          <p:cNvPr id="8" name="Table 7"/>
          <p:cNvGraphicFramePr>
            <a:graphicFrameLocks noGrp="1"/>
          </p:cNvGraphicFramePr>
          <p:nvPr>
            <p:extLst>
              <p:ext uri="{D42A27DB-BD31-4B8C-83A1-F6EECF244321}">
                <p14:modId xmlns:p14="http://schemas.microsoft.com/office/powerpoint/2010/main" val="270133077"/>
              </p:ext>
            </p:extLst>
          </p:nvPr>
        </p:nvGraphicFramePr>
        <p:xfrm>
          <a:off x="414453" y="4419600"/>
          <a:ext cx="5910147" cy="1483360"/>
        </p:xfrm>
        <a:graphic>
          <a:graphicData uri="http://schemas.openxmlformats.org/drawingml/2006/table">
            <a:tbl>
              <a:tblPr firstRow="1" bandRow="1">
                <a:tableStyleId>{5C22544A-7EE6-4342-B048-85BDC9FD1C3A}</a:tableStyleId>
              </a:tblPr>
              <a:tblGrid>
                <a:gridCol w="1833575"/>
                <a:gridCol w="1833575"/>
                <a:gridCol w="2242997"/>
              </a:tblGrid>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Classe</a:t>
                      </a:r>
                      <a:endParaRPr lang="fr-FR" sz="1000" noProof="0">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Masque</a:t>
                      </a:r>
                      <a:endParaRPr lang="fr-FR" sz="1000" noProof="0">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Plage</a:t>
                      </a:r>
                      <a:endParaRPr lang="fr-FR" sz="1000" noProof="0">
                        <a:latin typeface="Arial" pitchFamily="34" charset="0"/>
                        <a:ea typeface="Times New Roman"/>
                        <a:cs typeface="Arial" pitchFamily="34" charset="0"/>
                      </a:endParaRPr>
                    </a:p>
                  </a:txBody>
                  <a:tcPr marL="68580" marR="68580" marT="0" marB="0" anchor="ctr"/>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A</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10.0.0.0/8</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10.0.0.0</a:t>
                      </a:r>
                      <a:r>
                        <a:rPr lang="fr-FR" sz="1000" noProof="0" smtClean="0">
                          <a:solidFill>
                            <a:srgbClr val="000000"/>
                          </a:solidFill>
                          <a:latin typeface="Arial" pitchFamily="34" charset="0"/>
                          <a:ea typeface="Times New Roman"/>
                          <a:cs typeface="Arial" pitchFamily="34" charset="0"/>
                        </a:rPr>
                        <a:t>–</a:t>
                      </a:r>
                      <a:r>
                        <a:rPr lang="fr-FR" sz="1000" noProof="0" smtClean="0">
                          <a:latin typeface="Arial" pitchFamily="34" charset="0"/>
                          <a:ea typeface="Times New Roman"/>
                          <a:cs typeface="Arial" pitchFamily="34" charset="0"/>
                        </a:rPr>
                        <a:t>10.255.255.255</a:t>
                      </a:r>
                      <a:endParaRPr lang="fr-FR" sz="10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B</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172.16.0.0/12</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172.16.0.0</a:t>
                      </a:r>
                      <a:r>
                        <a:rPr lang="fr-FR" sz="1000" noProof="0" smtClean="0">
                          <a:solidFill>
                            <a:srgbClr val="000000"/>
                          </a:solidFill>
                          <a:latin typeface="Arial" pitchFamily="34" charset="0"/>
                          <a:ea typeface="Times New Roman"/>
                          <a:cs typeface="Arial" pitchFamily="34" charset="0"/>
                        </a:rPr>
                        <a:t>–</a:t>
                      </a:r>
                      <a:r>
                        <a:rPr lang="fr-FR" sz="1000" noProof="0" smtClean="0">
                          <a:latin typeface="Arial" pitchFamily="34" charset="0"/>
                          <a:ea typeface="Times New Roman"/>
                          <a:cs typeface="Arial" pitchFamily="34" charset="0"/>
                        </a:rPr>
                        <a:t>172.31.255.255</a:t>
                      </a:r>
                      <a:endParaRPr lang="fr-FR" sz="10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C</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192.168.0.0/16</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dirty="0" smtClean="0">
                          <a:latin typeface="Arial" pitchFamily="34" charset="0"/>
                          <a:ea typeface="Times New Roman"/>
                          <a:cs typeface="Arial" pitchFamily="34" charset="0"/>
                        </a:rPr>
                        <a:t>192.168.0.0</a:t>
                      </a:r>
                      <a:r>
                        <a:rPr lang="fr-FR" sz="1000" noProof="0" dirty="0" smtClean="0">
                          <a:solidFill>
                            <a:srgbClr val="000000"/>
                          </a:solidFill>
                          <a:latin typeface="Arial" pitchFamily="34" charset="0"/>
                          <a:ea typeface="Times New Roman"/>
                          <a:cs typeface="Arial" pitchFamily="34" charset="0"/>
                        </a:rPr>
                        <a:t>–</a:t>
                      </a:r>
                      <a:r>
                        <a:rPr lang="fr-FR" sz="1000" noProof="0" dirty="0" smtClean="0">
                          <a:latin typeface="Arial" pitchFamily="34" charset="0"/>
                          <a:ea typeface="Times New Roman"/>
                          <a:cs typeface="Arial" pitchFamily="34" charset="0"/>
                        </a:rPr>
                        <a:t>192.168.255.255</a:t>
                      </a:r>
                      <a:endParaRPr lang="fr-FR" sz="1000" noProof="0" dirty="0">
                        <a:latin typeface="Arial" pitchFamily="34" charset="0"/>
                        <a:ea typeface="Times New Roman"/>
                        <a:cs typeface="Arial" pitchFamily="34" charset="0"/>
                      </a:endParaRPr>
                    </a:p>
                  </a:txBody>
                  <a:tcPr marL="68580" marR="68580" marT="0" marB="0"/>
                </a:tc>
              </a:tr>
            </a:tbl>
          </a:graphicData>
        </a:graphic>
      </p:graphicFrame>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chacune des étapes permettant d'identifier les exigences en matière de planification de la continuité des activités et ajoutez plusieurs exemples de ressources qu'une organisation considérerait essentielles.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5</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278629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Demandez aux stagiaires s'ils ont mis en place dans leur organisation certaines des analyses et des stratégies présentées dans cette rubrique.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6</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4388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composants d'un contrat SLA et demandez aux stagiaires de partager leurs avis sur la façon dont ces composants doivent être implémentés dans leur organisation.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7</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111854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Demandez aux stagiaires comment ils ont planifié les composants de leur stratégie de sauvegarde, le cas échéant.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8</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235068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Demandez aux stagiaires comment ils planifient les composants de la stratégie de sauvegarde de leur entreprise.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0E3A3519-1886-4666-9D68-11C59E7C6C6F}" type="slidenum">
              <a:rPr lang="fr-FR" smtClean="0"/>
              <a:t>9</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2004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 Planification et implémentation d'une stratégie de continuité des activités de l'entreprise</a:t>
            </a:r>
            <a:endParaRPr lang="fr-FR" sz="1200" b="1">
              <a:solidFill>
                <a:srgbClr val="336699"/>
              </a:solidFill>
              <a:latin typeface="Arial"/>
            </a:endParaRPr>
          </a:p>
        </p:txBody>
      </p:sp>
    </p:spTree>
    <p:extLst>
      <p:ext uri="{BB962C8B-B14F-4D97-AF65-F5344CB8AC3E}">
        <p14:creationId xmlns:p14="http://schemas.microsoft.com/office/powerpoint/2010/main" val="31978879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57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lIns="90000" rIns="90000"/>
          <a:lstStyle/>
          <a:p>
            <a:r>
              <a:rPr lang="fr-FR" sz="2600" smtClean="0"/>
              <a:t>Module 10</a:t>
            </a:r>
            <a:endParaRPr lang="fr-FR" sz="2600"/>
          </a:p>
        </p:txBody>
      </p:sp>
      <p:sp>
        <p:nvSpPr>
          <p:cNvPr id="3" name="Subtitle 2"/>
          <p:cNvSpPr>
            <a:spLocks noGrp="1"/>
          </p:cNvSpPr>
          <p:nvPr>
            <p:ph type="subTitle" sz="quarter" idx="1"/>
          </p:nvPr>
        </p:nvSpPr>
        <p:spPr>
          <a:xfrm>
            <a:off x="3106782" y="3657600"/>
            <a:ext cx="5775960" cy="1256272"/>
          </a:xfrm>
        </p:spPr>
        <p:txBody>
          <a:bodyPr lIns="90000" rIns="90000"/>
          <a:lstStyle/>
          <a:p>
            <a:r>
              <a:rPr lang="fr-FR" smtClean="0"/>
              <a:t>Planification et implémentation d'une stratégie de continuité des activités de l'entreprise</a:t>
            </a:r>
            <a:endParaRPr lang="fr-FR"/>
          </a:p>
        </p:txBody>
      </p:sp>
    </p:spTree>
    <p:extLst>
      <p:ext uri="{BB962C8B-B14F-4D97-AF65-F5344CB8AC3E}">
        <p14:creationId xmlns:p14="http://schemas.microsoft.com/office/powerpoint/2010/main" val="4150643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c23a8118-c955-43e4-824d-e0a403c5df8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Avantages liés à l'utilisation de la Sauvegarde Windows Server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	La Sauvegarde Windows Server 2012 vous permet de</a:t>
            </a:r>
          </a:p>
          <a:p>
            <a:pPr lvl="1"/>
            <a:r>
              <a:rPr lang="fr-FR" smtClean="0"/>
              <a:t>Effectuer une sauvegarde de serveur complet et une restauration complète</a:t>
            </a:r>
          </a:p>
          <a:p>
            <a:pPr lvl="1"/>
            <a:r>
              <a:rPr lang="fr-FR" smtClean="0"/>
              <a:t>Sauvegarder et restaurer l'état du système</a:t>
            </a:r>
          </a:p>
          <a:p>
            <a:pPr lvl="1"/>
            <a:r>
              <a:rPr lang="fr-FR" smtClean="0"/>
              <a:t>Sauvegarder et restaurer des fichiers et des dossiers individuels</a:t>
            </a:r>
          </a:p>
          <a:p>
            <a:pPr lvl="1"/>
            <a:r>
              <a:rPr lang="fr-FR" smtClean="0"/>
              <a:t>Exclure des fichiers ou des types de fichier sélectionnés</a:t>
            </a:r>
          </a:p>
          <a:p>
            <a:pPr lvl="1"/>
            <a:r>
              <a:rPr lang="fr-FR" smtClean="0"/>
              <a:t>Effectuer une sélection parmi des emplacements de stockage supplémentaires</a:t>
            </a:r>
          </a:p>
          <a:p>
            <a:pPr lvl="1"/>
            <a:r>
              <a:rPr lang="fr-FR" smtClean="0"/>
              <a:t>Utiliser Windows Azure Online Backup</a:t>
            </a:r>
            <a:endParaRPr lang="fr-FR"/>
          </a:p>
        </p:txBody>
      </p:sp>
    </p:spTree>
    <p:extLst>
      <p:ext uri="{BB962C8B-B14F-4D97-AF65-F5344CB8AC3E}">
        <p14:creationId xmlns:p14="http://schemas.microsoft.com/office/powerpoint/2010/main" val="242690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e2d76e2-ed4c-4b66-8f07-18219c7e85bb">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69" cy="740664"/>
          </a:xfrm>
        </p:spPr>
        <p:txBody>
          <a:bodyPr/>
          <a:lstStyle/>
          <a:p>
            <a:r>
              <a:rPr lang="fr-FR" sz="2600" smtClean="0"/>
              <a:t>Avantages de l'utilisation de System Center 2012 DPM</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	Lorsque vous utilisez DPM, vous pouvez</a:t>
            </a:r>
          </a:p>
          <a:p>
            <a:pPr lvl="1"/>
            <a:r>
              <a:rPr lang="fr-FR" smtClean="0"/>
              <a:t>Gérer la sauvegarde à partir d'un tableau de bord unique</a:t>
            </a:r>
          </a:p>
          <a:p>
            <a:pPr lvl="1"/>
            <a:r>
              <a:rPr lang="fr-FR" smtClean="0"/>
              <a:t>Prendre en charge diverses technologies Microsoft</a:t>
            </a:r>
          </a:p>
          <a:p>
            <a:pPr lvl="1"/>
            <a:r>
              <a:rPr lang="fr-FR" smtClean="0"/>
              <a:t>Prendre en charge différentes versions des technologies Microsoft</a:t>
            </a:r>
          </a:p>
          <a:p>
            <a:pPr lvl="1"/>
            <a:r>
              <a:rPr lang="fr-FR" smtClean="0"/>
              <a:t>Prendre en charge la sauvegarde sur bande et sur disque, ainsi que Windows Azure Online Backup</a:t>
            </a:r>
          </a:p>
          <a:p>
            <a:pPr lvl="1"/>
            <a:r>
              <a:rPr lang="fr-FR" smtClean="0"/>
              <a:t>Répliquer les données de sauvegarde dans un emplacement hors site</a:t>
            </a:r>
          </a:p>
          <a:p>
            <a:pPr lvl="1"/>
            <a:r>
              <a:rPr lang="fr-FR" smtClean="0"/>
              <a:t>Fournir des rapports enrichis</a:t>
            </a:r>
            <a:endParaRPr lang="fr-FR"/>
          </a:p>
        </p:txBody>
      </p:sp>
    </p:spTree>
    <p:extLst>
      <p:ext uri="{BB962C8B-B14F-4D97-AF65-F5344CB8AC3E}">
        <p14:creationId xmlns:p14="http://schemas.microsoft.com/office/powerpoint/2010/main" val="1629524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ca5a5ef8-d942-4275-9b52-6afa8587ef1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Éléments à prendre en compte pour utiliser Windows Azure Online Backup</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fr-FR" sz="2600" smtClean="0"/>
              <a:t>Configuration et gestion simples</a:t>
            </a:r>
          </a:p>
          <a:p>
            <a:pPr lvl="0"/>
            <a:r>
              <a:rPr lang="fr-FR" sz="2600" smtClean="0"/>
              <a:t>Sauvegardes incrémentielles au niveau des blocs</a:t>
            </a:r>
          </a:p>
          <a:p>
            <a:pPr lvl="0"/>
            <a:r>
              <a:rPr lang="fr-FR" sz="2600" smtClean="0"/>
              <a:t>Compression, chiffrement et limitation des données</a:t>
            </a:r>
          </a:p>
          <a:p>
            <a:pPr lvl="0"/>
            <a:r>
              <a:rPr lang="fr-FR" sz="2600" smtClean="0"/>
              <a:t>Intégrité des données vérifiée dans le cloud</a:t>
            </a:r>
          </a:p>
          <a:p>
            <a:pPr lvl="0"/>
            <a:r>
              <a:rPr lang="fr-FR" sz="2600" smtClean="0"/>
              <a:t>Stratégies de rétention configurables pour le stockage de données dans le cloud</a:t>
            </a:r>
          </a:p>
          <a:p>
            <a:pPr lvl="0"/>
            <a:endParaRPr lang="fr-FR" smtClean="0"/>
          </a:p>
          <a:p>
            <a:endParaRPr lang="fr-FR"/>
          </a:p>
        </p:txBody>
      </p:sp>
      <p:grpSp>
        <p:nvGrpSpPr>
          <p:cNvPr id="5" name="Group 4" descr="“On ths slide, under the bulleted list, there is an illustration that represents Windows Azure Backup. The slide consists of a server on the left side, and on the right side a backup media (represented by one tape media and one CD/DVD media) located in the cloud. There is a red arrow from the server to backup media in the cloud and a text box “Backup” that represents the backup process.”" title="Windows Azure Online Backup illustration"/>
          <p:cNvGrpSpPr/>
          <p:nvPr/>
        </p:nvGrpSpPr>
        <p:grpSpPr>
          <a:xfrm>
            <a:off x="860697" y="3802667"/>
            <a:ext cx="7019723" cy="2840445"/>
            <a:chOff x="879137" y="3453752"/>
            <a:chExt cx="7019723" cy="2840445"/>
          </a:xfrm>
        </p:grpSpPr>
        <p:sp>
          <p:nvSpPr>
            <p:cNvPr id="6" name="Cloud 5"/>
            <p:cNvSpPr/>
            <p:nvPr/>
          </p:nvSpPr>
          <p:spPr bwMode="auto">
            <a:xfrm>
              <a:off x="4262568" y="3453752"/>
              <a:ext cx="3636292" cy="2460661"/>
            </a:xfrm>
            <a:prstGeom prst="cloud">
              <a:avLst/>
            </a:prstGeom>
            <a:noFill/>
            <a:ln w="9525" cap="flat" cmpd="sng" algn="ctr">
              <a:solidFill>
                <a:schemeClr val="tx1"/>
              </a:solid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Verdana" pitchFamily="34" charset="0"/>
              </a:endParaRPr>
            </a:p>
          </p:txBody>
        </p:sp>
        <p:pic>
          <p:nvPicPr>
            <p:cNvPr id="7" name="Picture 6"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137" y="4268547"/>
              <a:ext cx="17208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2563679" y="3878395"/>
              <a:ext cx="2519362" cy="1871663"/>
              <a:chOff x="2387" y="1671"/>
              <a:chExt cx="1587" cy="1179"/>
            </a:xfrm>
          </p:grpSpPr>
          <p:sp>
            <p:nvSpPr>
              <p:cNvPr id="12" name="Arc 29"/>
              <p:cNvSpPr>
                <a:spLocks/>
              </p:cNvSpPr>
              <p:nvPr/>
            </p:nvSpPr>
            <p:spPr bwMode="auto">
              <a:xfrm flipV="1">
                <a:off x="2387" y="1671"/>
                <a:ext cx="1587" cy="938"/>
              </a:xfrm>
              <a:custGeom>
                <a:avLst/>
                <a:gdLst>
                  <a:gd name="T0" fmla="*/ 0 w 19353"/>
                  <a:gd name="T1" fmla="*/ 0 h 21600"/>
                  <a:gd name="T2" fmla="*/ 1 w 19353"/>
                  <a:gd name="T3" fmla="*/ 0 h 21600"/>
                  <a:gd name="T4" fmla="*/ 0 w 19353"/>
                  <a:gd name="T5" fmla="*/ 0 h 21600"/>
                  <a:gd name="T6" fmla="*/ 0 60000 65536"/>
                  <a:gd name="T7" fmla="*/ 0 60000 65536"/>
                  <a:gd name="T8" fmla="*/ 0 60000 65536"/>
                  <a:gd name="T9" fmla="*/ 0 w 19353"/>
                  <a:gd name="T10" fmla="*/ 0 h 21600"/>
                  <a:gd name="T11" fmla="*/ 19353 w 19353"/>
                  <a:gd name="T12" fmla="*/ 21600 h 21600"/>
                </a:gdLst>
                <a:ahLst/>
                <a:cxnLst>
                  <a:cxn ang="T6">
                    <a:pos x="T0" y="T1"/>
                  </a:cxn>
                  <a:cxn ang="T7">
                    <a:pos x="T2" y="T3"/>
                  </a:cxn>
                  <a:cxn ang="T8">
                    <a:pos x="T4" y="T5"/>
                  </a:cxn>
                </a:cxnLst>
                <a:rect l="T9" t="T10" r="T11" b="T12"/>
                <a:pathLst>
                  <a:path w="19353" h="21600" fill="none" extrusionOk="0">
                    <a:moveTo>
                      <a:pt x="0" y="39"/>
                    </a:moveTo>
                    <a:cubicBezTo>
                      <a:pt x="433" y="13"/>
                      <a:pt x="868" y="-1"/>
                      <a:pt x="1303" y="0"/>
                    </a:cubicBezTo>
                    <a:cubicBezTo>
                      <a:pt x="8574" y="0"/>
                      <a:pt x="15358" y="3659"/>
                      <a:pt x="19353" y="9735"/>
                    </a:cubicBezTo>
                  </a:path>
                  <a:path w="19353" h="21600" stroke="0" extrusionOk="0">
                    <a:moveTo>
                      <a:pt x="0" y="39"/>
                    </a:moveTo>
                    <a:cubicBezTo>
                      <a:pt x="433" y="13"/>
                      <a:pt x="868" y="-1"/>
                      <a:pt x="1303" y="0"/>
                    </a:cubicBezTo>
                    <a:cubicBezTo>
                      <a:pt x="8574" y="0"/>
                      <a:pt x="15358" y="3659"/>
                      <a:pt x="19353" y="9735"/>
                    </a:cubicBezTo>
                    <a:lnTo>
                      <a:pt x="1303" y="21600"/>
                    </a:lnTo>
                    <a:close/>
                  </a:path>
                </a:pathLst>
              </a:custGeom>
              <a:noFill/>
              <a:ln w="762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2400">
                  <a:latin typeface="Segoe UI" pitchFamily="34" charset="0"/>
                  <a:ea typeface="Segoe UI" pitchFamily="34" charset="0"/>
                  <a:cs typeface="Segoe UI" pitchFamily="34" charset="0"/>
                </a:endParaRPr>
              </a:p>
            </p:txBody>
          </p:sp>
          <p:sp>
            <p:nvSpPr>
              <p:cNvPr id="13" name="Text Box 30"/>
              <p:cNvSpPr txBox="1">
                <a:spLocks noChangeArrowheads="1"/>
              </p:cNvSpPr>
              <p:nvPr/>
            </p:nvSpPr>
            <p:spPr bwMode="auto">
              <a:xfrm>
                <a:off x="2447" y="2658"/>
                <a:ext cx="11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ct val="40000"/>
                  </a:spcBef>
                  <a:buClr>
                    <a:srgbClr val="8DACD0"/>
                  </a:buClr>
                  <a:buSzPct val="70000"/>
                  <a:buFont typeface="Wingdings" pitchFamily="2" charset="2"/>
                  <a:buNone/>
                </a:pPr>
                <a:r>
                  <a:rPr lang="fr-FR" sz="2200" smtClean="0">
                    <a:latin typeface="Segoe UI" pitchFamily="34" charset="0"/>
                    <a:ea typeface="Segoe UI" pitchFamily="34" charset="0"/>
                    <a:cs typeface="Segoe UI" pitchFamily="34" charset="0"/>
                  </a:rPr>
                  <a:t>Sauvegarde</a:t>
                </a:r>
                <a:endParaRPr lang="fr-FR" sz="2200">
                  <a:latin typeface="Segoe UI" pitchFamily="34" charset="0"/>
                  <a:ea typeface="Segoe UI" pitchFamily="34" charset="0"/>
                  <a:cs typeface="Segoe UI" pitchFamily="34" charset="0"/>
                </a:endParaRPr>
              </a:p>
            </p:txBody>
          </p:sp>
        </p:grpSp>
        <p:grpSp>
          <p:nvGrpSpPr>
            <p:cNvPr id="9" name="Group 8"/>
            <p:cNvGrpSpPr>
              <a:grpSpLocks/>
            </p:cNvGrpSpPr>
            <p:nvPr/>
          </p:nvGrpSpPr>
          <p:grpSpPr bwMode="auto">
            <a:xfrm>
              <a:off x="5046966" y="3859478"/>
              <a:ext cx="2054225" cy="1781175"/>
              <a:chOff x="3993" y="1340"/>
              <a:chExt cx="946" cy="820"/>
            </a:xfrm>
          </p:grpSpPr>
          <p:pic>
            <p:nvPicPr>
              <p:cNvPr id="10" name="Picture 9" descr="TapeStorage_TapeMedia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3" y="1340"/>
                <a:ext cx="66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dDvd_CdDvdMedia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1" y="1780"/>
                <a:ext cx="768"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843528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50225" cy="740664"/>
          </a:xfrm>
        </p:spPr>
        <p:txBody>
          <a:bodyPr/>
          <a:lstStyle/>
          <a:p>
            <a:pPr>
              <a:lnSpc>
                <a:spcPct val="80000"/>
              </a:lnSpc>
            </a:pPr>
            <a:r>
              <a:rPr lang="fr-FR" sz="2600" smtClean="0"/>
              <a:t>Leçon 2 : Planification et implémentation des stratégies de sauvegarde</a:t>
            </a:r>
            <a:endParaRPr lang="fr-FR" sz="2600"/>
          </a:p>
        </p:txBody>
      </p:sp>
      <p:sp>
        <p:nvSpPr>
          <p:cNvPr id="3" name="Text Placeholder 2"/>
          <p:cNvSpPr>
            <a:spLocks noGrp="1"/>
          </p:cNvSpPr>
          <p:nvPr>
            <p:ph type="body" idx="1"/>
          </p:nvPr>
        </p:nvSpPr>
        <p:spPr/>
        <p:txBody>
          <a:bodyPr/>
          <a:lstStyle/>
          <a:p>
            <a:r>
              <a:rPr lang="fr-FR" smtClean="0"/>
              <a:t>Options de planification des sauvegardes des serveurs
Options de sauvegarde AD DS
Options de sauvegarde des rôles Windows Server 2012
Options de sauvegarde du stockage de fichiers
Réalisation de sauvegardes Windows Server à l'aide de DPM
Planification d'une stratégie de sauvegarde</a:t>
            </a:r>
            <a:endParaRPr lang="fr-FR"/>
          </a:p>
        </p:txBody>
      </p:sp>
    </p:spTree>
    <p:extLst>
      <p:ext uri="{BB962C8B-B14F-4D97-AF65-F5344CB8AC3E}">
        <p14:creationId xmlns:p14="http://schemas.microsoft.com/office/powerpoint/2010/main" val="647509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r>
              <a:rPr lang="fr-FR" sz="2600" smtClean="0"/>
              <a:t>Options de planification des sauvegardes des serveurs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buNone/>
            </a:pPr>
            <a:r>
              <a:rPr lang="fr-FR" smtClean="0"/>
              <a:t>	Lors de la planification et de l'implémentation des sauvegardes, vous devez</a:t>
            </a:r>
          </a:p>
          <a:p>
            <a:pPr lvl="1"/>
            <a:r>
              <a:rPr lang="fr-FR" smtClean="0"/>
              <a:t>Identifier les ressources essentielles</a:t>
            </a:r>
          </a:p>
          <a:p>
            <a:pPr lvl="1"/>
            <a:r>
              <a:rPr lang="fr-FR" smtClean="0"/>
              <a:t>Effectuer la vérification des sauvegardes planifiées</a:t>
            </a:r>
          </a:p>
          <a:p>
            <a:pPr lvl="1"/>
            <a:r>
              <a:rPr lang="fr-FR" smtClean="0"/>
              <a:t>Stocker au moins une copie de sauvegarde dans un emplacement hors site</a:t>
            </a:r>
          </a:p>
          <a:p>
            <a:pPr lvl="1"/>
            <a:r>
              <a:rPr lang="fr-FR" smtClean="0"/>
              <a:t>Créer une stratégie de logistique des sauvegardes</a:t>
            </a:r>
          </a:p>
          <a:p>
            <a:pPr lvl="1"/>
            <a:r>
              <a:rPr lang="fr-FR" smtClean="0"/>
              <a:t>Garantir la sécurité des sauvegardes</a:t>
            </a:r>
          </a:p>
          <a:p>
            <a:pPr lvl="1"/>
            <a:r>
              <a:rPr lang="fr-FR" smtClean="0"/>
              <a:t>Assurer le respect des exigences de conformité et des exigences réglementaires</a:t>
            </a:r>
          </a:p>
          <a:p>
            <a:endParaRPr lang="fr-FR"/>
          </a:p>
        </p:txBody>
      </p:sp>
    </p:spTree>
    <p:extLst>
      <p:ext uri="{BB962C8B-B14F-4D97-AF65-F5344CB8AC3E}">
        <p14:creationId xmlns:p14="http://schemas.microsoft.com/office/powerpoint/2010/main" val="3002118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sauvegarde AD DS</a:t>
            </a:r>
            <a:endParaRPr lang="fr-FR"/>
          </a:p>
        </p:txBody>
      </p:sp>
      <p:sp>
        <p:nvSpPr>
          <p:cNvPr id="4" name="Content Placeholder 2"/>
          <p:cNvSpPr>
            <a:spLocks noGrp="1"/>
          </p:cNvSpPr>
          <p:nvPr/>
        </p:nvSpPr>
        <p:spPr bwMode="auto">
          <a:xfrm>
            <a:off x="458788" y="1021214"/>
            <a:ext cx="8119156" cy="55580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z="2600" smtClean="0"/>
              <a:t>La sauvegarde AD DS ne doit pas être âgée de plus de 180 jours</a:t>
            </a:r>
          </a:p>
          <a:p>
            <a:r>
              <a:rPr lang="fr-FR" sz="2600" smtClean="0"/>
              <a:t>Logiciel de sauvegarde</a:t>
            </a:r>
          </a:p>
          <a:p>
            <a:pPr lvl="1"/>
            <a:r>
              <a:rPr lang="fr-FR" sz="2200" smtClean="0"/>
              <a:t>Sauvegarde Windows Server (Wbadmin.msc) </a:t>
            </a:r>
          </a:p>
          <a:p>
            <a:pPr lvl="1"/>
            <a:r>
              <a:rPr lang="fr-FR" sz="2200" smtClean="0"/>
              <a:t>Outils de ligne de commande (Wbaadmin.exe)</a:t>
            </a:r>
          </a:p>
          <a:p>
            <a:pPr lvl="1"/>
            <a:r>
              <a:rPr lang="fr-FR" sz="2200" smtClean="0"/>
              <a:t>Windows PowerShell</a:t>
            </a:r>
          </a:p>
          <a:p>
            <a:pPr lvl="1"/>
            <a:r>
              <a:rPr lang="fr-FR" sz="2200" smtClean="0"/>
              <a:t>Autre logiciel de sauvegarde, tel que DPM</a:t>
            </a:r>
          </a:p>
          <a:p>
            <a:r>
              <a:rPr lang="fr-FR" sz="2600" smtClean="0"/>
              <a:t>Types de sauvegarde</a:t>
            </a:r>
          </a:p>
          <a:p>
            <a:pPr lvl="1"/>
            <a:r>
              <a:rPr lang="fr-FR" sz="2200" smtClean="0"/>
              <a:t>Sauvegarde de l'état du système</a:t>
            </a:r>
          </a:p>
          <a:p>
            <a:pPr lvl="1"/>
            <a:r>
              <a:rPr lang="fr-FR" sz="2200" smtClean="0"/>
              <a:t>Volumes critiques</a:t>
            </a:r>
          </a:p>
          <a:p>
            <a:pPr lvl="1"/>
            <a:r>
              <a:rPr lang="fr-FR" sz="2200" smtClean="0"/>
              <a:t>Serveur complet</a:t>
            </a:r>
          </a:p>
          <a:p>
            <a:r>
              <a:rPr lang="fr-FR" sz="2600" smtClean="0"/>
              <a:t>Captures instantanées du contrôleur de domaine</a:t>
            </a:r>
          </a:p>
          <a:p>
            <a:r>
              <a:rPr lang="fr-FR" sz="2600" smtClean="0"/>
              <a:t>Clonage du contrôleur de domaine</a:t>
            </a:r>
            <a:endParaRPr lang="fr-FR"/>
          </a:p>
        </p:txBody>
      </p:sp>
    </p:spTree>
    <p:extLst>
      <p:ext uri="{BB962C8B-B14F-4D97-AF65-F5344CB8AC3E}">
        <p14:creationId xmlns:p14="http://schemas.microsoft.com/office/powerpoint/2010/main" val="1913346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6" cy="740664"/>
          </a:xfrm>
        </p:spPr>
        <p:txBody>
          <a:bodyPr/>
          <a:lstStyle/>
          <a:p>
            <a:r>
              <a:rPr lang="fr-FR" sz="2600" smtClean="0"/>
              <a:t>Options de sauvegarde des rôles Windows Server 2012</a:t>
            </a:r>
            <a:endParaRPr lang="fr-FR" sz="2600"/>
          </a:p>
        </p:txBody>
      </p:sp>
      <p:graphicFrame>
        <p:nvGraphicFramePr>
          <p:cNvPr id="4" name="Table 3"/>
          <p:cNvGraphicFramePr>
            <a:graphicFrameLocks noGrp="1"/>
          </p:cNvGraphicFramePr>
          <p:nvPr>
            <p:extLst>
              <p:ext uri="{D42A27DB-BD31-4B8C-83A1-F6EECF244321}">
                <p14:modId xmlns:p14="http://schemas.microsoft.com/office/powerpoint/2010/main" val="3493437961"/>
              </p:ext>
            </p:extLst>
          </p:nvPr>
        </p:nvGraphicFramePr>
        <p:xfrm>
          <a:off x="439782" y="1066800"/>
          <a:ext cx="8305800" cy="4760976"/>
        </p:xfrm>
        <a:graphic>
          <a:graphicData uri="http://schemas.openxmlformats.org/drawingml/2006/table">
            <a:tbl>
              <a:tblPr firstRow="1" bandRow="1">
                <a:tableStyleId>{93296810-A885-4BE3-A3E7-6D5BEEA58F35}</a:tableStyleId>
              </a:tblPr>
              <a:tblGrid>
                <a:gridCol w="1818263"/>
                <a:gridCol w="6487537"/>
              </a:tblGrid>
              <a:tr h="37084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Rôle</a:t>
                      </a:r>
                      <a:endParaRPr lang="fr-FR" sz="1200" noProof="0">
                        <a:effectLst/>
                        <a:latin typeface="Segoe"/>
                        <a:ea typeface="Times New Roman"/>
                        <a:cs typeface="Times New Roman"/>
                      </a:endParaRPr>
                    </a:p>
                  </a:txBody>
                  <a:tcPr marL="68580" marR="68580" marT="0" marB="0" anchor="ctr"/>
                </a:tc>
                <a:tc>
                  <a:txBody>
                    <a:bodyPr/>
                    <a:lstStyle/>
                    <a:p>
                      <a:pPr marL="0" marR="0" indent="0">
                        <a:lnSpc>
                          <a:spcPct val="115000"/>
                        </a:lnSpc>
                        <a:spcBef>
                          <a:spcPts val="0"/>
                        </a:spcBef>
                        <a:spcAft>
                          <a:spcPts val="0"/>
                        </a:spcAft>
                        <a:buFont typeface="Arial" pitchFamily="34" charset="0"/>
                        <a:buNone/>
                      </a:pPr>
                      <a:r>
                        <a:rPr lang="fr-FR" sz="1200" noProof="0" smtClean="0">
                          <a:effectLst/>
                          <a:latin typeface="Segoe"/>
                          <a:ea typeface="Times New Roman"/>
                          <a:cs typeface="Times New Roman"/>
                        </a:rPr>
                        <a:t>Méthode</a:t>
                      </a:r>
                      <a:endParaRPr lang="fr-FR" sz="1200" noProof="0">
                        <a:effectLst/>
                        <a:latin typeface="Segoe"/>
                        <a:ea typeface="Times New Roman"/>
                        <a:cs typeface="Times New Roman"/>
                      </a:endParaRPr>
                    </a:p>
                  </a:txBody>
                  <a:tcPr marL="68580" marR="68580" marT="0" marB="0" anchor="ctr"/>
                </a:tc>
              </a:tr>
              <a:tr h="69596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DHCP</a:t>
                      </a:r>
                      <a:endParaRPr lang="fr-FR" sz="1200" noProof="0">
                        <a:effectLst/>
                        <a:latin typeface="Segoe"/>
                        <a:ea typeface="Times New Roman"/>
                        <a:cs typeface="Times New Roman"/>
                      </a:endParaRPr>
                    </a:p>
                  </a:txBody>
                  <a:tcPr/>
                </a:tc>
                <a:tc>
                  <a:txBody>
                    <a:bodyPr/>
                    <a:lstStyle/>
                    <a:p>
                      <a:pPr marL="285750" marR="0" indent="-2857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La sauvegarde de l'état du système sauvegarde les étendues et les options</a:t>
                      </a:r>
                    </a:p>
                    <a:p>
                      <a:pPr marL="285750" marR="0" indent="-2857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La sauvegarde de la console DHCP sauvegarde des étendues individuelles ou toutes les étendues</a:t>
                      </a:r>
                      <a:endParaRPr lang="fr-FR" sz="1200" noProof="0">
                        <a:effectLst/>
                        <a:latin typeface="Segoe"/>
                        <a:ea typeface="Times New Roman"/>
                        <a:cs typeface="Times New Roman"/>
                      </a:endParaRPr>
                    </a:p>
                  </a:txBody>
                  <a:tcPr/>
                </a:tc>
              </a:tr>
              <a:tr h="91440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Services de certificats</a:t>
                      </a:r>
                      <a:endParaRPr lang="fr-FR" sz="1200" noProof="0">
                        <a:effectLst/>
                        <a:latin typeface="Segoe"/>
                        <a:ea typeface="Times New Roman"/>
                        <a:cs typeface="Times New Roman"/>
                      </a:endParaRPr>
                    </a:p>
                  </a:txBody>
                  <a:tcPr/>
                </a:tc>
                <a:tc>
                  <a:txBody>
                    <a:bodyPr/>
                    <a:lstStyle/>
                    <a:p>
                      <a:pPr marL="285750" marR="0" indent="-2857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La sauvegarde de l'état du système sauvegarde la configuration et la base de données des services de certificats</a:t>
                      </a:r>
                    </a:p>
                    <a:p>
                      <a:pPr marL="285750" marR="0" indent="-2857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La sauvegarde de la console Autorité de certification sauvegarde les données et les paramètres des services de certificats</a:t>
                      </a:r>
                      <a:endParaRPr lang="fr-FR" sz="1200" noProof="0">
                        <a:effectLst/>
                        <a:latin typeface="Segoe"/>
                        <a:ea typeface="Times New Roman"/>
                        <a:cs typeface="Times New Roman"/>
                      </a:endParaRPr>
                    </a:p>
                  </a:txBody>
                  <a:tcPr/>
                </a:tc>
              </a:tr>
              <a:tr h="1174496">
                <a:tc>
                  <a:txBody>
                    <a:bodyPr/>
                    <a:lstStyle/>
                    <a:p>
                      <a:pPr marL="0" marR="0">
                        <a:lnSpc>
                          <a:spcPct val="115000"/>
                        </a:lnSpc>
                        <a:spcBef>
                          <a:spcPts val="0"/>
                        </a:spcBef>
                        <a:spcAft>
                          <a:spcPts val="0"/>
                        </a:spcAft>
                      </a:pPr>
                      <a:r>
                        <a:rPr lang="fr-FR" sz="1200" noProof="0" smtClean="0">
                          <a:solidFill>
                            <a:schemeClr val="tx1"/>
                          </a:solidFill>
                          <a:effectLst/>
                          <a:latin typeface="Segoe"/>
                          <a:ea typeface="Times New Roman"/>
                          <a:cs typeface="Times New Roman"/>
                        </a:rPr>
                        <a:t>IIS</a:t>
                      </a:r>
                      <a:endParaRPr lang="fr-FR" sz="1200" noProof="0">
                        <a:solidFill>
                          <a:schemeClr val="tx1"/>
                        </a:solidFill>
                        <a:effectLst/>
                        <a:latin typeface="Segoe"/>
                        <a:ea typeface="Times New Roman"/>
                        <a:cs typeface="Times New Roman"/>
                      </a:endParaRPr>
                    </a:p>
                  </a:txBody>
                  <a:tcPr/>
                </a:tc>
                <a:tc>
                  <a:txBody>
                    <a:bodyPr/>
                    <a:lstStyle/>
                    <a:p>
                      <a:pPr marL="285750" marR="0" indent="-285750">
                        <a:lnSpc>
                          <a:spcPct val="115000"/>
                        </a:lnSpc>
                        <a:spcBef>
                          <a:spcPts val="0"/>
                        </a:spcBef>
                        <a:spcAft>
                          <a:spcPts val="0"/>
                        </a:spcAft>
                        <a:buFont typeface="Arial" pitchFamily="34" charset="0"/>
                        <a:buChar char="•"/>
                      </a:pPr>
                      <a:r>
                        <a:rPr lang="fr-FR" sz="1200" noProof="0" smtClean="0">
                          <a:solidFill>
                            <a:schemeClr val="tx1"/>
                          </a:solidFill>
                          <a:effectLst/>
                          <a:latin typeface="Segoe"/>
                          <a:ea typeface="Times New Roman"/>
                          <a:cs typeface="Times New Roman"/>
                        </a:rPr>
                        <a:t>La sauvegarde de l'état du système sauvegarde les données Microsoft IIS et les paramètres</a:t>
                      </a:r>
                    </a:p>
                    <a:p>
                      <a:pPr marL="285750" marR="0" indent="-285750">
                        <a:lnSpc>
                          <a:spcPct val="115000"/>
                        </a:lnSpc>
                        <a:spcBef>
                          <a:spcPts val="0"/>
                        </a:spcBef>
                        <a:spcAft>
                          <a:spcPts val="0"/>
                        </a:spcAft>
                        <a:buFont typeface="Arial" pitchFamily="34" charset="0"/>
                        <a:buChar char="•"/>
                      </a:pPr>
                      <a:r>
                        <a:rPr lang="fr-FR" sz="1200" noProof="0" smtClean="0">
                          <a:solidFill>
                            <a:schemeClr val="tx1"/>
                          </a:solidFill>
                          <a:effectLst/>
                          <a:latin typeface="Segoe"/>
                          <a:ea typeface="Times New Roman"/>
                          <a:cs typeface="Times New Roman"/>
                        </a:rPr>
                        <a:t>Appcmd.exe permet la sauvegarde des composants IIS</a:t>
                      </a:r>
                    </a:p>
                    <a:p>
                      <a:pPr marL="285750" marR="0" indent="-285750">
                        <a:lnSpc>
                          <a:spcPct val="115000"/>
                        </a:lnSpc>
                        <a:spcBef>
                          <a:spcPts val="0"/>
                        </a:spcBef>
                        <a:spcAft>
                          <a:spcPts val="0"/>
                        </a:spcAft>
                        <a:buFont typeface="Arial" pitchFamily="34" charset="0"/>
                        <a:buChar char="•"/>
                      </a:pPr>
                      <a:r>
                        <a:rPr lang="fr-FR" sz="1200" noProof="0" smtClean="0">
                          <a:solidFill>
                            <a:schemeClr val="tx1"/>
                          </a:solidFill>
                          <a:effectLst/>
                          <a:latin typeface="Segoe"/>
                          <a:ea typeface="Times New Roman"/>
                          <a:cs typeface="Times New Roman"/>
                        </a:rPr>
                        <a:t>Assurez-vous que les fichiers et dossiers des sites Web sont également sauvegardés. Les sauvegardes de l'état du système ne sauvegardent pas ces éléments</a:t>
                      </a:r>
                    </a:p>
                    <a:p>
                      <a:pPr marL="285750" marR="0" indent="-285750">
                        <a:lnSpc>
                          <a:spcPct val="115000"/>
                        </a:lnSpc>
                        <a:spcBef>
                          <a:spcPts val="0"/>
                        </a:spcBef>
                        <a:spcAft>
                          <a:spcPts val="0"/>
                        </a:spcAft>
                        <a:buFont typeface="Arial" pitchFamily="34" charset="0"/>
                        <a:buChar char="•"/>
                      </a:pPr>
                      <a:r>
                        <a:rPr lang="fr-FR" sz="1200" noProof="0" smtClean="0">
                          <a:solidFill>
                            <a:schemeClr val="tx1"/>
                          </a:solidFill>
                          <a:effectLst/>
                          <a:latin typeface="Segoe"/>
                          <a:ea typeface="Times New Roman"/>
                          <a:cs typeface="Times New Roman"/>
                        </a:rPr>
                        <a:t>Exportez et sauvegardez les certificats</a:t>
                      </a:r>
                      <a:endParaRPr lang="fr-FR" sz="1200" noProof="0">
                        <a:solidFill>
                          <a:schemeClr val="tx1"/>
                        </a:solidFill>
                        <a:effectLst/>
                        <a:latin typeface="Segoe"/>
                        <a:ea typeface="Times New Roman"/>
                        <a:cs typeface="Times New Roman"/>
                      </a:endParaRPr>
                    </a:p>
                  </a:txBody>
                  <a:tcPr/>
                </a:tc>
              </a:tr>
              <a:tr h="30480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NPAS</a:t>
                      </a:r>
                    </a:p>
                  </a:txBody>
                  <a:tcPr/>
                </a:tc>
                <a:tc>
                  <a:txBody>
                    <a:bodyPr/>
                    <a:lstStyle/>
                    <a:p>
                      <a:pPr marL="285750" marR="0" indent="-2857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System state data backs up NPAS configuration</a:t>
                      </a:r>
                      <a:endParaRPr lang="fr-FR" sz="1200" noProof="0">
                        <a:effectLst/>
                        <a:latin typeface="Segoe"/>
                        <a:ea typeface="Times New Roman"/>
                        <a:cs typeface="Times New Roman"/>
                      </a:endParaRPr>
                    </a:p>
                  </a:txBody>
                  <a:tcPr/>
                </a:tc>
              </a:tr>
              <a:tr h="68580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DNS</a:t>
                      </a:r>
                      <a:endParaRPr lang="fr-FR" sz="1200" noProof="0">
                        <a:effectLst/>
                        <a:latin typeface="Segoe"/>
                        <a:ea typeface="Times New Roman"/>
                        <a:cs typeface="Times New Roman"/>
                      </a:endParaRPr>
                    </a:p>
                  </a:txBody>
                  <a:tcPr/>
                </a:tc>
                <a:tc>
                  <a:txBody>
                    <a:bodyPr/>
                    <a:lstStyle/>
                    <a:p>
                      <a:pPr marL="285750" marR="0" indent="-2857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La sauvegarde de l'état du système sauvegarde les configurations et les zones stockées sur le serveur</a:t>
                      </a:r>
                    </a:p>
                    <a:p>
                      <a:pPr marL="285750" marR="0" indent="-2857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Vous pouvez utiliser dnscmd.exe pour exporter et importer des zones</a:t>
                      </a:r>
                      <a:endParaRPr lang="fr-FR" sz="1200" noProof="0">
                        <a:effectLst/>
                        <a:latin typeface="Segoe"/>
                        <a:ea typeface="Times New Roman"/>
                        <a:cs typeface="Times New Roman"/>
                      </a:endParaRPr>
                    </a:p>
                  </a:txBody>
                  <a:tcPr/>
                </a:tc>
              </a:tr>
              <a:tr h="53340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Services de fichiers et d'impression</a:t>
                      </a:r>
                      <a:endParaRPr lang="fr-FR" sz="1200" noProof="0">
                        <a:effectLst/>
                        <a:latin typeface="Segoe"/>
                        <a:ea typeface="Times New Roman"/>
                        <a:cs typeface="Times New Roman"/>
                      </a:endParaRPr>
                    </a:p>
                  </a:txBody>
                  <a:tcPr/>
                </a:tc>
                <a:tc>
                  <a:txBody>
                    <a:bodyPr/>
                    <a:lstStyle/>
                    <a:p>
                      <a:pPr marL="285750" marR="0" indent="-285750">
                        <a:lnSpc>
                          <a:spcPct val="115000"/>
                        </a:lnSpc>
                        <a:spcBef>
                          <a:spcPts val="0"/>
                        </a:spcBef>
                        <a:spcAft>
                          <a:spcPts val="0"/>
                        </a:spcAft>
                        <a:buFont typeface="Arial" pitchFamily="34" charset="0"/>
                        <a:buChar char="•"/>
                      </a:pPr>
                      <a:r>
                        <a:rPr lang="fr-FR" sz="1200" noProof="0" dirty="0" smtClean="0">
                          <a:effectLst/>
                          <a:latin typeface="Segoe"/>
                          <a:ea typeface="Times New Roman"/>
                          <a:cs typeface="Times New Roman"/>
                        </a:rPr>
                        <a:t>L'état du système sauvegarde les autorisations et les paramètres des dossiers partagés</a:t>
                      </a:r>
                    </a:p>
                    <a:p>
                      <a:pPr marL="285750" marR="0" indent="-285750">
                        <a:lnSpc>
                          <a:spcPct val="115000"/>
                        </a:lnSpc>
                        <a:spcBef>
                          <a:spcPts val="0"/>
                        </a:spcBef>
                        <a:spcAft>
                          <a:spcPts val="0"/>
                        </a:spcAft>
                        <a:buFont typeface="Arial" pitchFamily="34" charset="0"/>
                        <a:buChar char="•"/>
                      </a:pPr>
                      <a:r>
                        <a:rPr lang="fr-FR" sz="1200" noProof="0" dirty="0" smtClean="0">
                          <a:effectLst/>
                          <a:latin typeface="Segoe"/>
                          <a:ea typeface="Times New Roman"/>
                          <a:cs typeface="Segoe"/>
                        </a:rPr>
                        <a:t>La sauvegarde des fichiers et dossiers sauvegarde le contenu des dossiers partagés</a:t>
                      </a:r>
                      <a:endParaRPr lang="fr-FR" sz="1200" noProof="0" dirty="0">
                        <a:effectLst/>
                        <a:latin typeface="Segoe"/>
                        <a:ea typeface="Times New Roman"/>
                        <a:cs typeface="Times New Roman"/>
                      </a:endParaRPr>
                    </a:p>
                  </a:txBody>
                  <a:tcPr/>
                </a:tc>
              </a:tr>
            </a:tbl>
          </a:graphicData>
        </a:graphic>
      </p:graphicFrame>
    </p:spTree>
    <p:extLst>
      <p:ext uri="{BB962C8B-B14F-4D97-AF65-F5344CB8AC3E}">
        <p14:creationId xmlns:p14="http://schemas.microsoft.com/office/powerpoint/2010/main" val="2875129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777c211-8341-4d9b-b883-69f8dfa4e0e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sauvegarde du stockage de fichiers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solutions de stockage de fichiers incluent</a:t>
            </a:r>
          </a:p>
          <a:p>
            <a:pPr lvl="1"/>
            <a:r>
              <a:rPr lang="fr-FR" smtClean="0"/>
              <a:t>Serveurs de fichiers</a:t>
            </a:r>
          </a:p>
          <a:p>
            <a:pPr lvl="1"/>
            <a:r>
              <a:rPr lang="fr-FR" smtClean="0"/>
              <a:t>DFSEspaces de stockage</a:t>
            </a:r>
          </a:p>
          <a:p>
            <a:pPr lvl="1"/>
            <a:r>
              <a:rPr lang="fr-FR" smtClean="0"/>
              <a:t>CSV</a:t>
            </a:r>
          </a:p>
          <a:p>
            <a:endParaRPr lang="fr-FR"/>
          </a:p>
        </p:txBody>
      </p:sp>
    </p:spTree>
    <p:extLst>
      <p:ext uri="{BB962C8B-B14F-4D97-AF65-F5344CB8AC3E}">
        <p14:creationId xmlns:p14="http://schemas.microsoft.com/office/powerpoint/2010/main" val="2750429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a5c90269-4cef-4913-9c0f-a1c89023267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Réalisation de sauvegardes Windows Server à l'aide de DPM</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	DPM offre les fonctionnalités suivantes</a:t>
            </a:r>
          </a:p>
          <a:p>
            <a:pPr lvl="1"/>
            <a:r>
              <a:rPr lang="fr-FR" smtClean="0"/>
              <a:t>Centralisation de la sauvegarde</a:t>
            </a:r>
          </a:p>
          <a:p>
            <a:pPr lvl="1"/>
            <a:r>
              <a:rPr lang="fr-FR" smtClean="0"/>
              <a:t>Objectif RPO de 15 minutes</a:t>
            </a:r>
          </a:p>
          <a:p>
            <a:pPr lvl="1"/>
            <a:r>
              <a:rPr lang="fr-FR" smtClean="0"/>
              <a:t>Prise en charge des technologies Microsoft</a:t>
            </a:r>
          </a:p>
          <a:p>
            <a:pPr lvl="1"/>
            <a:r>
              <a:rPr lang="fr-FR" smtClean="0"/>
              <a:t>Sauvegardes sur bande et sur disque</a:t>
            </a:r>
          </a:p>
          <a:p>
            <a:pPr lvl="1"/>
            <a:r>
              <a:rPr lang="fr-FR" smtClean="0"/>
              <a:t>Sauvegarde sur site distant</a:t>
            </a:r>
          </a:p>
          <a:p>
            <a:pPr lvl="1"/>
            <a:r>
              <a:rPr lang="fr-FR" smtClean="0"/>
              <a:t>Prise en charge de la sauvegarde dans le cloud</a:t>
            </a:r>
            <a:endParaRPr lang="fr-FR"/>
          </a:p>
        </p:txBody>
      </p:sp>
    </p:spTree>
    <p:extLst>
      <p:ext uri="{BB962C8B-B14F-4D97-AF65-F5344CB8AC3E}">
        <p14:creationId xmlns:p14="http://schemas.microsoft.com/office/powerpoint/2010/main" val="3010863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a8d51c6b-834f-4402-9be6-b2cb7fb5c09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d'une stratégie de sauvegarde</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Lorsque vous planifiez une stratégie de sauvegarde, analysez les paramètres suivants</a:t>
            </a:r>
          </a:p>
          <a:p>
            <a:pPr lvl="1"/>
            <a:r>
              <a:rPr lang="fr-FR" smtClean="0"/>
              <a:t>Quantité maximale de données perdues et objectif RPO</a:t>
            </a:r>
          </a:p>
          <a:p>
            <a:pPr lvl="1"/>
            <a:r>
              <a:rPr lang="fr-FR" smtClean="0"/>
              <a:t>Objectif RTO</a:t>
            </a:r>
          </a:p>
          <a:p>
            <a:pPr lvl="1"/>
            <a:r>
              <a:rPr lang="fr-FR" smtClean="0"/>
              <a:t>Sauvegarde centralisée</a:t>
            </a:r>
          </a:p>
          <a:p>
            <a:pPr lvl="1"/>
            <a:r>
              <a:rPr lang="fr-FR" smtClean="0"/>
              <a:t>Prise en charge du fournisseur et de l'application</a:t>
            </a:r>
          </a:p>
          <a:p>
            <a:pPr lvl="1"/>
            <a:r>
              <a:rPr lang="fr-FR" smtClean="0"/>
              <a:t>Compatibilité du logiciel de sauvegarde</a:t>
            </a:r>
          </a:p>
          <a:p>
            <a:pPr lvl="1"/>
            <a:r>
              <a:rPr lang="fr-FR" smtClean="0"/>
              <a:t>Capacité du point de récupération</a:t>
            </a:r>
          </a:p>
          <a:p>
            <a:endParaRPr lang="fr-FR" smtClean="0"/>
          </a:p>
          <a:p>
            <a:endParaRPr lang="fr-FR"/>
          </a:p>
        </p:txBody>
      </p:sp>
    </p:spTree>
    <p:extLst>
      <p:ext uri="{BB962C8B-B14F-4D97-AF65-F5344CB8AC3E}">
        <p14:creationId xmlns:p14="http://schemas.microsoft.com/office/powerpoint/2010/main" val="7757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02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Leçon 3 : Planification et implémentation de la récupération</a:t>
            </a:r>
            <a:endParaRPr lang="fr-FR" sz="2600"/>
          </a:p>
        </p:txBody>
      </p:sp>
      <p:sp>
        <p:nvSpPr>
          <p:cNvPr id="3" name="Text Placeholder 2"/>
          <p:cNvSpPr>
            <a:spLocks noGrp="1"/>
          </p:cNvSpPr>
          <p:nvPr>
            <p:ph type="body" idx="1"/>
          </p:nvPr>
        </p:nvSpPr>
        <p:spPr>
          <a:xfrm>
            <a:off x="458788" y="1021214"/>
            <a:ext cx="8456612" cy="5303385"/>
          </a:xfrm>
        </p:spPr>
        <p:txBody>
          <a:bodyPr/>
          <a:lstStyle/>
          <a:p>
            <a:r>
              <a:rPr lang="fr-FR" smtClean="0"/>
              <a:t>Options de planification de la récupération des serveurs
Options de restauration AD DS
Restauration des rôles Windows Server 2012
Restauration des fichiers et des données
Restauration des serveurs Windows
Restaurations Windows Server à l'aide de Data Protection Manager
Planification d'une stratégie de récupération
Implémentation d'un site de récupération d'urgence</a:t>
            </a:r>
            <a:endParaRPr lang="fr-FR"/>
          </a:p>
        </p:txBody>
      </p:sp>
    </p:spTree>
    <p:extLst>
      <p:ext uri="{BB962C8B-B14F-4D97-AF65-F5344CB8AC3E}">
        <p14:creationId xmlns:p14="http://schemas.microsoft.com/office/powerpoint/2010/main" val="3645658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Options de planification de la récupération des serveurs</a:t>
            </a:r>
            <a:endParaRPr lang="fr-FR" sz="2600"/>
          </a:p>
        </p:txBody>
      </p:sp>
      <p:sp>
        <p:nvSpPr>
          <p:cNvPr id="4" name="Content Placeholder 2"/>
          <p:cNvSpPr>
            <a:spLocks noGrp="1"/>
          </p:cNvSpPr>
          <p:nvPr/>
        </p:nvSpPr>
        <p:spPr bwMode="auto">
          <a:xfrm>
            <a:off x="458788" y="1021214"/>
            <a:ext cx="8119156" cy="55085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Les options de récupération de la Sauvegarde Windows Server dans Windows Server 2012 incluent</a:t>
            </a:r>
          </a:p>
          <a:p>
            <a:pPr lvl="1"/>
            <a:r>
              <a:rPr lang="fr-FR" sz="2200" smtClean="0"/>
              <a:t>Fichiers et dossiers</a:t>
            </a:r>
          </a:p>
          <a:p>
            <a:pPr lvl="1"/>
            <a:r>
              <a:rPr lang="fr-FR" sz="2200" smtClean="0"/>
              <a:t>Applications et données </a:t>
            </a:r>
          </a:p>
          <a:p>
            <a:pPr lvl="1"/>
            <a:r>
              <a:rPr lang="fr-FR" sz="2200" smtClean="0"/>
              <a:t>Volumes</a:t>
            </a:r>
          </a:p>
          <a:p>
            <a:pPr lvl="1"/>
            <a:r>
              <a:rPr lang="fr-FR" sz="2200" smtClean="0"/>
              <a:t>Système d'exploitation</a:t>
            </a:r>
          </a:p>
          <a:p>
            <a:pPr lvl="1"/>
            <a:r>
              <a:rPr lang="fr-FR" sz="2200" smtClean="0"/>
              <a:t>Serveur complet</a:t>
            </a:r>
          </a:p>
          <a:p>
            <a:pPr lvl="1"/>
            <a:r>
              <a:rPr lang="fr-FR" sz="2200" smtClean="0"/>
              <a:t>État du système</a:t>
            </a:r>
          </a:p>
          <a:p>
            <a:pPr marL="0" indent="0">
              <a:buNone/>
            </a:pPr>
            <a:r>
              <a:rPr lang="fr-FR" sz="2600" smtClean="0"/>
              <a:t>Les options de restauration gérée par Assistant fournissent</a:t>
            </a:r>
          </a:p>
          <a:p>
            <a:pPr lvl="1"/>
            <a:r>
              <a:rPr lang="fr-FR" sz="2200" smtClean="0"/>
              <a:t>Destination de récupération</a:t>
            </a:r>
          </a:p>
          <a:p>
            <a:pPr lvl="1"/>
            <a:r>
              <a:rPr lang="fr-FR" sz="2200" smtClean="0"/>
              <a:t>Résolution des conflits</a:t>
            </a:r>
          </a:p>
          <a:p>
            <a:pPr lvl="1"/>
            <a:r>
              <a:rPr lang="fr-FR" sz="2200" smtClean="0"/>
              <a:t>Paramètres de sécurité</a:t>
            </a:r>
            <a:endParaRPr lang="fr-FR" smtClean="0"/>
          </a:p>
        </p:txBody>
      </p:sp>
    </p:spTree>
    <p:extLst>
      <p:ext uri="{BB962C8B-B14F-4D97-AF65-F5344CB8AC3E}">
        <p14:creationId xmlns:p14="http://schemas.microsoft.com/office/powerpoint/2010/main" val="4173380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restauration AD DS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Options de restauration AD DS</a:t>
            </a:r>
          </a:p>
          <a:p>
            <a:pPr lvl="1"/>
            <a:r>
              <a:rPr lang="fr-FR" smtClean="0"/>
              <a:t>Corbeille AD DS</a:t>
            </a:r>
          </a:p>
          <a:p>
            <a:pPr lvl="1"/>
            <a:r>
              <a:rPr lang="fr-FR" smtClean="0"/>
              <a:t>Restauration ne faisant pas autorité</a:t>
            </a:r>
          </a:p>
          <a:p>
            <a:pPr lvl="1"/>
            <a:r>
              <a:rPr lang="fr-FR" smtClean="0"/>
              <a:t>Restauration faisant autorité</a:t>
            </a:r>
          </a:p>
          <a:p>
            <a:pPr lvl="1"/>
            <a:r>
              <a:rPr lang="fr-FR" smtClean="0"/>
              <a:t>Captures instantanées AD DS</a:t>
            </a:r>
          </a:p>
          <a:p>
            <a:pPr lvl="1"/>
            <a:r>
              <a:rPr lang="fr-FR" smtClean="0"/>
              <a:t>Clonage du contrôleur de domaine</a:t>
            </a:r>
          </a:p>
          <a:p>
            <a:endParaRPr lang="fr-FR" smtClean="0"/>
          </a:p>
          <a:p>
            <a:endParaRPr lang="fr-FR"/>
          </a:p>
        </p:txBody>
      </p:sp>
    </p:spTree>
    <p:extLst>
      <p:ext uri="{BB962C8B-B14F-4D97-AF65-F5344CB8AC3E}">
        <p14:creationId xmlns:p14="http://schemas.microsoft.com/office/powerpoint/2010/main" val="4111018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Restauration des rôles Windows Server 2012</a:t>
            </a:r>
            <a:endParaRPr lang="fr-FR"/>
          </a:p>
        </p:txBody>
      </p:sp>
      <p:graphicFrame>
        <p:nvGraphicFramePr>
          <p:cNvPr id="4" name="Table 3"/>
          <p:cNvGraphicFramePr>
            <a:graphicFrameLocks noGrp="1"/>
          </p:cNvGraphicFramePr>
          <p:nvPr>
            <p:extLst>
              <p:ext uri="{D42A27DB-BD31-4B8C-83A1-F6EECF244321}">
                <p14:modId xmlns:p14="http://schemas.microsoft.com/office/powerpoint/2010/main" val="3462506348"/>
              </p:ext>
            </p:extLst>
          </p:nvPr>
        </p:nvGraphicFramePr>
        <p:xfrm>
          <a:off x="415836" y="994947"/>
          <a:ext cx="8333363" cy="5477694"/>
        </p:xfrm>
        <a:graphic>
          <a:graphicData uri="http://schemas.openxmlformats.org/drawingml/2006/table">
            <a:tbl>
              <a:tblPr firstRow="1" bandRow="1">
                <a:tableStyleId>{93296810-A885-4BE3-A3E7-6D5BEEA58F35}</a:tableStyleId>
              </a:tblPr>
              <a:tblGrid>
                <a:gridCol w="1717764"/>
                <a:gridCol w="6615599"/>
              </a:tblGrid>
              <a:tr h="37084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Rôle</a:t>
                      </a:r>
                      <a:endParaRPr lang="fr-FR" sz="1200" noProof="0">
                        <a:effectLst/>
                        <a:latin typeface="Segoe"/>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Méthode</a:t>
                      </a:r>
                      <a:endParaRPr lang="fr-FR" sz="1200" noProof="0">
                        <a:effectLst/>
                        <a:latin typeface="Segoe"/>
                        <a:ea typeface="Times New Roman"/>
                        <a:cs typeface="Times New Roman"/>
                      </a:endParaRPr>
                    </a:p>
                  </a:txBody>
                  <a:tcPr marL="68580" marR="68580" marT="0" marB="0" anchor="ctr"/>
                </a:tc>
              </a:tr>
              <a:tr h="748214">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DHCP</a:t>
                      </a:r>
                      <a:endParaRPr lang="fr-FR" sz="1200" noProof="0">
                        <a:effectLst/>
                        <a:latin typeface="Segoe"/>
                        <a:ea typeface="Times New Roman"/>
                        <a:cs typeface="Times New Roman"/>
                      </a:endParaRPr>
                    </a:p>
                  </a:txBody>
                  <a:tcPr/>
                </a:tc>
                <a:tc>
                  <a:txBody>
                    <a:bodyPr/>
                    <a:lstStyle/>
                    <a:p>
                      <a:pPr marL="182563" marR="0" indent="-952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Restaurer les données de l'état du système</a:t>
                      </a:r>
                    </a:p>
                    <a:p>
                      <a:pPr marL="182563" marR="0" indent="-952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Restaurer une sauvegarde manuelle de la base de données DHCP à l'aide de la console DHCP</a:t>
                      </a:r>
                      <a:endParaRPr lang="fr-FR" sz="1200" noProof="0">
                        <a:effectLst/>
                        <a:latin typeface="Segoe"/>
                        <a:ea typeface="Times New Roman"/>
                        <a:cs typeface="Times New Roman"/>
                      </a:endParaRPr>
                    </a:p>
                  </a:txBody>
                  <a:tcPr/>
                </a:tc>
              </a:tr>
              <a:tr h="99060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Services de certificats</a:t>
                      </a:r>
                      <a:endParaRPr lang="fr-FR" sz="1200" noProof="0">
                        <a:effectLst/>
                        <a:latin typeface="Segoe"/>
                        <a:ea typeface="Times New Roman"/>
                        <a:cs typeface="Times New Roman"/>
                      </a:endParaRPr>
                    </a:p>
                  </a:txBody>
                  <a:tcPr/>
                </a:tc>
                <a:tc>
                  <a:txBody>
                    <a:bodyPr/>
                    <a:lstStyle/>
                    <a:p>
                      <a:pPr marL="182563" marR="0" indent="-952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Restaurer les données de l'état du système</a:t>
                      </a:r>
                    </a:p>
                    <a:p>
                      <a:pPr marL="182563" marR="0" indent="-952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Restaurer manuellement la base de données AD CS à l'aide de la console Autorité de certification</a:t>
                      </a:r>
                    </a:p>
                    <a:p>
                      <a:pPr marL="182563" marR="0" indent="-952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Les modèles de certificat sont stockés dans AD DS</a:t>
                      </a:r>
                      <a:endParaRPr lang="fr-FR" sz="1200" noProof="0">
                        <a:effectLst/>
                        <a:latin typeface="Segoe"/>
                        <a:ea typeface="Times New Roman"/>
                        <a:cs typeface="Times New Roman"/>
                      </a:endParaRPr>
                    </a:p>
                  </a:txBody>
                  <a:tcPr/>
                </a:tc>
              </a:tr>
              <a:tr h="114300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IIS</a:t>
                      </a:r>
                      <a:endParaRPr lang="fr-FR" sz="1200" noProof="0">
                        <a:effectLst/>
                        <a:latin typeface="Segoe"/>
                        <a:ea typeface="Times New Roman"/>
                        <a:cs typeface="Times New Roman"/>
                      </a:endParaRPr>
                    </a:p>
                  </a:txBody>
                  <a:tcPr/>
                </a:tc>
                <a:tc>
                  <a:txBody>
                    <a:bodyPr/>
                    <a:lstStyle/>
                    <a:p>
                      <a:pPr marL="182563" marR="0" indent="-95250">
                        <a:lnSpc>
                          <a:spcPct val="115000"/>
                        </a:lnSpc>
                        <a:spcBef>
                          <a:spcPts val="0"/>
                        </a:spcBef>
                        <a:spcAft>
                          <a:spcPts val="0"/>
                        </a:spcAft>
                        <a:buFont typeface="Arial" pitchFamily="34" charset="0"/>
                        <a:buChar char="•"/>
                      </a:pPr>
                      <a:r>
                        <a:rPr lang="fr-FR" sz="1200" noProof="0" smtClean="0">
                          <a:solidFill>
                            <a:schemeClr val="tx1"/>
                          </a:solidFill>
                          <a:effectLst/>
                          <a:latin typeface="Segoe"/>
                          <a:ea typeface="Times New Roman"/>
                          <a:cs typeface="Times New Roman"/>
                        </a:rPr>
                        <a:t>Restaurer les données de l'état du système</a:t>
                      </a:r>
                    </a:p>
                    <a:p>
                      <a:pPr marL="182563" marR="0" indent="-95250">
                        <a:lnSpc>
                          <a:spcPct val="115000"/>
                        </a:lnSpc>
                        <a:spcBef>
                          <a:spcPts val="0"/>
                        </a:spcBef>
                        <a:spcAft>
                          <a:spcPts val="0"/>
                        </a:spcAft>
                        <a:buFont typeface="Arial" pitchFamily="34" charset="0"/>
                        <a:buChar char="•"/>
                      </a:pPr>
                      <a:r>
                        <a:rPr lang="fr-FR" sz="1200" noProof="0" smtClean="0">
                          <a:solidFill>
                            <a:schemeClr val="tx1"/>
                          </a:solidFill>
                          <a:effectLst/>
                          <a:latin typeface="Segoe"/>
                          <a:ea typeface="Times New Roman"/>
                          <a:cs typeface="Times New Roman"/>
                        </a:rPr>
                        <a:t>Effectuer la récupération de fichiers et dossiers pour récupérer les données de site et d'application Web</a:t>
                      </a:r>
                    </a:p>
                    <a:p>
                      <a:pPr marL="182563" marR="0" indent="-95250">
                        <a:lnSpc>
                          <a:spcPct val="115000"/>
                        </a:lnSpc>
                        <a:spcBef>
                          <a:spcPts val="0"/>
                        </a:spcBef>
                        <a:spcAft>
                          <a:spcPts val="0"/>
                        </a:spcAft>
                        <a:buFont typeface="Arial" pitchFamily="34" charset="0"/>
                        <a:buChar char="•"/>
                      </a:pPr>
                      <a:r>
                        <a:rPr lang="fr-FR" sz="1200" noProof="0" smtClean="0">
                          <a:solidFill>
                            <a:schemeClr val="tx1"/>
                          </a:solidFill>
                          <a:effectLst/>
                          <a:latin typeface="Segoe"/>
                          <a:ea typeface="Times New Roman"/>
                          <a:cs typeface="Times New Roman"/>
                        </a:rPr>
                        <a:t>Utiliser Appcmd.exe pour récupérer les sauvegardes effectuées avec appcmd.exe</a:t>
                      </a:r>
                    </a:p>
                    <a:p>
                      <a:pPr marL="182563" marR="0" indent="-95250">
                        <a:lnSpc>
                          <a:spcPct val="115000"/>
                        </a:lnSpc>
                        <a:spcBef>
                          <a:spcPts val="0"/>
                        </a:spcBef>
                        <a:spcAft>
                          <a:spcPts val="0"/>
                        </a:spcAft>
                        <a:buFont typeface="Arial" pitchFamily="34" charset="0"/>
                        <a:buChar char="•"/>
                      </a:pPr>
                      <a:r>
                        <a:rPr lang="fr-FR" sz="1200" noProof="0" smtClean="0">
                          <a:solidFill>
                            <a:schemeClr val="tx1"/>
                          </a:solidFill>
                          <a:effectLst/>
                          <a:latin typeface="Segoe"/>
                          <a:ea typeface="Times New Roman"/>
                          <a:cs typeface="Times New Roman"/>
                        </a:rPr>
                        <a:t>Restaurer et lier des certificats</a:t>
                      </a:r>
                      <a:endParaRPr lang="fr-FR" sz="1200" noProof="0">
                        <a:solidFill>
                          <a:schemeClr val="tx1"/>
                        </a:solidFill>
                        <a:effectLst/>
                        <a:latin typeface="Segoe"/>
                        <a:ea typeface="Times New Roman"/>
                        <a:cs typeface="Times New Roman"/>
                      </a:endParaRPr>
                    </a:p>
                  </a:txBody>
                  <a:tcPr/>
                </a:tc>
              </a:tr>
              <a:tr h="37084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Services de stratégie </a:t>
                      </a:r>
                      <a:br>
                        <a:rPr lang="fr-FR" sz="1200" noProof="0" smtClean="0">
                          <a:effectLst/>
                          <a:latin typeface="Segoe"/>
                          <a:ea typeface="Times New Roman"/>
                          <a:cs typeface="Times New Roman"/>
                        </a:rPr>
                      </a:br>
                      <a:r>
                        <a:rPr lang="fr-FR" sz="1200" noProof="0" smtClean="0">
                          <a:effectLst/>
                          <a:latin typeface="Segoe"/>
                          <a:ea typeface="Times New Roman"/>
                          <a:cs typeface="Times New Roman"/>
                        </a:rPr>
                        <a:t>et services d'accès</a:t>
                      </a:r>
                      <a:endParaRPr lang="fr-FR" sz="1200" noProof="0">
                        <a:effectLst/>
                        <a:latin typeface="Segoe"/>
                        <a:ea typeface="Times New Roman"/>
                        <a:cs typeface="Times New Roman"/>
                      </a:endParaRPr>
                    </a:p>
                  </a:txBody>
                  <a:tcPr/>
                </a:tc>
                <a:tc>
                  <a:txBody>
                    <a:bodyPr/>
                    <a:lstStyle/>
                    <a:p>
                      <a:pPr marL="182563" marR="0" indent="-952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Récupérer la configuration NPAS en restaurant les données de l'état du système</a:t>
                      </a:r>
                      <a:endParaRPr lang="fr-FR" sz="1200" noProof="0">
                        <a:effectLst/>
                        <a:latin typeface="Segoe"/>
                        <a:ea typeface="Times New Roman"/>
                        <a:cs typeface="Times New Roman"/>
                      </a:endParaRPr>
                    </a:p>
                  </a:txBody>
                  <a:tcPr/>
                </a:tc>
              </a:tr>
              <a:tr h="721423">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DNS</a:t>
                      </a:r>
                      <a:endParaRPr lang="fr-FR" sz="1200" noProof="0">
                        <a:effectLst/>
                        <a:latin typeface="Segoe"/>
                        <a:ea typeface="Times New Roman"/>
                        <a:cs typeface="Times New Roman"/>
                      </a:endParaRPr>
                    </a:p>
                  </a:txBody>
                  <a:tcPr/>
                </a:tc>
                <a:tc>
                  <a:txBody>
                    <a:bodyPr/>
                    <a:lstStyle/>
                    <a:p>
                      <a:pPr marL="182563" marR="0" indent="-952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Restaurer l'état du système</a:t>
                      </a:r>
                    </a:p>
                    <a:p>
                      <a:pPr marL="182563" marR="0" indent="-952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Les zones intégrées à Active Directory sont répliquées en retour à partir d'AD DS</a:t>
                      </a:r>
                    </a:p>
                    <a:p>
                      <a:pPr marL="182563" marR="0" indent="-95250">
                        <a:lnSpc>
                          <a:spcPct val="115000"/>
                        </a:lnSpc>
                        <a:spcBef>
                          <a:spcPts val="0"/>
                        </a:spcBef>
                        <a:spcAft>
                          <a:spcPts val="0"/>
                        </a:spcAft>
                        <a:buFont typeface="Arial" pitchFamily="34" charset="0"/>
                        <a:buChar char="•"/>
                      </a:pPr>
                      <a:r>
                        <a:rPr lang="fr-FR" sz="1200" noProof="0" smtClean="0">
                          <a:effectLst/>
                          <a:latin typeface="Segoe"/>
                          <a:ea typeface="Times New Roman"/>
                          <a:cs typeface="Times New Roman"/>
                        </a:rPr>
                        <a:t>Importer les données à l'aide de dnscmd.exe</a:t>
                      </a:r>
                      <a:endParaRPr lang="fr-FR" sz="1200" noProof="0">
                        <a:effectLst/>
                        <a:latin typeface="Segoe"/>
                        <a:ea typeface="Times New Roman"/>
                        <a:cs typeface="Times New Roman"/>
                      </a:endParaRPr>
                    </a:p>
                  </a:txBody>
                  <a:tcPr/>
                </a:tc>
              </a:tr>
              <a:tr h="990600">
                <a:tc>
                  <a:txBody>
                    <a:bodyPr/>
                    <a:lstStyle/>
                    <a:p>
                      <a:pPr marL="0" marR="0">
                        <a:lnSpc>
                          <a:spcPct val="115000"/>
                        </a:lnSpc>
                        <a:spcBef>
                          <a:spcPts val="0"/>
                        </a:spcBef>
                        <a:spcAft>
                          <a:spcPts val="0"/>
                        </a:spcAft>
                      </a:pPr>
                      <a:r>
                        <a:rPr lang="fr-FR" sz="1200" noProof="0" smtClean="0">
                          <a:effectLst/>
                          <a:latin typeface="Segoe"/>
                          <a:ea typeface="Times New Roman"/>
                          <a:cs typeface="Times New Roman"/>
                        </a:rPr>
                        <a:t>Services de fichiers et d'impression</a:t>
                      </a:r>
                      <a:endParaRPr lang="fr-FR" sz="1200" noProof="0">
                        <a:effectLst/>
                        <a:latin typeface="Segoe"/>
                        <a:ea typeface="Times New Roman"/>
                        <a:cs typeface="Times New Roman"/>
                      </a:endParaRPr>
                    </a:p>
                  </a:txBody>
                  <a:tcPr/>
                </a:tc>
                <a:tc>
                  <a:txBody>
                    <a:bodyPr/>
                    <a:lstStyle/>
                    <a:p>
                      <a:pPr marL="182563" marR="0" indent="-95250">
                        <a:lnSpc>
                          <a:spcPct val="115000"/>
                        </a:lnSpc>
                        <a:spcBef>
                          <a:spcPts val="0"/>
                        </a:spcBef>
                        <a:spcAft>
                          <a:spcPts val="0"/>
                        </a:spcAft>
                        <a:buFont typeface="Arial" pitchFamily="34" charset="0"/>
                        <a:buChar char="•"/>
                      </a:pPr>
                      <a:r>
                        <a:rPr lang="fr-FR" sz="1200" noProof="0" dirty="0" smtClean="0">
                          <a:effectLst/>
                          <a:latin typeface="Segoe"/>
                          <a:ea typeface="Times New Roman"/>
                          <a:cs typeface="Times New Roman"/>
                        </a:rPr>
                        <a:t>Garantir que les autorisations sont restaurées lors de la récupération des fichiers et dossiers</a:t>
                      </a:r>
                    </a:p>
                    <a:p>
                      <a:pPr marL="182563" marR="0" indent="-95250">
                        <a:lnSpc>
                          <a:spcPct val="115000"/>
                        </a:lnSpc>
                        <a:spcBef>
                          <a:spcPts val="0"/>
                        </a:spcBef>
                        <a:spcAft>
                          <a:spcPts val="0"/>
                        </a:spcAft>
                        <a:buFont typeface="Arial" pitchFamily="34" charset="0"/>
                        <a:buChar char="•"/>
                      </a:pPr>
                      <a:r>
                        <a:rPr lang="fr-FR" sz="1200" noProof="0" dirty="0" smtClean="0">
                          <a:effectLst/>
                          <a:latin typeface="Segoe"/>
                          <a:ea typeface="Times New Roman"/>
                          <a:cs typeface="Times New Roman"/>
                        </a:rPr>
                        <a:t>Vous devrez peut-être recréer les partages</a:t>
                      </a:r>
                    </a:p>
                    <a:p>
                      <a:pPr marL="182563" marR="0" indent="-95250">
                        <a:lnSpc>
                          <a:spcPct val="115000"/>
                        </a:lnSpc>
                        <a:spcBef>
                          <a:spcPts val="0"/>
                        </a:spcBef>
                        <a:spcAft>
                          <a:spcPts val="0"/>
                        </a:spcAft>
                        <a:buFont typeface="Arial" pitchFamily="34" charset="0"/>
                        <a:buChar char="•"/>
                      </a:pPr>
                      <a:r>
                        <a:rPr lang="fr-FR" sz="1200" noProof="0" dirty="0" smtClean="0">
                          <a:effectLst/>
                          <a:latin typeface="Segoe"/>
                          <a:ea typeface="Times New Roman"/>
                          <a:cs typeface="Times New Roman"/>
                        </a:rPr>
                        <a:t>Vous devrez peut-être recréer les quotas et les paramètres du Gestionnaire de ressources du serveur de fichiers</a:t>
                      </a:r>
                      <a:endParaRPr lang="fr-FR" sz="1200" noProof="0" dirty="0">
                        <a:effectLst/>
                        <a:latin typeface="Segoe"/>
                        <a:ea typeface="Times New Roman"/>
                        <a:cs typeface="Times New Roman"/>
                      </a:endParaRPr>
                    </a:p>
                  </a:txBody>
                  <a:tcPr/>
                </a:tc>
              </a:tr>
            </a:tbl>
          </a:graphicData>
        </a:graphic>
      </p:graphicFrame>
    </p:spTree>
    <p:extLst>
      <p:ext uri="{BB962C8B-B14F-4D97-AF65-F5344CB8AC3E}">
        <p14:creationId xmlns:p14="http://schemas.microsoft.com/office/powerpoint/2010/main" val="2634079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e07a48bd-5a1d-434c-8686-72d376ead17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Restauration des fichiers et des données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fr-FR" smtClean="0"/>
              <a:t>Lors de la récupération des fichiers et des données, vous devez</a:t>
            </a:r>
          </a:p>
          <a:p>
            <a:pPr lvl="1"/>
            <a:r>
              <a:rPr lang="fr-FR" smtClean="0"/>
              <a:t>Autoriser les utilisateurs à restaurer leurs propres données</a:t>
            </a:r>
          </a:p>
          <a:p>
            <a:pPr lvl="1"/>
            <a:r>
              <a:rPr lang="fr-FR" smtClean="0"/>
              <a:t>Exécuter une restauration vers un autre emplacement</a:t>
            </a:r>
          </a:p>
          <a:p>
            <a:pPr lvl="1"/>
            <a:r>
              <a:rPr lang="fr-FR" smtClean="0"/>
              <a:t>Exécuter une restauration vers l'emplacement d'origine</a:t>
            </a:r>
          </a:p>
          <a:p>
            <a:pPr lvl="1"/>
            <a:r>
              <a:rPr lang="fr-FR" smtClean="0"/>
              <a:t>Exécuter une restauration de volume entier</a:t>
            </a:r>
          </a:p>
          <a:p>
            <a:endParaRPr lang="fr-FR"/>
          </a:p>
        </p:txBody>
      </p:sp>
    </p:spTree>
    <p:extLst>
      <p:ext uri="{BB962C8B-B14F-4D97-AF65-F5344CB8AC3E}">
        <p14:creationId xmlns:p14="http://schemas.microsoft.com/office/powerpoint/2010/main" val="611715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456dbf88-3c9a-42e4-9dc3-f10c6364be8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Restauration des serveurs Windows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Lorsque vous effectuez une restauration de serveur complète, envisagez les opérations suivantes</a:t>
            </a:r>
          </a:p>
          <a:p>
            <a:pPr lvl="1"/>
            <a:r>
              <a:rPr lang="fr-FR" smtClean="0"/>
              <a:t>Réaliser une restauration complète</a:t>
            </a:r>
          </a:p>
          <a:p>
            <a:pPr lvl="1"/>
            <a:r>
              <a:rPr lang="fr-FR" smtClean="0"/>
              <a:t>Utiliser des lecteurs de disques identiques ou de plus grande taille</a:t>
            </a:r>
          </a:p>
          <a:p>
            <a:pPr lvl="1"/>
            <a:r>
              <a:rPr lang="fr-FR" smtClean="0"/>
              <a:t>Importer dans Hyper-V</a:t>
            </a:r>
            <a:endParaRPr lang="fr-FR"/>
          </a:p>
        </p:txBody>
      </p:sp>
    </p:spTree>
    <p:extLst>
      <p:ext uri="{BB962C8B-B14F-4D97-AF65-F5344CB8AC3E}">
        <p14:creationId xmlns:p14="http://schemas.microsoft.com/office/powerpoint/2010/main" val="3278384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a184f728-abf6-40b3-ab9b-9c2523e2711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Restaurations Windows Server à l'aide de Data Protection Manager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Lorsque vous utilisez DPM, vous pouvez effectuer les types de restauration Windows Server suivants</a:t>
            </a:r>
          </a:p>
          <a:p>
            <a:pPr lvl="1"/>
            <a:r>
              <a:rPr lang="fr-FR" smtClean="0"/>
              <a:t>Versions de Windows Server de 2003 à 2012 </a:t>
            </a:r>
          </a:p>
          <a:p>
            <a:pPr lvl="1"/>
            <a:r>
              <a:rPr lang="fr-FR" smtClean="0"/>
              <a:t>Serveurs virtualisés Hyper-V</a:t>
            </a:r>
          </a:p>
          <a:p>
            <a:pPr lvl="1"/>
            <a:r>
              <a:rPr lang="fr-FR" smtClean="0"/>
              <a:t>Versions de SQL Server de 2000 à 2012</a:t>
            </a:r>
          </a:p>
          <a:p>
            <a:pPr lvl="1"/>
            <a:r>
              <a:rPr lang="fr-FR" smtClean="0"/>
              <a:t>Exchange Server 2003, 2007, 2010 et 2013, SharePoint Services 3.0 et SharePoint Server 2007 et 2013</a:t>
            </a:r>
          </a:p>
          <a:p>
            <a:pPr lvl="1"/>
            <a:r>
              <a:rPr lang="fr-FR" smtClean="0"/>
              <a:t>VMM</a:t>
            </a:r>
            <a:endParaRPr lang="fr-FR"/>
          </a:p>
        </p:txBody>
      </p:sp>
    </p:spTree>
    <p:extLst>
      <p:ext uri="{BB962C8B-B14F-4D97-AF65-F5344CB8AC3E}">
        <p14:creationId xmlns:p14="http://schemas.microsoft.com/office/powerpoint/2010/main" val="2401069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81898f3e-3f8d-44d0-9619-4e84e35984e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d'une stratégie de récupération</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Lorsque vous développez un plan de récupération, demandez-vous</a:t>
            </a:r>
          </a:p>
          <a:p>
            <a:pPr lvl="1"/>
            <a:r>
              <a:rPr lang="fr-FR" smtClean="0"/>
              <a:t>Où devez-vous récupérer ?</a:t>
            </a:r>
          </a:p>
          <a:p>
            <a:pPr lvl="1"/>
            <a:r>
              <a:rPr lang="fr-FR" smtClean="0"/>
              <a:t>Quand devez-vous récupérer ?</a:t>
            </a:r>
          </a:p>
          <a:p>
            <a:pPr lvl="1"/>
            <a:r>
              <a:rPr lang="fr-FR" smtClean="0"/>
              <a:t>Que devez-vous récupérer ?</a:t>
            </a:r>
          </a:p>
          <a:p>
            <a:pPr lvl="1"/>
            <a:r>
              <a:rPr lang="fr-FR" smtClean="0"/>
              <a:t>Quelles sont les procédures ?</a:t>
            </a:r>
            <a:endParaRPr lang="fr-FR"/>
          </a:p>
        </p:txBody>
      </p:sp>
    </p:spTree>
    <p:extLst>
      <p:ext uri="{BB962C8B-B14F-4D97-AF65-F5344CB8AC3E}">
        <p14:creationId xmlns:p14="http://schemas.microsoft.com/office/powerpoint/2010/main" val="1814680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49606dda-a912-41e9-9170-c579767a421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Implémentation d'un site de récupération d'urgence</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Lorsque vous implémentez un site de récupération d'urgence, vous devez</a:t>
            </a:r>
          </a:p>
          <a:p>
            <a:pPr lvl="1"/>
            <a:r>
              <a:rPr lang="fr-FR" smtClean="0"/>
              <a:t>Garantir la continuité des activités de l'entreprise</a:t>
            </a:r>
          </a:p>
          <a:p>
            <a:pPr lvl="1"/>
            <a:r>
              <a:rPr lang="fr-FR" smtClean="0"/>
              <a:t>Envisager d'utiliser des sites de récupération d'urgence basés sur le cloud</a:t>
            </a:r>
            <a:endParaRPr lang="fr-FR"/>
          </a:p>
        </p:txBody>
      </p:sp>
    </p:spTree>
    <p:extLst>
      <p:ext uri="{BB962C8B-B14F-4D97-AF65-F5344CB8AC3E}">
        <p14:creationId xmlns:p14="http://schemas.microsoft.com/office/powerpoint/2010/main" val="1004613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29eb721e-368e-4951-8900-f24758a9c306">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31226" cy="740664"/>
          </a:xfrm>
        </p:spPr>
        <p:txBody>
          <a:bodyPr/>
          <a:lstStyle/>
          <a:p>
            <a:pPr>
              <a:lnSpc>
                <a:spcPct val="80000"/>
              </a:lnSpc>
            </a:pPr>
            <a:r>
              <a:rPr lang="fr-FR" sz="2600" smtClean="0"/>
              <a:t>Leçon 4 : Planification et implémentation de la sauvegarde et de la récupération des ordinateurs virtuels</a:t>
            </a:r>
            <a:endParaRPr lang="fr-FR" sz="2600"/>
          </a:p>
        </p:txBody>
      </p:sp>
      <p:sp>
        <p:nvSpPr>
          <p:cNvPr id="3" name="Text Placeholder 2"/>
          <p:cNvSpPr>
            <a:spLocks noGrp="1"/>
          </p:cNvSpPr>
          <p:nvPr>
            <p:ph type="body" idx="1"/>
          </p:nvPr>
        </p:nvSpPr>
        <p:spPr/>
        <p:txBody>
          <a:bodyPr/>
          <a:lstStyle/>
          <a:p>
            <a:r>
              <a:rPr lang="fr-FR" smtClean="0"/>
              <a:t>Options d'implémentation de sauvegardes pour les ordinateurs virtuels
Déploiement de DPM
Options de configuration pour DPM
Utilisation de DPM pour sauvegarder les ordinateurs virtuels
Restauration d'ordinateurs virtuels à l'aide de DPM
Configuration du réplica Hyper-V
Éléments à prendre en compte pour implémenter la sauvegarde et la récupération d'ordinateurs virtuels</a:t>
            </a:r>
            <a:endParaRPr lang="fr-FR"/>
          </a:p>
        </p:txBody>
      </p:sp>
    </p:spTree>
    <p:extLst>
      <p:ext uri="{BB962C8B-B14F-4D97-AF65-F5344CB8AC3E}">
        <p14:creationId xmlns:p14="http://schemas.microsoft.com/office/powerpoint/2010/main" val="141775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p:txBody>
          <a:bodyPr/>
          <a:lstStyle/>
          <a:p>
            <a:r>
              <a:rPr lang="fr-FR" smtClean="0"/>
              <a:t>Vue d'ensemble de la planification de la continuité des activités de l'entreprise
Planification et implémentation des stratégies de sauvegarde
Planification et implémentation de la récupération
Planification et implémentation de la sauvegarde et de la récupération des ordinateurs virtuels</a:t>
            </a:r>
            <a:endParaRPr lang="fr-FR"/>
          </a:p>
        </p:txBody>
      </p:sp>
    </p:spTree>
    <p:extLst>
      <p:ext uri="{BB962C8B-B14F-4D97-AF65-F5344CB8AC3E}">
        <p14:creationId xmlns:p14="http://schemas.microsoft.com/office/powerpoint/2010/main" val="3900709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af23f48c-c05c-425e-bd2b-b3905db7ab65">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455026" cy="740664"/>
          </a:xfrm>
        </p:spPr>
        <p:txBody>
          <a:bodyPr/>
          <a:lstStyle/>
          <a:p>
            <a:pPr>
              <a:lnSpc>
                <a:spcPct val="80000"/>
              </a:lnSpc>
            </a:pPr>
            <a:r>
              <a:rPr lang="fr-FR" sz="2600" smtClean="0"/>
              <a:t>Options d'implémentation de sauvegardes pour les ordinateurs virtuels</a:t>
            </a:r>
            <a:endParaRPr lang="fr-FR" sz="2600"/>
          </a:p>
        </p:txBody>
      </p:sp>
      <p:sp>
        <p:nvSpPr>
          <p:cNvPr id="4" name="Content Placeholder 2"/>
          <p:cNvSpPr>
            <a:spLocks noGrp="1"/>
          </p:cNvSpPr>
          <p:nvPr/>
        </p:nvSpPr>
        <p:spPr bwMode="auto">
          <a:xfrm>
            <a:off x="458788" y="1021215"/>
            <a:ext cx="77708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Options prises en charge de sauvegarde d'ordinateurs virtuels</a:t>
            </a:r>
          </a:p>
          <a:p>
            <a:pPr lvl="1"/>
            <a:r>
              <a:rPr lang="fr-FR" smtClean="0"/>
              <a:t>Réalisation d'une sauvegarde sur le serveur physique où se trouvent les ordinateurs virtuels</a:t>
            </a:r>
          </a:p>
          <a:p>
            <a:pPr lvl="1"/>
            <a:r>
              <a:rPr lang="fr-FR" smtClean="0"/>
              <a:t>Réalisation d'une sauvegarde des données sur le serveur virtualisé</a:t>
            </a:r>
          </a:p>
          <a:p>
            <a:pPr lvl="1"/>
            <a:r>
              <a:rPr lang="fr-FR" smtClean="0"/>
              <a:t>Sauvegarde en ligne</a:t>
            </a:r>
          </a:p>
          <a:p>
            <a:pPr lvl="1"/>
            <a:r>
              <a:rPr lang="fr-FR" smtClean="0"/>
              <a:t>Sauvegarde hors connexion</a:t>
            </a:r>
          </a:p>
          <a:p>
            <a:endParaRPr lang="fr-FR"/>
          </a:p>
        </p:txBody>
      </p:sp>
    </p:spTree>
    <p:extLst>
      <p:ext uri="{BB962C8B-B14F-4D97-AF65-F5344CB8AC3E}">
        <p14:creationId xmlns:p14="http://schemas.microsoft.com/office/powerpoint/2010/main" val="305228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44a2431a-cb3d-4651-8fa1-2fdb54b499d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Déploiement de DPM</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Si vous déployez DPM, vous devez</a:t>
            </a:r>
          </a:p>
          <a:p>
            <a:pPr lvl="1"/>
            <a:r>
              <a:rPr lang="fr-FR" smtClean="0"/>
              <a:t>Concevoir une solution DPM appropriée</a:t>
            </a:r>
          </a:p>
          <a:p>
            <a:pPr lvl="1"/>
            <a:r>
              <a:rPr lang="fr-FR" smtClean="0"/>
              <a:t>Installer la configuration système préalablement requise pour DPM</a:t>
            </a:r>
          </a:p>
          <a:p>
            <a:pPr lvl="1"/>
            <a:r>
              <a:rPr lang="fr-FR" smtClean="0"/>
              <a:t>Installer SQL Server et DPM</a:t>
            </a:r>
          </a:p>
          <a:p>
            <a:pPr lvl="1"/>
            <a:r>
              <a:rPr lang="fr-FR" smtClean="0"/>
              <a:t>Vérifier l'installation</a:t>
            </a:r>
          </a:p>
          <a:p>
            <a:pPr lvl="1"/>
            <a:r>
              <a:rPr lang="fr-FR" smtClean="0"/>
              <a:t>Déployer des agents</a:t>
            </a:r>
          </a:p>
          <a:p>
            <a:pPr lvl="1"/>
            <a:r>
              <a:rPr lang="fr-FR" smtClean="0"/>
              <a:t>Effectuer une sauvegarde et une restauration test des serveurs protégés</a:t>
            </a:r>
            <a:endParaRPr lang="fr-FR"/>
          </a:p>
        </p:txBody>
      </p:sp>
    </p:spTree>
    <p:extLst>
      <p:ext uri="{BB962C8B-B14F-4D97-AF65-F5344CB8AC3E}">
        <p14:creationId xmlns:p14="http://schemas.microsoft.com/office/powerpoint/2010/main" val="1134859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2828aa0d-4d13-421c-af20-c12a2227615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configuration pour DPM</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Onglets de configuration de DPM</a:t>
            </a:r>
          </a:p>
          <a:p>
            <a:pPr lvl="1"/>
            <a:r>
              <a:rPr lang="fr-FR" smtClean="0"/>
              <a:t>Gestion</a:t>
            </a:r>
          </a:p>
          <a:p>
            <a:pPr lvl="1"/>
            <a:r>
              <a:rPr lang="fr-FR" smtClean="0"/>
              <a:t>Protection</a:t>
            </a:r>
          </a:p>
          <a:p>
            <a:pPr lvl="1"/>
            <a:r>
              <a:rPr lang="fr-FR" smtClean="0"/>
              <a:t>Récupération</a:t>
            </a:r>
          </a:p>
          <a:p>
            <a:pPr lvl="1"/>
            <a:r>
              <a:rPr lang="fr-FR" smtClean="0"/>
              <a:t>Création de rapports</a:t>
            </a:r>
          </a:p>
          <a:p>
            <a:pPr lvl="1"/>
            <a:r>
              <a:rPr lang="fr-FR" smtClean="0"/>
              <a:t>Analyse</a:t>
            </a:r>
            <a:endParaRPr lang="fr-FR"/>
          </a:p>
        </p:txBody>
      </p:sp>
    </p:spTree>
    <p:extLst>
      <p:ext uri="{BB962C8B-B14F-4D97-AF65-F5344CB8AC3E}">
        <p14:creationId xmlns:p14="http://schemas.microsoft.com/office/powerpoint/2010/main" val="3596706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018dc476-1698-4bec-a4f6-c3108231eef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Utilisation de DPM pour sauvegarder les ordinateurs virtuels</a:t>
            </a:r>
            <a:endParaRPr lang="fr-FR" sz="2600"/>
          </a:p>
        </p:txBody>
      </p:sp>
      <p:sp>
        <p:nvSpPr>
          <p:cNvPr id="4" name="Content Placeholder 2"/>
          <p:cNvSpPr>
            <a:spLocks noGrp="1"/>
          </p:cNvSpPr>
          <p:nvPr/>
        </p:nvSpPr>
        <p:spPr bwMode="auto">
          <a:xfrm>
            <a:off x="458788" y="1021215"/>
            <a:ext cx="833501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Options DPM prises en charge de sauvegarde d'ordinateurs virtuels</a:t>
            </a:r>
          </a:p>
          <a:p>
            <a:pPr lvl="1"/>
            <a:r>
              <a:rPr lang="fr-FR" smtClean="0"/>
              <a:t>Protection d'un hôte autonome</a:t>
            </a:r>
          </a:p>
          <a:p>
            <a:pPr lvl="1"/>
            <a:r>
              <a:rPr lang="fr-FR" smtClean="0"/>
              <a:t>Protection de l'ordinateur virtuel</a:t>
            </a:r>
          </a:p>
          <a:p>
            <a:pPr lvl="1"/>
            <a:r>
              <a:rPr lang="fr-FR" smtClean="0"/>
              <a:t>Protection de l'ordinateur virtuel sur un hôte en cluster</a:t>
            </a:r>
          </a:p>
          <a:p>
            <a:pPr lvl="1"/>
            <a:r>
              <a:rPr lang="fr-FR" smtClean="0"/>
              <a:t>Prise en charge de l'emplacement de l'hôte Hyper-V et du stockage sur différents serveurs</a:t>
            </a:r>
          </a:p>
          <a:p>
            <a:pPr lvl="1"/>
            <a:r>
              <a:rPr lang="fr-FR" smtClean="0"/>
              <a:t>Intégration de DPM avec VMM</a:t>
            </a:r>
          </a:p>
          <a:p>
            <a:endParaRPr lang="fr-FR" smtClean="0"/>
          </a:p>
          <a:p>
            <a:endParaRPr lang="fr-FR" smtClean="0"/>
          </a:p>
          <a:p>
            <a:endParaRPr lang="fr-FR"/>
          </a:p>
        </p:txBody>
      </p:sp>
    </p:spTree>
    <p:extLst>
      <p:ext uri="{BB962C8B-B14F-4D97-AF65-F5344CB8AC3E}">
        <p14:creationId xmlns:p14="http://schemas.microsoft.com/office/powerpoint/2010/main" val="494778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7ec3fdce-d8c8-431f-986b-0f6988bc14b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Restauration </a:t>
            </a:r>
            <a:r>
              <a:rPr lang="fr-FR" smtClean="0"/>
              <a:t>d'ordinateurs</a:t>
            </a:r>
            <a:r>
              <a:rPr lang="fr-FR" sz="2600" smtClean="0"/>
              <a:t> virtuels à l'aide de DPM</a:t>
            </a:r>
            <a:endParaRPr lang="fr-FR" sz="2600"/>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Protection des données dans les ordinateurs virtuels</a:t>
            </a:r>
          </a:p>
          <a:p>
            <a:pPr marL="0" indent="0">
              <a:buNone/>
            </a:pPr>
            <a:endParaRPr lang="fr-FR" smtClean="0"/>
          </a:p>
          <a:p>
            <a:pPr marL="0" indent="0">
              <a:buNone/>
            </a:pPr>
            <a:r>
              <a:rPr lang="fr-FR" smtClean="0"/>
              <a:t>Protection de l'ensemble du contenu et des paramètres de configuration des ordinateurs virtuels</a:t>
            </a:r>
          </a:p>
          <a:p>
            <a:pPr lvl="1"/>
            <a:r>
              <a:rPr lang="fr-FR" smtClean="0"/>
              <a:t>Récupération d'un ordinateur virtuel à l'emplacement d'origine</a:t>
            </a:r>
          </a:p>
          <a:p>
            <a:pPr lvl="1"/>
            <a:r>
              <a:rPr lang="fr-FR" smtClean="0"/>
              <a:t>Récupération d'un ordinateur virtuel à un autre emplacement</a:t>
            </a:r>
          </a:p>
          <a:p>
            <a:pPr lvl="1"/>
            <a:r>
              <a:rPr lang="fr-FR" smtClean="0"/>
              <a:t>Récupération au niveau des éléments : fichiers, dossiers, volumes ou fichiers VHD</a:t>
            </a:r>
          </a:p>
          <a:p>
            <a:pPr lvl="1"/>
            <a:endParaRPr lang="fr-FR" smtClean="0"/>
          </a:p>
          <a:p>
            <a:endParaRPr lang="fr-FR"/>
          </a:p>
        </p:txBody>
      </p:sp>
    </p:spTree>
    <p:extLst>
      <p:ext uri="{BB962C8B-B14F-4D97-AF65-F5344CB8AC3E}">
        <p14:creationId xmlns:p14="http://schemas.microsoft.com/office/powerpoint/2010/main" val="3255218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9c94b57f-3ac3-421d-abd6-8f4e64333d1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du réplica Hyper-V</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Avantages clés du réplica Hyper-V</a:t>
            </a:r>
          </a:p>
          <a:p>
            <a:pPr lvl="1"/>
            <a:r>
              <a:rPr lang="fr-FR" smtClean="0"/>
              <a:t>Permet une réplication asynchrone</a:t>
            </a:r>
          </a:p>
          <a:p>
            <a:pPr lvl="1"/>
            <a:r>
              <a:rPr lang="fr-FR" smtClean="0"/>
              <a:t>Aucun matériel, stockage ni logiciel supplémentaire n'est nécessaire</a:t>
            </a:r>
          </a:p>
          <a:p>
            <a:pPr lvl="1"/>
            <a:r>
              <a:rPr lang="fr-FR" smtClean="0"/>
              <a:t>Fonctionne via les réseaux IP et peut être chiffré</a:t>
            </a:r>
          </a:p>
          <a:p>
            <a:pPr lvl="1"/>
            <a:r>
              <a:rPr lang="fr-FR" smtClean="0"/>
              <a:t>Fonctionne avec les serveurs Hyper-V autonomes, les clusters de basculement ou les deux, et prend en charge l'appartenance à différents domaines ou groupes de travail</a:t>
            </a:r>
          </a:p>
          <a:p>
            <a:pPr lvl="1"/>
            <a:r>
              <a:rPr lang="fr-FR" smtClean="0"/>
              <a:t>Permet des basculements planifiés ou non planifiés</a:t>
            </a:r>
          </a:p>
          <a:p>
            <a:endParaRPr lang="fr-FR" smtClean="0"/>
          </a:p>
          <a:p>
            <a:endParaRPr lang="fr-FR"/>
          </a:p>
        </p:txBody>
      </p:sp>
    </p:spTree>
    <p:extLst>
      <p:ext uri="{BB962C8B-B14F-4D97-AF65-F5344CB8AC3E}">
        <p14:creationId xmlns:p14="http://schemas.microsoft.com/office/powerpoint/2010/main" val="1379203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96405442-0a25-4d3d-a8c9-6d835f5485c2">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69" cy="740664"/>
          </a:xfrm>
        </p:spPr>
        <p:txBody>
          <a:bodyPr/>
          <a:lstStyle/>
          <a:p>
            <a:pPr>
              <a:lnSpc>
                <a:spcPct val="80000"/>
              </a:lnSpc>
            </a:pPr>
            <a:r>
              <a:rPr lang="fr-FR" sz="2600" smtClean="0"/>
              <a:t>Éléments à prendre en compte pour implémenter la sauvegarde et la récupération d'ordinateurs virtuels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Meilleures pratiques en matière de sauvegarde et de récupération d'ordinateurs virtuels</a:t>
            </a:r>
          </a:p>
          <a:p>
            <a:pPr lvl="1"/>
            <a:r>
              <a:rPr lang="fr-FR" sz="2200" smtClean="0"/>
              <a:t>Créez les stratégies de sauvegarde et de restauration pour vos ordinateurs virtuels en fonction des exigences métier</a:t>
            </a:r>
          </a:p>
          <a:p>
            <a:pPr lvl="1"/>
            <a:r>
              <a:rPr lang="fr-FR" sz="2200" smtClean="0"/>
              <a:t>Déployez System Center 2012</a:t>
            </a:r>
          </a:p>
          <a:p>
            <a:pPr lvl="1"/>
            <a:r>
              <a:rPr lang="fr-FR" sz="2200" smtClean="0"/>
              <a:t>Créez des stratégies conformément aux instructions d'un produit spécifique pour les exécuter dans un environnement virtuel</a:t>
            </a:r>
          </a:p>
          <a:p>
            <a:pPr lvl="1"/>
            <a:r>
              <a:rPr lang="fr-FR" sz="2200" smtClean="0"/>
              <a:t>Testez les stratégies de sauvegarde et de restauration d'un environnement virtuel avant de les déployer dans un environnement de production</a:t>
            </a:r>
          </a:p>
          <a:p>
            <a:pPr lvl="1"/>
            <a:r>
              <a:rPr lang="fr-FR" sz="2200" smtClean="0"/>
              <a:t>Testez régulièrement les stratégies de sauvegarde et de restauration d'un environnement virtuel</a:t>
            </a:r>
            <a:endParaRPr lang="fr-FR"/>
          </a:p>
        </p:txBody>
      </p:sp>
    </p:spTree>
    <p:extLst>
      <p:ext uri="{BB962C8B-B14F-4D97-AF65-F5344CB8AC3E}">
        <p14:creationId xmlns:p14="http://schemas.microsoft.com/office/powerpoint/2010/main" val="1694774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31226" cy="740664"/>
          </a:xfrm>
        </p:spPr>
        <p:txBody>
          <a:bodyPr/>
          <a:lstStyle/>
          <a:p>
            <a:pPr>
              <a:lnSpc>
                <a:spcPct val="80000"/>
              </a:lnSpc>
            </a:pPr>
            <a:r>
              <a:rPr lang="fr-FR" sz="2600" smtClean="0"/>
              <a:t>Atelier pratique : Implémentation d'une stratégie de sauvegarde d'ordinateurs virtuels avec DPM</a:t>
            </a:r>
            <a:endParaRPr lang="fr-FR" sz="2600"/>
          </a:p>
        </p:txBody>
      </p:sp>
      <p:sp>
        <p:nvSpPr>
          <p:cNvPr id="3" name="Text Placeholder 2"/>
          <p:cNvSpPr>
            <a:spLocks noGrp="1"/>
          </p:cNvSpPr>
          <p:nvPr>
            <p:ph type="body" idx="1"/>
          </p:nvPr>
        </p:nvSpPr>
        <p:spPr>
          <a:xfrm>
            <a:off x="457200" y="1022400"/>
            <a:ext cx="8304212" cy="2590800"/>
          </a:xfrm>
        </p:spPr>
        <p:txBody>
          <a:bodyPr/>
          <a:lstStyle/>
          <a:p>
            <a:r>
              <a:rPr lang="fr-FR" sz="2400" smtClean="0"/>
              <a:t>Exercice 1 : Configurer DPM
Exercice 2 : Implémenter la sauvegarde et la récupération des données des ordinateurs virtuels
Exercice 3 : Implémenter la sauvegarde et la restauration des ordinateurs virtuels à l'aide de Data Protection Manager</a:t>
            </a:r>
            <a:endParaRPr lang="fr-FR" sz="2400"/>
          </a:p>
        </p:txBody>
      </p:sp>
      <p:sp>
        <p:nvSpPr>
          <p:cNvPr id="4" name="TextBox 3"/>
          <p:cNvSpPr txBox="1"/>
          <p:nvPr/>
        </p:nvSpPr>
        <p:spPr>
          <a:xfrm>
            <a:off x="457200" y="3757219"/>
            <a:ext cx="5061835" cy="461665"/>
          </a:xfrm>
          <a:prstGeom prst="rect">
            <a:avLst/>
          </a:prstGeom>
          <a:noFill/>
        </p:spPr>
        <p:txBody>
          <a:bodyPr vert="horz" wrap="none" rtlCol="0">
            <a:spAutoFit/>
          </a:bodyPr>
          <a:lstStyle/>
          <a:p>
            <a:r>
              <a:rPr lang="fr-FR" sz="2400" smtClean="0">
                <a:latin typeface="Segoe UI"/>
              </a:rPr>
              <a:t>Informations d'ouverture de session</a:t>
            </a:r>
            <a:endParaRPr lang="fr-FR" sz="2400">
              <a:latin typeface="Segoe UI"/>
            </a:endParaRPr>
          </a:p>
        </p:txBody>
      </p:sp>
      <p:sp>
        <p:nvSpPr>
          <p:cNvPr id="6" name="TextBox 5"/>
          <p:cNvSpPr txBox="1"/>
          <p:nvPr/>
        </p:nvSpPr>
        <p:spPr>
          <a:xfrm>
            <a:off x="457200" y="6026054"/>
            <a:ext cx="4800600" cy="461665"/>
          </a:xfrm>
          <a:prstGeom prst="rect">
            <a:avLst/>
          </a:prstGeom>
          <a:noFill/>
        </p:spPr>
        <p:txBody>
          <a:bodyPr vert="horz" wrap="square" rtlCol="0">
            <a:spAutoFit/>
          </a:bodyPr>
          <a:lstStyle/>
          <a:p>
            <a:r>
              <a:rPr lang="fr-FR" sz="2400" smtClean="0">
                <a:latin typeface="Segoe UI"/>
              </a:rPr>
              <a:t>Durée approximative : 40 minutes</a:t>
            </a:r>
            <a:endParaRPr lang="fr-FR" sz="2400">
              <a:latin typeface="Segoe UI"/>
            </a:endParaRPr>
          </a:p>
        </p:txBody>
      </p:sp>
      <p:sp>
        <p:nvSpPr>
          <p:cNvPr id="7" name="TextBox 6"/>
          <p:cNvSpPr txBox="1"/>
          <p:nvPr/>
        </p:nvSpPr>
        <p:spPr>
          <a:xfrm>
            <a:off x="457200" y="4236184"/>
            <a:ext cx="8532811" cy="1631216"/>
          </a:xfrm>
          <a:prstGeom prst="rect">
            <a:avLst/>
          </a:prstGeom>
          <a:noFill/>
        </p:spPr>
        <p:txBody>
          <a:bodyPr vert="horz" wrap="square" rtlCol="0">
            <a:spAutoFit/>
          </a:bodyPr>
          <a:lstStyle/>
          <a:p>
            <a:pPr>
              <a:tabLst>
                <a:tab pos="3587750" algn="l"/>
              </a:tabLst>
            </a:pPr>
            <a:r>
              <a:rPr lang="fr-FR" sz="2000" smtClean="0">
                <a:latin typeface="Segoe UI"/>
              </a:rPr>
              <a:t>Ordinateurs virtuels </a:t>
            </a:r>
            <a:r>
              <a:rPr lang="fr-FR" sz="2000" smtClean="0">
                <a:solidFill>
                  <a:srgbClr val="000000"/>
                </a:solidFill>
                <a:latin typeface="Segoe UI"/>
              </a:rPr>
              <a:t>	22414B-LON-DC1</a:t>
            </a:r>
          </a:p>
          <a:p>
            <a:pPr>
              <a:tabLst>
                <a:tab pos="3587750" algn="l"/>
              </a:tabLst>
            </a:pPr>
            <a:r>
              <a:rPr lang="fr-FR" sz="2000" smtClean="0">
                <a:solidFill>
                  <a:srgbClr val="000000"/>
                </a:solidFill>
                <a:latin typeface="Segoe UI"/>
              </a:rPr>
              <a:t>	22414B-LON-SVR1</a:t>
            </a:r>
          </a:p>
          <a:p>
            <a:pPr>
              <a:tabLst>
                <a:tab pos="3587750" algn="l"/>
              </a:tabLst>
            </a:pPr>
            <a:r>
              <a:rPr lang="fr-FR" sz="2000" smtClean="0">
                <a:solidFill>
                  <a:srgbClr val="000000"/>
                </a:solidFill>
                <a:latin typeface="Segoe UI"/>
              </a:rPr>
              <a:t>	</a:t>
            </a:r>
            <a:r>
              <a:rPr lang="fr-FR" sz="2000" smtClean="0">
                <a:latin typeface="Segoe UI"/>
              </a:rPr>
              <a:t>22414B‑LON‑DM1</a:t>
            </a:r>
            <a:r>
              <a:rPr lang="fr-FR" sz="2000" smtClean="0">
                <a:solidFill>
                  <a:srgbClr val="000000"/>
                </a:solidFill>
                <a:latin typeface="Segoe UI"/>
              </a:rPr>
              <a:t>		</a:t>
            </a:r>
          </a:p>
          <a:p>
            <a:pPr>
              <a:tabLst>
                <a:tab pos="3587750" algn="l"/>
              </a:tabLst>
            </a:pPr>
            <a:r>
              <a:rPr lang="fr-FR" sz="2000" b="0" i="0" u="none" strike="noStrike" baseline="0" smtClean="0">
                <a:latin typeface="Segoe UI"/>
              </a:rPr>
              <a:t>Nom d'utilisateur	</a:t>
            </a:r>
            <a:r>
              <a:rPr lang="fr-FR" sz="2000" b="1" i="0" u="none" strike="noStrike" baseline="0" smtClean="0">
                <a:latin typeface="Segoe UI"/>
              </a:rPr>
              <a:t>ADATUM\Administrateur</a:t>
            </a:r>
            <a:r>
              <a:rPr lang="fr-FR" sz="2000" b="0" i="0" u="none" strike="noStrike" baseline="0" smtClean="0">
                <a:latin typeface="Segoe UI"/>
              </a:rPr>
              <a:t>	</a:t>
            </a:r>
          </a:p>
          <a:p>
            <a:pPr>
              <a:tabLst>
                <a:tab pos="3587750" algn="l"/>
              </a:tabLst>
            </a:pPr>
            <a:r>
              <a:rPr lang="fr-FR" sz="2000" b="0" i="0" u="none" strike="noStrike" baseline="0" smtClean="0">
                <a:latin typeface="Segoe UI"/>
              </a:rPr>
              <a:t>Mot de passe	</a:t>
            </a:r>
            <a:r>
              <a:rPr lang="fr-FR" sz="2000" b="1" i="0" u="none" strike="noStrike" baseline="0" smtClean="0">
                <a:latin typeface="Segoe UI"/>
              </a:rPr>
              <a:t>Pa$$w0rd</a:t>
            </a:r>
            <a:endParaRPr lang="fr-FR" sz="2000" b="0" i="0" u="none" strike="noStrike" baseline="0" smtClean="0">
              <a:latin typeface="Segoe UI"/>
            </a:endParaRPr>
          </a:p>
        </p:txBody>
      </p:sp>
    </p:spTree>
    <p:extLst>
      <p:ext uri="{BB962C8B-B14F-4D97-AF65-F5344CB8AC3E}">
        <p14:creationId xmlns:p14="http://schemas.microsoft.com/office/powerpoint/2010/main" val="3305987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458788" y="1021215"/>
            <a:ext cx="8119156" cy="5280869"/>
          </a:xfrm>
          <a:prstGeom prst="rect">
            <a:avLst/>
          </a:prstGeom>
          <a:noFill/>
        </p:spPr>
        <p:txBody>
          <a:bodyPr vert="horz" wrap="square" rtlCol="0">
            <a:spAutoFit/>
          </a:bodyPr>
          <a:lstStyle/>
          <a:p>
            <a:pPr>
              <a:lnSpc>
                <a:spcPct val="115000"/>
              </a:lnSpc>
              <a:spcAft>
                <a:spcPts val="1000"/>
              </a:spcAft>
            </a:pPr>
            <a:r>
              <a:rPr lang="fr-FR" sz="2400" smtClean="0">
                <a:effectLst/>
                <a:latin typeface="Segoe UI"/>
                <a:ea typeface="Times New Roman"/>
                <a:cs typeface="Times New Roman"/>
              </a:rPr>
              <a:t>Dans le cadre de la stratégie de virtualisation, A. Datum convertit la plupart de ses serveurs physiques en ordinateurs virtuels et déploie presque tous les nouveaux serveurs sous la forme d'ordinateurs virtuels. A. Datum a besoin de développer une stratégie pour traiter les sauvegardes des ordinateurs virtuels afin de s'assurer que toutes les données stockées sur les ordinateurs virtuels sont sauvegardées. Dans certains cas, les ordinateurs virtuels doivent également être sauvegardés</a:t>
            </a:r>
          </a:p>
          <a:p>
            <a:pPr>
              <a:lnSpc>
                <a:spcPct val="115000"/>
              </a:lnSpc>
              <a:spcAft>
                <a:spcPts val="1000"/>
              </a:spcAft>
            </a:pPr>
            <a:r>
              <a:rPr lang="fr-FR" sz="2400" smtClean="0">
                <a:effectLst/>
                <a:latin typeface="Segoe UI"/>
                <a:ea typeface="Times New Roman"/>
                <a:cs typeface="Times New Roman"/>
              </a:rPr>
              <a:t>Vous devez configurer DPM pour sauvegarder les données stockées au sein d'un ordinateur virtuel, ainsi que les ordinateurs virtuels eux-mêmes</a:t>
            </a:r>
            <a:endParaRPr lang="fr-FR" sz="2400">
              <a:effectLst/>
              <a:latin typeface="Segoe UI"/>
              <a:ea typeface="Times New Roman"/>
              <a:cs typeface="Times New Roman"/>
            </a:endParaRPr>
          </a:p>
        </p:txBody>
      </p:sp>
    </p:spTree>
    <p:extLst>
      <p:ext uri="{BB962C8B-B14F-4D97-AF65-F5344CB8AC3E}">
        <p14:creationId xmlns:p14="http://schemas.microsoft.com/office/powerpoint/2010/main" val="747784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bb1a7c50-b8a8-40a7-85db-59081cad6e6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fr-FR"/>
          </a:p>
        </p:txBody>
      </p:sp>
      <p:sp>
        <p:nvSpPr>
          <p:cNvPr id="3" name="Text Placeholder 2"/>
          <p:cNvSpPr>
            <a:spLocks noGrp="1"/>
          </p:cNvSpPr>
          <p:nvPr>
            <p:ph type="body" idx="1"/>
          </p:nvPr>
        </p:nvSpPr>
        <p:spPr/>
        <p:txBody>
          <a:bodyPr/>
          <a:lstStyle/>
          <a:p>
            <a:r>
              <a:rPr lang="fr-FR" smtClean="0"/>
              <a:t>Pourquoi est-il important d'avoir préparé une stratégie détaillée pour les sauvegardes et les restaurations pour votre organisation ?
Après avoir défini cela, une organisation doit-elle considérer qu'elle a répondu à toutes les exigences requises pour prendre en compte les risques ?</a:t>
            </a:r>
            <a:endParaRPr lang="fr-FR"/>
          </a:p>
        </p:txBody>
      </p:sp>
    </p:spTree>
    <p:extLst>
      <p:ext uri="{BB962C8B-B14F-4D97-AF65-F5344CB8AC3E}">
        <p14:creationId xmlns:p14="http://schemas.microsoft.com/office/powerpoint/2010/main" val="1600624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Leçon 1 : Vue d'ensemble de la planification de la continuité des activités de l'entreprise</a:t>
            </a:r>
            <a:endParaRPr lang="fr-FR" sz="2600"/>
          </a:p>
        </p:txBody>
      </p:sp>
      <p:sp>
        <p:nvSpPr>
          <p:cNvPr id="3" name="Text Placeholder 2"/>
          <p:cNvSpPr>
            <a:spLocks noGrp="1"/>
          </p:cNvSpPr>
          <p:nvPr>
            <p:ph type="body" idx="1"/>
          </p:nvPr>
        </p:nvSpPr>
        <p:spPr>
          <a:xfrm>
            <a:off x="458788" y="1021214"/>
            <a:ext cx="8075612" cy="5303385"/>
          </a:xfrm>
        </p:spPr>
        <p:txBody>
          <a:bodyPr/>
          <a:lstStyle/>
          <a:p>
            <a:r>
              <a:rPr lang="fr-FR" sz="2600" smtClean="0"/>
              <a:t>Collecte des exigences en matière de planification de la continuité des activités
Stratégies d'implémentation de la continuité des activités
Contrats de niveau de service
Composants d'une stratégie de sauvegarde
Composants d'une stratégie de restauration
Avantages liés à l'utilisation de la Sauvegarde Windows Server
Avantages de l'utilisation de System Center 2012 DPM
Éléments à prendre en compte pour utiliser Windows Azure Online Backup</a:t>
            </a:r>
            <a:endParaRPr lang="fr-FR" sz="2600"/>
          </a:p>
        </p:txBody>
      </p:sp>
    </p:spTree>
    <p:extLst>
      <p:ext uri="{BB962C8B-B14F-4D97-AF65-F5344CB8AC3E}">
        <p14:creationId xmlns:p14="http://schemas.microsoft.com/office/powerpoint/2010/main" val="2619340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Question(s) de contrôle des acquis
Problèmes réels et scénarios
Outils
Méthode conseillée
Problèmes courants et conseils relatifs à la résolution des problèmes</a:t>
            </a:r>
            <a:endParaRPr lang="fr-FR"/>
          </a:p>
        </p:txBody>
      </p:sp>
    </p:spTree>
    <p:extLst>
      <p:ext uri="{BB962C8B-B14F-4D97-AF65-F5344CB8AC3E}">
        <p14:creationId xmlns:p14="http://schemas.microsoft.com/office/powerpoint/2010/main" val="2211183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9056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Collecte des exigences en matière de planification de la continuité des activités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	Les exigences en matière de planification de la continuité des activités doivent inclure</a:t>
            </a:r>
          </a:p>
          <a:p>
            <a:pPr lvl="1"/>
            <a:r>
              <a:rPr lang="fr-FR" smtClean="0"/>
              <a:t>Contrats SLA pour les systèmes informatiques</a:t>
            </a:r>
          </a:p>
          <a:p>
            <a:pPr lvl="1"/>
            <a:r>
              <a:rPr lang="fr-FR" smtClean="0"/>
              <a:t>Coordonnées et connaissances techniques du personnel affecté à la récupération</a:t>
            </a:r>
          </a:p>
          <a:p>
            <a:pPr lvl="1"/>
            <a:r>
              <a:rPr lang="fr-FR" smtClean="0"/>
              <a:t>Site secondaire</a:t>
            </a:r>
          </a:p>
          <a:p>
            <a:pPr lvl="1"/>
            <a:r>
              <a:rPr lang="fr-FR" smtClean="0"/>
              <a:t>Solutions de contournement</a:t>
            </a:r>
          </a:p>
          <a:p>
            <a:pPr lvl="1"/>
            <a:r>
              <a:rPr lang="fr-FR" smtClean="0"/>
              <a:t>Temps maximal d'indisponibilité toléré pour les applications</a:t>
            </a:r>
          </a:p>
          <a:p>
            <a:endParaRPr lang="fr-FR"/>
          </a:p>
        </p:txBody>
      </p:sp>
    </p:spTree>
    <p:extLst>
      <p:ext uri="{BB962C8B-B14F-4D97-AF65-F5344CB8AC3E}">
        <p14:creationId xmlns:p14="http://schemas.microsoft.com/office/powerpoint/2010/main" val="166392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607426" cy="740664"/>
          </a:xfrm>
        </p:spPr>
        <p:txBody>
          <a:bodyPr/>
          <a:lstStyle/>
          <a:p>
            <a:r>
              <a:rPr lang="fr-FR" sz="2600" smtClean="0"/>
              <a:t>Stratégies d'implémentation de la continuité des activités</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	Vous pouvez collecter les données de continuité des activités de l'entreprise suivantes</a:t>
            </a:r>
          </a:p>
          <a:p>
            <a:pPr lvl="1"/>
            <a:r>
              <a:rPr lang="fr-FR" smtClean="0"/>
              <a:t>Analyse de l'impact sur l'entreprise</a:t>
            </a:r>
          </a:p>
          <a:p>
            <a:pPr lvl="1"/>
            <a:r>
              <a:rPr lang="fr-FR" smtClean="0"/>
              <a:t>Analyse des risques</a:t>
            </a:r>
          </a:p>
          <a:p>
            <a:endParaRPr lang="fr-FR" smtClean="0"/>
          </a:p>
          <a:p>
            <a:pPr>
              <a:buNone/>
            </a:pPr>
            <a:r>
              <a:rPr lang="fr-FR" smtClean="0"/>
              <a:t>	Prenez en compte une palette de stratégies pour implémenter la continuité des activités de l'entreprise, notamment</a:t>
            </a:r>
          </a:p>
          <a:p>
            <a:pPr lvl="1"/>
            <a:r>
              <a:rPr lang="fr-FR" smtClean="0"/>
              <a:t>Stratégies à faible coût</a:t>
            </a:r>
          </a:p>
          <a:p>
            <a:pPr lvl="1"/>
            <a:r>
              <a:rPr lang="fr-FR" smtClean="0"/>
              <a:t>Stratégies assurant une continuité complète</a:t>
            </a:r>
          </a:p>
          <a:p>
            <a:endParaRPr lang="fr-FR" smtClean="0"/>
          </a:p>
          <a:p>
            <a:endParaRPr lang="fr-FR"/>
          </a:p>
        </p:txBody>
      </p:sp>
    </p:spTree>
    <p:extLst>
      <p:ext uri="{BB962C8B-B14F-4D97-AF65-F5344CB8AC3E}">
        <p14:creationId xmlns:p14="http://schemas.microsoft.com/office/powerpoint/2010/main" val="2586934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f25f07c6-ee9c-4d11-89ba-b708ce31f3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Contrats de niveau de service</a:t>
            </a:r>
            <a:endParaRPr lang="fr-FR"/>
          </a:p>
        </p:txBody>
      </p:sp>
      <p:sp>
        <p:nvSpPr>
          <p:cNvPr id="4" name="Content Placeholder 1"/>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Un contrat SLA doit inclure les composants suivants</a:t>
            </a:r>
          </a:p>
          <a:p>
            <a:pPr lvl="1"/>
            <a:r>
              <a:rPr lang="fr-FR" smtClean="0"/>
              <a:t>Heures de fonctionnement</a:t>
            </a:r>
          </a:p>
          <a:p>
            <a:pPr lvl="1"/>
            <a:r>
              <a:rPr lang="fr-FR" smtClean="0"/>
              <a:t>Disponibilité des services</a:t>
            </a:r>
          </a:p>
          <a:p>
            <a:pPr lvl="1"/>
            <a:r>
              <a:rPr lang="fr-FR" smtClean="0"/>
              <a:t>Objectif RPO</a:t>
            </a:r>
          </a:p>
          <a:p>
            <a:pPr lvl="1"/>
            <a:r>
              <a:rPr lang="fr-FR" smtClean="0"/>
              <a:t>Objectif RTO</a:t>
            </a:r>
          </a:p>
          <a:p>
            <a:pPr lvl="1"/>
            <a:r>
              <a:rPr lang="fr-FR" smtClean="0"/>
              <a:t>Objectifs de rétention</a:t>
            </a:r>
          </a:p>
          <a:p>
            <a:pPr lvl="1"/>
            <a:r>
              <a:rPr lang="fr-FR" smtClean="0"/>
              <a:t>Performances système</a:t>
            </a:r>
            <a:endParaRPr lang="fr-FR"/>
          </a:p>
        </p:txBody>
      </p:sp>
    </p:spTree>
    <p:extLst>
      <p:ext uri="{BB962C8B-B14F-4D97-AF65-F5344CB8AC3E}">
        <p14:creationId xmlns:p14="http://schemas.microsoft.com/office/powerpoint/2010/main" val="206422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Composants d'une stratégie de sauvegarde</a:t>
            </a:r>
            <a:endParaRPr lang="fr-FR"/>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	Lorsque vous planifiez une stratégie de sauvegarde, vous devez</a:t>
            </a:r>
          </a:p>
          <a:p>
            <a:pPr lvl="1"/>
            <a:r>
              <a:rPr lang="fr-FR" smtClean="0"/>
              <a:t>Répertorier les données à sauvegarder</a:t>
            </a:r>
          </a:p>
          <a:p>
            <a:pPr lvl="1"/>
            <a:r>
              <a:rPr lang="fr-FR" smtClean="0"/>
              <a:t>Créer une planification de sauvegarde</a:t>
            </a:r>
          </a:p>
          <a:p>
            <a:pPr lvl="1"/>
            <a:r>
              <a:rPr lang="fr-FR" smtClean="0"/>
              <a:t>Choisir un type de sauvegarde</a:t>
            </a:r>
          </a:p>
          <a:p>
            <a:pPr lvl="1"/>
            <a:r>
              <a:rPr lang="fr-FR" smtClean="0"/>
              <a:t>Choisir le support de sauvegarde</a:t>
            </a:r>
          </a:p>
          <a:p>
            <a:endParaRPr lang="fr-FR"/>
          </a:p>
        </p:txBody>
      </p:sp>
    </p:spTree>
    <p:extLst>
      <p:ext uri="{BB962C8B-B14F-4D97-AF65-F5344CB8AC3E}">
        <p14:creationId xmlns:p14="http://schemas.microsoft.com/office/powerpoint/2010/main" val="2942609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2e4321ca-4187-4856-b308-698e5676d49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Composants d'une stratégie de restauration</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	Les stratégies de sauvegarde incluent</a:t>
            </a:r>
          </a:p>
          <a:p>
            <a:pPr lvl="1"/>
            <a:r>
              <a:rPr lang="fr-FR" smtClean="0"/>
              <a:t>Restauration des données</a:t>
            </a:r>
          </a:p>
          <a:p>
            <a:pPr lvl="1"/>
            <a:r>
              <a:rPr lang="fr-FR" smtClean="0"/>
              <a:t>Restauration des services</a:t>
            </a:r>
          </a:p>
          <a:p>
            <a:pPr lvl="1"/>
            <a:r>
              <a:rPr lang="fr-FR" smtClean="0"/>
              <a:t>Restauration du serveur complet</a:t>
            </a:r>
          </a:p>
          <a:p>
            <a:pPr lvl="1"/>
            <a:r>
              <a:rPr lang="fr-FR" smtClean="0"/>
              <a:t>Restauration des sauvegardes hors site</a:t>
            </a:r>
            <a:endParaRPr lang="fr-FR"/>
          </a:p>
        </p:txBody>
      </p:sp>
    </p:spTree>
    <p:extLst>
      <p:ext uri="{BB962C8B-B14F-4D97-AF65-F5344CB8AC3E}">
        <p14:creationId xmlns:p14="http://schemas.microsoft.com/office/powerpoint/2010/main" val="3986150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568</TotalTime>
  <Words>2003</Words>
  <Application>Microsoft Office PowerPoint</Application>
  <PresentationFormat>On-screen Show (4:3)</PresentationFormat>
  <Paragraphs>511</Paragraphs>
  <Slides>41</Slides>
  <Notes>41</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Times New Roman</vt:lpstr>
      <vt:lpstr>Segoe</vt:lpstr>
      <vt:lpstr>Verdana</vt:lpstr>
      <vt:lpstr>Segoe UI</vt:lpstr>
      <vt:lpstr>Segoe UI Light</vt:lpstr>
      <vt:lpstr>Symbol</vt:lpstr>
      <vt:lpstr>Segoe Light</vt:lpstr>
      <vt:lpstr>SimSun</vt:lpstr>
      <vt:lpstr>Wingdings</vt:lpstr>
      <vt:lpstr>Calibri</vt:lpstr>
      <vt:lpstr>Presentation1</vt:lpstr>
      <vt:lpstr>Module 10</vt:lpstr>
      <vt:lpstr>PowerPoint Presentation</vt:lpstr>
      <vt:lpstr>Vue d'ensemble du module</vt:lpstr>
      <vt:lpstr>Leçon 1 : Vue d'ensemble de la planification de la continuité des activités de l'entreprise</vt:lpstr>
      <vt:lpstr>Collecte des exigences en matière de planification de la continuité des activités</vt:lpstr>
      <vt:lpstr>Stratégies d'implémentation de la continuité des activités</vt:lpstr>
      <vt:lpstr>Contrats de niveau de service</vt:lpstr>
      <vt:lpstr>Composants d'une stratégie de sauvegarde</vt:lpstr>
      <vt:lpstr>Composants d'une stratégie de restauration</vt:lpstr>
      <vt:lpstr>Avantages liés à l'utilisation de la Sauvegarde Windows Server</vt:lpstr>
      <vt:lpstr>Avantages de l'utilisation de System Center 2012 DPM</vt:lpstr>
      <vt:lpstr>Éléments à prendre en compte pour utiliser Windows Azure Online Backup</vt:lpstr>
      <vt:lpstr>Leçon 2 : Planification et implémentation des stratégies de sauvegarde</vt:lpstr>
      <vt:lpstr>Options de planification des sauvegardes des serveurs</vt:lpstr>
      <vt:lpstr>Options de sauvegarde AD DS</vt:lpstr>
      <vt:lpstr>Options de sauvegarde des rôles Windows Server 2012</vt:lpstr>
      <vt:lpstr>Options de sauvegarde du stockage de fichiers</vt:lpstr>
      <vt:lpstr>Réalisation de sauvegardes Windows Server à l'aide de DPM</vt:lpstr>
      <vt:lpstr>Planification d'une stratégie de sauvegarde</vt:lpstr>
      <vt:lpstr>Leçon 3 : Planification et implémentation de la récupération</vt:lpstr>
      <vt:lpstr>Options de planification de la récupération des serveurs</vt:lpstr>
      <vt:lpstr>Options de restauration AD DS</vt:lpstr>
      <vt:lpstr>Restauration des rôles Windows Server 2012</vt:lpstr>
      <vt:lpstr>Restauration des fichiers et des données</vt:lpstr>
      <vt:lpstr>Restauration des serveurs Windows</vt:lpstr>
      <vt:lpstr>Restaurations Windows Server à l'aide de Data Protection Manager</vt:lpstr>
      <vt:lpstr>Planification d'une stratégie de récupération</vt:lpstr>
      <vt:lpstr>Implémentation d'un site de récupération d'urgence</vt:lpstr>
      <vt:lpstr>Leçon 4 : Planification et implémentation de la sauvegarde et de la récupération des ordinateurs virtuels</vt:lpstr>
      <vt:lpstr>Options d'implémentation de sauvegardes pour les ordinateurs virtuels</vt:lpstr>
      <vt:lpstr>Déploiement de DPM</vt:lpstr>
      <vt:lpstr>Options de configuration pour DPM</vt:lpstr>
      <vt:lpstr>Utilisation de DPM pour sauvegarder les ordinateurs virtuels</vt:lpstr>
      <vt:lpstr>Restauration d'ordinateurs virtuels à l'aide de DPM</vt:lpstr>
      <vt:lpstr>Configuration du réplica Hyper-V</vt:lpstr>
      <vt:lpstr>Éléments à prendre en compte pour implémenter la sauvegarde et la récupération d'ordinateurs virtuels</vt:lpstr>
      <vt:lpstr>Atelier pratique : Implémentation d'une stratégie de sauvegarde d'ordinateurs virtuels avec DPM</vt:lpstr>
      <vt:lpstr>Scénario d'atelier pratique</vt:lpstr>
      <vt:lpstr>Contrôle des acquis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Module10</dc:title>
  <dc:creator>Kristin</dc:creator>
  <cp:lastModifiedBy>Ruiz, Pilar</cp:lastModifiedBy>
  <cp:revision>80</cp:revision>
  <dcterms:created xsi:type="dcterms:W3CDTF">2013-04-01T16:36:06Z</dcterms:created>
  <dcterms:modified xsi:type="dcterms:W3CDTF">2013-08-13T06:33:36Z</dcterms:modified>
</cp:coreProperties>
</file>