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2" r:id="rId33"/>
    <p:sldId id="287" r:id="rId34"/>
    <p:sldId id="288" r:id="rId35"/>
    <p:sldId id="289" r:id="rId36"/>
    <p:sldId id="293" r:id="rId37"/>
  </p:sldIdLst>
  <p:sldSz cx="9144000" cy="6858000" type="screen4x3"/>
  <p:notesSz cx="6858000" cy="9144000"/>
  <p:embeddedFontLst>
    <p:embeddedFont>
      <p:font typeface="Verdana" pitchFamily="34" charset="0"/>
      <p:regular r:id="rId39"/>
      <p:bold r:id="rId40"/>
      <p:italic r:id="rId41"/>
      <p:boldItalic r:id="rId42"/>
    </p:embeddedFont>
    <p:embeddedFont>
      <p:font typeface="Segoe UI" pitchFamily="34" charset="0"/>
      <p:regular r:id="rId43"/>
      <p:bold r:id="rId44"/>
      <p:italic r:id="rId45"/>
      <p:boldItalic r:id="rId46"/>
    </p:embeddedFont>
    <p:embeddedFont>
      <p:font typeface="Segoe UI Light" pitchFamily="34" charset="0"/>
      <p:regular r:id="rId47"/>
    </p:embeddedFont>
    <p:embeddedFont>
      <p:font typeface="Segoe Light" pitchFamily="34" charset="0"/>
      <p:regular r:id="rId48"/>
      <p:italic r:id="rId49"/>
    </p:embeddedFont>
    <p:embeddedFont>
      <p:font typeface="SimSun" pitchFamily="2" charset="-122"/>
      <p:regular r:id="rId50"/>
    </p:embeddedFont>
    <p:embeddedFont>
      <p:font typeface="Calibri"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0629"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797E1-BBC7-4461-84EF-D57DEBE80B78}"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1C6A6-37F5-4D29-AE35-CBDF450FF11E}" type="slidenum">
              <a:rPr lang="en-US" smtClean="0"/>
              <a:t>‹#›</a:t>
            </a:fld>
            <a:endParaRPr lang="en-US"/>
          </a:p>
        </p:txBody>
      </p:sp>
    </p:spTree>
    <p:extLst>
      <p:ext uri="{BB962C8B-B14F-4D97-AF65-F5344CB8AC3E}">
        <p14:creationId xmlns:p14="http://schemas.microsoft.com/office/powerpoint/2010/main" val="66724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Présentation : 75 minutes</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Atelier pratique : 100 minutes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À la fin de ce module, les stagiaires seront à même d'effectuer les tâches suivantes :</a:t>
            </a: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Times New Roman"/>
              </a:rPr>
              <a:t>p</a:t>
            </a:r>
            <a:r>
              <a:rPr lang="fr-FR" sz="1000" smtClean="0">
                <a:solidFill>
                  <a:srgbClr val="000000"/>
                </a:solidFill>
                <a:effectLst/>
                <a:latin typeface="Arial"/>
                <a:ea typeface="Times New Roman"/>
                <a:cs typeface="Times New Roman"/>
              </a:rPr>
              <a:t>lanifier et implémenter un déploiement d'autorité de certification (AC)</a:t>
            </a:r>
            <a:r>
              <a:rPr lang="fr-FR" sz="1000" smtClean="0">
                <a:solidFill>
                  <a:srgbClr val="000000"/>
                </a:solidFill>
                <a:latin typeface="Arial"/>
                <a:ea typeface="Times New Roman"/>
                <a:cs typeface="Times New Roman"/>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Times New Roman"/>
              </a:rPr>
              <a:t>p</a:t>
            </a:r>
            <a:r>
              <a:rPr lang="fr-FR" sz="1000" smtClean="0">
                <a:solidFill>
                  <a:srgbClr val="000000"/>
                </a:solidFill>
                <a:effectLst/>
                <a:latin typeface="Arial"/>
                <a:ea typeface="Times New Roman"/>
                <a:cs typeface="Times New Roman"/>
              </a:rPr>
              <a:t>lanifier et implémenter des modèles de certificats</a:t>
            </a:r>
            <a:r>
              <a:rPr lang="fr-FR" sz="1000" smtClean="0">
                <a:solidFill>
                  <a:srgbClr val="000000"/>
                </a:solidFill>
                <a:latin typeface="Arial"/>
                <a:ea typeface="Times New Roman"/>
                <a:cs typeface="Times New Roman"/>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Times New Roman"/>
              </a:rPr>
              <a:t>p</a:t>
            </a:r>
            <a:r>
              <a:rPr lang="fr-FR" sz="1000" smtClean="0">
                <a:solidFill>
                  <a:srgbClr val="000000"/>
                </a:solidFill>
                <a:effectLst/>
                <a:latin typeface="Arial"/>
                <a:ea typeface="Times New Roman"/>
                <a:cs typeface="Times New Roman"/>
              </a:rPr>
              <a:t>lanifier et implémenter la distribution et la révocation de certificats</a:t>
            </a:r>
            <a:r>
              <a:rPr lang="fr-FR" sz="1000" smtClean="0">
                <a:solidFill>
                  <a:srgbClr val="000000"/>
                </a:solidFill>
                <a:latin typeface="Arial"/>
                <a:ea typeface="Times New Roman"/>
                <a:cs typeface="Times New Roman"/>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Times New Roman"/>
              </a:rPr>
              <a:t>p</a:t>
            </a:r>
            <a:r>
              <a:rPr lang="fr-FR" sz="1000" smtClean="0">
                <a:solidFill>
                  <a:srgbClr val="000000"/>
                </a:solidFill>
                <a:effectLst/>
                <a:latin typeface="Arial"/>
                <a:ea typeface="Times New Roman"/>
                <a:cs typeface="Times New Roman"/>
              </a:rPr>
              <a:t>lanifier et implémenter l'archivage et la récupération de clé.</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Pour animer ce module, vous devez disposer du fichier Microsoft</a:t>
            </a:r>
            <a:r>
              <a:rPr lang="fr-FR" sz="1000" baseline="30000" smtClean="0">
                <a:latin typeface="Arial"/>
                <a:ea typeface="Calibri"/>
                <a:cs typeface="Segoe UI"/>
              </a:rPr>
              <a:t>®</a:t>
            </a:r>
            <a:r>
              <a:rPr lang="fr-FR" sz="1000" smtClean="0">
                <a:latin typeface="Arial"/>
                <a:ea typeface="Calibri"/>
                <a:cs typeface="Segoe UI"/>
              </a:rPr>
              <a:t> Office PowerPoint</a:t>
            </a:r>
            <a:r>
              <a:rPr lang="fr-FR" sz="1000" baseline="30000" smtClean="0">
                <a:latin typeface="Arial"/>
                <a:ea typeface="Calibri"/>
                <a:cs typeface="Segoe UI"/>
              </a:rPr>
              <a:t>®</a:t>
            </a:r>
            <a:r>
              <a:rPr lang="fr-FR" sz="1000" smtClean="0">
                <a:latin typeface="Arial"/>
                <a:ea typeface="Calibri"/>
                <a:cs typeface="Segoe UI"/>
              </a:rPr>
              <a:t> 22414B_11.pptx.</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Important :</a:t>
            </a:r>
            <a:r>
              <a:rPr lang="fr-FR" sz="1000" smtClean="0">
                <a:latin typeface="Arial"/>
                <a:ea typeface="Times New Roman"/>
                <a:cs typeface="Calibri"/>
              </a:rPr>
              <a:t> I</a:t>
            </a:r>
            <a:r>
              <a:rPr lang="fr-FR" sz="1000" smtClean="0">
                <a:latin typeface="Arial"/>
                <a:ea typeface="Calibri"/>
                <a:cs typeface="Segoe UI"/>
              </a:rPr>
              <a:t>l est recommandé d'utiliser Microsoft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préparer ce module, vous devez effectuer les tâches suivantes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lire tous les documents de cours relatifs à ce module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exercez-vous à exécuter les démonstrations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vous exercer à exécuter les ateliers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passer en revue la section « Contrôle des acquis et éléments à retenir » et réfléchir à la façon de l'utiliser pour que les stagiaires puissent approfondir leurs connaissances et les mettre en pratique dans le cadre de leur fonction.</a:t>
            </a:r>
            <a:endParaRPr lang="fr-FR" sz="1000" smtClean="0">
              <a:effectLst/>
              <a:latin typeface="Arial"/>
              <a:ea typeface="Times New Roman"/>
              <a:cs typeface="Times New Roman"/>
            </a:endParaRPr>
          </a:p>
          <a:p>
            <a:pPr>
              <a:lnSpc>
                <a:spcPct val="115000"/>
              </a:lnSpc>
              <a:spcAft>
                <a:spcPts val="1000"/>
              </a:spcAft>
            </a:pPr>
            <a:r>
              <a:rPr lang="fr-FR" sz="1000" smtClean="0">
                <a:latin typeface="Arial"/>
                <a:ea typeface="Calibri"/>
                <a:cs typeface="Segoe UI"/>
              </a:rPr>
              <a:t>Lors de la préparation de ce cours, il est impératif que vous exécutiez vous-même les ateliers afin de comprendre comment ils fonctionnent et les concepts abordés dans chacun d'entre eux. Vous serez ainsi à même de fournir des astuces avisées aux stagiaires s'ils restent bloqués lors d'un atelier. Vous serez également plus en mesure d'organiser votre cours afin de vous assurer que tous les concepts abordés dans les ateliers sont également traités dans votre cours.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91019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recommandations générales pour le déploiement d'une hiérarchie d'autorités de certification.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782563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procédure qu'il convient de réaliser pour sauvegarder une autorité de certification, ainsi que les actions à entreprendre pour prévoir une récupération d'urgence des autorités de certification.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54271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que la migration vers une nouvelle autorité de certification ou la mise à niveau vers une autorité de certification avec un système d'exploitation plus récent ressemble beaucoup à la planification d'une solution de récupération d'urgence d'autorité de certification. Assurez-vous que les stagiaires comprennent qu'ils doivent suivre l'ordre exact des étapes présentés lorsqu'ils effectuent une migration.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46940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EAA1C6A6-37F5-4D29-AE35-CBDF450FF11E}"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Tree>
    <p:extLst>
      <p:ext uri="{BB962C8B-B14F-4D97-AF65-F5344CB8AC3E}">
        <p14:creationId xmlns:p14="http://schemas.microsoft.com/office/powerpoint/2010/main" val="200534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Décrivez les modèles de certificat et approfondissez en indiquant que l'installation d'AD CS comprend un ensemble de modèles par défaut. expliquez ensuite comment dupliquer et modifier ces modèles par défaut pour répondre aux exigences métier. Les versions et fonctionnalités spécifiques des modèles seront exposées dans des rubriques ultérieures. N'oubliez pas de préciser que depuis Windows Server 2008 R2, la version standard du système d'exploitation peut également utiliser des modèles de certificats.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30025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Discutez des versions des modèles de certificat et des différences fonctionnelles entre elles.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98837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Dans le cadre des meilleurs pratiques, mentionnez que les stagiaires ont intérêt à dupliquer les modèles avant de les modifier. Cela permet de conserver le modèle original pour les duplications futures ou comme référence.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Vous pouvez remplacer un modèle par un nouveau au moyen de l'option de remplacement d'un modèle existant. Cette option est disponible dans chaque modèle.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16260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Discutez des options de sécurité pour les modèles de certificats. Expliquez que la liste DACL pour le modèle de certificat a le même objectif que les autres objets AD DS, et insistez sur la différence entre les autorisations </a:t>
            </a:r>
            <a:r>
              <a:rPr lang="fr-FR" sz="1000" smtClean="0">
                <a:latin typeface="Arial"/>
                <a:ea typeface="Calibri"/>
                <a:cs typeface="Times New Roman"/>
              </a:rPr>
              <a:t>Inscription</a:t>
            </a:r>
            <a:r>
              <a:rPr lang="fr-FR" sz="1000" b="1" smtClean="0">
                <a:latin typeface="Arial"/>
                <a:ea typeface="Calibri"/>
                <a:cs typeface="Times New Roman"/>
              </a:rPr>
              <a:t> </a:t>
            </a:r>
            <a:r>
              <a:rPr lang="fr-FR" sz="1000" smtClean="0">
                <a:latin typeface="Arial"/>
                <a:ea typeface="Calibri"/>
                <a:cs typeface="Segoe UI"/>
              </a:rPr>
              <a:t>et </a:t>
            </a:r>
            <a:r>
              <a:rPr lang="fr-FR" sz="1000" smtClean="0">
                <a:latin typeface="Arial"/>
                <a:ea typeface="Calibri"/>
                <a:cs typeface="Times New Roman"/>
              </a:rPr>
              <a:t>Inscription automatique</a:t>
            </a:r>
            <a:r>
              <a:rPr lang="fr-FR" sz="1000" smtClean="0">
                <a:latin typeface="Arial"/>
                <a:ea typeface="Calibri"/>
                <a:cs typeface="Segoe UI"/>
              </a:rPr>
              <a: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98251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éléments importants dans la conception de modèles de certificat. Soulignez l'importance du nom de sujet. Indiquez également que, si vous utilisez des cartes à puces, il est très important de choisir le CSP approprié. Expliquez dans quel cas autoriser l'exportation de la clé privée.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28985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EAA1C6A6-37F5-4D29-AE35-CBDF450FF11E}"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Tree>
    <p:extLst>
      <p:ext uri="{BB962C8B-B14F-4D97-AF65-F5344CB8AC3E}">
        <p14:creationId xmlns:p14="http://schemas.microsoft.com/office/powerpoint/2010/main" val="1840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brièvement le contenu du module, et demandez aux stagiaires s'ils disposent déjà d'une expérience avec les infrastructures à clés publiques (PKI). Si les stagiaires semblent déjà connaître les PKI, vous pouvez vous concentrer davantage sur la planification d'une PKI et moins sur son implémentation. Le processus d'implémentation d'une PKI n'a pas beaucoup changé depuis la parution de l'édition Windows Server</a:t>
            </a:r>
            <a:r>
              <a:rPr lang="fr-FR" sz="1000" baseline="30000" smtClean="0">
                <a:latin typeface="Arial"/>
                <a:ea typeface="Calibri"/>
                <a:cs typeface="Times New Roman"/>
              </a:rPr>
              <a:t>®</a:t>
            </a:r>
            <a:r>
              <a:rPr lang="fr-FR" sz="1000" smtClean="0">
                <a:latin typeface="Arial"/>
                <a:ea typeface="Calibri"/>
                <a:cs typeface="Times New Roman"/>
              </a:rPr>
              <a:t> 2008.</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11001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Présentez et décrivez chaque méthode d'inscription. Veillez à proposer un scénario valide pour chaque méthode d'inscription et expliquer leurs différences.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71173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Discutez les points suivants :</a:t>
            </a:r>
            <a:endParaRPr lang="fr-FR" sz="100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Segoe UI"/>
              </a:rPr>
              <a:t>l</a:t>
            </a:r>
            <a:r>
              <a:rPr lang="fr-FR" sz="1000" smtClean="0">
                <a:effectLst/>
                <a:latin typeface="Arial"/>
                <a:ea typeface="Times New Roman"/>
                <a:cs typeface="Segoe UI"/>
              </a:rPr>
              <a:t>'inscription automatique permet aux organisations de déployer automatiquement des certificats basés sur une clé publique pour les utilisateurs et les ordinateurs</a:t>
            </a:r>
            <a:r>
              <a:rPr lang="fr-FR" sz="1000" smtClean="0">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Segoe UI"/>
              </a:rPr>
              <a:t>l</a:t>
            </a:r>
            <a:r>
              <a:rPr lang="fr-FR" sz="1000" smtClean="0">
                <a:effectLst/>
                <a:latin typeface="Arial"/>
                <a:ea typeface="Times New Roman"/>
                <a:cs typeface="Segoe UI"/>
              </a:rPr>
              <a:t>es membres du domaine utilisant le système d'exploitation Windows XP, Windows Server 2003 ou des versions plus récentes peuvent utiliser l'inscription automatique de certificat</a:t>
            </a:r>
            <a:r>
              <a:rPr lang="fr-FR" sz="1000" smtClean="0">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Segoe UI"/>
              </a:rPr>
              <a:t>l</a:t>
            </a:r>
            <a:r>
              <a:rPr lang="fr-FR" sz="1000" smtClean="0">
                <a:effectLst/>
                <a:latin typeface="Arial"/>
                <a:ea typeface="Times New Roman"/>
                <a:cs typeface="Segoe UI"/>
              </a:rPr>
              <a:t>'administrateur des services de certificats peut activer les autorisations Inscription et Inscription automatique et configurer des modèles pour les utilisateurs qui reçoivent des certificats</a:t>
            </a:r>
            <a:r>
              <a:rPr lang="fr-FR" sz="1000" smtClean="0">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Segoe UI"/>
              </a:rPr>
              <a:t>l</a:t>
            </a:r>
            <a:r>
              <a:rPr lang="fr-FR" sz="1000" smtClean="0">
                <a:effectLst/>
                <a:latin typeface="Arial"/>
                <a:ea typeface="Times New Roman"/>
                <a:cs typeface="Segoe UI"/>
              </a:rPr>
              <a:t>a stratégie de groupe basée sur le domaine active et gère l'inscription automatique. La stratégie de groupe basée sur les ordinateurs et celle basée sur les utilisateurs peuvent activer l'inscription automatique. Par défaut, la stratégie de groupe est appliquée au redémarrage pour les ordinateurs ou à la connexion pour les utilisateurs, et est actualisée régulièrement. Le paramètre de stratégie de groupe se nomme Client des services de certificats - Inscription automatique</a:t>
            </a:r>
            <a:r>
              <a:rPr lang="fr-FR" sz="1000" smtClean="0">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Segoe UI"/>
              </a:rPr>
              <a:t>u</a:t>
            </a:r>
            <a:r>
              <a:rPr lang="fr-FR" sz="1000" smtClean="0">
                <a:effectLst/>
                <a:latin typeface="Arial"/>
                <a:ea typeface="Times New Roman"/>
                <a:cs typeface="Segoe UI"/>
              </a:rPr>
              <a:t>n minuteur interne déclenche l'inscription automatique toutes les huit heures après sa dernière activation. Pour chaque demande qui nécessite une interaction utilisateur conformément au modèle de certificat, une fenêtre contextuelle s'affiche approximativement 60 secondes après la connexion. Si aucune interaction utilisateur ne se produit sur le modèle de certificat, aucune fenêtre ne s'affiche. </a:t>
            </a:r>
            <a:endParaRPr lang="fr-FR" sz="1000" smtClean="0">
              <a:effectLst/>
              <a:latin typeface="Arial"/>
              <a:ea typeface="Times New Roman"/>
              <a:cs typeface="Times New Roman"/>
            </a:endParaRPr>
          </a:p>
          <a:p>
            <a:pPr>
              <a:lnSpc>
                <a:spcPct val="115000"/>
              </a:lnSpc>
              <a:spcAft>
                <a:spcPts val="1000"/>
              </a:spcAft>
            </a:pPr>
            <a:r>
              <a:rPr lang="fr-FR" sz="1000" smtClean="0">
                <a:latin typeface="Arial"/>
                <a:ea typeface="Calibri"/>
                <a:cs typeface="Segoe UI"/>
              </a:rPr>
              <a:t>Vous pourrez si vous le souhaitez développer l'utilisation d'un certificat avec une stratégie de groupe, comme dans le manuel du stagiaire, en poursuivant la discussion sur les améliorations de Windows Server 2012, les avantages du déploiement via une stratégie de groupe, etc.</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Vous pouvez également présenter brièvement l'inscription automatique du point de vue des options de l'autorité de certification ou des modèles de certificats.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Enfin, n'oubliez pas de discuter de l'itinérance des informations d'identification.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85154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éléments à prendre en compte relatifs aux méthodes d'inscription. Veillez à expliquer quand utiliser l'inscription automatique et en présenter les inconvénients.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92207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l'importance de la révocation de certificat. Soulignez également le fait que, si la révocation des certificats ne fonctionne pas, la PKI ne fonctionnera pas du tout non plus. Décrivez également les listes de révocation de certificats et comment configurer les listes de révocation des certificats de base et delta, et définissez </a:t>
            </a:r>
            <a:r>
              <a:rPr lang="fr-FR" sz="1000" smtClean="0">
                <a:latin typeface="Arial"/>
                <a:ea typeface="Calibri"/>
                <a:cs typeface="Segoe UI"/>
              </a:rPr>
              <a:t>le protocole OCSP (</a:t>
            </a:r>
            <a:r>
              <a:rPr lang="fr-FR" sz="1000" smtClean="0">
                <a:latin typeface="Arial"/>
                <a:ea typeface="Calibri"/>
                <a:cs typeface="Times New Roman"/>
              </a:rPr>
              <a:t>Online Certificate Status Protocol) ainsi que le répondeur en ligne.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362272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caractéristiques des listes de révocation de certificats et d'OCSP, et soulignez leurs différences. Ces caractéristiques sont récapitulées dans le manuel des stagiaires. Par exemple, indiquez qu'OCSP est beaucoup plus efficace pour distribuer les données de validité des certificats que l'utilisation des listes de révocation de certificats seules. Là où la liste de révocation de certificats fournit une liste des certificats révoqués ou suspendus (potentiellement longue), un ordinateur Windows Server 2012 configuré comme répondeur en ligne utilisera OCSP pour recevoir et répondre aux demandes concernant différents certificats. Cela assure la cohérence des transferts de données entre un client et le répondeur en ligne, et supprime le besoin de télécharger la liste complète des certificats révoqués.</a:t>
            </a:r>
          </a:p>
          <a:p>
            <a:pPr>
              <a:lnSpc>
                <a:spcPct val="115000"/>
              </a:lnSpc>
              <a:spcAft>
                <a:spcPts val="1000"/>
              </a:spcAft>
            </a:pPr>
            <a:r>
              <a:rPr lang="fr-FR" sz="1000" smtClean="0">
                <a:latin typeface="Arial"/>
                <a:ea typeface="Calibri"/>
                <a:cs typeface="Times New Roman"/>
              </a:rPr>
              <a:t>Vous devez publier des listes de révocation des certificats là où elles peuvent être accessibles pour valider ou infirmer des certificats. Si la PKI est dans le pare-feu d'une organisation, et que des certificats sont publiés dans AD DS, vous pouvez utiliser le protocole LDAP pour publier des listes de révocation de certificats. Si les certificats sont utilisés en dehors de l'organisation, ou si AD DS n'est pas utilisé, vous pouvez utiliser le protocole HTTP pour publier des listes de révocation de certificats sur un serveur Web. En effet, le trafic HTTP peut traverser de manière plus fiable un pare-feu que le trafic LDAP.</a:t>
            </a:r>
          </a:p>
          <a:p>
            <a:pPr>
              <a:lnSpc>
                <a:spcPct val="115000"/>
              </a:lnSpc>
              <a:spcAft>
                <a:spcPts val="1000"/>
              </a:spcAft>
            </a:pPr>
            <a:r>
              <a:rPr lang="fr-FR" sz="1000" smtClean="0">
                <a:latin typeface="Arial"/>
                <a:ea typeface="Calibri"/>
                <a:cs typeface="Times New Roman"/>
              </a:rPr>
              <a:t>Lorsque vous créez vos stratégies de liste de révocation de certificats, vous devez spécifier des planifications de publication pour les listes. Par défaut, les AC d'entreprise publient chaque semaine des listes de révocation de certificats vers AD DS, et les AC autonomes et d'entreprise publient chaque semaine des listes de révocation de certificats vers un répertoire situé sur le serveur d'autorité de certification. Vous pouvez spécifier si vous souhaitez distribuer certaines listes de révocation de certificats à des pages Web et à AD DS, et publier certaines listes de révocation de certificats de manière quotidienne plutôt qu'hebdomadaire.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43941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gestion de l'autorité de certification et des certificats. Définissez la séparation des rôles dans l'autorité de certification, et expliquez dans quels scénarios il convient d'adopter cette démarche. Décrivez la configuration par défaut et expliquez comment la modifier.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420008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EAA1C6A6-37F5-4D29-AE35-CBDF450FF11E}"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Tree>
    <p:extLst>
      <p:ext uri="{BB962C8B-B14F-4D97-AF65-F5344CB8AC3E}">
        <p14:creationId xmlns:p14="http://schemas.microsoft.com/office/powerpoint/2010/main" val="404480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Expliquez les scénarios dans lesquels une clé privée peut être perdue. Expliquez également pourquoi une clé privée est importante, et quelles sont les conséquences de la perte d'une clé privée. Ensuite, expliquez comment vous pouvez protéger, archiver et récupérer votre clé privée. N'entrez pas trop dans les détails car les rubriques suivantes approfondissent ce sujet. Toutefois, veillez à bien souligner que la suppression du profil utilisateur pour la résolution des problèmes d'utilisateur n'est pas une pratique recommandée et peut entraîner des problèmes dans l'environnement de travail.</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3569549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Cette rubrique permet de décrire le processus de configuration de l'archivage de clé automatique. Présentez les types de modèles pour lesquels l'archivage de clé est activé, comme un certificat EFS. Expliquez que si vous configurez un certificat sans archivage de clé, vous pouvez configurer un ancien modèle pour remplacer le certificat précédent. Indiquez que l'archivage de clé ne protège pas les utilisateurs tant qu'ils ne sont pas inscrits à un certificat pour lequel la récupération de clé est activée.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60341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En vous aidant du schéma sur la diapositive, expliquez aux stagiaires la procédure pour restaurer une clé perdue. Expliquez comment vous pouvez transférer un fichier à l'agent de récupération, comment réaliser la récupération de clé et comment restaurer la clé sur l'ordinateur du client.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29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346626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Décrivez le contenu du cours. </a:t>
            </a:r>
          </a:p>
        </p:txBody>
      </p:sp>
      <p:sp>
        <p:nvSpPr>
          <p:cNvPr id="4" name="Slide Number Placeholder 3"/>
          <p:cNvSpPr>
            <a:spLocks noGrp="1"/>
          </p:cNvSpPr>
          <p:nvPr>
            <p:ph type="sldNum" sz="quarter" idx="10"/>
          </p:nvPr>
        </p:nvSpPr>
        <p:spPr/>
        <p:txBody>
          <a:bodyPr/>
          <a:lstStyle/>
          <a:p>
            <a:fld id="{EAA1C6A6-37F5-4D29-AE35-CBDF450FF11E}"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Tree>
    <p:extLst>
      <p:ext uri="{BB962C8B-B14F-4D97-AF65-F5344CB8AC3E}">
        <p14:creationId xmlns:p14="http://schemas.microsoft.com/office/powerpoint/2010/main" val="319313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EAA1C6A6-37F5-4D29-AE35-CBDF450FF11E}"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Tree>
    <p:extLst>
      <p:ext uri="{BB962C8B-B14F-4D97-AF65-F5344CB8AC3E}">
        <p14:creationId xmlns:p14="http://schemas.microsoft.com/office/powerpoint/2010/main" val="2537253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Planification du déploiement AD CS</a:t>
            </a:r>
          </a:p>
          <a:p>
            <a:pPr>
              <a:lnSpc>
                <a:spcPct val="115000"/>
              </a:lnSpc>
              <a:spcAft>
                <a:spcPts val="1000"/>
              </a:spcAft>
            </a:pPr>
            <a:r>
              <a:rPr lang="fr-FR" sz="1000" smtClean="0">
                <a:latin typeface="Arial"/>
                <a:ea typeface="Calibri"/>
                <a:cs typeface="Times New Roman"/>
              </a:rPr>
              <a:t>Le département sécurité d'A. Datum a spécifié les exigences suivantes pour son déploiement AD CS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l'autorité de certification racine d'A. Datum doit demeurer complètement isolée du réseau à tout moment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en raison de l'importance qu'auront les certificats dans le déploiement planifié, il est essentiel que le rôle serveur de l'autorité de certification soit hautement disponible. Les utilisateurs à Londres et à Toronto doivent pouvoir obtenir des certificats et vérifier leur révocation même dans l'éventualité d'une défaillance d'un serveur unique ou d'un réseau WAN unique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 Datum a plusieurs applications qui nécessitent la validation de l'identité des utilisateurs au moyen de certificats. Seuls les employés internes utilisent les applications développées en interne. En outre, comme les responsables se servent de comptes à privilèges élevés, il est souhaitable de les doter de cartes à puce et de faire en sorte qu'ils n'utilisent que celles-ci lorsqu'ils se connectent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 Datum a plusieurs serveurs Web qui exécutent des applications pour les clients externes, et la communication entre le serveur et ces clients doit être sécurisée par SSL. Vous devez configurer les certificats du serveur Web de manière à ce qu'ils expirent trois ans après leur déploiement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 Datum envisage d'implémenter DirectAccess pour tous les utilisateurs équipés d'ordinateurs portables afin qu'ils puissent se connecter au réseau interne sans utiliser un réseau privé virtuel (VPN). Comme A. Datum a des ordinateurs clients Windows 7 et Windows 8, il convient de vérifier que chaque ordinateur Windows 7 qui utilise DirectAccess a un certificat d'ordinateur, mais il faut émettre ces certificats pour les ordinateurs portables. A. Datum souhaite que le certificat de chaque ordinateur soit valable six mois seulement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l'état de révocation de tous les certificats doit être disponible à tous les ordinateurs connectés au réseau interne. L'état de révocation doit être accessible à Londres, à Toronto et à Sydney, tout en réduisant au minimum le trafic réseau nécessaire pour récupérer les informations de révocation des certificats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Dans le cadre du déploiement DirectAccess, les informations de révocation des certificats pour les certificats émis aux serveurs DirectAccess doivent être à la disposition des clients sur Internet. Tous les clients DirectAccess se connecteront au centre de données de Londres. L'emplacement accessible publiquement est le serveur Web à Londres avec l'URL publique www.adatum.com</a:t>
            </a:r>
            <a:r>
              <a:rPr lang="fr-FR" sz="1000" smtClean="0">
                <a:effectLst/>
                <a:latin typeface="Arial"/>
                <a:ea typeface="Times New Roman"/>
                <a:cs typeface="Segoe UI"/>
              </a:rPr>
              <a:t>.</a:t>
            </a:r>
            <a:endParaRPr lang="fr-FR" sz="100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31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3384207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fr-FR" sz="1000" b="1" dirty="0" smtClean="0">
                <a:latin typeface="Arial"/>
                <a:ea typeface="Calibri"/>
                <a:cs typeface="Times New Roman"/>
              </a:rPr>
              <a:t>Exercice 2 : Déploiement de l'infrastructure d'autorité de certification</a:t>
            </a:r>
          </a:p>
          <a:p>
            <a:pPr lvl="0">
              <a:lnSpc>
                <a:spcPct val="115000"/>
              </a:lnSpc>
              <a:spcAft>
                <a:spcPts val="1000"/>
              </a:spcAft>
            </a:pPr>
            <a:r>
              <a:rPr lang="fr-FR" sz="1000" dirty="0" smtClean="0">
                <a:solidFill>
                  <a:prstClr val="black"/>
                </a:solidFill>
                <a:latin typeface="Arial"/>
                <a:ea typeface="Calibri"/>
                <a:cs typeface="Times New Roman"/>
              </a:rPr>
              <a:t>La première étape du déploiement AD CS chez A. Datum consiste à déployer l'infrastructure d'AC. Pour vous conformer à l'impératif de sécurité indiquant que l'autorité de certification racine ne pas être accessible à partir du réseau, vous devez d'abord déployer une AC racine autonome. Vous déploierez ensuite une autorité de certification racine d'entreprise secondaire, qui sera utilisée pour délivrer les certificats.</a:t>
            </a:r>
          </a:p>
          <a:p>
            <a:pPr lvl="0">
              <a:lnSpc>
                <a:spcPct val="115000"/>
              </a:lnSpc>
              <a:spcAft>
                <a:spcPts val="300"/>
              </a:spcAft>
            </a:pPr>
            <a:r>
              <a:rPr lang="fr-FR" sz="1000" b="1" dirty="0" smtClean="0">
                <a:solidFill>
                  <a:prstClr val="black"/>
                </a:solidFill>
                <a:latin typeface="Arial"/>
                <a:ea typeface="Calibri"/>
                <a:cs typeface="Times New Roman"/>
              </a:rPr>
              <a:t>Exercice 3 : Implémentation de modèles de certificats</a:t>
            </a:r>
          </a:p>
          <a:p>
            <a:pPr lvl="0">
              <a:lnSpc>
                <a:spcPct val="115000"/>
              </a:lnSpc>
              <a:spcAft>
                <a:spcPts val="1000"/>
              </a:spcAft>
            </a:pPr>
            <a:r>
              <a:rPr lang="fr-FR" sz="1000" dirty="0" smtClean="0">
                <a:solidFill>
                  <a:prstClr val="black"/>
                </a:solidFill>
                <a:latin typeface="Arial"/>
                <a:ea typeface="Calibri"/>
                <a:cs typeface="Times New Roman"/>
              </a:rPr>
              <a:t>L'étape suivant du déploiement de l'infrastructure AD CS, après le déploiement des autorités de certification, consiste à configurer les modèles de certificats requis pour satisfaire aux exigences de sécurité.</a:t>
            </a:r>
          </a:p>
          <a:p>
            <a:pPr lvl="0">
              <a:lnSpc>
                <a:spcPct val="115000"/>
              </a:lnSpc>
              <a:spcAft>
                <a:spcPts val="300"/>
              </a:spcAft>
            </a:pPr>
            <a:r>
              <a:rPr lang="fr-FR" sz="1000" b="1" dirty="0" smtClean="0">
                <a:solidFill>
                  <a:prstClr val="black"/>
                </a:solidFill>
                <a:latin typeface="Arial"/>
                <a:ea typeface="Calibri"/>
                <a:cs typeface="Times New Roman"/>
              </a:rPr>
              <a:t>Exercice 4 : Implémentation de la révocation et de la distribution de certificats</a:t>
            </a:r>
          </a:p>
          <a:p>
            <a:pPr lvl="0">
              <a:lnSpc>
                <a:spcPct val="115000"/>
              </a:lnSpc>
              <a:spcAft>
                <a:spcPts val="1000"/>
              </a:spcAft>
            </a:pPr>
            <a:r>
              <a:rPr lang="fr-FR" sz="1000" dirty="0" smtClean="0">
                <a:solidFill>
                  <a:prstClr val="black"/>
                </a:solidFill>
                <a:latin typeface="Arial"/>
                <a:ea typeface="Calibri"/>
                <a:cs typeface="Times New Roman"/>
              </a:rPr>
              <a:t>Une fois les modèles de certificats déployés, vous devez implémenter le plan de publication et de révocation de certificats. Puisque les exigences de sécurité comprennent plusieurs options différentes pour le déploiement des certificats, vous devez configurer l'inscription et l'inscription automatique des certificats via le Web.</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32</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657626296"/>
              </p:ext>
            </p:extLst>
          </p:nvPr>
        </p:nvGraphicFramePr>
        <p:xfrm>
          <a:off x="381000" y="5257800"/>
          <a:ext cx="5500725" cy="1483360"/>
        </p:xfrm>
        <a:graphic>
          <a:graphicData uri="http://schemas.openxmlformats.org/drawingml/2006/table">
            <a:tbl>
              <a:tblPr firstRow="1" bandRow="1">
                <a:tableStyleId>{5C22544A-7EE6-4342-B048-85BDC9FD1C3A}</a:tableStyleId>
              </a:tblPr>
              <a:tblGrid>
                <a:gridCol w="1833575"/>
                <a:gridCol w="1833575"/>
                <a:gridCol w="1833575"/>
              </a:tblGrid>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Classe</a:t>
                      </a:r>
                      <a:endParaRPr lang="fr-FR" sz="1000" noProof="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Masque</a:t>
                      </a:r>
                      <a:endParaRPr lang="fr-FR" sz="1000" noProof="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Plage</a:t>
                      </a:r>
                      <a:endParaRPr lang="fr-FR" sz="1000" noProof="0">
                        <a:latin typeface="Arial" pitchFamily="34" charset="0"/>
                        <a:ea typeface="Times New Roman"/>
                        <a:cs typeface="Arial" pitchFamily="34" charset="0"/>
                      </a:endParaRPr>
                    </a:p>
                  </a:txBody>
                  <a:tcPr marL="68580" marR="68580" marT="0" marB="0" anchor="ctr"/>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A</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10.0.0.0/8</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10.0.0.0</a:t>
                      </a:r>
                      <a:r>
                        <a:rPr lang="fr-FR" sz="1000" noProof="0" smtClean="0">
                          <a:solidFill>
                            <a:srgbClr val="000000"/>
                          </a:solidFill>
                          <a:latin typeface="Arial" pitchFamily="34" charset="0"/>
                          <a:ea typeface="Times New Roman"/>
                          <a:cs typeface="Arial" pitchFamily="34" charset="0"/>
                        </a:rPr>
                        <a:t>–</a:t>
                      </a:r>
                      <a:r>
                        <a:rPr lang="fr-FR" sz="1000" noProof="0" smtClean="0">
                          <a:latin typeface="Arial" pitchFamily="34" charset="0"/>
                          <a:ea typeface="Times New Roman"/>
                          <a:cs typeface="Arial" pitchFamily="34" charset="0"/>
                        </a:rPr>
                        <a:t>10.255.255.255</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B</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172.16.0.0/12</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172.16.0.0</a:t>
                      </a:r>
                      <a:r>
                        <a:rPr lang="fr-FR" sz="1000" noProof="0" smtClean="0">
                          <a:solidFill>
                            <a:srgbClr val="000000"/>
                          </a:solidFill>
                          <a:latin typeface="Arial" pitchFamily="34" charset="0"/>
                          <a:ea typeface="Times New Roman"/>
                          <a:cs typeface="Arial" pitchFamily="34" charset="0"/>
                        </a:rPr>
                        <a:t>–</a:t>
                      </a:r>
                      <a:r>
                        <a:rPr lang="fr-FR" sz="1000" noProof="0" smtClean="0">
                          <a:latin typeface="Arial" pitchFamily="34" charset="0"/>
                          <a:ea typeface="Times New Roman"/>
                          <a:cs typeface="Arial" pitchFamily="34" charset="0"/>
                        </a:rPr>
                        <a:t>172.31.255.255</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C</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192.168.0.0/16</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dirty="0" smtClean="0">
                          <a:latin typeface="Arial" pitchFamily="34" charset="0"/>
                          <a:ea typeface="Times New Roman"/>
                          <a:cs typeface="Arial" pitchFamily="34" charset="0"/>
                        </a:rPr>
                        <a:t>192.168.0.0</a:t>
                      </a:r>
                      <a:r>
                        <a:rPr lang="fr-FR" sz="1000" noProof="0" dirty="0" smtClean="0">
                          <a:solidFill>
                            <a:srgbClr val="000000"/>
                          </a:solidFill>
                          <a:latin typeface="Arial" pitchFamily="34" charset="0"/>
                          <a:ea typeface="Times New Roman"/>
                          <a:cs typeface="Arial" pitchFamily="34" charset="0"/>
                        </a:rPr>
                        <a:t>–</a:t>
                      </a:r>
                      <a:r>
                        <a:rPr lang="fr-FR" sz="1000" noProof="0" dirty="0" smtClean="0">
                          <a:latin typeface="Arial" pitchFamily="34" charset="0"/>
                          <a:ea typeface="Times New Roman"/>
                          <a:cs typeface="Arial" pitchFamily="34" charset="0"/>
                        </a:rPr>
                        <a:t>192.168.255.255</a:t>
                      </a:r>
                      <a:endParaRPr lang="fr-FR" sz="1000" noProof="0" dirty="0">
                        <a:latin typeface="Arial" pitchFamily="34" charset="0"/>
                        <a:ea typeface="Times New Roman"/>
                        <a:cs typeface="Arial" pitchFamily="34" charset="0"/>
                      </a:endParaRP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EAA1C6A6-37F5-4D29-AE35-CBDF450FF11E}" type="slidenum">
              <a:rPr lang="en-US" smtClean="0"/>
              <a:t>33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11 : Planification et implémentation d'une infrastructure à clé publique</a:t>
            </a:r>
            <a:endParaRPr lang="en-US" sz="1200" b="1">
              <a:solidFill>
                <a:srgbClr val="336699"/>
              </a:solidFill>
              <a:latin typeface="Arial"/>
            </a:endParaRPr>
          </a:p>
        </p:txBody>
      </p:sp>
      <p:sp>
        <p:nvSpPr>
          <p:cNvPr id="3" name="Notes Placeholder 2"/>
          <p:cNvSpPr>
            <a:spLocks noGrp="1"/>
          </p:cNvSpPr>
          <p:nvPr>
            <p:ph type="body" idx="1"/>
          </p:nvPr>
        </p:nvSpPr>
        <p:spPr/>
        <p:txBody>
          <a:bodyPr/>
          <a:lstStyle/>
          <a:p>
            <a:endParaRPr lang="es-ES"/>
          </a:p>
        </p:txBody>
      </p:sp>
    </p:spTree>
    <p:extLst>
      <p:ext uri="{BB962C8B-B14F-4D97-AF65-F5344CB8AC3E}">
        <p14:creationId xmlns:p14="http://schemas.microsoft.com/office/powerpoint/2010/main" val="1923001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Pourquoi n'est-il pas recommandé d'installer seulement une AC racine d'entreprise ?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effectLst/>
                <a:latin typeface="Arial"/>
                <a:ea typeface="Times New Roman"/>
                <a:cs typeface="Segoe UI"/>
              </a:rPr>
              <a:t>Pour des raisons de sécurité, les AC racine doivent être hors connexion, sans accès au réseau. Les AC racines d'entreprise ne peuvent pas être mises hors connexion. Par conséquent, le niveau de protection maximale n'est pas assuré pour leur clé.</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Quel est le principal avantage d'OCSP par rapport aux listes de révocation de certificats ?</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OCSP fournit l'état du seul certificat demandé par les clients, au lieu de télécharger l'ensemble de la liste de révocation de certificats et des listes de révocation des certificats delta. En outre, les réponses d'OCSP sont beaucoup plus rapides et plus fiables, parce que les clients ne les mettent pas en cache.</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Que devez-vous faire pour récupérer des clés privées ?</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Vous devez configurer votre autorité de certification pour qu'elle archive des clés privées pour des modèles spécifiques, et vous devez ensuite émettre un certificat d'agent de récupération de clé.</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34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033413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5200"/>
            <a:ext cx="6153912" cy="6604000"/>
          </a:xfrm>
        </p:spPr>
        <p:txBody>
          <a:bodyPr>
            <a:noAutofit/>
          </a:bodyPr>
          <a:lstStyle/>
          <a:p>
            <a:pPr>
              <a:lnSpc>
                <a:spcPct val="115000"/>
              </a:lnSpc>
              <a:spcAft>
                <a:spcPts val="1000"/>
              </a:spcAft>
            </a:pPr>
            <a:r>
              <a:rPr lang="fr-FR" sz="1000" b="1" smtClean="0">
                <a:latin typeface="Arial"/>
                <a:ea typeface="Calibri"/>
                <a:cs typeface="Times New Roman"/>
              </a:rPr>
              <a:t>Question(s) de contrôle des acquis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Pouvez-vous récapituler les conditions d'utilisation de l'inscription automatique des certificats ?</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Vous devez avoir une AC d'entreprise et vous devez configurer des options de stratégie de groupe. En outre, vous devez </a:t>
            </a:r>
            <a:r>
              <a:rPr lang="fr-FR" sz="1000" smtClean="0">
                <a:latin typeface="Arial"/>
                <a:ea typeface="Calibri"/>
                <a:cs typeface="Times New Roman"/>
              </a:rPr>
              <a:t>activer l'inscription automatique pour les certificats souhaités puis configurer des objets de stratégie de groupe.</a:t>
            </a:r>
          </a:p>
          <a:p>
            <a:pPr>
              <a:lnSpc>
                <a:spcPct val="115000"/>
              </a:lnSpc>
              <a:spcAft>
                <a:spcPts val="1000"/>
              </a:spcAft>
            </a:pPr>
            <a:r>
              <a:rPr lang="fr-FR" sz="1000" b="1" smtClean="0">
                <a:latin typeface="Arial"/>
                <a:ea typeface="Calibri"/>
                <a:cs typeface="Times New Roman"/>
              </a:rPr>
              <a:t>Outils</a:t>
            </a:r>
            <a:endParaRPr lang="fr-FR" sz="100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Console Autorité de certification</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Console Modèles de certificat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Console Certificats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Certutil.exe</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b="1" smtClean="0">
                <a:effectLst/>
                <a:latin typeface="Arial"/>
                <a:ea typeface="Times New Roman"/>
                <a:cs typeface="Times New Roman"/>
              </a:rPr>
              <a:t>Méthode conseillée : </a:t>
            </a:r>
            <a:r>
              <a:rPr lang="fr-FR" sz="1000" smtClean="0">
                <a:effectLst/>
                <a:latin typeface="Arial"/>
                <a:ea typeface="Times New Roman"/>
                <a:cs typeface="Segoe UI"/>
              </a:rPr>
              <a:t>Lorsque vous déployez une infrastructure d'autorité de certification, déployez une autorité de certification racine autonome (non jointe à un domaine) et une autorité de certification d'entreprise secondaire (l'autorité de certification émettrice). Une fois que l'autorité de certification secondaire d'entreprise a reçu un certificat de l'autorité de certification racine RootCA, mettez-la hors connexion.</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Délivrez un certificat pour l'autorité de certification racine RootCA valide pour une longue période, comme 15 ou 20 ans.</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Utilisez l'inscription automatique pour les certificats qui sont très utilisés.</a:t>
            </a:r>
            <a:endParaRPr lang="fr-FR" sz="1000" smtClean="0">
              <a:effectLst/>
              <a:latin typeface="Arial"/>
              <a:ea typeface="Times New Roman"/>
              <a:cs typeface="Times New Roman"/>
            </a:endParaRPr>
          </a:p>
          <a:p>
            <a:pPr>
              <a:lnSpc>
                <a:spcPct val="115000"/>
              </a:lnSpc>
              <a:spcAft>
                <a:spcPts val="1000"/>
              </a:spcAft>
            </a:pPr>
            <a:r>
              <a:rPr lang="fr-FR" sz="1000" smtClean="0">
                <a:latin typeface="Arial"/>
                <a:ea typeface="Calibri"/>
                <a:cs typeface="Segoe UI"/>
              </a:rPr>
              <a:t>Utilisez un agent d'inscription restreint chaque fois que cela est possible.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35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071140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a:lnSpc>
                <a:spcPct val="115000"/>
              </a:lnSpc>
              <a:spcAft>
                <a:spcPts val="1000"/>
              </a:spcAft>
            </a:pPr>
            <a:r>
              <a:rPr lang="fr-FR" sz="1000" b="1" smtClean="0">
                <a:latin typeface="Arial"/>
                <a:ea typeface="Calibri"/>
                <a:cs typeface="Times New Roman"/>
              </a:rPr>
              <a:t>Problèmes courants et conseils relatifs à la résolution des problèmes</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Problème courant : </a:t>
            </a:r>
            <a:r>
              <a:rPr lang="fr-FR" sz="1000" smtClean="0">
                <a:latin typeface="Arial"/>
                <a:ea typeface="Calibri"/>
                <a:cs typeface="Times New Roman"/>
              </a:rPr>
              <a:t>L'autorité de certification n'est pas configurée pour inclure des emplacements de points de distribution de liste de révocation de certificats dans les extensions des certificats émis. Les clients peuvent ne pas pouvoir localiser une liste de révocation pour contrôler l'état de révocation d'un certificat, et la validation du certificat peut alors échouer.</a:t>
            </a:r>
          </a:p>
          <a:p>
            <a:pPr>
              <a:lnSpc>
                <a:spcPct val="115000"/>
              </a:lnSpc>
              <a:spcAft>
                <a:spcPts val="1000"/>
              </a:spcAft>
            </a:pPr>
            <a:r>
              <a:rPr lang="fr-FR" sz="1000" b="1" smtClean="0">
                <a:solidFill>
                  <a:prstClr val="black"/>
                </a:solidFill>
                <a:latin typeface="Arial"/>
                <a:ea typeface="SimSun"/>
                <a:cs typeface="Arial"/>
              </a:rPr>
              <a:t>Conseil relatif à la résolution des problèmes </a:t>
            </a:r>
            <a:r>
              <a:rPr lang="fr-FR" sz="1000" b="1" smtClean="0">
                <a:latin typeface="Arial"/>
                <a:ea typeface="Calibri"/>
                <a:cs typeface="Times New Roman"/>
              </a:rPr>
              <a:t> : </a:t>
            </a:r>
            <a:r>
              <a:rPr lang="fr-FR" sz="1000" smtClean="0">
                <a:latin typeface="Arial"/>
                <a:ea typeface="Calibri"/>
                <a:cs typeface="Times New Roman"/>
              </a:rPr>
              <a:t>Utilisez le composant logiciel enfichable Autorité de certification pour configurer l'extension des points de distribution de liste de révocation de certificats et pour spécifier l'emplacement réseau de celle-ci.</a:t>
            </a:r>
          </a:p>
          <a:p>
            <a:pPr lvl="0">
              <a:lnSpc>
                <a:spcPct val="115000"/>
              </a:lnSpc>
              <a:spcAft>
                <a:spcPts val="1000"/>
              </a:spcAft>
            </a:pPr>
            <a:r>
              <a:rPr lang="fr-FR" sz="1000" smtClean="0">
                <a:solidFill>
                  <a:prstClr val="black"/>
                </a:solidFill>
                <a:latin typeface="Arial"/>
                <a:ea typeface="SimSun"/>
                <a:cs typeface="Arial"/>
              </a:rPr>
              <a:t>Les emplacements par défaut de la liste de révocation de certificats sont ajoutés aux paramètres d'extension de point de distribution de liste de révocation de certificats pendant l'installation de l'autorité de certification, et celle-ci est configurée pour inclure les emplacements par défaut dans les extensions de tous les certificats émis</a:t>
            </a:r>
            <a:r>
              <a:rPr lang="fr-FR" sz="1000" smtClean="0">
                <a:solidFill>
                  <a:prstClr val="black"/>
                </a:solidFill>
                <a:latin typeface="Arial"/>
                <a:ea typeface="Calibri"/>
                <a:cs typeface="Times New Roman"/>
              </a:rPr>
              <a:t>.</a:t>
            </a:r>
          </a:p>
          <a:p>
            <a:pPr lvl="0">
              <a:lnSpc>
                <a:spcPct val="115000"/>
              </a:lnSpc>
              <a:spcAft>
                <a:spcPts val="1000"/>
              </a:spcAft>
            </a:pPr>
            <a:r>
              <a:rPr lang="fr-FR" sz="1000" b="1" smtClean="0">
                <a:solidFill>
                  <a:prstClr val="black"/>
                </a:solidFill>
                <a:latin typeface="Arial"/>
                <a:ea typeface="Calibri"/>
                <a:cs typeface="Times New Roman"/>
              </a:rPr>
              <a:t>Problème courant : </a:t>
            </a:r>
            <a:r>
              <a:rPr lang="fr-FR" sz="1000" smtClean="0">
                <a:solidFill>
                  <a:prstClr val="black"/>
                </a:solidFill>
                <a:latin typeface="Arial"/>
                <a:ea typeface="Calibri"/>
                <a:cs typeface="Times New Roman"/>
              </a:rPr>
              <a:t>L'autorité de certification a été installée comme AC d'entreprise, mais les paramètres de stratégie de groupe pour l'inscription automatique d'utilisateur n'ont pas été activés. Une AC d'entreprise peut utiliser l'inscription automatique pour simplifier l'émission et le renouvellement de certificats. Si l'inscription automatique n'est pas activée, l'émission et le renouvellement de certificats peuvent ne pas se produire comme prévu.</a:t>
            </a:r>
          </a:p>
          <a:p>
            <a:pPr lvl="0">
              <a:lnSpc>
                <a:spcPct val="115000"/>
              </a:lnSpc>
              <a:spcAft>
                <a:spcPts val="1000"/>
              </a:spcAft>
            </a:pPr>
            <a:r>
              <a:rPr lang="fr-FR" sz="1000" b="1" smtClean="0">
                <a:solidFill>
                  <a:prstClr val="black"/>
                </a:solidFill>
                <a:latin typeface="Arial"/>
                <a:ea typeface="SimSun"/>
                <a:cs typeface="Arial"/>
              </a:rPr>
              <a:t>Conseil relatif à la résolution des problèmes </a:t>
            </a:r>
            <a:r>
              <a:rPr lang="fr-FR" sz="1000" b="1" smtClean="0">
                <a:solidFill>
                  <a:prstClr val="black"/>
                </a:solidFill>
                <a:latin typeface="Arial"/>
                <a:ea typeface="Calibri"/>
                <a:cs typeface="Times New Roman"/>
              </a:rPr>
              <a:t> : </a:t>
            </a:r>
            <a:r>
              <a:rPr lang="fr-FR" sz="1000" smtClean="0">
                <a:solidFill>
                  <a:prstClr val="black"/>
                </a:solidFill>
                <a:latin typeface="Arial"/>
                <a:ea typeface="Calibri"/>
                <a:cs typeface="Times New Roman"/>
              </a:rPr>
              <a:t>Utilisez la console de gestion des stratégies de groupe pour configurer les paramètres de stratégie d'inscription automatique d'utilisateur et utilisez le composant logiciel enfichable Modèles de certificats pour configurer mes paramètres d'inscription automatique sur le modèle de certificat.</a:t>
            </a:r>
          </a:p>
          <a:p>
            <a:pPr lvl="0">
              <a:lnSpc>
                <a:spcPct val="115000"/>
              </a:lnSpc>
              <a:spcAft>
                <a:spcPts val="1000"/>
              </a:spcAft>
            </a:pPr>
            <a:r>
              <a:rPr lang="fr-FR" sz="1000" smtClean="0">
                <a:solidFill>
                  <a:prstClr val="black"/>
                </a:solidFill>
                <a:latin typeface="Arial"/>
                <a:ea typeface="Calibri"/>
                <a:cs typeface="Times New Roman"/>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smtClean="0"/>
          </a:p>
          <a:p>
            <a:endParaRPr lang="fr-FR"/>
          </a:p>
        </p:txBody>
      </p:sp>
      <p:sp>
        <p:nvSpPr>
          <p:cNvPr id="4" name="Slide Number Placeholder 3"/>
          <p:cNvSpPr>
            <a:spLocks noGrp="1"/>
          </p:cNvSpPr>
          <p:nvPr>
            <p:ph type="sldNum" sz="quarter" idx="10"/>
          </p:nvPr>
        </p:nvSpPr>
        <p:spPr/>
        <p:txBody>
          <a:bodyPr/>
          <a:lstStyle/>
          <a:p>
            <a:fld id="{EAA1C6A6-37F5-4D29-AE35-CBDF450FF11E}" type="slidenum">
              <a:rPr lang="fr-FR" smtClean="0"/>
              <a:t>36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20525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Donnez une vue d'ensemble des autorités de certification (AC). Les stagiaires seront probablement familiarisé avec les concepts élémentaires des autorités de certification, et cette rubrique peut servir à leur rafraîchir la mémoire.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65781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informations qu'il convient de rassembler avant de déployer une hiérarchie d'autorités de certification.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885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Commencez par expliquer qu'il est possible d'implémenter une solution d'autorité de certification comme une autorité de certification privée interne, ou comme une autorité de certification publique externe. Beaucoup d'organisations utilisent les deux : une autorité de certification publique externe pour leurs services publics et une autorité de certification privée interne pour leurs configurations d'entreprise internes. Vous pouvez également présenter une approche plus récente utilisée dans quelques organisations : l'approche hybride. Dans ce cas, la racine est une autorité de certification racine approuvée en externe, et les autorités de certification secondaires sont des AC internes qui émettent des certificats. L'approche hybride permet aux sociétés d'émettre des certificats qui sont approuvés par pratiquement tous les ordinateurs. La documentation du module détaille cette méthode dans la suite des diapositives. Par conséquent, la discussion doit rester générale parce que les rubriques suivantes entre davantage dans les détails. </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Rappelez aux stagiaires que pratiquement tous les ordinateurs et applications modernes approuvent une autorité de certification publique, alors qu'une autorité de certification privée interne n'est généralement pas approuvée en dehors de la société qui l'utilise. Demandez aux stagiaires quel type d'autorités de certification utilisent leurs organisations, et quelles sont les limites qu'elles rencontrent.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96002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différentes possibilités d'utilisation des autorités de certification. Cela doit aider les stagiaires à comprendre les scénarios d'utilisation typique des environnements d'entreprise. Comparez ces scénarios avec un scénario d'utilisation typique dans un petit environnement où il existe une PKI de serveur unique. En outre, assurez-vous que les stagiaires comprennent qu'une autorité de certification unique ne représente pas une hiérarchie d'autorités de certification, bien que ce soit toujours une PKI fonctionnelle.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82938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Discutez les points suivants :</a:t>
            </a:r>
            <a:endParaRPr lang="fr-FR" sz="100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les AC autonomes et d'entreprise, et leurs différences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les autorités de certification qui émettent des certificats aux clients par Internet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Segoe UI"/>
              </a:rPr>
              <a:t>la configuration typique d'une AC racine comme autorité de certification autonome.</a:t>
            </a:r>
            <a:endParaRPr lang="fr-FR" sz="1000" smtClean="0">
              <a:effectLst/>
              <a:latin typeface="Arial"/>
              <a:ea typeface="Times New Roman"/>
              <a:cs typeface="Times New Roman"/>
            </a:endParaRPr>
          </a:p>
          <a:p>
            <a:pPr>
              <a:lnSpc>
                <a:spcPct val="115000"/>
              </a:lnSpc>
              <a:spcAft>
                <a:spcPts val="1000"/>
              </a:spcAft>
            </a:pPr>
            <a:r>
              <a:rPr lang="fr-FR" sz="1000" smtClean="0">
                <a:latin typeface="Arial"/>
                <a:ea typeface="Calibri"/>
                <a:cs typeface="Segoe UI"/>
              </a:rPr>
              <a:t>Indiquez que les exigences métier dictent souvent le type (ou les types) d'autorité de certification que les stagiaires utiliseront. Par exemple, l'inscription automatique requiert une AC d'entreprise.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1721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Décrivez les principaux points liés à l'installation d'une autorité de certification racine. En présentant la configuration de clé privée, indiquez que n'importe quel fournisseur dont le nom commence par un signe de numéro (#) est un fournisseur CNG.</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CNG, qui a été introduit sous Windows Vista</a:t>
            </a:r>
            <a:r>
              <a:rPr lang="fr-FR" sz="1000" baseline="30000" smtClean="0">
                <a:latin typeface="Arial"/>
                <a:ea typeface="Calibri"/>
                <a:cs typeface="Segoe UI"/>
              </a:rPr>
              <a:t>®</a:t>
            </a:r>
            <a:r>
              <a:rPr lang="fr-FR" sz="1000" smtClean="0">
                <a:latin typeface="Arial"/>
                <a:ea typeface="Calibri"/>
                <a:cs typeface="Segoe UI"/>
              </a:rPr>
              <a:t>, a été amélioré sous Windows Server 2008 et Windows Server 2012. L'API CNG remplace à long terme CryptoAPI des précédentes versions du système d'exploitation Windows.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EAA1C6A6-37F5-4D29-AE35-CBDF450FF11E}"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 Planification et implémentation d'une infrastructure à clé publique</a:t>
            </a:r>
            <a:endParaRPr lang="fr-FR" sz="1200" b="1">
              <a:solidFill>
                <a:srgbClr val="336699"/>
              </a:solidFill>
              <a:latin typeface="Arial"/>
            </a:endParaRPr>
          </a:p>
        </p:txBody>
      </p:sp>
    </p:spTree>
    <p:extLst>
      <p:ext uri="{BB962C8B-B14F-4D97-AF65-F5344CB8AC3E}">
        <p14:creationId xmlns:p14="http://schemas.microsoft.com/office/powerpoint/2010/main" val="24607555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74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23.xml"/><Relationship Id="rId16"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28.xml"/><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9.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image" Target="../media/image114.png"/><Relationship Id="rId21" Type="http://schemas.openxmlformats.org/officeDocument/2006/relationships/image" Target="../media/image132.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notesSlide" Target="../notesSlides/notesSlide29.xml"/><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19" Type="http://schemas.openxmlformats.org/officeDocument/2006/relationships/image" Target="../media/image130.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 Id="rId22" Type="http://schemas.openxmlformats.org/officeDocument/2006/relationships/image" Target="../media/image1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lIns="90000" rIns="90000"/>
          <a:lstStyle/>
          <a:p>
            <a:r>
              <a:rPr lang="fr-FR" sz="2600" smtClean="0"/>
              <a:t>Module 11</a:t>
            </a:r>
            <a:endParaRPr lang="fr-FR" sz="2600"/>
          </a:p>
        </p:txBody>
      </p:sp>
      <p:sp>
        <p:nvSpPr>
          <p:cNvPr id="3" name="Subtitle 2"/>
          <p:cNvSpPr>
            <a:spLocks noGrp="1"/>
          </p:cNvSpPr>
          <p:nvPr>
            <p:ph type="subTitle" sz="quarter" idx="1"/>
          </p:nvPr>
        </p:nvSpPr>
        <p:spPr>
          <a:xfrm>
            <a:off x="3106782" y="3925328"/>
            <a:ext cx="5775960" cy="1103872"/>
          </a:xfrm>
        </p:spPr>
        <p:txBody>
          <a:bodyPr lIns="90000" rIns="90000"/>
          <a:lstStyle/>
          <a:p>
            <a:r>
              <a:rPr lang="fr-FR" smtClean="0"/>
              <a:t>Planification et implémentation d'une infrastructure à clé publique</a:t>
            </a:r>
            <a:endParaRPr lang="fr-FR"/>
          </a:p>
        </p:txBody>
      </p:sp>
    </p:spTree>
    <p:extLst>
      <p:ext uri="{BB962C8B-B14F-4D97-AF65-F5344CB8AC3E}">
        <p14:creationId xmlns:p14="http://schemas.microsoft.com/office/powerpoint/2010/main" val="417777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271debcb-90e1-46b0-991c-9473f6e2846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Instructions de conception d'une hiérarchie d'autorités de certification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conception de la hiérarchie d'autorités de certification de votre organisation</a:t>
            </a:r>
          </a:p>
          <a:p>
            <a:pPr lvl="1"/>
            <a:r>
              <a:rPr lang="fr-FR" smtClean="0"/>
              <a:t>Déterminez le nombre et le type d'autorités de certification que vous souhaitez et leur localisation</a:t>
            </a:r>
          </a:p>
          <a:p>
            <a:pPr lvl="1"/>
            <a:r>
              <a:rPr lang="fr-FR" smtClean="0"/>
              <a:t>Sélectionnez le type d'autorités de certification</a:t>
            </a:r>
          </a:p>
          <a:p>
            <a:pPr lvl="1"/>
            <a:r>
              <a:rPr lang="fr-FR" smtClean="0"/>
              <a:t>Déployez l'autorité de certification racine d'abord, en la maintenant hors connexion</a:t>
            </a:r>
          </a:p>
          <a:p>
            <a:pPr lvl="1"/>
            <a:r>
              <a:rPr lang="fr-FR" smtClean="0"/>
              <a:t>Limitez la hiérarchie d'autorités de certification à trois ou quatre couches</a:t>
            </a:r>
          </a:p>
          <a:p>
            <a:pPr lvl="1"/>
            <a:r>
              <a:rPr lang="fr-FR" smtClean="0"/>
              <a:t>Définissez les niveaux de sécurité et les stratégies d'autorité de certification appropriés</a:t>
            </a:r>
          </a:p>
          <a:p>
            <a:pPr lvl="1"/>
            <a:r>
              <a:rPr lang="fr-FR" smtClean="0"/>
              <a:t>Implémentez la séparation des rôles</a:t>
            </a:r>
            <a:endParaRPr lang="fr-FR"/>
          </a:p>
        </p:txBody>
      </p:sp>
    </p:spTree>
    <p:extLst>
      <p:ext uri="{BB962C8B-B14F-4D97-AF65-F5344CB8AC3E}">
        <p14:creationId xmlns:p14="http://schemas.microsoft.com/office/powerpoint/2010/main" val="2921724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140df80e-a10b-4ff4-b861-bee442ca2603">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6" cy="740664"/>
          </a:xfrm>
        </p:spPr>
        <p:txBody>
          <a:bodyPr/>
          <a:lstStyle/>
          <a:p>
            <a:pPr>
              <a:lnSpc>
                <a:spcPct val="80000"/>
              </a:lnSpc>
            </a:pPr>
            <a:r>
              <a:rPr lang="fr-FR" sz="2600" smtClean="0"/>
              <a:t>Conception d'un plan de récupération d'urgence pour une hiérarchie d'autorités de certification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 plan de récupération d'urgence pour une hiérarchie d'autorités de certification doit comprendre</a:t>
            </a:r>
          </a:p>
          <a:p>
            <a:pPr lvl="1"/>
            <a:r>
              <a:rPr lang="fr-FR" smtClean="0"/>
              <a:t>La documentation sur les paramètres de la hiérarchie d'autorités de certification</a:t>
            </a:r>
          </a:p>
          <a:p>
            <a:pPr lvl="1"/>
            <a:r>
              <a:rPr lang="fr-FR" smtClean="0"/>
              <a:t>La documentation sur les modèles de certificats personnalisés</a:t>
            </a:r>
          </a:p>
          <a:p>
            <a:pPr lvl="1"/>
            <a:r>
              <a:rPr lang="fr-FR" smtClean="0"/>
              <a:t>La procédure de sauvegarde pour les composants essentiels des autorités de certification</a:t>
            </a:r>
          </a:p>
          <a:p>
            <a:pPr lvl="1"/>
            <a:r>
              <a:rPr lang="fr-FR" smtClean="0"/>
              <a:t>La procédure de restauration de la fonctionnalité AD CS sur le nouveau serveur</a:t>
            </a:r>
          </a:p>
          <a:p>
            <a:pPr lvl="1"/>
            <a:r>
              <a:rPr lang="fr-FR" smtClean="0"/>
              <a:t>Les problèmes potentiels</a:t>
            </a:r>
            <a:endParaRPr lang="fr-FR"/>
          </a:p>
        </p:txBody>
      </p:sp>
    </p:spTree>
    <p:extLst>
      <p:ext uri="{BB962C8B-B14F-4D97-AF65-F5344CB8AC3E}">
        <p14:creationId xmlns:p14="http://schemas.microsoft.com/office/powerpoint/2010/main" val="258000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bb53c18f-b432-4137-a9ea-14476e4757fb">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Migration et mise à niveau des autorités de certification</a:t>
            </a:r>
            <a:endParaRPr lang="fr-FR" sz="2600"/>
          </a:p>
        </p:txBody>
      </p:sp>
      <p:sp>
        <p:nvSpPr>
          <p:cNvPr id="4" name="Content Placeholder 2"/>
          <p:cNvSpPr>
            <a:spLocks noGrp="1"/>
          </p:cNvSpPr>
          <p:nvPr/>
        </p:nvSpPr>
        <p:spPr bwMode="auto">
          <a:xfrm>
            <a:off x="458788" y="1021214"/>
            <a:ext cx="8119156" cy="537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buNone/>
            </a:pPr>
            <a:r>
              <a:rPr lang="fr-FR" sz="2600" smtClean="0"/>
              <a:t>Lors de la migration d'AD CS vers un nouveau serveur, veillez à </a:t>
            </a:r>
          </a:p>
          <a:p>
            <a:pPr lvl="1">
              <a:lnSpc>
                <a:spcPct val="95000"/>
              </a:lnSpc>
            </a:pPr>
            <a:r>
              <a:rPr lang="fr-FR" sz="2200" smtClean="0"/>
              <a:t>Vérifier le chemin d'accès de mise à niveau ou de mise à jour afin que votre scénario soit pris en charge</a:t>
            </a:r>
          </a:p>
          <a:p>
            <a:pPr lvl="1">
              <a:lnSpc>
                <a:spcPct val="95000"/>
              </a:lnSpc>
            </a:pPr>
            <a:r>
              <a:rPr lang="fr-FR" sz="2200" smtClean="0"/>
              <a:t>Vérifier les configurations matérielle et logicielle requises</a:t>
            </a:r>
          </a:p>
          <a:p>
            <a:pPr lvl="1">
              <a:lnSpc>
                <a:spcPct val="95000"/>
              </a:lnSpc>
            </a:pPr>
            <a:r>
              <a:rPr lang="fr-FR" sz="2200" smtClean="0"/>
              <a:t>Sauvegarder la clé privé de l'autorité de certification, la base de données AD CS, les paramètres du registre, les paramètres de modèle de certificat et le fichier capolicy.inf</a:t>
            </a:r>
          </a:p>
          <a:p>
            <a:pPr lvl="1">
              <a:lnSpc>
                <a:spcPct val="95000"/>
              </a:lnSpc>
            </a:pPr>
            <a:r>
              <a:rPr lang="fr-FR" sz="2200" smtClean="0"/>
              <a:t>Étendre la validité la liste de révocation de certificats</a:t>
            </a:r>
          </a:p>
          <a:p>
            <a:pPr lvl="1">
              <a:lnSpc>
                <a:spcPct val="95000"/>
              </a:lnSpc>
            </a:pPr>
            <a:r>
              <a:rPr lang="fr-FR" sz="2200" smtClean="0"/>
              <a:t>Supprimer l'ancienne autorité de certification du domaine avant d'installer la nouvelle</a:t>
            </a:r>
          </a:p>
          <a:p>
            <a:pPr lvl="1">
              <a:lnSpc>
                <a:spcPct val="95000"/>
              </a:lnSpc>
            </a:pPr>
            <a:r>
              <a:rPr lang="fr-FR" sz="2200" smtClean="0"/>
              <a:t>Donner à la nouvelle autorité de certification le même nom que l'ancienne</a:t>
            </a:r>
          </a:p>
          <a:p>
            <a:pPr lvl="1">
              <a:lnSpc>
                <a:spcPct val="95000"/>
              </a:lnSpc>
            </a:pPr>
            <a:r>
              <a:rPr lang="fr-FR" sz="2200" smtClean="0"/>
              <a:t>Restaurer la base de données et les paramètres AD CS dans la nouvelle autorité de certification</a:t>
            </a:r>
            <a:endParaRPr lang="fr-FR" sz="2200"/>
          </a:p>
        </p:txBody>
      </p:sp>
    </p:spTree>
    <p:extLst>
      <p:ext uri="{BB962C8B-B14F-4D97-AF65-F5344CB8AC3E}">
        <p14:creationId xmlns:p14="http://schemas.microsoft.com/office/powerpoint/2010/main" val="1193283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2 : Planification et implémentation de modèles de certificats</a:t>
            </a:r>
            <a:endParaRPr lang="fr-FR" sz="2600"/>
          </a:p>
        </p:txBody>
      </p:sp>
      <p:sp>
        <p:nvSpPr>
          <p:cNvPr id="3" name="Text Placeholder 2"/>
          <p:cNvSpPr>
            <a:spLocks noGrp="1"/>
          </p:cNvSpPr>
          <p:nvPr>
            <p:ph type="body" idx="1"/>
          </p:nvPr>
        </p:nvSpPr>
        <p:spPr>
          <a:xfrm>
            <a:off x="458788" y="1021215"/>
            <a:ext cx="8380412" cy="5147356"/>
          </a:xfrm>
        </p:spPr>
        <p:txBody>
          <a:bodyPr/>
          <a:lstStyle/>
          <a:p>
            <a:r>
              <a:rPr lang="fr-FR" smtClean="0"/>
              <a:t>Que sont les modèles de certificats ?
Versions des modèles de certificats
Méthodes de modification des modèles de certificat
Conception de la sécurité d'un modèle de certificat
Éléments à prendre en compte pour la conception de modèles de certificats</a:t>
            </a:r>
            <a:endParaRPr lang="fr-FR"/>
          </a:p>
        </p:txBody>
      </p:sp>
    </p:spTree>
    <p:extLst>
      <p:ext uri="{BB962C8B-B14F-4D97-AF65-F5344CB8AC3E}">
        <p14:creationId xmlns:p14="http://schemas.microsoft.com/office/powerpoint/2010/main" val="24416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modèles de certificats ?</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modèles de certificats définissent</a:t>
            </a:r>
          </a:p>
          <a:p>
            <a:r>
              <a:rPr lang="fr-FR" sz="2400" smtClean="0"/>
              <a:t>Le format et le contenu d'un certificat</a:t>
            </a:r>
          </a:p>
          <a:p>
            <a:r>
              <a:rPr lang="fr-FR" sz="2400" smtClean="0"/>
              <a:t>Le processus de création et d'envoi d'une demande de certificat valide</a:t>
            </a:r>
          </a:p>
          <a:p>
            <a:r>
              <a:rPr lang="fr-FR" sz="2400" smtClean="0"/>
              <a:t>L'objet et la stratégie d'application</a:t>
            </a:r>
          </a:p>
          <a:p>
            <a:r>
              <a:rPr lang="fr-FR" sz="2400" smtClean="0"/>
              <a:t>Les principes de sécurité autorisés pour lire, inscrire ou utiliser l'inscription automatique pour un certificat qui sera basé sur le modèle</a:t>
            </a:r>
          </a:p>
          <a:p>
            <a:r>
              <a:rPr lang="fr-FR" sz="2400" smtClean="0"/>
              <a:t>Les autorisations requises pour modifier un modèle de certificat </a:t>
            </a:r>
          </a:p>
          <a:p>
            <a:endParaRPr lang="fr-FR"/>
          </a:p>
        </p:txBody>
      </p:sp>
    </p:spTree>
    <p:extLst>
      <p:ext uri="{BB962C8B-B14F-4D97-AF65-F5344CB8AC3E}">
        <p14:creationId xmlns:p14="http://schemas.microsoft.com/office/powerpoint/2010/main" val="369170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Versions des modèles de certificats</a:t>
            </a:r>
            <a:endParaRPr lang="fr-FR"/>
          </a:p>
        </p:txBody>
      </p:sp>
      <p:sp>
        <p:nvSpPr>
          <p:cNvPr id="6" name="Text Box 18"/>
          <p:cNvSpPr txBox="1">
            <a:spLocks noChangeArrowheads="1"/>
          </p:cNvSpPr>
          <p:nvPr/>
        </p:nvSpPr>
        <p:spPr bwMode="auto">
          <a:xfrm>
            <a:off x="457200" y="1022400"/>
            <a:ext cx="8458200" cy="5388655"/>
          </a:xfrm>
          <a:prstGeom prst="rect">
            <a:avLst/>
          </a:prstGeom>
          <a:noFill/>
          <a:ln>
            <a:noFill/>
          </a:ln>
          <a:effectLs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114000"/>
              </a:lnSpc>
              <a:spcAft>
                <a:spcPts val="300"/>
              </a:spcAft>
            </a:pPr>
            <a:r>
              <a:rPr lang="fr-FR" sz="1400" b="0" smtClean="0">
                <a:latin typeface="Segoe UI" pitchFamily="34" charset="0"/>
                <a:ea typeface="Segoe UI" pitchFamily="34" charset="0"/>
                <a:cs typeface="Segoe UI" pitchFamily="34" charset="0"/>
              </a:rPr>
              <a:t>Version 1</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Introduit dans Windows Server 2000, fournie pour la rétrocompatibilité dans les versions plus récentes</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Créé par défaut lorsqu'une AC est installée</a:t>
            </a:r>
          </a:p>
          <a:p>
            <a:pPr marL="231775" indent="-231775">
              <a:lnSpc>
                <a:spcPct val="114000"/>
              </a:lnSpc>
              <a:spcAft>
                <a:spcPts val="600"/>
              </a:spcAft>
              <a:buClr>
                <a:schemeClr val="hlink"/>
              </a:buClr>
              <a:buFontTx/>
              <a:buChar char="•"/>
            </a:pPr>
            <a:r>
              <a:rPr lang="fr-FR" sz="1400" b="0" smtClean="0">
                <a:latin typeface="Segoe UI" pitchFamily="34" charset="0"/>
                <a:ea typeface="Segoe UI" pitchFamily="34" charset="0"/>
                <a:cs typeface="Segoe UI" pitchFamily="34" charset="0"/>
              </a:rPr>
              <a:t>Ne peut pas être modifié (excepté pour les autorisations) ni supprimé, mais peut être dupliqué pour devenir modèle de version 2 ou 3 (que vous pouvez alors modifier)</a:t>
            </a:r>
          </a:p>
          <a:p>
            <a:pPr>
              <a:lnSpc>
                <a:spcPct val="114000"/>
              </a:lnSpc>
              <a:spcAft>
                <a:spcPts val="300"/>
              </a:spcAft>
              <a:buClr>
                <a:schemeClr val="hlink"/>
              </a:buClr>
            </a:pPr>
            <a:r>
              <a:rPr lang="fr-FR" sz="1400" b="0" smtClean="0">
                <a:latin typeface="Segoe UI" pitchFamily="34" charset="0"/>
                <a:ea typeface="Segoe UI" pitchFamily="34" charset="0"/>
                <a:cs typeface="Segoe UI" pitchFamily="34" charset="0"/>
              </a:rPr>
              <a:t>Version 2</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Modèle par défaut introduit avec Windows Server 2003</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Permet la personnalisation de la plupart des paramètres du modèle</a:t>
            </a:r>
          </a:p>
          <a:p>
            <a:pPr marL="231775" indent="-231775">
              <a:lnSpc>
                <a:spcPct val="114000"/>
              </a:lnSpc>
              <a:spcAft>
                <a:spcPts val="600"/>
              </a:spcAft>
              <a:buClr>
                <a:schemeClr val="hlink"/>
              </a:buClr>
              <a:buFontTx/>
              <a:buChar char="•"/>
            </a:pPr>
            <a:r>
              <a:rPr lang="fr-FR" sz="1400" b="0" smtClean="0">
                <a:latin typeface="Segoe UI" pitchFamily="34" charset="0"/>
                <a:ea typeface="Segoe UI" pitchFamily="34" charset="0"/>
                <a:cs typeface="Segoe UI" pitchFamily="34" charset="0"/>
              </a:rPr>
              <a:t>Offre plusieurs modèles préconfigurés quand une AC est installée</a:t>
            </a:r>
          </a:p>
          <a:p>
            <a:pPr>
              <a:lnSpc>
                <a:spcPct val="114000"/>
              </a:lnSpc>
              <a:spcAft>
                <a:spcPts val="300"/>
              </a:spcAft>
              <a:buClr>
                <a:schemeClr val="hlink"/>
              </a:buClr>
            </a:pPr>
            <a:r>
              <a:rPr lang="fr-FR" sz="1400" b="0" smtClean="0">
                <a:latin typeface="Segoe UI" pitchFamily="34" charset="0"/>
                <a:ea typeface="Segoe UI" pitchFamily="34" charset="0"/>
                <a:cs typeface="Segoe UI" pitchFamily="34" charset="0"/>
              </a:rPr>
              <a:t>Version 3</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Prend en charge les paramètres avancés de chiffrement de Suite B</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Inclut des options avancées pour le chiffrement, les signatures numériques, l'échange de clé et le hachage</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Prend en charge uniquement les serveurs Windows Server 2008 et Windows Server 2008 R2</a:t>
            </a:r>
          </a:p>
          <a:p>
            <a:pPr marL="231775" indent="-231775">
              <a:lnSpc>
                <a:spcPct val="114000"/>
              </a:lnSpc>
              <a:spcAft>
                <a:spcPts val="600"/>
              </a:spcAft>
              <a:buClr>
                <a:schemeClr val="hlink"/>
              </a:buClr>
              <a:buFontTx/>
              <a:buChar char="•"/>
            </a:pPr>
            <a:r>
              <a:rPr lang="fr-FR" sz="1400" b="0" smtClean="0">
                <a:latin typeface="Segoe UI" pitchFamily="34" charset="0"/>
                <a:ea typeface="Segoe UI" pitchFamily="34" charset="0"/>
                <a:cs typeface="Segoe UI" pitchFamily="34" charset="0"/>
              </a:rPr>
              <a:t>Prend en charge uniquement les ordinateurs clients Windows Vista et Windows 7</a:t>
            </a:r>
          </a:p>
          <a:p>
            <a:pPr>
              <a:lnSpc>
                <a:spcPct val="114000"/>
              </a:lnSpc>
              <a:spcAft>
                <a:spcPts val="300"/>
              </a:spcAft>
              <a:buClr>
                <a:schemeClr val="hlink"/>
              </a:buClr>
            </a:pPr>
            <a:r>
              <a:rPr lang="fr-FR" sz="1400" b="0" smtClean="0">
                <a:latin typeface="Segoe UI" pitchFamily="34" charset="0"/>
                <a:ea typeface="Segoe UI" pitchFamily="34" charset="0"/>
                <a:cs typeface="Segoe UI" pitchFamily="34" charset="0"/>
              </a:rPr>
              <a:t>Version 4</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Uniquement disponible pour Windows Server 2012 et les clients Windows 8</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Prend en charge les fournisseurs de services cryptographiques (CSP) et les fournisseurs de stockage de clés (KSP)</a:t>
            </a:r>
          </a:p>
          <a:p>
            <a:pPr marL="231775" indent="-231775">
              <a:lnSpc>
                <a:spcPct val="114000"/>
              </a:lnSpc>
              <a:buClr>
                <a:schemeClr val="hlink"/>
              </a:buClr>
              <a:buFontTx/>
              <a:buChar char="•"/>
            </a:pPr>
            <a:r>
              <a:rPr lang="fr-FR" sz="1400" b="0" smtClean="0">
                <a:latin typeface="Segoe UI" pitchFamily="34" charset="0"/>
                <a:ea typeface="Segoe UI" pitchFamily="34" charset="0"/>
                <a:cs typeface="Segoe UI" pitchFamily="34" charset="0"/>
              </a:rPr>
              <a:t>Prend en charge le renouvellement avec la même clé</a:t>
            </a:r>
            <a:endParaRPr lang="fr-FR" sz="14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71652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Méthodes de modification des modèles de certificat</a:t>
            </a:r>
            <a:endParaRPr lang="fr-FR" sz="2600"/>
          </a:p>
        </p:txBody>
      </p:sp>
      <p:sp>
        <p:nvSpPr>
          <p:cNvPr id="4" name="AutoShape 50"/>
          <p:cNvSpPr>
            <a:spLocks noChangeArrowheads="1"/>
          </p:cNvSpPr>
          <p:nvPr/>
        </p:nvSpPr>
        <p:spPr bwMode="auto">
          <a:xfrm>
            <a:off x="557524" y="1127125"/>
            <a:ext cx="7997622" cy="2173288"/>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spcBef>
                <a:spcPct val="25000"/>
              </a:spcBef>
              <a:spcAft>
                <a:spcPct val="20000"/>
              </a:spcAft>
              <a:buClr>
                <a:schemeClr val="hlink"/>
              </a:buClr>
            </a:pPr>
            <a:endParaRPr lang="fr-FR" b="0">
              <a:latin typeface="Segoe UI" pitchFamily="34" charset="0"/>
              <a:ea typeface="Segoe UI" pitchFamily="34" charset="0"/>
              <a:cs typeface="Segoe UI" pitchFamily="34" charset="0"/>
            </a:endParaRPr>
          </a:p>
        </p:txBody>
      </p:sp>
      <p:sp>
        <p:nvSpPr>
          <p:cNvPr id="5" name="AutoShape 27"/>
          <p:cNvSpPr>
            <a:spLocks noChangeArrowheads="1"/>
          </p:cNvSpPr>
          <p:nvPr/>
        </p:nvSpPr>
        <p:spPr bwMode="auto">
          <a:xfrm>
            <a:off x="3896036" y="1425575"/>
            <a:ext cx="4446588" cy="164147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endParaRPr lang="fr-FR">
              <a:latin typeface="Segoe UI" pitchFamily="34" charset="0"/>
              <a:ea typeface="Segoe UI" pitchFamily="34" charset="0"/>
              <a:cs typeface="Segoe UI" pitchFamily="34" charset="0"/>
            </a:endParaRPr>
          </a:p>
        </p:txBody>
      </p:sp>
      <p:sp>
        <p:nvSpPr>
          <p:cNvPr id="6" name="AutoShape 28"/>
          <p:cNvSpPr>
            <a:spLocks noChangeArrowheads="1"/>
          </p:cNvSpPr>
          <p:nvPr/>
        </p:nvSpPr>
        <p:spPr bwMode="auto">
          <a:xfrm>
            <a:off x="3948424" y="1829068"/>
            <a:ext cx="4388402" cy="1133475"/>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82563" algn="l">
              <a:spcBef>
                <a:spcPct val="25000"/>
              </a:spcBef>
              <a:spcAft>
                <a:spcPct val="20000"/>
              </a:spcAft>
              <a:buClr>
                <a:schemeClr val="hlink"/>
              </a:buClr>
            </a:pPr>
            <a:r>
              <a:rPr lang="fr-FR" b="0" smtClean="0">
                <a:latin typeface="Segoe UI" pitchFamily="34" charset="0"/>
                <a:ea typeface="Segoe UI" pitchFamily="34" charset="0"/>
                <a:cs typeface="Segoe UI" pitchFamily="34" charset="0"/>
              </a:rPr>
              <a:t>Modifier le modèle de certificat d'origine pour incorporer les nouveaux paramètres</a:t>
            </a:r>
            <a:endParaRPr lang="fr-FR" b="0">
              <a:latin typeface="Segoe UI" pitchFamily="34" charset="0"/>
              <a:ea typeface="Segoe UI" pitchFamily="34" charset="0"/>
              <a:cs typeface="Segoe UI" pitchFamily="34" charset="0"/>
            </a:endParaRPr>
          </a:p>
        </p:txBody>
      </p:sp>
      <p:pic>
        <p:nvPicPr>
          <p:cNvPr id="7" name="Picture 6"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49" y="1735138"/>
            <a:ext cx="8620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rrow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662" y="2022475"/>
            <a:ext cx="10112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837" y="1787525"/>
            <a:ext cx="86201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2"/>
          <p:cNvSpPr txBox="1">
            <a:spLocks noChangeArrowheads="1"/>
          </p:cNvSpPr>
          <p:nvPr/>
        </p:nvSpPr>
        <p:spPr bwMode="auto">
          <a:xfrm>
            <a:off x="2501576" y="2589279"/>
            <a:ext cx="12091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b="0" smtClean="0">
                <a:latin typeface="Segoe UI" pitchFamily="34" charset="0"/>
                <a:ea typeface="Segoe UI" pitchFamily="34" charset="0"/>
                <a:cs typeface="Segoe UI" pitchFamily="34" charset="0"/>
              </a:rPr>
              <a:t>Mis à jour</a:t>
            </a:r>
            <a:endParaRPr lang="fr-FR" b="0">
              <a:latin typeface="Segoe UI" pitchFamily="34" charset="0"/>
              <a:ea typeface="Segoe UI" pitchFamily="34" charset="0"/>
              <a:cs typeface="Segoe UI" pitchFamily="34" charset="0"/>
            </a:endParaRPr>
          </a:p>
        </p:txBody>
      </p:sp>
      <p:sp>
        <p:nvSpPr>
          <p:cNvPr id="11" name="Text Box 33"/>
          <p:cNvSpPr txBox="1">
            <a:spLocks noChangeArrowheads="1"/>
          </p:cNvSpPr>
          <p:nvPr/>
        </p:nvSpPr>
        <p:spPr bwMode="auto">
          <a:xfrm>
            <a:off x="3948424" y="1460004"/>
            <a:ext cx="3043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spcBef>
                <a:spcPct val="50000"/>
              </a:spcBef>
            </a:pPr>
            <a:r>
              <a:rPr lang="fr-FR" smtClean="0">
                <a:latin typeface="Segoe UI" pitchFamily="34" charset="0"/>
                <a:ea typeface="Segoe UI" pitchFamily="34" charset="0"/>
                <a:cs typeface="Segoe UI" pitchFamily="34" charset="0"/>
              </a:rPr>
              <a:t>Modification</a:t>
            </a:r>
            <a:endParaRPr lang="fr-FR">
              <a:latin typeface="Segoe UI" pitchFamily="34" charset="0"/>
              <a:ea typeface="Segoe UI" pitchFamily="34" charset="0"/>
              <a:cs typeface="Segoe UI" pitchFamily="34" charset="0"/>
            </a:endParaRPr>
          </a:p>
        </p:txBody>
      </p:sp>
      <p:sp>
        <p:nvSpPr>
          <p:cNvPr id="12" name="AutoShape 34"/>
          <p:cNvSpPr>
            <a:spLocks noChangeArrowheads="1"/>
          </p:cNvSpPr>
          <p:nvPr/>
        </p:nvSpPr>
        <p:spPr bwMode="auto">
          <a:xfrm>
            <a:off x="557524" y="3662363"/>
            <a:ext cx="7997622" cy="2419350"/>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spcBef>
                <a:spcPct val="25000"/>
              </a:spcBef>
              <a:spcAft>
                <a:spcPct val="20000"/>
              </a:spcAft>
              <a:buClr>
                <a:schemeClr val="hlink"/>
              </a:buClr>
            </a:pPr>
            <a:endParaRPr lang="fr-FR" b="0">
              <a:latin typeface="Segoe UI" pitchFamily="34" charset="0"/>
              <a:ea typeface="Segoe UI" pitchFamily="34" charset="0"/>
              <a:cs typeface="Segoe UI" pitchFamily="34" charset="0"/>
            </a:endParaRPr>
          </a:p>
        </p:txBody>
      </p:sp>
      <p:sp>
        <p:nvSpPr>
          <p:cNvPr id="13" name="AutoShape 35"/>
          <p:cNvSpPr>
            <a:spLocks noChangeArrowheads="1"/>
          </p:cNvSpPr>
          <p:nvPr/>
        </p:nvSpPr>
        <p:spPr bwMode="auto">
          <a:xfrm>
            <a:off x="3948424" y="3836194"/>
            <a:ext cx="4394200" cy="2071687"/>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endParaRPr lang="fr-FR">
              <a:latin typeface="Segoe UI" pitchFamily="34" charset="0"/>
              <a:ea typeface="Segoe UI" pitchFamily="34" charset="0"/>
              <a:cs typeface="Segoe UI" pitchFamily="34" charset="0"/>
            </a:endParaRPr>
          </a:p>
        </p:txBody>
      </p:sp>
      <p:sp>
        <p:nvSpPr>
          <p:cNvPr id="14" name="AutoShape 36"/>
          <p:cNvSpPr>
            <a:spLocks noChangeArrowheads="1"/>
          </p:cNvSpPr>
          <p:nvPr/>
        </p:nvSpPr>
        <p:spPr bwMode="auto">
          <a:xfrm>
            <a:off x="3948424" y="4323079"/>
            <a:ext cx="4394200" cy="1160463"/>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82563" algn="l">
              <a:spcBef>
                <a:spcPct val="25000"/>
              </a:spcBef>
              <a:spcAft>
                <a:spcPct val="20000"/>
              </a:spcAft>
              <a:buClr>
                <a:schemeClr val="hlink"/>
              </a:buClr>
            </a:pPr>
            <a:r>
              <a:rPr lang="fr-FR" b="0" smtClean="0">
                <a:latin typeface="Segoe UI" pitchFamily="34" charset="0"/>
                <a:ea typeface="Segoe UI" pitchFamily="34" charset="0"/>
                <a:cs typeface="Segoe UI" pitchFamily="34" charset="0"/>
              </a:rPr>
              <a:t>Remplacer un ou plusieurs modèles de certificats par un modèle de certificat mis à jour</a:t>
            </a:r>
            <a:endParaRPr lang="fr-FR" b="0">
              <a:latin typeface="Segoe UI" pitchFamily="34" charset="0"/>
              <a:ea typeface="Segoe UI" pitchFamily="34" charset="0"/>
              <a:cs typeface="Segoe UI" pitchFamily="34" charset="0"/>
            </a:endParaRPr>
          </a:p>
        </p:txBody>
      </p:sp>
      <p:sp>
        <p:nvSpPr>
          <p:cNvPr id="15" name="Text Box 37"/>
          <p:cNvSpPr txBox="1">
            <a:spLocks noChangeArrowheads="1"/>
          </p:cNvSpPr>
          <p:nvPr/>
        </p:nvSpPr>
        <p:spPr bwMode="auto">
          <a:xfrm>
            <a:off x="3948424" y="3908440"/>
            <a:ext cx="304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spcBef>
                <a:spcPct val="50000"/>
              </a:spcBef>
            </a:pPr>
            <a:r>
              <a:rPr lang="fr-FR" smtClean="0">
                <a:latin typeface="Segoe UI" pitchFamily="34" charset="0"/>
                <a:ea typeface="Segoe UI" pitchFamily="34" charset="0"/>
                <a:cs typeface="Segoe UI" pitchFamily="34" charset="0"/>
              </a:rPr>
              <a:t>Remplacement</a:t>
            </a:r>
            <a:endParaRPr lang="fr-FR">
              <a:latin typeface="Segoe UI" pitchFamily="34" charset="0"/>
              <a:ea typeface="Segoe UI" pitchFamily="34" charset="0"/>
              <a:cs typeface="Segoe UI" pitchFamily="34" charset="0"/>
            </a:endParaRPr>
          </a:p>
        </p:txBody>
      </p:sp>
      <p:pic>
        <p:nvPicPr>
          <p:cNvPr id="16" name="Picture 15"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7" y="4945063"/>
            <a:ext cx="86201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rrow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800000" flipV="1">
            <a:off x="1600922" y="5213295"/>
            <a:ext cx="1051239" cy="20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9" y="3719513"/>
            <a:ext cx="8620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154" y="4489768"/>
            <a:ext cx="8620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rrow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92438" flipV="1">
            <a:off x="1586436" y="4400649"/>
            <a:ext cx="1039058" cy="2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5"/>
          <p:cNvSpPr txBox="1">
            <a:spLocks noChangeArrowheads="1"/>
          </p:cNvSpPr>
          <p:nvPr/>
        </p:nvSpPr>
        <p:spPr bwMode="auto">
          <a:xfrm>
            <a:off x="584512" y="4514850"/>
            <a:ext cx="1747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b="0" smtClean="0">
                <a:latin typeface="Segoe UI" pitchFamily="34" charset="0"/>
                <a:ea typeface="Segoe UI" pitchFamily="34" charset="0"/>
                <a:cs typeface="Segoe UI" pitchFamily="34" charset="0"/>
              </a:rPr>
              <a:t>Carte à puce 1</a:t>
            </a:r>
            <a:endParaRPr lang="fr-FR" b="0">
              <a:latin typeface="Segoe UI" pitchFamily="34" charset="0"/>
              <a:ea typeface="Segoe UI" pitchFamily="34" charset="0"/>
              <a:cs typeface="Segoe UI" pitchFamily="34" charset="0"/>
            </a:endParaRPr>
          </a:p>
        </p:txBody>
      </p:sp>
      <p:sp>
        <p:nvSpPr>
          <p:cNvPr id="22" name="Text Box 46"/>
          <p:cNvSpPr txBox="1">
            <a:spLocks noChangeArrowheads="1"/>
          </p:cNvSpPr>
          <p:nvPr/>
        </p:nvSpPr>
        <p:spPr bwMode="auto">
          <a:xfrm>
            <a:off x="567048" y="5730875"/>
            <a:ext cx="1764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b="0" smtClean="0">
                <a:latin typeface="Segoe UI" pitchFamily="34" charset="0"/>
                <a:ea typeface="Segoe UI" pitchFamily="34" charset="0"/>
                <a:cs typeface="Segoe UI" pitchFamily="34" charset="0"/>
              </a:rPr>
              <a:t>Carte à puce 2</a:t>
            </a:r>
            <a:endParaRPr lang="fr-FR" b="0">
              <a:latin typeface="Segoe UI" pitchFamily="34" charset="0"/>
              <a:ea typeface="Segoe UI" pitchFamily="34" charset="0"/>
              <a:cs typeface="Segoe UI" pitchFamily="34" charset="0"/>
            </a:endParaRPr>
          </a:p>
        </p:txBody>
      </p:sp>
      <p:sp>
        <p:nvSpPr>
          <p:cNvPr id="23" name="Text Box 47"/>
          <p:cNvSpPr txBox="1">
            <a:spLocks noChangeArrowheads="1"/>
          </p:cNvSpPr>
          <p:nvPr/>
        </p:nvSpPr>
        <p:spPr bwMode="auto">
          <a:xfrm>
            <a:off x="2364322" y="5269091"/>
            <a:ext cx="1595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b="0" smtClean="0">
                <a:latin typeface="Segoe UI" pitchFamily="34" charset="0"/>
                <a:ea typeface="Segoe UI" pitchFamily="34" charset="0"/>
                <a:cs typeface="Segoe UI" pitchFamily="34" charset="0"/>
              </a:rPr>
              <a:t>Cartes à puce (nouvelles)</a:t>
            </a:r>
            <a:endParaRPr lang="fr-FR" b="0">
              <a:latin typeface="Segoe UI" pitchFamily="34" charset="0"/>
              <a:ea typeface="Segoe UI" pitchFamily="34" charset="0"/>
              <a:cs typeface="Segoe UI" pitchFamily="34" charset="0"/>
            </a:endParaRPr>
          </a:p>
        </p:txBody>
      </p:sp>
      <p:sp>
        <p:nvSpPr>
          <p:cNvPr id="24" name="Text Box 49"/>
          <p:cNvSpPr txBox="1">
            <a:spLocks noChangeArrowheads="1"/>
          </p:cNvSpPr>
          <p:nvPr/>
        </p:nvSpPr>
        <p:spPr bwMode="auto">
          <a:xfrm>
            <a:off x="664204" y="2589279"/>
            <a:ext cx="102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b="0" smtClean="0">
                <a:latin typeface="Segoe UI" pitchFamily="34" charset="0"/>
                <a:ea typeface="Segoe UI" pitchFamily="34" charset="0"/>
                <a:cs typeface="Segoe UI" pitchFamily="34" charset="0"/>
              </a:rPr>
              <a:t>Original</a:t>
            </a:r>
            <a:endParaRPr lang="fr-FR"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2860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05c7aa26-e953-4dd4-a37e-8fb3570be1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Conception de la sécurité d'un modèle de certificat</a:t>
            </a:r>
            <a:endParaRPr lang="fr-FR" sz="2600"/>
          </a:p>
        </p:txBody>
      </p:sp>
      <p:graphicFrame>
        <p:nvGraphicFramePr>
          <p:cNvPr id="4" name="Group 170"/>
          <p:cNvGraphicFramePr>
            <a:graphicFrameLocks noGrp="1"/>
          </p:cNvGraphicFramePr>
          <p:nvPr>
            <p:extLst>
              <p:ext uri="{D42A27DB-BD31-4B8C-83A1-F6EECF244321}">
                <p14:modId xmlns:p14="http://schemas.microsoft.com/office/powerpoint/2010/main" val="492474965"/>
              </p:ext>
            </p:extLst>
          </p:nvPr>
        </p:nvGraphicFramePr>
        <p:xfrm>
          <a:off x="539750" y="947738"/>
          <a:ext cx="8064500" cy="5462209"/>
        </p:xfrm>
        <a:graphic>
          <a:graphicData uri="http://schemas.openxmlformats.org/drawingml/2006/table">
            <a:tbl>
              <a:tblPr>
                <a:tableStyleId>{5C22544A-7EE6-4342-B048-85BDC9FD1C3A}</a:tableStyleId>
              </a:tblPr>
              <a:tblGrid>
                <a:gridCol w="2519363"/>
                <a:gridCol w="5545137"/>
              </a:tblGrid>
              <a:tr h="512763">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Autorisation</a:t>
                      </a:r>
                      <a:endParaRPr kumimoji="0" lang="fr-FR" sz="1800" b="1"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Description</a:t>
                      </a:r>
                      <a:endParaRPr kumimoji="0" lang="fr-FR" sz="1800" b="1"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12553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Permet à un utilisateur, un groupe ou un ordinateur désigné de modifier tous les attributs, y compris la propriété et les autorisations</a:t>
                      </a:r>
                      <a:endPar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00171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Permet à un utilisateur, un groupe ou un ordinateur désigné de lire le certificat dans AD DS durant l'inscription</a:t>
                      </a:r>
                      <a:endPar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93186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Permet à un utilisateur, un groupe ou un ordinateur désigné de modifier tous les attributs, à l'exception des autorisations</a:t>
                      </a:r>
                      <a:endPar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96678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fr-FR" sz="1800" u="none" strike="noStrike" cap="none" normalizeH="0" baseline="0" noProof="0" smtClean="0">
                          <a:ln>
                            <a:noFill/>
                          </a:ln>
                          <a:effectLst/>
                          <a:latin typeface="Segoe UI" pitchFamily="34" charset="0"/>
                          <a:ea typeface="Segoe UI" pitchFamily="34" charset="0"/>
                          <a:cs typeface="Segoe UI" pitchFamily="34" charset="0"/>
                        </a:rPr>
                        <a:t>Permet à un utilisateur, un groupe ou un ordinateur désigné de procéder à l'inscription pour le modèle de certificat</a:t>
                      </a:r>
                      <a:endPar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8858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fr-FR" sz="1800" u="none" strike="noStrike" cap="none" normalizeH="0" baseline="0" noProof="0" dirty="0" smtClean="0">
                          <a:ln>
                            <a:noFill/>
                          </a:ln>
                          <a:effectLst/>
                          <a:latin typeface="Segoe UI" pitchFamily="34" charset="0"/>
                          <a:ea typeface="Segoe UI" pitchFamily="34" charset="0"/>
                          <a:cs typeface="Segoe UI" pitchFamily="34" charset="0"/>
                        </a:rPr>
                        <a:t>Permet à un utilisateur, un groupe ou un ordinateur désigné de recevoir un certificat via le processus d'inscription automatique</a:t>
                      </a:r>
                      <a:endParaRPr kumimoji="0" lang="fr-FR" sz="18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bl>
          </a:graphicData>
        </a:graphic>
      </p:graphicFrame>
      <p:sp>
        <p:nvSpPr>
          <p:cNvPr id="5" name="Text Box 81"/>
          <p:cNvSpPr txBox="1">
            <a:spLocks noChangeArrowheads="1"/>
          </p:cNvSpPr>
          <p:nvPr/>
        </p:nvSpPr>
        <p:spPr bwMode="auto">
          <a:xfrm>
            <a:off x="787533" y="2281327"/>
            <a:ext cx="1897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Contrôle total</a:t>
            </a:r>
            <a:endParaRPr lang="fr-FR" sz="1200"/>
          </a:p>
        </p:txBody>
      </p:sp>
      <p:sp>
        <p:nvSpPr>
          <p:cNvPr id="6" name="Text Box 82"/>
          <p:cNvSpPr txBox="1">
            <a:spLocks noChangeArrowheads="1"/>
          </p:cNvSpPr>
          <p:nvPr/>
        </p:nvSpPr>
        <p:spPr bwMode="auto">
          <a:xfrm>
            <a:off x="787533" y="4233952"/>
            <a:ext cx="1897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Écriture</a:t>
            </a:r>
            <a:endParaRPr lang="fr-FR" sz="1200"/>
          </a:p>
        </p:txBody>
      </p:sp>
      <p:sp>
        <p:nvSpPr>
          <p:cNvPr id="7" name="Text Box 83"/>
          <p:cNvSpPr txBox="1">
            <a:spLocks noChangeArrowheads="1"/>
          </p:cNvSpPr>
          <p:nvPr/>
        </p:nvSpPr>
        <p:spPr bwMode="auto">
          <a:xfrm>
            <a:off x="787533" y="5195342"/>
            <a:ext cx="1897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Inscription</a:t>
            </a:r>
            <a:endParaRPr lang="fr-FR" sz="1200"/>
          </a:p>
        </p:txBody>
      </p:sp>
      <p:sp>
        <p:nvSpPr>
          <p:cNvPr id="8" name="Text Box 84"/>
          <p:cNvSpPr txBox="1">
            <a:spLocks noChangeArrowheads="1"/>
          </p:cNvSpPr>
          <p:nvPr/>
        </p:nvSpPr>
        <p:spPr bwMode="auto">
          <a:xfrm>
            <a:off x="787533" y="6095454"/>
            <a:ext cx="1897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Inscription automatique</a:t>
            </a:r>
            <a:endParaRPr lang="fr-FR" sz="1200"/>
          </a:p>
        </p:txBody>
      </p:sp>
      <p:grpSp>
        <p:nvGrpSpPr>
          <p:cNvPr id="9" name="Group 8"/>
          <p:cNvGrpSpPr>
            <a:grpSpLocks/>
          </p:cNvGrpSpPr>
          <p:nvPr/>
        </p:nvGrpSpPr>
        <p:grpSpPr bwMode="auto">
          <a:xfrm>
            <a:off x="945489" y="4560977"/>
            <a:ext cx="1581151" cy="735012"/>
            <a:chOff x="575" y="2895"/>
            <a:chExt cx="996" cy="463"/>
          </a:xfrm>
        </p:grpSpPr>
        <p:grpSp>
          <p:nvGrpSpPr>
            <p:cNvPr id="10" name="Group 9"/>
            <p:cNvGrpSpPr>
              <a:grpSpLocks/>
            </p:cNvGrpSpPr>
            <p:nvPr/>
          </p:nvGrpSpPr>
          <p:grpSpPr bwMode="auto">
            <a:xfrm>
              <a:off x="575" y="2895"/>
              <a:ext cx="686" cy="463"/>
              <a:chOff x="137" y="1694"/>
              <a:chExt cx="849" cy="574"/>
            </a:xfrm>
          </p:grpSpPr>
          <p:pic>
            <p:nvPicPr>
              <p:cNvPr id="12" name="Picture 11" descr="UserWithDesktop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 y="1694"/>
                <a:ext cx="49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 y="1907"/>
                <a:ext cx="25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rrow01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 y="1784"/>
                <a:ext cx="25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Modè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7" y="2976"/>
              <a:ext cx="2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1301090" y="5518244"/>
            <a:ext cx="869949" cy="587376"/>
            <a:chOff x="293" y="2386"/>
            <a:chExt cx="758" cy="511"/>
          </a:xfrm>
        </p:grpSpPr>
        <p:pic>
          <p:nvPicPr>
            <p:cNvPr id="16" name="Picture 15" descr="Certific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 y="2636"/>
              <a:ext cx="29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omputer_Deskto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 y="2386"/>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rrow01_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 y="2474"/>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781183" y="2605177"/>
            <a:ext cx="1909763" cy="731837"/>
            <a:chOff x="622" y="2449"/>
            <a:chExt cx="1285" cy="520"/>
          </a:xfrm>
        </p:grpSpPr>
        <p:pic>
          <p:nvPicPr>
            <p:cNvPr id="20" name="Picture 19" descr="Certifi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7" y="2695"/>
              <a:ext cx="24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a:grpSpLocks/>
            </p:cNvGrpSpPr>
            <p:nvPr/>
          </p:nvGrpSpPr>
          <p:grpSpPr bwMode="auto">
            <a:xfrm>
              <a:off x="622" y="2449"/>
              <a:ext cx="1285" cy="520"/>
              <a:chOff x="622" y="2449"/>
              <a:chExt cx="1285" cy="520"/>
            </a:xfrm>
          </p:grpSpPr>
          <p:pic>
            <p:nvPicPr>
              <p:cNvPr id="22" name="Picture 21" descr="Computer_Deskto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 y="2449"/>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rrow01_0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3" y="2537"/>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2_ActiveDirectoryFores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8" y="2537"/>
                <a:ext cx="45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agnifyingGla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3" y="2750"/>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6" name="Text Box 102"/>
          <p:cNvSpPr txBox="1">
            <a:spLocks noChangeArrowheads="1"/>
          </p:cNvSpPr>
          <p:nvPr/>
        </p:nvSpPr>
        <p:spPr bwMode="auto">
          <a:xfrm>
            <a:off x="787533" y="3303677"/>
            <a:ext cx="1897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Lecture</a:t>
            </a:r>
            <a:endParaRPr lang="fr-FR" sz="1200"/>
          </a:p>
        </p:txBody>
      </p:sp>
      <p:grpSp>
        <p:nvGrpSpPr>
          <p:cNvPr id="27" name="Group 26"/>
          <p:cNvGrpSpPr>
            <a:grpSpLocks/>
          </p:cNvGrpSpPr>
          <p:nvPr/>
        </p:nvGrpSpPr>
        <p:grpSpPr bwMode="auto">
          <a:xfrm>
            <a:off x="954220" y="1405028"/>
            <a:ext cx="1563689" cy="1012826"/>
            <a:chOff x="465" y="1080"/>
            <a:chExt cx="985" cy="638"/>
          </a:xfrm>
        </p:grpSpPr>
        <p:pic>
          <p:nvPicPr>
            <p:cNvPr id="28" name="Picture 27" descr="Certifica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7" y="1292"/>
              <a:ext cx="28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aramètre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5" y="1080"/>
              <a:ext cx="877"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a:grpSpLocks/>
          </p:cNvGrpSpPr>
          <p:nvPr/>
        </p:nvGrpSpPr>
        <p:grpSpPr bwMode="auto">
          <a:xfrm>
            <a:off x="912945" y="3608482"/>
            <a:ext cx="1646238" cy="795338"/>
            <a:chOff x="613" y="2342"/>
            <a:chExt cx="1037" cy="501"/>
          </a:xfrm>
        </p:grpSpPr>
        <p:grpSp>
          <p:nvGrpSpPr>
            <p:cNvPr id="31" name="Group 30"/>
            <p:cNvGrpSpPr>
              <a:grpSpLocks/>
            </p:cNvGrpSpPr>
            <p:nvPr/>
          </p:nvGrpSpPr>
          <p:grpSpPr bwMode="auto">
            <a:xfrm>
              <a:off x="613" y="2342"/>
              <a:ext cx="707" cy="411"/>
              <a:chOff x="648" y="1640"/>
              <a:chExt cx="829" cy="481"/>
            </a:xfrm>
          </p:grpSpPr>
          <p:pic>
            <p:nvPicPr>
              <p:cNvPr id="33" name="Picture 32" descr="Certifica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33" y="1886"/>
                <a:ext cx="24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Computer_Deskto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8" y="1640"/>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rrow01_0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9" y="1728"/>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descr="Document_CheckList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55" y="2363"/>
              <a:ext cx="29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5394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c26da4fd-4711-445d-980b-d9ab5b72441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Éléments à prendre en compte pour la conception de modèles de certificats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concevez vos modèles de certificats, tenez compte des considérations ci-dessous</a:t>
            </a:r>
          </a:p>
          <a:p>
            <a:pPr lvl="1"/>
            <a:r>
              <a:rPr lang="fr-FR" smtClean="0"/>
              <a:t>Le nom du sujet</a:t>
            </a:r>
          </a:p>
          <a:p>
            <a:pPr lvl="1"/>
            <a:r>
              <a:rPr lang="fr-FR" smtClean="0"/>
              <a:t>La durée de vie du certificat</a:t>
            </a:r>
          </a:p>
          <a:p>
            <a:pPr lvl="1"/>
            <a:r>
              <a:rPr lang="fr-FR" smtClean="0"/>
              <a:t>L'utilisation des certificats</a:t>
            </a:r>
          </a:p>
          <a:p>
            <a:pPr lvl="1"/>
            <a:r>
              <a:rPr lang="fr-FR" smtClean="0"/>
              <a:t>Le fournisseur de services cryptographiques</a:t>
            </a:r>
          </a:p>
          <a:p>
            <a:pPr lvl="1"/>
            <a:r>
              <a:rPr lang="fr-FR" smtClean="0"/>
              <a:t>La longueur de clé</a:t>
            </a:r>
          </a:p>
          <a:p>
            <a:pPr lvl="1"/>
            <a:r>
              <a:rPr lang="fr-FR" smtClean="0"/>
              <a:t>Les méthodes de déploiement</a:t>
            </a:r>
          </a:p>
          <a:p>
            <a:pPr lvl="1"/>
            <a:r>
              <a:rPr lang="fr-FR" smtClean="0"/>
              <a:t>L'archivage de clés</a:t>
            </a:r>
          </a:p>
          <a:p>
            <a:pPr lvl="1"/>
            <a:r>
              <a:rPr lang="fr-FR" smtClean="0"/>
              <a:t>L'exportabilité de la clé privée</a:t>
            </a:r>
          </a:p>
          <a:p>
            <a:pPr lvl="1"/>
            <a:endParaRPr lang="fr-FR"/>
          </a:p>
        </p:txBody>
      </p:sp>
    </p:spTree>
    <p:extLst>
      <p:ext uri="{BB962C8B-B14F-4D97-AF65-F5344CB8AC3E}">
        <p14:creationId xmlns:p14="http://schemas.microsoft.com/office/powerpoint/2010/main" val="1683491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3 : Planification et implémentation la distribution et la révocation de certificats</a:t>
            </a:r>
            <a:endParaRPr lang="fr-FR" sz="2600"/>
          </a:p>
        </p:txBody>
      </p:sp>
      <p:sp>
        <p:nvSpPr>
          <p:cNvPr id="3" name="Text Placeholder 2"/>
          <p:cNvSpPr>
            <a:spLocks noGrp="1"/>
          </p:cNvSpPr>
          <p:nvPr>
            <p:ph type="body" idx="1"/>
          </p:nvPr>
        </p:nvSpPr>
        <p:spPr>
          <a:xfrm>
            <a:off x="458788" y="1021215"/>
            <a:ext cx="8380412" cy="5147356"/>
          </a:xfrm>
        </p:spPr>
        <p:txBody>
          <a:bodyPr/>
          <a:lstStyle/>
          <a:p>
            <a:r>
              <a:rPr lang="fr-FR" smtClean="0"/>
              <a:t>Options d'inscription de certificat
Processus d'inscription automatique des certificats
Éléments à prendre en compte pour le choix d'une méthode d'inscription
Options d'implémentation de la révocation de certificats
Éléments à prendre en compte lors de la conception de la révocation de certificats
Délégation d'une autorité de certification et de la gestion des certificats</a:t>
            </a:r>
            <a:endParaRPr lang="fr-FR"/>
          </a:p>
        </p:txBody>
      </p:sp>
    </p:spTree>
    <p:extLst>
      <p:ext uri="{BB962C8B-B14F-4D97-AF65-F5344CB8AC3E}">
        <p14:creationId xmlns:p14="http://schemas.microsoft.com/office/powerpoint/2010/main" val="2247545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et implémentation d'un déploiement d'autorité de certification
Planification et implémentation de modèles de certificats
Planification et implémentation la distribution et la révocation de certificats
Planification et implémentation de l'archivage et de la récupération de clé</a:t>
            </a:r>
            <a:endParaRPr lang="fr-FR"/>
          </a:p>
        </p:txBody>
      </p:sp>
    </p:spTree>
    <p:extLst>
      <p:ext uri="{BB962C8B-B14F-4D97-AF65-F5344CB8AC3E}">
        <p14:creationId xmlns:p14="http://schemas.microsoft.com/office/powerpoint/2010/main" val="1460106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d'inscription de certificat</a:t>
            </a:r>
            <a:endParaRPr lang="fr-FR"/>
          </a:p>
        </p:txBody>
      </p:sp>
      <p:graphicFrame>
        <p:nvGraphicFramePr>
          <p:cNvPr id="4" name="Group 146"/>
          <p:cNvGraphicFramePr>
            <a:graphicFrameLocks/>
          </p:cNvGraphicFramePr>
          <p:nvPr>
            <p:extLst>
              <p:ext uri="{D42A27DB-BD31-4B8C-83A1-F6EECF244321}">
                <p14:modId xmlns:p14="http://schemas.microsoft.com/office/powerpoint/2010/main" val="3660542572"/>
              </p:ext>
            </p:extLst>
          </p:nvPr>
        </p:nvGraphicFramePr>
        <p:xfrm>
          <a:off x="493713" y="904875"/>
          <a:ext cx="8213725" cy="5681980"/>
        </p:xfrm>
        <a:graphic>
          <a:graphicData uri="http://schemas.openxmlformats.org/drawingml/2006/table">
            <a:tbl>
              <a:tblPr>
                <a:tableStyleId>{B301B821-A1FF-4177-AEE7-76D212191A09}</a:tableStyleId>
              </a:tblPr>
              <a:tblGrid>
                <a:gridCol w="2105025"/>
                <a:gridCol w="6108700"/>
              </a:tblGrid>
              <a:tr h="446088">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Méthode</a:t>
                      </a: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Utilisation</a:t>
                      </a: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190625">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Pour automatiser la demande, la récupération et le stockage des certificats pour les ordinateurs basés sur un domaine</a:t>
                      </a: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190625">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Pour demander des certificats à l'aide de la console Certificats ou de l'outil Certreq.exe quand le demandeur ne peut pas communiquer directement avec l'AC</a:t>
                      </a: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1398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Pour demander les certificats d'un site Web situé sur une autorité de certification</a:t>
                      </a:r>
                    </a:p>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r>
                        <a:rPr kumimoji="0" lang="fr-FR" sz="2000" u="none" strike="noStrike" cap="none" normalizeH="0" baseline="0" noProof="0" smtClean="0">
                          <a:ln>
                            <a:noFill/>
                          </a:ln>
                          <a:effectLst/>
                          <a:latin typeface="Segoe UI" pitchFamily="34" charset="0"/>
                          <a:ea typeface="Segoe UI" pitchFamily="34" charset="0"/>
                          <a:cs typeface="Segoe UI" pitchFamily="34" charset="0"/>
                        </a:rPr>
                        <a:t>Pour délivrer des certificats quand l'inscription automatique n'est pas disponible</a:t>
                      </a: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2604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20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342900" marR="0" lvl="0" indent="-342900" algn="l" defTabSz="914400" rtl="0" eaLnBrk="1" fontAlgn="base" latinLnBrk="0" hangingPunct="1">
                        <a:lnSpc>
                          <a:spcPct val="90000"/>
                        </a:lnSpc>
                        <a:spcBef>
                          <a:spcPct val="70000"/>
                        </a:spcBef>
                        <a:spcAft>
                          <a:spcPct val="0"/>
                        </a:spcAft>
                        <a:buClr>
                          <a:schemeClr val="hlink"/>
                        </a:buClr>
                        <a:buSzPct val="90000"/>
                        <a:buFontTx/>
                        <a:buChar char="•"/>
                        <a:tabLst/>
                      </a:pPr>
                      <a:r>
                        <a:rPr kumimoji="0" lang="fr-FR" sz="2000" u="none" strike="noStrike" cap="none" normalizeH="0" baseline="0" noProof="0" dirty="0" smtClean="0">
                          <a:ln>
                            <a:noFill/>
                          </a:ln>
                          <a:effectLst/>
                          <a:latin typeface="Segoe UI" pitchFamily="34" charset="0"/>
                          <a:ea typeface="Segoe UI" pitchFamily="34" charset="0"/>
                          <a:cs typeface="Segoe UI" pitchFamily="34" charset="0"/>
                        </a:rPr>
                        <a:t>Pour autoriser le personnel informatique à demander des certificats au nom d'un autre utilisateur (Agent d'inscription)</a:t>
                      </a:r>
                      <a:endParaRPr kumimoji="0" lang="fr-FR" sz="20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bl>
          </a:graphicData>
        </a:graphic>
      </p:graphicFrame>
      <p:sp>
        <p:nvSpPr>
          <p:cNvPr id="5" name="Rectangle 4"/>
          <p:cNvSpPr>
            <a:spLocks noChangeArrowheads="1"/>
          </p:cNvSpPr>
          <p:nvPr/>
        </p:nvSpPr>
        <p:spPr bwMode="auto">
          <a:xfrm>
            <a:off x="253281" y="4653518"/>
            <a:ext cx="26144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b="0" smtClean="0">
                <a:latin typeface="Segoe UI" pitchFamily="34" charset="0"/>
                <a:ea typeface="Segoe UI" pitchFamily="34" charset="0"/>
                <a:cs typeface="Segoe UI" pitchFamily="34" charset="0"/>
              </a:rPr>
              <a:t>Inscription via le Web </a:t>
            </a:r>
            <a:endParaRPr lang="fr-FR" b="0">
              <a:latin typeface="Segoe UI" pitchFamily="34" charset="0"/>
              <a:ea typeface="Segoe UI" pitchFamily="34" charset="0"/>
              <a:cs typeface="Segoe UI" pitchFamily="34" charset="0"/>
            </a:endParaRPr>
          </a:p>
        </p:txBody>
      </p:sp>
      <p:grpSp>
        <p:nvGrpSpPr>
          <p:cNvPr id="6" name="Group 5"/>
          <p:cNvGrpSpPr>
            <a:grpSpLocks/>
          </p:cNvGrpSpPr>
          <p:nvPr/>
        </p:nvGrpSpPr>
        <p:grpSpPr bwMode="auto">
          <a:xfrm>
            <a:off x="904861" y="3765550"/>
            <a:ext cx="1311275" cy="955675"/>
            <a:chOff x="412" y="523"/>
            <a:chExt cx="826" cy="602"/>
          </a:xfrm>
        </p:grpSpPr>
        <p:grpSp>
          <p:nvGrpSpPr>
            <p:cNvPr id="7" name="Group 6"/>
            <p:cNvGrpSpPr>
              <a:grpSpLocks/>
            </p:cNvGrpSpPr>
            <p:nvPr/>
          </p:nvGrpSpPr>
          <p:grpSpPr bwMode="auto">
            <a:xfrm>
              <a:off x="815" y="761"/>
              <a:ext cx="423" cy="364"/>
              <a:chOff x="329" y="2177"/>
              <a:chExt cx="598" cy="547"/>
            </a:xfrm>
          </p:grpSpPr>
          <p:pic>
            <p:nvPicPr>
              <p:cNvPr id="10" name="Picture 9" descr="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 y="2177"/>
                <a:ext cx="50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 y="2332"/>
                <a:ext cx="40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Computer_Desk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 y="523"/>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rrow01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 y="611"/>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a:spLocks noChangeArrowheads="1"/>
          </p:cNvSpPr>
          <p:nvPr/>
        </p:nvSpPr>
        <p:spPr bwMode="auto">
          <a:xfrm>
            <a:off x="315446" y="3418030"/>
            <a:ext cx="2490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b="0" smtClean="0">
                <a:latin typeface="Segoe UI" pitchFamily="34" charset="0"/>
                <a:ea typeface="Segoe UI" pitchFamily="34" charset="0"/>
                <a:cs typeface="Segoe UI" pitchFamily="34" charset="0"/>
              </a:rPr>
              <a:t>Inscription manuelle </a:t>
            </a:r>
            <a:endParaRPr lang="fr-FR" b="0">
              <a:latin typeface="Segoe UI" pitchFamily="34" charset="0"/>
              <a:ea typeface="Segoe UI" pitchFamily="34" charset="0"/>
              <a:cs typeface="Segoe UI" pitchFamily="34" charset="0"/>
            </a:endParaRPr>
          </a:p>
        </p:txBody>
      </p:sp>
      <p:grpSp>
        <p:nvGrpSpPr>
          <p:cNvPr id="13" name="Group 12"/>
          <p:cNvGrpSpPr>
            <a:grpSpLocks/>
          </p:cNvGrpSpPr>
          <p:nvPr/>
        </p:nvGrpSpPr>
        <p:grpSpPr bwMode="auto">
          <a:xfrm>
            <a:off x="886604" y="2574969"/>
            <a:ext cx="1347788" cy="911225"/>
            <a:chOff x="137" y="1694"/>
            <a:chExt cx="849" cy="574"/>
          </a:xfrm>
        </p:grpSpPr>
        <p:pic>
          <p:nvPicPr>
            <p:cNvPr id="14" name="Picture 13" descr="UserWithDesktopCompu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 y="1694"/>
              <a:ext cx="49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ertifica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 y="1907"/>
              <a:ext cx="25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rrow01_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 y="1784"/>
              <a:ext cx="25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a:spLocks noChangeArrowheads="1"/>
          </p:cNvSpPr>
          <p:nvPr/>
        </p:nvSpPr>
        <p:spPr bwMode="auto">
          <a:xfrm>
            <a:off x="163256" y="2231764"/>
            <a:ext cx="2794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b="0" smtClean="0">
                <a:latin typeface="Segoe UI" pitchFamily="34" charset="0"/>
                <a:ea typeface="Segoe UI" pitchFamily="34" charset="0"/>
                <a:cs typeface="Segoe UI" pitchFamily="34" charset="0"/>
              </a:rPr>
              <a:t>Inscription automatique</a:t>
            </a:r>
            <a:endParaRPr lang="fr-FR" b="0">
              <a:latin typeface="Segoe UI" pitchFamily="34" charset="0"/>
              <a:ea typeface="Segoe UI" pitchFamily="34" charset="0"/>
              <a:cs typeface="Segoe UI" pitchFamily="34" charset="0"/>
            </a:endParaRPr>
          </a:p>
        </p:txBody>
      </p:sp>
      <p:grpSp>
        <p:nvGrpSpPr>
          <p:cNvPr id="18" name="Group 17"/>
          <p:cNvGrpSpPr>
            <a:grpSpLocks/>
          </p:cNvGrpSpPr>
          <p:nvPr/>
        </p:nvGrpSpPr>
        <p:grpSpPr bwMode="auto">
          <a:xfrm>
            <a:off x="958836" y="1449388"/>
            <a:ext cx="1203325" cy="811212"/>
            <a:chOff x="293" y="2386"/>
            <a:chExt cx="758" cy="511"/>
          </a:xfrm>
        </p:grpSpPr>
        <p:pic>
          <p:nvPicPr>
            <p:cNvPr id="19" name="Picture 18" descr="Certifi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 y="2636"/>
              <a:ext cx="29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omputer_Desk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 y="2386"/>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rrow01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 y="2474"/>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a:spLocks noChangeArrowheads="1"/>
          </p:cNvSpPr>
          <p:nvPr/>
        </p:nvSpPr>
        <p:spPr bwMode="auto">
          <a:xfrm>
            <a:off x="539064" y="5846986"/>
            <a:ext cx="2042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b="0" smtClean="0">
                <a:latin typeface="Segoe UI" pitchFamily="34" charset="0"/>
                <a:ea typeface="Segoe UI" pitchFamily="34" charset="0"/>
                <a:cs typeface="Segoe UI" pitchFamily="34" charset="0"/>
              </a:rPr>
              <a:t>Inscription pour </a:t>
            </a:r>
            <a:br>
              <a:rPr lang="fr-FR" b="0" smtClean="0">
                <a:latin typeface="Segoe UI" pitchFamily="34" charset="0"/>
                <a:ea typeface="Segoe UI" pitchFamily="34" charset="0"/>
                <a:cs typeface="Segoe UI" pitchFamily="34" charset="0"/>
              </a:rPr>
            </a:br>
            <a:r>
              <a:rPr lang="fr-FR" b="0" smtClean="0">
                <a:latin typeface="Segoe UI" pitchFamily="34" charset="0"/>
                <a:ea typeface="Segoe UI" pitchFamily="34" charset="0"/>
                <a:cs typeface="Segoe UI" pitchFamily="34" charset="0"/>
              </a:rPr>
              <a:t>le compte de</a:t>
            </a:r>
            <a:endParaRPr lang="fr-FR" b="0">
              <a:latin typeface="Segoe UI" pitchFamily="34" charset="0"/>
              <a:ea typeface="Segoe UI" pitchFamily="34" charset="0"/>
              <a:cs typeface="Segoe UI" pitchFamily="34" charset="0"/>
            </a:endParaRPr>
          </a:p>
        </p:txBody>
      </p:sp>
      <p:grpSp>
        <p:nvGrpSpPr>
          <p:cNvPr id="23" name="Group 22"/>
          <p:cNvGrpSpPr>
            <a:grpSpLocks/>
          </p:cNvGrpSpPr>
          <p:nvPr/>
        </p:nvGrpSpPr>
        <p:grpSpPr bwMode="auto">
          <a:xfrm>
            <a:off x="762779" y="5022855"/>
            <a:ext cx="1595438" cy="927101"/>
            <a:chOff x="267" y="3272"/>
            <a:chExt cx="1005" cy="584"/>
          </a:xfrm>
        </p:grpSpPr>
        <p:pic>
          <p:nvPicPr>
            <p:cNvPr id="24" name="Picture 23" descr="Certifi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 y="3595"/>
              <a:ext cx="29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Computer_Desk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 y="3272"/>
              <a:ext cx="39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rrow01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 y="3360"/>
              <a:ext cx="2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User_Half0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7" y="3392"/>
              <a:ext cx="265"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095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53413" cy="740664"/>
          </a:xfrm>
        </p:spPr>
        <p:txBody>
          <a:bodyPr/>
          <a:lstStyle/>
          <a:p>
            <a:r>
              <a:rPr lang="fr-FR" smtClean="0"/>
              <a:t>Processus d'inscription automatique des certificats</a:t>
            </a:r>
            <a:endParaRPr lang="fr-FR"/>
          </a:p>
        </p:txBody>
      </p:sp>
      <p:sp>
        <p:nvSpPr>
          <p:cNvPr id="4" name="Rectangle 3"/>
          <p:cNvSpPr>
            <a:spLocks noChangeArrowheads="1"/>
          </p:cNvSpPr>
          <p:nvPr/>
        </p:nvSpPr>
        <p:spPr bwMode="auto">
          <a:xfrm>
            <a:off x="2605088" y="1216821"/>
            <a:ext cx="6310312" cy="5128417"/>
          </a:xfrm>
          <a:prstGeom prst="rect">
            <a:avLst/>
          </a:prstGeom>
          <a:noFill/>
          <a:ln w="9525">
            <a:noFill/>
            <a:miter lim="800000"/>
            <a:headEnd/>
            <a:tailEnd/>
          </a:ln>
          <a:effectLst/>
        </p:spPr>
        <p:txBody>
          <a:bodyPr tIns="91440" bIns="91440"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spcBef>
                <a:spcPts val="2000"/>
              </a:spcBef>
              <a:buClr>
                <a:schemeClr val="hlink"/>
              </a:buClr>
              <a:buSzPct val="90000"/>
            </a:pPr>
            <a:r>
              <a:rPr lang="fr-FR" sz="2000" b="0" smtClean="0">
                <a:latin typeface="Segoe UI" pitchFamily="34" charset="0"/>
                <a:ea typeface="Segoe UI" pitchFamily="34" charset="0"/>
                <a:cs typeface="Segoe UI" pitchFamily="34" charset="0"/>
              </a:rPr>
              <a:t>	1. Un modèle de certificat est conçu pour activer les autorisations Inscription et Inscription automatique pour les utilisateurs qui reçoivent les certificats</a:t>
            </a:r>
          </a:p>
          <a:p>
            <a:pPr marL="342900" indent="-342900">
              <a:spcBef>
                <a:spcPts val="2000"/>
              </a:spcBef>
              <a:buClr>
                <a:schemeClr val="hlink"/>
              </a:buClr>
              <a:buSzPct val="90000"/>
            </a:pPr>
            <a:r>
              <a:rPr lang="fr-FR" sz="2000" b="0" smtClean="0">
                <a:latin typeface="Segoe UI" pitchFamily="34" charset="0"/>
                <a:ea typeface="Segoe UI" pitchFamily="34" charset="0"/>
                <a:cs typeface="Segoe UI" pitchFamily="34" charset="0"/>
              </a:rPr>
              <a:t>	2. L'AC est configurée pour émettre le modèle</a:t>
            </a:r>
          </a:p>
          <a:p>
            <a:pPr marL="342900" indent="-342900">
              <a:spcBef>
                <a:spcPts val="2000"/>
              </a:spcBef>
              <a:buClr>
                <a:schemeClr val="hlink"/>
              </a:buClr>
              <a:buSzPct val="90000"/>
            </a:pPr>
            <a:r>
              <a:rPr lang="fr-FR" sz="2000" b="0" smtClean="0">
                <a:latin typeface="Segoe UI" pitchFamily="34" charset="0"/>
                <a:ea typeface="Segoe UI" pitchFamily="34" charset="0"/>
                <a:cs typeface="Segoe UI" pitchFamily="34" charset="0"/>
              </a:rPr>
              <a:t>	3. Un objet de stratégie de groupe AD DS doit être créé pour activer l'inscription automatique</a:t>
            </a:r>
          </a:p>
          <a:p>
            <a:pPr marL="342900" indent="-342900">
              <a:spcBef>
                <a:spcPts val="2000"/>
              </a:spcBef>
              <a:buClr>
                <a:schemeClr val="hlink"/>
              </a:buClr>
              <a:buSzPct val="90000"/>
            </a:pPr>
            <a:r>
              <a:rPr lang="fr-FR" sz="2000" b="0" smtClean="0">
                <a:latin typeface="Segoe UI" pitchFamily="34" charset="0"/>
                <a:ea typeface="Segoe UI" pitchFamily="34" charset="0"/>
                <a:cs typeface="Segoe UI" pitchFamily="34" charset="0"/>
              </a:rPr>
              <a:t>	4. L'objet de stratégie de groupe doit être lié au site, au domaine ou à l'unité d'organisation approprié</a:t>
            </a:r>
          </a:p>
          <a:p>
            <a:pPr marL="342900" indent="-342900">
              <a:spcBef>
                <a:spcPts val="2000"/>
              </a:spcBef>
              <a:buClr>
                <a:schemeClr val="hlink"/>
              </a:buClr>
              <a:buSzPct val="90000"/>
            </a:pPr>
            <a:r>
              <a:rPr lang="fr-FR" sz="2000" b="0" smtClean="0">
                <a:latin typeface="Segoe UI" pitchFamily="34" charset="0"/>
                <a:ea typeface="Segoe UI" pitchFamily="34" charset="0"/>
                <a:cs typeface="Segoe UI" pitchFamily="34" charset="0"/>
              </a:rPr>
              <a:t>	5. L'ordinateur client reçoit les certificats pendant l'intervalle d'actualisation de stratégie de groupe suivant</a:t>
            </a:r>
          </a:p>
        </p:txBody>
      </p:sp>
      <p:sp>
        <p:nvSpPr>
          <p:cNvPr id="5" name="Rectangle 4"/>
          <p:cNvSpPr>
            <a:spLocks noChangeArrowheads="1"/>
          </p:cNvSpPr>
          <p:nvPr/>
        </p:nvSpPr>
        <p:spPr bwMode="auto">
          <a:xfrm>
            <a:off x="605854" y="893763"/>
            <a:ext cx="2105025" cy="1357312"/>
          </a:xfrm>
          <a:prstGeom prst="rect">
            <a:avLst/>
          </a:prstGeom>
          <a:noFill/>
          <a:ln w="9525">
            <a:noFill/>
            <a:miter lim="800000"/>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70000"/>
              </a:spcBef>
              <a:buClr>
                <a:schemeClr val="hlink"/>
              </a:buClr>
              <a:buSzPct val="90000"/>
              <a:buFontTx/>
              <a:buChar char="•"/>
            </a:pPr>
            <a:endParaRPr lang="fr-FR" sz="1600" b="0">
              <a:latin typeface="Segoe UI" pitchFamily="34" charset="0"/>
              <a:ea typeface="Segoe UI" pitchFamily="34" charset="0"/>
              <a:cs typeface="Segoe UI" pitchFamily="34" charset="0"/>
            </a:endParaRPr>
          </a:p>
        </p:txBody>
      </p:sp>
      <p:sp>
        <p:nvSpPr>
          <p:cNvPr id="7" name="Rectangle 6"/>
          <p:cNvSpPr>
            <a:spLocks noChangeArrowheads="1"/>
          </p:cNvSpPr>
          <p:nvPr/>
        </p:nvSpPr>
        <p:spPr bwMode="auto">
          <a:xfrm>
            <a:off x="2605088" y="3608388"/>
            <a:ext cx="6108700" cy="1300162"/>
          </a:xfrm>
          <a:prstGeom prst="rect">
            <a:avLst/>
          </a:prstGeom>
          <a:noFill/>
          <a:ln w="9525">
            <a:noFill/>
            <a:miter lim="800000"/>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70000"/>
              </a:spcBef>
              <a:buClr>
                <a:schemeClr val="hlink"/>
              </a:buClr>
              <a:buSzPct val="90000"/>
            </a:pPr>
            <a:endParaRPr lang="fr-FR" sz="2000" b="0" smtClean="0">
              <a:latin typeface="Segoe UI" pitchFamily="34" charset="0"/>
              <a:ea typeface="Segoe UI" pitchFamily="34" charset="0"/>
              <a:cs typeface="Segoe UI" pitchFamily="34" charset="0"/>
            </a:endParaRPr>
          </a:p>
        </p:txBody>
      </p:sp>
      <p:sp>
        <p:nvSpPr>
          <p:cNvPr id="9" name="Rectangle 8"/>
          <p:cNvSpPr>
            <a:spLocks noChangeArrowheads="1"/>
          </p:cNvSpPr>
          <p:nvPr/>
        </p:nvSpPr>
        <p:spPr bwMode="auto">
          <a:xfrm>
            <a:off x="605854" y="4908550"/>
            <a:ext cx="2105025" cy="1436688"/>
          </a:xfrm>
          <a:prstGeom prst="rect">
            <a:avLst/>
          </a:prstGeom>
          <a:noFill/>
          <a:ln w="9525">
            <a:noFill/>
            <a:miter lim="800000"/>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70000"/>
              </a:spcBef>
              <a:buClr>
                <a:schemeClr val="hlink"/>
              </a:buClr>
              <a:buSzPct val="90000"/>
            </a:pPr>
            <a:endParaRPr lang="fr-FR" sz="1600" b="0">
              <a:latin typeface="Segoe UI" pitchFamily="34" charset="0"/>
              <a:ea typeface="Segoe UI" pitchFamily="34" charset="0"/>
              <a:cs typeface="Segoe UI" pitchFamily="34" charset="0"/>
            </a:endParaRPr>
          </a:p>
        </p:txBody>
      </p:sp>
      <p:sp>
        <p:nvSpPr>
          <p:cNvPr id="10" name="Rectangle 9"/>
          <p:cNvSpPr>
            <a:spLocks noChangeArrowheads="1"/>
          </p:cNvSpPr>
          <p:nvPr/>
        </p:nvSpPr>
        <p:spPr bwMode="auto">
          <a:xfrm>
            <a:off x="605854" y="3619500"/>
            <a:ext cx="2105025" cy="1300163"/>
          </a:xfrm>
          <a:prstGeom prst="rect">
            <a:avLst/>
          </a:prstGeom>
          <a:noFill/>
          <a:ln>
            <a:noFill/>
          </a:ln>
          <a:effectLs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70000"/>
              </a:spcBef>
              <a:buClr>
                <a:schemeClr val="hlink"/>
              </a:buClr>
              <a:buSzPct val="90000"/>
            </a:pPr>
            <a:endParaRPr lang="fr-FR" sz="1600" b="0">
              <a:latin typeface="Segoe UI" pitchFamily="34" charset="0"/>
              <a:ea typeface="Segoe UI" pitchFamily="34" charset="0"/>
              <a:cs typeface="Segoe UI" pitchFamily="34" charset="0"/>
            </a:endParaRPr>
          </a:p>
        </p:txBody>
      </p:sp>
      <p:sp>
        <p:nvSpPr>
          <p:cNvPr id="11" name="Rectangle 10"/>
          <p:cNvSpPr>
            <a:spLocks noChangeArrowheads="1"/>
          </p:cNvSpPr>
          <p:nvPr/>
        </p:nvSpPr>
        <p:spPr bwMode="auto">
          <a:xfrm>
            <a:off x="605854" y="2251075"/>
            <a:ext cx="2105025" cy="1357313"/>
          </a:xfrm>
          <a:prstGeom prst="rect">
            <a:avLst/>
          </a:prstGeom>
          <a:noFill/>
          <a:ln w="9525">
            <a:noFill/>
            <a:miter lim="800000"/>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70000"/>
              </a:spcBef>
              <a:buClr>
                <a:schemeClr val="hlink"/>
              </a:buClr>
              <a:buSzPct val="90000"/>
              <a:buFontTx/>
              <a:buChar char="•"/>
            </a:pPr>
            <a:endParaRPr lang="fr-FR" sz="1600" b="0">
              <a:latin typeface="Segoe UI" pitchFamily="34" charset="0"/>
              <a:ea typeface="Segoe UI" pitchFamily="34" charset="0"/>
              <a:cs typeface="Segoe UI" pitchFamily="34" charset="0"/>
            </a:endParaRPr>
          </a:p>
        </p:txBody>
      </p:sp>
      <p:sp>
        <p:nvSpPr>
          <p:cNvPr id="12" name="Line 40"/>
          <p:cNvSpPr>
            <a:spLocks noChangeShapeType="1"/>
          </p:cNvSpPr>
          <p:nvPr/>
        </p:nvSpPr>
        <p:spPr bwMode="auto">
          <a:xfrm>
            <a:off x="1658366" y="893763"/>
            <a:ext cx="0" cy="5451475"/>
          </a:xfrm>
          <a:prstGeom prst="line">
            <a:avLst/>
          </a:prstGeom>
          <a:noFill/>
          <a:ln w="12700">
            <a:noFill/>
            <a:round/>
            <a:headEnd/>
            <a:tailEnd/>
          </a:ln>
          <a:effectLst/>
          <a:extLst>
            <a:ext uri="{909E8E84-426E-40DD-AFC4-6F175D3DCCD1}">
              <a14:hiddenFill xmlns:a14="http://schemas.microsoft.com/office/drawing/2010/main">
                <a:noFill/>
              </a14:hiddenFill>
            </a:ex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3" name="Line 41"/>
          <p:cNvSpPr>
            <a:spLocks noChangeShapeType="1"/>
          </p:cNvSpPr>
          <p:nvPr/>
        </p:nvSpPr>
        <p:spPr bwMode="auto">
          <a:xfrm>
            <a:off x="1658366" y="893763"/>
            <a:ext cx="0" cy="5451475"/>
          </a:xfrm>
          <a:prstGeom prst="line">
            <a:avLst/>
          </a:prstGeom>
          <a:noFill/>
          <a:ln w="12700" cap="sq">
            <a:noFill/>
            <a:round/>
            <a:headEnd/>
            <a:tailEnd/>
          </a:ln>
          <a:effectLst/>
          <a:extLst>
            <a:ext uri="{909E8E84-426E-40DD-AFC4-6F175D3DCCD1}">
              <a14:hiddenFill xmlns:a14="http://schemas.microsoft.com/office/drawing/2010/main">
                <a:noFill/>
              </a14:hiddenFill>
            </a:ex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4" name="Line 42"/>
          <p:cNvSpPr>
            <a:spLocks noChangeShapeType="1"/>
          </p:cNvSpPr>
          <p:nvPr/>
        </p:nvSpPr>
        <p:spPr bwMode="auto">
          <a:xfrm>
            <a:off x="500063" y="893763"/>
            <a:ext cx="8213725" cy="0"/>
          </a:xfrm>
          <a:prstGeom prst="line">
            <a:avLst/>
          </a:prstGeom>
          <a:noFill/>
          <a:ln w="12700" cap="sq">
            <a:noFill/>
            <a:round/>
            <a:headEnd/>
            <a:tailEnd/>
          </a:ln>
          <a:effectLst/>
          <a:extLst>
            <a:ext uri="{909E8E84-426E-40DD-AFC4-6F175D3DCCD1}">
              <a14:hiddenFill xmlns:a14="http://schemas.microsoft.com/office/drawing/2010/main">
                <a:noFill/>
              </a14:hiddenFill>
            </a:ex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5" name="Line 43"/>
          <p:cNvSpPr>
            <a:spLocks noChangeShapeType="1"/>
          </p:cNvSpPr>
          <p:nvPr/>
        </p:nvSpPr>
        <p:spPr bwMode="auto">
          <a:xfrm>
            <a:off x="8713788" y="893763"/>
            <a:ext cx="0" cy="5451475"/>
          </a:xfrm>
          <a:prstGeom prst="line">
            <a:avLst/>
          </a:prstGeom>
          <a:noFill/>
          <a:ln w="12700" cap="sq">
            <a:noFill/>
            <a:round/>
            <a:headEnd/>
            <a:tailEnd/>
          </a:ln>
          <a:effectLst/>
          <a:extLst>
            <a:ext uri="{909E8E84-426E-40DD-AFC4-6F175D3DCCD1}">
              <a14:hiddenFill xmlns:a14="http://schemas.microsoft.com/office/drawing/2010/main">
                <a:noFill/>
              </a14:hiddenFill>
            </a:ex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6" name="Line 44"/>
          <p:cNvSpPr>
            <a:spLocks noChangeShapeType="1"/>
          </p:cNvSpPr>
          <p:nvPr/>
        </p:nvSpPr>
        <p:spPr bwMode="auto">
          <a:xfrm>
            <a:off x="500063" y="6345238"/>
            <a:ext cx="8213725" cy="0"/>
          </a:xfrm>
          <a:prstGeom prst="line">
            <a:avLst/>
          </a:prstGeom>
          <a:noFill/>
          <a:ln w="12700" cap="sq">
            <a:noFill/>
            <a:round/>
            <a:headEnd/>
            <a:tailEnd/>
          </a:ln>
          <a:effectLst/>
          <a:extLst>
            <a:ext uri="{909E8E84-426E-40DD-AFC4-6F175D3DCCD1}">
              <a14:hiddenFill xmlns:a14="http://schemas.microsoft.com/office/drawing/2010/main">
                <a:noFill/>
              </a14:hiddenFill>
            </a:ext>
          </a:ex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7" name="Line 45"/>
          <p:cNvSpPr>
            <a:spLocks noChangeShapeType="1"/>
          </p:cNvSpPr>
          <p:nvPr/>
        </p:nvSpPr>
        <p:spPr bwMode="auto">
          <a:xfrm>
            <a:off x="500063" y="3608388"/>
            <a:ext cx="8213725" cy="0"/>
          </a:xfrm>
          <a:prstGeom prst="line">
            <a:avLst/>
          </a:prstGeom>
          <a:noFill/>
          <a:ln w="12700">
            <a:noFill/>
            <a:round/>
            <a:headEnd/>
            <a:tailEnd/>
          </a:ln>
          <a:effectLst/>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8" name="Line 46"/>
          <p:cNvSpPr>
            <a:spLocks noChangeShapeType="1"/>
          </p:cNvSpPr>
          <p:nvPr/>
        </p:nvSpPr>
        <p:spPr bwMode="auto">
          <a:xfrm>
            <a:off x="500063" y="4908550"/>
            <a:ext cx="8213725" cy="0"/>
          </a:xfrm>
          <a:prstGeom prst="line">
            <a:avLst/>
          </a:prstGeom>
          <a:noFill/>
          <a:ln w="12700">
            <a:noFill/>
            <a:round/>
            <a:headEnd/>
            <a:tailEnd/>
          </a:ln>
          <a:effectLst/>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19" name="Line 47"/>
          <p:cNvSpPr>
            <a:spLocks noChangeShapeType="1"/>
          </p:cNvSpPr>
          <p:nvPr/>
        </p:nvSpPr>
        <p:spPr bwMode="auto">
          <a:xfrm>
            <a:off x="500063" y="2251075"/>
            <a:ext cx="8213725" cy="0"/>
          </a:xfrm>
          <a:prstGeom prst="line">
            <a:avLst/>
          </a:prstGeom>
          <a:noFill/>
          <a:ln w="12700">
            <a:noFill/>
            <a:round/>
            <a:headEnd/>
            <a:tailEnd/>
          </a:ln>
          <a:effectLst/>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600">
              <a:latin typeface="Segoe UI" pitchFamily="34" charset="0"/>
              <a:ea typeface="Segoe UI" pitchFamily="34" charset="0"/>
              <a:cs typeface="Segoe UI" pitchFamily="34" charset="0"/>
            </a:endParaRPr>
          </a:p>
        </p:txBody>
      </p:sp>
      <p:sp>
        <p:nvSpPr>
          <p:cNvPr id="20" name="Rectangle 19"/>
          <p:cNvSpPr>
            <a:spLocks noChangeArrowheads="1"/>
          </p:cNvSpPr>
          <p:nvPr/>
        </p:nvSpPr>
        <p:spPr bwMode="auto">
          <a:xfrm>
            <a:off x="541009" y="1898443"/>
            <a:ext cx="2234714" cy="338554"/>
          </a:xfrm>
          <a:prstGeom prst="rect">
            <a:avLst/>
          </a:prstGeom>
          <a:noFill/>
          <a:ln>
            <a:noFill/>
          </a:ln>
          <a:effectLst/>
          <a:extLst/>
        </p:spPr>
        <p:txBody>
          <a:bodyPr wrap="non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b="0" smtClean="0">
                <a:latin typeface="Segoe UI" pitchFamily="34" charset="0"/>
                <a:ea typeface="Segoe UI" pitchFamily="34" charset="0"/>
                <a:cs typeface="Segoe UI" pitchFamily="34" charset="0"/>
              </a:rPr>
              <a:t>Modèle de certificat </a:t>
            </a:r>
            <a:endParaRPr lang="fr-FR" sz="1600" b="0">
              <a:latin typeface="Segoe UI" pitchFamily="34" charset="0"/>
              <a:ea typeface="Segoe UI" pitchFamily="34" charset="0"/>
              <a:cs typeface="Segoe UI" pitchFamily="34" charset="0"/>
            </a:endParaRPr>
          </a:p>
        </p:txBody>
      </p:sp>
      <p:sp>
        <p:nvSpPr>
          <p:cNvPr id="21" name="Rectangle 20"/>
          <p:cNvSpPr>
            <a:spLocks noChangeArrowheads="1"/>
          </p:cNvSpPr>
          <p:nvPr/>
        </p:nvSpPr>
        <p:spPr bwMode="auto">
          <a:xfrm>
            <a:off x="414604" y="3178488"/>
            <a:ext cx="2487524" cy="338554"/>
          </a:xfrm>
          <a:prstGeom prst="rect">
            <a:avLst/>
          </a:prstGeom>
          <a:noFill/>
          <a:ln>
            <a:noFill/>
          </a:ln>
          <a:effectLst/>
          <a:extLst/>
        </p:spPr>
        <p:txBody>
          <a:bodyPr wrap="squar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b="0" smtClean="0">
                <a:latin typeface="Segoe UI" pitchFamily="34" charset="0"/>
                <a:ea typeface="Segoe UI" pitchFamily="34" charset="0"/>
                <a:cs typeface="Segoe UI" pitchFamily="34" charset="0"/>
              </a:rPr>
              <a:t>Autorité de certification </a:t>
            </a:r>
            <a:endParaRPr lang="fr-FR" sz="1600" b="0">
              <a:latin typeface="Segoe UI" pitchFamily="34" charset="0"/>
              <a:ea typeface="Segoe UI" pitchFamily="34" charset="0"/>
              <a:cs typeface="Segoe UI" pitchFamily="34" charset="0"/>
            </a:endParaRPr>
          </a:p>
        </p:txBody>
      </p:sp>
      <p:sp>
        <p:nvSpPr>
          <p:cNvPr id="22" name="Rectangle 21"/>
          <p:cNvSpPr>
            <a:spLocks noChangeArrowheads="1"/>
          </p:cNvSpPr>
          <p:nvPr/>
        </p:nvSpPr>
        <p:spPr bwMode="auto">
          <a:xfrm>
            <a:off x="655860" y="4505718"/>
            <a:ext cx="2005012" cy="584775"/>
          </a:xfrm>
          <a:prstGeom prst="rect">
            <a:avLst/>
          </a:prstGeom>
          <a:noFill/>
          <a:ln>
            <a:noFill/>
          </a:ln>
          <a:effectLst/>
          <a:extLst/>
        </p:spPr>
        <p:txBody>
          <a:bodyPr wrap="squar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b="0" smtClean="0">
                <a:latin typeface="Segoe UI" pitchFamily="34" charset="0"/>
                <a:ea typeface="Segoe UI" pitchFamily="34" charset="0"/>
                <a:cs typeface="Segoe UI" pitchFamily="34" charset="0"/>
              </a:rPr>
              <a:t>Objet de stratégie de groupe</a:t>
            </a:r>
            <a:endParaRPr lang="fr-FR" sz="1600" b="0">
              <a:latin typeface="Segoe UI" pitchFamily="34" charset="0"/>
              <a:ea typeface="Segoe UI" pitchFamily="34" charset="0"/>
              <a:cs typeface="Segoe UI" pitchFamily="34" charset="0"/>
            </a:endParaRPr>
          </a:p>
        </p:txBody>
      </p:sp>
      <p:sp>
        <p:nvSpPr>
          <p:cNvPr id="23" name="Rectangle 22"/>
          <p:cNvSpPr>
            <a:spLocks noChangeArrowheads="1"/>
          </p:cNvSpPr>
          <p:nvPr/>
        </p:nvSpPr>
        <p:spPr bwMode="auto">
          <a:xfrm>
            <a:off x="655860" y="6056400"/>
            <a:ext cx="2005013" cy="338554"/>
          </a:xfrm>
          <a:prstGeom prst="rect">
            <a:avLst/>
          </a:prstGeom>
          <a:noFill/>
          <a:ln>
            <a:noFill/>
          </a:ln>
          <a:effectLst/>
          <a:extLst/>
        </p:spPr>
        <p:txBody>
          <a:bodyPr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b="0" smtClean="0">
                <a:latin typeface="Segoe UI" pitchFamily="34" charset="0"/>
                <a:ea typeface="Segoe UI" pitchFamily="34" charset="0"/>
                <a:cs typeface="Segoe UI" pitchFamily="34" charset="0"/>
              </a:rPr>
              <a:t>Ordinateur client </a:t>
            </a:r>
            <a:endParaRPr lang="fr-FR" sz="1600" b="0">
              <a:latin typeface="Segoe UI" pitchFamily="34" charset="0"/>
              <a:ea typeface="Segoe UI" pitchFamily="34" charset="0"/>
              <a:cs typeface="Segoe UI" pitchFamily="34" charset="0"/>
            </a:endParaRPr>
          </a:p>
        </p:txBody>
      </p:sp>
      <p:grpSp>
        <p:nvGrpSpPr>
          <p:cNvPr id="24" name="Group 23"/>
          <p:cNvGrpSpPr>
            <a:grpSpLocks/>
          </p:cNvGrpSpPr>
          <p:nvPr/>
        </p:nvGrpSpPr>
        <p:grpSpPr bwMode="auto">
          <a:xfrm>
            <a:off x="1197197" y="1023940"/>
            <a:ext cx="922338" cy="871538"/>
            <a:chOff x="550" y="600"/>
            <a:chExt cx="581" cy="549"/>
          </a:xfrm>
          <a:noFill/>
          <a:effectLst/>
        </p:grpSpPr>
        <p:pic>
          <p:nvPicPr>
            <p:cNvPr id="25" name="Picture 24" descr="Certifi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 y="600"/>
              <a:ext cx="453" cy="452"/>
            </a:xfrm>
            <a:prstGeom prst="rect">
              <a:avLst/>
            </a:prstGeom>
            <a:grpFill/>
            <a:ln w="9525">
              <a:noFill/>
              <a:miter lim="800000"/>
              <a:headEnd/>
              <a:tailEnd/>
            </a:ln>
            <a:extLst/>
          </p:spPr>
        </p:pic>
        <p:pic>
          <p:nvPicPr>
            <p:cNvPr id="26" name="Picture 25" descr="Modè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 y="791"/>
              <a:ext cx="389" cy="358"/>
            </a:xfrm>
            <a:prstGeom prst="rect">
              <a:avLst/>
            </a:prstGeom>
            <a:grpFill/>
            <a:ln w="9525">
              <a:noFill/>
              <a:miter lim="800000"/>
              <a:headEnd/>
              <a:tailEnd/>
            </a:ln>
            <a:extLst/>
          </p:spPr>
        </p:pic>
      </p:grpSp>
      <p:grpSp>
        <p:nvGrpSpPr>
          <p:cNvPr id="3" name="Group 2"/>
          <p:cNvGrpSpPr/>
          <p:nvPr/>
        </p:nvGrpSpPr>
        <p:grpSpPr>
          <a:xfrm>
            <a:off x="821272" y="3663628"/>
            <a:ext cx="1674189" cy="822325"/>
            <a:chOff x="695949" y="3670300"/>
            <a:chExt cx="1674189" cy="822325"/>
          </a:xfrm>
        </p:grpSpPr>
        <p:pic>
          <p:nvPicPr>
            <p:cNvPr id="27" name="Picture 26" descr="GroupPoli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413" y="3670300"/>
              <a:ext cx="1355725" cy="822325"/>
            </a:xfrm>
            <a:prstGeom prst="rect">
              <a:avLst/>
            </a:prstGeom>
            <a:noFill/>
            <a:ln>
              <a:noFill/>
            </a:ln>
            <a:effectLst/>
            <a:extLst/>
          </p:spPr>
        </p:pic>
        <p:pic>
          <p:nvPicPr>
            <p:cNvPr id="28" name="Picture 27" descr="2_ActiveDirectoryT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49" y="3727449"/>
              <a:ext cx="635000" cy="708025"/>
            </a:xfrm>
            <a:prstGeom prst="rect">
              <a:avLst/>
            </a:prstGeom>
            <a:noFill/>
            <a:ln>
              <a:noFill/>
            </a:ln>
            <a:effectLst/>
            <a:extLst/>
          </p:spPr>
        </p:pic>
      </p:grpSp>
      <p:pic>
        <p:nvPicPr>
          <p:cNvPr id="29" name="Picture 28" descr="CertificationAuthor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2591" y="2251075"/>
            <a:ext cx="971550" cy="911225"/>
          </a:xfrm>
          <a:prstGeom prst="rect">
            <a:avLst/>
          </a:prstGeom>
          <a:noFill/>
          <a:ln>
            <a:noFill/>
          </a:ln>
          <a:effectLst/>
          <a:extLst/>
        </p:spPr>
      </p:pic>
      <p:grpSp>
        <p:nvGrpSpPr>
          <p:cNvPr id="33" name="Group 32"/>
          <p:cNvGrpSpPr/>
          <p:nvPr/>
        </p:nvGrpSpPr>
        <p:grpSpPr>
          <a:xfrm>
            <a:off x="928201" y="5200946"/>
            <a:ext cx="1460330" cy="862012"/>
            <a:chOff x="798683" y="5075238"/>
            <a:chExt cx="1460330" cy="862012"/>
          </a:xfrm>
        </p:grpSpPr>
        <p:pic>
          <p:nvPicPr>
            <p:cNvPr id="30" name="Picture 29" descr="Computer_Desktop+Keyboard+Mou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683" y="5075238"/>
              <a:ext cx="923925" cy="862012"/>
            </a:xfrm>
            <a:prstGeom prst="rect">
              <a:avLst/>
            </a:prstGeom>
            <a:noFill/>
            <a:ln>
              <a:noFill/>
            </a:ln>
            <a:effectLst/>
            <a:extLst/>
          </p:spPr>
        </p:pic>
        <p:pic>
          <p:nvPicPr>
            <p:cNvPr id="31" name="Picture 30" descr="arrow01_0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1138" y="5173663"/>
              <a:ext cx="520700" cy="331787"/>
            </a:xfrm>
            <a:prstGeom prst="rect">
              <a:avLst/>
            </a:prstGeom>
            <a:noFill/>
            <a:ln>
              <a:noFill/>
            </a:ln>
            <a:effectLst/>
            <a:extLst/>
          </p:spPr>
        </p:pic>
        <p:pic>
          <p:nvPicPr>
            <p:cNvPr id="32" name="Picture 31" descr="Certifi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1825" y="5478463"/>
              <a:ext cx="357188" cy="355600"/>
            </a:xfrm>
            <a:prstGeom prst="rect">
              <a:avLst/>
            </a:prstGeom>
            <a:noFill/>
            <a:ln w="9525">
              <a:noFill/>
              <a:miter lim="800000"/>
              <a:headEnd/>
              <a:tailEnd/>
            </a:ln>
            <a:effectLst/>
            <a:extLst/>
          </p:spPr>
        </p:pic>
      </p:grpSp>
    </p:spTree>
    <p:extLst>
      <p:ext uri="{BB962C8B-B14F-4D97-AF65-F5344CB8AC3E}">
        <p14:creationId xmlns:p14="http://schemas.microsoft.com/office/powerpoint/2010/main" val="3185757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Éléments à prendre en compte pour le choix d'une méthode d'inscription</a:t>
            </a:r>
            <a:endParaRPr lang="fr-FR" sz="2600"/>
          </a:p>
        </p:txBody>
      </p:sp>
      <p:sp>
        <p:nvSpPr>
          <p:cNvPr id="4" name="Content Placeholder 2"/>
          <p:cNvSpPr>
            <a:spLocks noGrp="1"/>
          </p:cNvSpPr>
          <p:nvPr/>
        </p:nvSpPr>
        <p:spPr bwMode="auto">
          <a:xfrm>
            <a:off x="458788" y="1021215"/>
            <a:ext cx="84566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Quand vous planifies une méthode d'inscription à des certificats, vous devez tenir compte des éléments suivants</a:t>
            </a:r>
          </a:p>
          <a:p>
            <a:pPr lvl="1"/>
            <a:r>
              <a:rPr lang="fr-FR" smtClean="0"/>
              <a:t>Seules les AC d'entreprise prennent en charge l'inscription automatique</a:t>
            </a:r>
          </a:p>
          <a:p>
            <a:pPr lvl="1"/>
            <a:r>
              <a:rPr lang="fr-FR" smtClean="0"/>
              <a:t>L'inscription automatique est prévue uniquement pour les clients de domaine</a:t>
            </a:r>
          </a:p>
          <a:p>
            <a:pPr lvl="1"/>
            <a:r>
              <a:rPr lang="fr-FR" smtClean="0"/>
              <a:t>Le système d'exploitation que vos clients utilisent</a:t>
            </a:r>
          </a:p>
          <a:p>
            <a:pPr lvl="1"/>
            <a:r>
              <a:rPr lang="fr-FR" smtClean="0"/>
              <a:t>Les stratégies que vous établissez pour gérer la distribution de certificats</a:t>
            </a:r>
          </a:p>
          <a:p>
            <a:endParaRPr lang="fr-FR" smtClean="0"/>
          </a:p>
          <a:p>
            <a:endParaRPr lang="fr-FR" smtClean="0"/>
          </a:p>
          <a:p>
            <a:endParaRPr lang="fr-FR"/>
          </a:p>
        </p:txBody>
      </p:sp>
    </p:spTree>
    <p:extLst>
      <p:ext uri="{BB962C8B-B14F-4D97-AF65-F5344CB8AC3E}">
        <p14:creationId xmlns:p14="http://schemas.microsoft.com/office/powerpoint/2010/main" val="384421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113a2f47-4a6a-4675-9073-3b14a71c503b">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600" smtClean="0"/>
              <a:t>Options d'implémentation de la révocation de certificats</a:t>
            </a:r>
            <a:endParaRPr lang="fr-FR" sz="2600"/>
          </a:p>
        </p:txBody>
      </p:sp>
      <p:grpSp>
        <p:nvGrpSpPr>
          <p:cNvPr id="4" name="Group 3"/>
          <p:cNvGrpSpPr/>
          <p:nvPr/>
        </p:nvGrpSpPr>
        <p:grpSpPr>
          <a:xfrm rot="559683">
            <a:off x="7712064" y="1012111"/>
            <a:ext cx="832853" cy="1447312"/>
            <a:chOff x="7333685" y="854454"/>
            <a:chExt cx="1018559" cy="166295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685" y="854454"/>
              <a:ext cx="1018559" cy="16629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137" y="1509654"/>
              <a:ext cx="881653" cy="846388"/>
            </a:xfrm>
            <a:prstGeom prst="rect">
              <a:avLst/>
            </a:prstGeom>
          </p:spPr>
        </p:pic>
        <p:pic>
          <p:nvPicPr>
            <p:cNvPr id="7" name="Picture 6" descr="Stop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1409" y="1427957"/>
              <a:ext cx="483107" cy="5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 name="Group 70"/>
          <p:cNvGraphicFramePr>
            <a:graphicFrameLocks noGrp="1"/>
          </p:cNvGraphicFramePr>
          <p:nvPr>
            <p:extLst>
              <p:ext uri="{D42A27DB-BD31-4B8C-83A1-F6EECF244321}">
                <p14:modId xmlns:p14="http://schemas.microsoft.com/office/powerpoint/2010/main" val="3820149721"/>
              </p:ext>
            </p:extLst>
          </p:nvPr>
        </p:nvGraphicFramePr>
        <p:xfrm>
          <a:off x="2291958" y="2616663"/>
          <a:ext cx="6381750" cy="774699"/>
        </p:xfrm>
        <a:graphic>
          <a:graphicData uri="http://schemas.openxmlformats.org/drawingml/2006/table">
            <a:tbl>
              <a:tblPr/>
              <a:tblGrid>
                <a:gridCol w="2437697"/>
                <a:gridCol w="3944053"/>
              </a:tblGrid>
              <a:tr h="7746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noProof="0" smtClean="0">
                        <a:ln>
                          <a:noFill/>
                        </a:ln>
                        <a:solidFill>
                          <a:schemeClr val="tx1"/>
                        </a:solidFill>
                        <a:effectLst/>
                        <a:latin typeface="Verdana" pitchFamily="34" charset="0"/>
                      </a:endParaRPr>
                    </a:p>
                  </a:txBody>
                  <a:tcPr anchor="b"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182563" marR="0" lvl="0" indent="0" algn="l" defTabSz="914400" rtl="0" eaLnBrk="1" fontAlgn="base" latinLnBrk="0" hangingPunct="1">
                        <a:lnSpc>
                          <a:spcPct val="90000"/>
                        </a:lnSpc>
                        <a:spcBef>
                          <a:spcPct val="70000"/>
                        </a:spcBef>
                        <a:spcAft>
                          <a:spcPct val="0"/>
                        </a:spcAft>
                        <a:buClrTx/>
                        <a:buSzPct val="80000"/>
                        <a:buFontTx/>
                        <a:buNone/>
                        <a:tabLst/>
                      </a:pPr>
                      <a:r>
                        <a:rPr kumimoji="0" lang="fr-FR" sz="14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Vérifie la validation et la révocation OCSP en utilisant le protocole HTTP </a:t>
                      </a:r>
                    </a:p>
                  </a:txBody>
                  <a:tcPr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79"/>
          <p:cNvGraphicFramePr>
            <a:graphicFrameLocks noGrp="1"/>
          </p:cNvGraphicFramePr>
          <p:nvPr>
            <p:extLst>
              <p:ext uri="{D42A27DB-BD31-4B8C-83A1-F6EECF244321}">
                <p14:modId xmlns:p14="http://schemas.microsoft.com/office/powerpoint/2010/main" val="4251248190"/>
              </p:ext>
            </p:extLst>
          </p:nvPr>
        </p:nvGraphicFramePr>
        <p:xfrm>
          <a:off x="2289910" y="3388746"/>
          <a:ext cx="6381750" cy="949661"/>
        </p:xfrm>
        <a:graphic>
          <a:graphicData uri="http://schemas.openxmlformats.org/drawingml/2006/table">
            <a:tbl>
              <a:tblPr/>
              <a:tblGrid>
                <a:gridCol w="2439745"/>
                <a:gridCol w="3942005"/>
              </a:tblGrid>
              <a:tr h="9496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noProof="0" smtClean="0">
                        <a:ln>
                          <a:noFill/>
                        </a:ln>
                        <a:solidFill>
                          <a:schemeClr val="tx1"/>
                        </a:solidFill>
                        <a:effectLst/>
                        <a:latin typeface="Verdana" pitchFamily="34" charset="0"/>
                      </a:endParaRPr>
                    </a:p>
                  </a:txBody>
                  <a:tcPr anchor="b"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182563" marR="0" lvl="0" indent="0" algn="l" defTabSz="914400" rtl="0" eaLnBrk="1" fontAlgn="base" latinLnBrk="0" hangingPunct="1">
                        <a:lnSpc>
                          <a:spcPct val="90000"/>
                        </a:lnSpc>
                        <a:spcBef>
                          <a:spcPct val="70000"/>
                        </a:spcBef>
                        <a:spcAft>
                          <a:spcPct val="0"/>
                        </a:spcAft>
                        <a:buClrTx/>
                        <a:buSzPct val="80000"/>
                        <a:buFontTx/>
                        <a:buNone/>
                        <a:tabLst/>
                      </a:pPr>
                      <a:r>
                        <a:rPr kumimoji="0" lang="fr-FR" sz="14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Reçoit et répond de façon dynamique aux demandes individuelles </a:t>
                      </a:r>
                    </a:p>
                  </a:txBody>
                  <a:tcPr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2229389568"/>
              </p:ext>
            </p:extLst>
          </p:nvPr>
        </p:nvGraphicFramePr>
        <p:xfrm>
          <a:off x="2291010" y="4340158"/>
          <a:ext cx="6381750" cy="859536"/>
        </p:xfrm>
        <a:graphic>
          <a:graphicData uri="http://schemas.openxmlformats.org/drawingml/2006/table">
            <a:tbl>
              <a:tblPr/>
              <a:tblGrid>
                <a:gridCol w="2438645"/>
                <a:gridCol w="3943105"/>
              </a:tblGrid>
              <a:tr h="736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noProof="0" smtClean="0">
                        <a:ln>
                          <a:noFill/>
                        </a:ln>
                        <a:solidFill>
                          <a:schemeClr val="tx1"/>
                        </a:solidFill>
                        <a:effectLst/>
                        <a:latin typeface="Verdana" pitchFamily="34" charset="0"/>
                      </a:endParaRPr>
                    </a:p>
                  </a:txBody>
                  <a:tcPr anchor="b"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182563" marR="0" lvl="0" indent="0" algn="l" defTabSz="914400" rtl="0" eaLnBrk="1" fontAlgn="base" latinLnBrk="0" hangingPunct="1">
                        <a:lnSpc>
                          <a:spcPct val="90000"/>
                        </a:lnSpc>
                        <a:spcBef>
                          <a:spcPct val="70000"/>
                        </a:spcBef>
                        <a:spcAft>
                          <a:spcPct val="0"/>
                        </a:spcAft>
                        <a:buClrTx/>
                        <a:buSzPct val="80000"/>
                        <a:buFontTx/>
                        <a:buNone/>
                        <a:tabLst/>
                      </a:pPr>
                      <a:r>
                        <a:rPr kumimoji="0" lang="fr-FR" sz="1400" b="0" i="0" u="none" strike="noStrike" kern="1200" cap="none" normalizeH="0" baseline="0" noProof="0" dirty="0" smtClean="0">
                          <a:ln>
                            <a:noFill/>
                          </a:ln>
                          <a:solidFill>
                            <a:schemeClr val="tx1"/>
                          </a:solidFill>
                          <a:effectLst/>
                          <a:latin typeface="Segoe UI" pitchFamily="34" charset="0"/>
                          <a:ea typeface="Segoe UI" pitchFamily="34" charset="0"/>
                          <a:cs typeface="Segoe UI" pitchFamily="34" charset="0"/>
                        </a:rPr>
                        <a:t>Prend en charge uniquement les ordinateurs Windows Server 2008 ou Windows Server 2008 R2 et Windows Vista ou Windows 7</a:t>
                      </a:r>
                    </a:p>
                  </a:txBody>
                  <a:tcPr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 name="Group 97"/>
          <p:cNvGraphicFramePr>
            <a:graphicFrameLocks noGrp="1"/>
          </p:cNvGraphicFramePr>
          <p:nvPr>
            <p:extLst>
              <p:ext uri="{D42A27DB-BD31-4B8C-83A1-F6EECF244321}">
                <p14:modId xmlns:p14="http://schemas.microsoft.com/office/powerpoint/2010/main" val="1917685435"/>
              </p:ext>
            </p:extLst>
          </p:nvPr>
        </p:nvGraphicFramePr>
        <p:xfrm>
          <a:off x="2291498" y="5305177"/>
          <a:ext cx="6381750" cy="1095623"/>
        </p:xfrm>
        <a:graphic>
          <a:graphicData uri="http://schemas.openxmlformats.org/drawingml/2006/table">
            <a:tbl>
              <a:tblPr/>
              <a:tblGrid>
                <a:gridCol w="2438157"/>
                <a:gridCol w="3943593"/>
              </a:tblGrid>
              <a:tr h="1095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noProof="0" smtClean="0">
                        <a:ln>
                          <a:noFill/>
                        </a:ln>
                        <a:solidFill>
                          <a:schemeClr val="tx1"/>
                        </a:solidFill>
                        <a:effectLst/>
                        <a:latin typeface="Verdana" pitchFamily="34" charset="0"/>
                      </a:endParaRPr>
                    </a:p>
                  </a:txBody>
                  <a:tcPr anchor="b"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182563" marR="0" lvl="0" indent="0" algn="l" defTabSz="914400" rtl="0" eaLnBrk="1" fontAlgn="base" latinLnBrk="0" hangingPunct="1">
                        <a:lnSpc>
                          <a:spcPct val="90000"/>
                        </a:lnSpc>
                        <a:spcBef>
                          <a:spcPct val="70000"/>
                        </a:spcBef>
                        <a:spcAft>
                          <a:spcPct val="0"/>
                        </a:spcAft>
                        <a:buClrTx/>
                        <a:buSzPct val="80000"/>
                        <a:buFontTx/>
                        <a:buNone/>
                        <a:tabLst/>
                      </a:pPr>
                      <a:r>
                        <a:rPr kumimoji="0" lang="fr-FR" sz="14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Fonctionne comme répondeur </a:t>
                      </a:r>
                      <a:br>
                        <a:rPr kumimoji="0" lang="fr-FR" sz="14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br>
                      <a:r>
                        <a:rPr kumimoji="0" lang="fr-FR" sz="14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pour plusieurs AC </a:t>
                      </a:r>
                    </a:p>
                  </a:txBody>
                  <a:tcPr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2" name="Group 11"/>
          <p:cNvGrpSpPr>
            <a:grpSpLocks/>
          </p:cNvGrpSpPr>
          <p:nvPr/>
        </p:nvGrpSpPr>
        <p:grpSpPr bwMode="auto">
          <a:xfrm>
            <a:off x="3070963" y="2650101"/>
            <a:ext cx="987426" cy="1016000"/>
            <a:chOff x="2118" y="666"/>
            <a:chExt cx="622" cy="640"/>
          </a:xfrm>
        </p:grpSpPr>
        <p:pic>
          <p:nvPicPr>
            <p:cNvPr id="13" name="Picture 12" descr="Interne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8" y="666"/>
              <a:ext cx="48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ertific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9" y="856"/>
              <a:ext cx="42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descr="CertificationAuthorit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1676" y="5393301"/>
            <a:ext cx="8937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2777273" y="3492451"/>
            <a:ext cx="1290637" cy="915989"/>
            <a:chOff x="2880" y="2308"/>
            <a:chExt cx="1281" cy="819"/>
          </a:xfrm>
        </p:grpSpPr>
        <p:pic>
          <p:nvPicPr>
            <p:cNvPr id="17" name="Picture 16" descr="Request_Receiv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0" y="2308"/>
              <a:ext cx="705"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esponse_Se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6" y="2355"/>
              <a:ext cx="67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ertifica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5" y="2710"/>
              <a:ext cx="434"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3209324" y="4482987"/>
            <a:ext cx="765472" cy="730133"/>
            <a:chOff x="1272" y="2334"/>
            <a:chExt cx="627" cy="602"/>
          </a:xfrm>
        </p:grpSpPr>
        <p:pic>
          <p:nvPicPr>
            <p:cNvPr id="21" name="Picture 20" descr="Computer_Desktop+Keyboar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72" y="2334"/>
              <a:ext cx="53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LOGO_Windows_Vist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62" y="2345"/>
              <a:ext cx="33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descr="Certifica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195" y="3715594"/>
            <a:ext cx="14271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Internet"/>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3545" y="4601419"/>
            <a:ext cx="10048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Cod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6399" y="4601419"/>
            <a:ext cx="631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5"/>
          <p:cNvSpPr>
            <a:spLocks/>
          </p:cNvSpPr>
          <p:nvPr/>
        </p:nvSpPr>
        <p:spPr bwMode="auto">
          <a:xfrm rot="8100000">
            <a:off x="1052670" y="3080594"/>
            <a:ext cx="1625600" cy="395288"/>
          </a:xfrm>
          <a:custGeom>
            <a:avLst/>
            <a:gdLst>
              <a:gd name="T0" fmla="*/ 0 w 1155"/>
              <a:gd name="T1" fmla="*/ 2147483647 h 320"/>
              <a:gd name="T2" fmla="*/ 2147483647 w 1155"/>
              <a:gd name="T3" fmla="*/ 0 h 320"/>
              <a:gd name="T4" fmla="*/ 2147483647 w 1155"/>
              <a:gd name="T5" fmla="*/ 2147483647 h 320"/>
              <a:gd name="T6" fmla="*/ 2147483647 w 1155"/>
              <a:gd name="T7" fmla="*/ 2147483647 h 320"/>
              <a:gd name="T8" fmla="*/ 2147483647 w 1155"/>
              <a:gd name="T9" fmla="*/ 2147483647 h 320"/>
              <a:gd name="T10" fmla="*/ 2147483647 w 1155"/>
              <a:gd name="T11" fmla="*/ 2147483647 h 320"/>
              <a:gd name="T12" fmla="*/ 2147483647 w 1155"/>
              <a:gd name="T13" fmla="*/ 2147483647 h 320"/>
              <a:gd name="T14" fmla="*/ 2147483647 w 1155"/>
              <a:gd name="T15" fmla="*/ 2147483647 h 320"/>
              <a:gd name="T16" fmla="*/ 2147483647 w 1155"/>
              <a:gd name="T17" fmla="*/ 2147483647 h 320"/>
              <a:gd name="T18" fmla="*/ 2147483647 w 1155"/>
              <a:gd name="T19" fmla="*/ 2147483647 h 320"/>
              <a:gd name="T20" fmla="*/ 2147483647 w 1155"/>
              <a:gd name="T21" fmla="*/ 2147483647 h 320"/>
              <a:gd name="T22" fmla="*/ 2147483647 w 1155"/>
              <a:gd name="T23" fmla="*/ 2147483647 h 320"/>
              <a:gd name="T24" fmla="*/ 2147483647 w 1155"/>
              <a:gd name="T25" fmla="*/ 2147483647 h 320"/>
              <a:gd name="T26" fmla="*/ 2147483647 w 1155"/>
              <a:gd name="T27" fmla="*/ 2147483647 h 320"/>
              <a:gd name="T28" fmla="*/ 2147483647 w 1155"/>
              <a:gd name="T29" fmla="*/ 2147483647 h 320"/>
              <a:gd name="T30" fmla="*/ 2147483647 w 1155"/>
              <a:gd name="T31" fmla="*/ 2147483647 h 320"/>
              <a:gd name="T32" fmla="*/ 2147483647 w 1155"/>
              <a:gd name="T33" fmla="*/ 2147483647 h 320"/>
              <a:gd name="T34" fmla="*/ 2147483647 w 1155"/>
              <a:gd name="T35" fmla="*/ 2147483647 h 320"/>
              <a:gd name="T36" fmla="*/ 2147483647 w 1155"/>
              <a:gd name="T37" fmla="*/ 2147483647 h 320"/>
              <a:gd name="T38" fmla="*/ 2147483647 w 1155"/>
              <a:gd name="T39" fmla="*/ 2147483647 h 320"/>
              <a:gd name="T40" fmla="*/ 2147483647 w 1155"/>
              <a:gd name="T41" fmla="*/ 2147483647 h 320"/>
              <a:gd name="T42" fmla="*/ 2147483647 w 1155"/>
              <a:gd name="T43" fmla="*/ 2147483647 h 320"/>
              <a:gd name="T44" fmla="*/ 2147483647 w 1155"/>
              <a:gd name="T45" fmla="*/ 2147483647 h 320"/>
              <a:gd name="T46" fmla="*/ 2147483647 w 1155"/>
              <a:gd name="T47" fmla="*/ 2147483647 h 320"/>
              <a:gd name="T48" fmla="*/ 2147483647 w 1155"/>
              <a:gd name="T49" fmla="*/ 2147483647 h 320"/>
              <a:gd name="T50" fmla="*/ 2147483647 w 1155"/>
              <a:gd name="T51" fmla="*/ 2147483647 h 320"/>
              <a:gd name="T52" fmla="*/ 2147483647 w 1155"/>
              <a:gd name="T53" fmla="*/ 2147483647 h 320"/>
              <a:gd name="T54" fmla="*/ 2147483647 w 1155"/>
              <a:gd name="T55" fmla="*/ 2147483647 h 320"/>
              <a:gd name="T56" fmla="*/ 0 w 1155"/>
              <a:gd name="T57" fmla="*/ 214748364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7" name="Freeform 26"/>
          <p:cNvSpPr>
            <a:spLocks/>
          </p:cNvSpPr>
          <p:nvPr/>
        </p:nvSpPr>
        <p:spPr bwMode="auto">
          <a:xfrm rot="9290289">
            <a:off x="1406682" y="3704482"/>
            <a:ext cx="1306513" cy="287337"/>
          </a:xfrm>
          <a:custGeom>
            <a:avLst/>
            <a:gdLst>
              <a:gd name="T0" fmla="*/ 0 w 1155"/>
              <a:gd name="T1" fmla="*/ 2147483647 h 320"/>
              <a:gd name="T2" fmla="*/ 2147483647 w 1155"/>
              <a:gd name="T3" fmla="*/ 0 h 320"/>
              <a:gd name="T4" fmla="*/ 2147483647 w 1155"/>
              <a:gd name="T5" fmla="*/ 2147483647 h 320"/>
              <a:gd name="T6" fmla="*/ 2147483647 w 1155"/>
              <a:gd name="T7" fmla="*/ 2147483647 h 320"/>
              <a:gd name="T8" fmla="*/ 2147483647 w 1155"/>
              <a:gd name="T9" fmla="*/ 2147483647 h 320"/>
              <a:gd name="T10" fmla="*/ 2147483647 w 1155"/>
              <a:gd name="T11" fmla="*/ 2147483647 h 320"/>
              <a:gd name="T12" fmla="*/ 2147483647 w 1155"/>
              <a:gd name="T13" fmla="*/ 2147483647 h 320"/>
              <a:gd name="T14" fmla="*/ 2147483647 w 1155"/>
              <a:gd name="T15" fmla="*/ 2147483647 h 320"/>
              <a:gd name="T16" fmla="*/ 2147483647 w 1155"/>
              <a:gd name="T17" fmla="*/ 2147483647 h 320"/>
              <a:gd name="T18" fmla="*/ 2147483647 w 1155"/>
              <a:gd name="T19" fmla="*/ 2147483647 h 320"/>
              <a:gd name="T20" fmla="*/ 2147483647 w 1155"/>
              <a:gd name="T21" fmla="*/ 2147483647 h 320"/>
              <a:gd name="T22" fmla="*/ 2147483647 w 1155"/>
              <a:gd name="T23" fmla="*/ 2147483647 h 320"/>
              <a:gd name="T24" fmla="*/ 2147483647 w 1155"/>
              <a:gd name="T25" fmla="*/ 2147483647 h 320"/>
              <a:gd name="T26" fmla="*/ 2147483647 w 1155"/>
              <a:gd name="T27" fmla="*/ 2147483647 h 320"/>
              <a:gd name="T28" fmla="*/ 2147483647 w 1155"/>
              <a:gd name="T29" fmla="*/ 2147483647 h 320"/>
              <a:gd name="T30" fmla="*/ 2147483647 w 1155"/>
              <a:gd name="T31" fmla="*/ 2147483647 h 320"/>
              <a:gd name="T32" fmla="*/ 2147483647 w 1155"/>
              <a:gd name="T33" fmla="*/ 2147483647 h 320"/>
              <a:gd name="T34" fmla="*/ 2147483647 w 1155"/>
              <a:gd name="T35" fmla="*/ 2147483647 h 320"/>
              <a:gd name="T36" fmla="*/ 2147483647 w 1155"/>
              <a:gd name="T37" fmla="*/ 2147483647 h 320"/>
              <a:gd name="T38" fmla="*/ 2147483647 w 1155"/>
              <a:gd name="T39" fmla="*/ 2147483647 h 320"/>
              <a:gd name="T40" fmla="*/ 2147483647 w 1155"/>
              <a:gd name="T41" fmla="*/ 2147483647 h 320"/>
              <a:gd name="T42" fmla="*/ 2147483647 w 1155"/>
              <a:gd name="T43" fmla="*/ 2147483647 h 320"/>
              <a:gd name="T44" fmla="*/ 2147483647 w 1155"/>
              <a:gd name="T45" fmla="*/ 2147483647 h 320"/>
              <a:gd name="T46" fmla="*/ 2147483647 w 1155"/>
              <a:gd name="T47" fmla="*/ 2147483647 h 320"/>
              <a:gd name="T48" fmla="*/ 2147483647 w 1155"/>
              <a:gd name="T49" fmla="*/ 2147483647 h 320"/>
              <a:gd name="T50" fmla="*/ 2147483647 w 1155"/>
              <a:gd name="T51" fmla="*/ 2147483647 h 320"/>
              <a:gd name="T52" fmla="*/ 2147483647 w 1155"/>
              <a:gd name="T53" fmla="*/ 2147483647 h 320"/>
              <a:gd name="T54" fmla="*/ 2147483647 w 1155"/>
              <a:gd name="T55" fmla="*/ 2147483647 h 320"/>
              <a:gd name="T56" fmla="*/ 0 w 1155"/>
              <a:gd name="T57" fmla="*/ 214748364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8" name="Freeform 27"/>
          <p:cNvSpPr>
            <a:spLocks/>
          </p:cNvSpPr>
          <p:nvPr/>
        </p:nvSpPr>
        <p:spPr bwMode="auto">
          <a:xfrm rot="13530011" flipV="1">
            <a:off x="1074852" y="5642538"/>
            <a:ext cx="1625600" cy="395287"/>
          </a:xfrm>
          <a:custGeom>
            <a:avLst/>
            <a:gdLst>
              <a:gd name="T0" fmla="*/ 0 w 1155"/>
              <a:gd name="T1" fmla="*/ 2147483647 h 320"/>
              <a:gd name="T2" fmla="*/ 2147483647 w 1155"/>
              <a:gd name="T3" fmla="*/ 0 h 320"/>
              <a:gd name="T4" fmla="*/ 2147483647 w 1155"/>
              <a:gd name="T5" fmla="*/ 2147483647 h 320"/>
              <a:gd name="T6" fmla="*/ 2147483647 w 1155"/>
              <a:gd name="T7" fmla="*/ 2147483647 h 320"/>
              <a:gd name="T8" fmla="*/ 2147483647 w 1155"/>
              <a:gd name="T9" fmla="*/ 2147483647 h 320"/>
              <a:gd name="T10" fmla="*/ 2147483647 w 1155"/>
              <a:gd name="T11" fmla="*/ 2147483647 h 320"/>
              <a:gd name="T12" fmla="*/ 2147483647 w 1155"/>
              <a:gd name="T13" fmla="*/ 2147483647 h 320"/>
              <a:gd name="T14" fmla="*/ 2147483647 w 1155"/>
              <a:gd name="T15" fmla="*/ 2147483647 h 320"/>
              <a:gd name="T16" fmla="*/ 2147483647 w 1155"/>
              <a:gd name="T17" fmla="*/ 2147483647 h 320"/>
              <a:gd name="T18" fmla="*/ 2147483647 w 1155"/>
              <a:gd name="T19" fmla="*/ 2147483647 h 320"/>
              <a:gd name="T20" fmla="*/ 2147483647 w 1155"/>
              <a:gd name="T21" fmla="*/ 2147483647 h 320"/>
              <a:gd name="T22" fmla="*/ 2147483647 w 1155"/>
              <a:gd name="T23" fmla="*/ 2147483647 h 320"/>
              <a:gd name="T24" fmla="*/ 2147483647 w 1155"/>
              <a:gd name="T25" fmla="*/ 2147483647 h 320"/>
              <a:gd name="T26" fmla="*/ 2147483647 w 1155"/>
              <a:gd name="T27" fmla="*/ 2147483647 h 320"/>
              <a:gd name="T28" fmla="*/ 2147483647 w 1155"/>
              <a:gd name="T29" fmla="*/ 2147483647 h 320"/>
              <a:gd name="T30" fmla="*/ 2147483647 w 1155"/>
              <a:gd name="T31" fmla="*/ 2147483647 h 320"/>
              <a:gd name="T32" fmla="*/ 2147483647 w 1155"/>
              <a:gd name="T33" fmla="*/ 2147483647 h 320"/>
              <a:gd name="T34" fmla="*/ 2147483647 w 1155"/>
              <a:gd name="T35" fmla="*/ 2147483647 h 320"/>
              <a:gd name="T36" fmla="*/ 2147483647 w 1155"/>
              <a:gd name="T37" fmla="*/ 2147483647 h 320"/>
              <a:gd name="T38" fmla="*/ 2147483647 w 1155"/>
              <a:gd name="T39" fmla="*/ 2147483647 h 320"/>
              <a:gd name="T40" fmla="*/ 2147483647 w 1155"/>
              <a:gd name="T41" fmla="*/ 2147483647 h 320"/>
              <a:gd name="T42" fmla="*/ 2147483647 w 1155"/>
              <a:gd name="T43" fmla="*/ 2147483647 h 320"/>
              <a:gd name="T44" fmla="*/ 2147483647 w 1155"/>
              <a:gd name="T45" fmla="*/ 2147483647 h 320"/>
              <a:gd name="T46" fmla="*/ 2147483647 w 1155"/>
              <a:gd name="T47" fmla="*/ 2147483647 h 320"/>
              <a:gd name="T48" fmla="*/ 2147483647 w 1155"/>
              <a:gd name="T49" fmla="*/ 2147483647 h 320"/>
              <a:gd name="T50" fmla="*/ 2147483647 w 1155"/>
              <a:gd name="T51" fmla="*/ 2147483647 h 320"/>
              <a:gd name="T52" fmla="*/ 2147483647 w 1155"/>
              <a:gd name="T53" fmla="*/ 2147483647 h 320"/>
              <a:gd name="T54" fmla="*/ 2147483647 w 1155"/>
              <a:gd name="T55" fmla="*/ 2147483647 h 320"/>
              <a:gd name="T56" fmla="*/ 0 w 1155"/>
              <a:gd name="T57" fmla="*/ 214748364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9" name="Freeform 28"/>
          <p:cNvSpPr>
            <a:spLocks/>
          </p:cNvSpPr>
          <p:nvPr/>
        </p:nvSpPr>
        <p:spPr bwMode="auto">
          <a:xfrm rot="10920044" flipV="1">
            <a:off x="1384683" y="4867871"/>
            <a:ext cx="1322387" cy="322263"/>
          </a:xfrm>
          <a:custGeom>
            <a:avLst/>
            <a:gdLst>
              <a:gd name="T0" fmla="*/ 0 w 1155"/>
              <a:gd name="T1" fmla="*/ 2147483647 h 320"/>
              <a:gd name="T2" fmla="*/ 2147483647 w 1155"/>
              <a:gd name="T3" fmla="*/ 0 h 320"/>
              <a:gd name="T4" fmla="*/ 2147483647 w 1155"/>
              <a:gd name="T5" fmla="*/ 2147483647 h 320"/>
              <a:gd name="T6" fmla="*/ 2147483647 w 1155"/>
              <a:gd name="T7" fmla="*/ 2147483647 h 320"/>
              <a:gd name="T8" fmla="*/ 2147483647 w 1155"/>
              <a:gd name="T9" fmla="*/ 2147483647 h 320"/>
              <a:gd name="T10" fmla="*/ 2147483647 w 1155"/>
              <a:gd name="T11" fmla="*/ 2147483647 h 320"/>
              <a:gd name="T12" fmla="*/ 2147483647 w 1155"/>
              <a:gd name="T13" fmla="*/ 2147483647 h 320"/>
              <a:gd name="T14" fmla="*/ 2147483647 w 1155"/>
              <a:gd name="T15" fmla="*/ 2147483647 h 320"/>
              <a:gd name="T16" fmla="*/ 2147483647 w 1155"/>
              <a:gd name="T17" fmla="*/ 2147483647 h 320"/>
              <a:gd name="T18" fmla="*/ 2147483647 w 1155"/>
              <a:gd name="T19" fmla="*/ 2147483647 h 320"/>
              <a:gd name="T20" fmla="*/ 2147483647 w 1155"/>
              <a:gd name="T21" fmla="*/ 2147483647 h 320"/>
              <a:gd name="T22" fmla="*/ 2147483647 w 1155"/>
              <a:gd name="T23" fmla="*/ 2147483647 h 320"/>
              <a:gd name="T24" fmla="*/ 2147483647 w 1155"/>
              <a:gd name="T25" fmla="*/ 2147483647 h 320"/>
              <a:gd name="T26" fmla="*/ 2147483647 w 1155"/>
              <a:gd name="T27" fmla="*/ 2147483647 h 320"/>
              <a:gd name="T28" fmla="*/ 2147483647 w 1155"/>
              <a:gd name="T29" fmla="*/ 2147483647 h 320"/>
              <a:gd name="T30" fmla="*/ 2147483647 w 1155"/>
              <a:gd name="T31" fmla="*/ 2147483647 h 320"/>
              <a:gd name="T32" fmla="*/ 2147483647 w 1155"/>
              <a:gd name="T33" fmla="*/ 2147483647 h 320"/>
              <a:gd name="T34" fmla="*/ 2147483647 w 1155"/>
              <a:gd name="T35" fmla="*/ 2147483647 h 320"/>
              <a:gd name="T36" fmla="*/ 2147483647 w 1155"/>
              <a:gd name="T37" fmla="*/ 2147483647 h 320"/>
              <a:gd name="T38" fmla="*/ 2147483647 w 1155"/>
              <a:gd name="T39" fmla="*/ 2147483647 h 320"/>
              <a:gd name="T40" fmla="*/ 2147483647 w 1155"/>
              <a:gd name="T41" fmla="*/ 2147483647 h 320"/>
              <a:gd name="T42" fmla="*/ 2147483647 w 1155"/>
              <a:gd name="T43" fmla="*/ 2147483647 h 320"/>
              <a:gd name="T44" fmla="*/ 2147483647 w 1155"/>
              <a:gd name="T45" fmla="*/ 2147483647 h 320"/>
              <a:gd name="T46" fmla="*/ 2147483647 w 1155"/>
              <a:gd name="T47" fmla="*/ 2147483647 h 320"/>
              <a:gd name="T48" fmla="*/ 2147483647 w 1155"/>
              <a:gd name="T49" fmla="*/ 2147483647 h 320"/>
              <a:gd name="T50" fmla="*/ 2147483647 w 1155"/>
              <a:gd name="T51" fmla="*/ 2147483647 h 320"/>
              <a:gd name="T52" fmla="*/ 2147483647 w 1155"/>
              <a:gd name="T53" fmla="*/ 2147483647 h 320"/>
              <a:gd name="T54" fmla="*/ 2147483647 w 1155"/>
              <a:gd name="T55" fmla="*/ 2147483647 h 320"/>
              <a:gd name="T56" fmla="*/ 0 w 1155"/>
              <a:gd name="T57" fmla="*/ 214748364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0" name="Text Box 22"/>
          <p:cNvSpPr txBox="1">
            <a:spLocks noChangeArrowheads="1"/>
          </p:cNvSpPr>
          <p:nvPr/>
        </p:nvSpPr>
        <p:spPr bwMode="auto">
          <a:xfrm>
            <a:off x="457200" y="784905"/>
            <a:ext cx="62734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sz="2600" b="0" smtClean="0">
                <a:latin typeface="Segoe UI" pitchFamily="34" charset="0"/>
                <a:ea typeface="Segoe UI" pitchFamily="34" charset="0"/>
                <a:cs typeface="Segoe UI" pitchFamily="34" charset="0"/>
              </a:rPr>
              <a:t>Les listes de révocation de certificats</a:t>
            </a:r>
          </a:p>
        </p:txBody>
      </p:sp>
      <p:sp>
        <p:nvSpPr>
          <p:cNvPr id="31" name="TextBox 1"/>
          <p:cNvSpPr txBox="1"/>
          <p:nvPr/>
        </p:nvSpPr>
        <p:spPr>
          <a:xfrm>
            <a:off x="457200" y="1252467"/>
            <a:ext cx="7196037" cy="1311128"/>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nSpc>
                <a:spcPct val="90000"/>
              </a:lnSpc>
              <a:buClr>
                <a:schemeClr val="hlink"/>
              </a:buClr>
              <a:buFontTx/>
              <a:buChar char="•"/>
            </a:pPr>
            <a:r>
              <a:rPr lang="fr-FR" sz="2200" b="0" dirty="0" smtClean="0">
                <a:latin typeface="Segoe UI" pitchFamily="34" charset="0"/>
                <a:ea typeface="Segoe UI" pitchFamily="34" charset="0"/>
                <a:cs typeface="Segoe UI" pitchFamily="34" charset="0"/>
              </a:rPr>
              <a:t>Comportent les listes de certificats révoqués</a:t>
            </a:r>
          </a:p>
          <a:p>
            <a:pPr marL="231775" indent="-231775">
              <a:lnSpc>
                <a:spcPct val="90000"/>
              </a:lnSpc>
              <a:buClr>
                <a:schemeClr val="hlink"/>
              </a:buClr>
              <a:buFontTx/>
              <a:buChar char="•"/>
            </a:pPr>
            <a:r>
              <a:rPr lang="fr-FR" sz="2200" b="0" dirty="0" smtClean="0">
                <a:latin typeface="Segoe UI" pitchFamily="34" charset="0"/>
                <a:ea typeface="Segoe UI" pitchFamily="34" charset="0"/>
                <a:cs typeface="Segoe UI" pitchFamily="34" charset="0"/>
              </a:rPr>
              <a:t>Sont publiées périodiquement ou à la demande</a:t>
            </a:r>
          </a:p>
          <a:p>
            <a:pPr marL="231775" indent="-231775">
              <a:lnSpc>
                <a:spcPct val="90000"/>
              </a:lnSpc>
              <a:buClr>
                <a:schemeClr val="hlink"/>
              </a:buClr>
              <a:buFontTx/>
              <a:buChar char="•"/>
            </a:pPr>
            <a:r>
              <a:rPr lang="fr-FR" sz="2200" b="0" dirty="0" smtClean="0">
                <a:latin typeface="Segoe UI" pitchFamily="34" charset="0"/>
                <a:ea typeface="Segoe UI" pitchFamily="34" charset="0"/>
                <a:cs typeface="Segoe UI" pitchFamily="34" charset="0"/>
              </a:rPr>
              <a:t>Peuvent être récupérées et mises en cache par les ordinateurs clients</a:t>
            </a:r>
            <a:endParaRPr lang="fr-FR" sz="2200" b="0" dirty="0">
              <a:latin typeface="Segoe UI" pitchFamily="34" charset="0"/>
              <a:ea typeface="Segoe UI" pitchFamily="34" charset="0"/>
              <a:cs typeface="Segoe UI" pitchFamily="34" charset="0"/>
            </a:endParaRPr>
          </a:p>
        </p:txBody>
      </p:sp>
      <p:sp>
        <p:nvSpPr>
          <p:cNvPr id="32" name="Text Box 22"/>
          <p:cNvSpPr txBox="1">
            <a:spLocks noChangeArrowheads="1"/>
          </p:cNvSpPr>
          <p:nvPr/>
        </p:nvSpPr>
        <p:spPr bwMode="auto">
          <a:xfrm>
            <a:off x="110302" y="5622158"/>
            <a:ext cx="19661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b="0" smtClean="0">
                <a:latin typeface="Segoe UI" pitchFamily="34" charset="0"/>
                <a:ea typeface="Segoe UI" pitchFamily="34" charset="0"/>
                <a:cs typeface="Segoe UI" pitchFamily="34" charset="0"/>
              </a:rPr>
              <a:t>Répondeur </a:t>
            </a:r>
            <a:br>
              <a:rPr lang="fr-FR" b="0" smtClean="0">
                <a:latin typeface="Segoe UI" pitchFamily="34" charset="0"/>
                <a:ea typeface="Segoe UI" pitchFamily="34" charset="0"/>
                <a:cs typeface="Segoe UI" pitchFamily="34" charset="0"/>
              </a:rPr>
            </a:br>
            <a:r>
              <a:rPr lang="fr-FR" b="0" smtClean="0">
                <a:latin typeface="Segoe UI" pitchFamily="34" charset="0"/>
                <a:ea typeface="Segoe UI" pitchFamily="34" charset="0"/>
                <a:cs typeface="Segoe UI" pitchFamily="34" charset="0"/>
              </a:rPr>
              <a:t>en ligne</a:t>
            </a:r>
            <a:endParaRPr lang="fr-FR"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7228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76ba0f63-f70e-4952-b0ad-cc0ee05d2ee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Éléments à prendre en compte lors de la conception de la révocation de certificats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conception de la révocation de certificats, suivez les instructions suivantes</a:t>
            </a:r>
          </a:p>
          <a:p>
            <a:pPr lvl="1"/>
            <a:r>
              <a:rPr lang="fr-FR" smtClean="0"/>
              <a:t>Évaluez les avantages potentiels de compléter les listes de révocation de certificats par l'utilisation des répondeurs en ligne</a:t>
            </a:r>
          </a:p>
          <a:p>
            <a:pPr lvl="1"/>
            <a:r>
              <a:rPr lang="fr-FR" smtClean="0"/>
              <a:t>Identifiez les emplacements où les répondeurs en ligne pourraient apporter un avantage</a:t>
            </a:r>
          </a:p>
          <a:p>
            <a:pPr lvl="1"/>
            <a:r>
              <a:rPr lang="fr-FR" smtClean="0"/>
              <a:t>Identifiez la configuration d'installation la plus adaptée à votre organisation</a:t>
            </a:r>
          </a:p>
          <a:p>
            <a:pPr lvl="1"/>
            <a:r>
              <a:rPr lang="fr-FR" smtClean="0"/>
              <a:t>Identifiez les emplacements de chaque répondeur en ligne et déterminez la manière de les gérer</a:t>
            </a:r>
          </a:p>
          <a:p>
            <a:pPr lvl="1"/>
            <a:r>
              <a:rPr lang="fr-FR" smtClean="0"/>
              <a:t>Testez le répondeur en ligne et la configuration de PKI</a:t>
            </a:r>
          </a:p>
          <a:p>
            <a:pPr lvl="1"/>
            <a:endParaRPr lang="fr-FR"/>
          </a:p>
        </p:txBody>
      </p:sp>
    </p:spTree>
    <p:extLst>
      <p:ext uri="{BB962C8B-B14F-4D97-AF65-F5344CB8AC3E}">
        <p14:creationId xmlns:p14="http://schemas.microsoft.com/office/powerpoint/2010/main" val="56938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4e3ad18d-ee63-4b84-ba5b-e3d6df8167d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Délégation d'une autorité de certification et de la gestion des certificats</a:t>
            </a:r>
            <a:endParaRPr lang="fr-FR" sz="2600"/>
          </a:p>
        </p:txBody>
      </p:sp>
      <p:sp>
        <p:nvSpPr>
          <p:cNvPr id="4" name="Content Placeholder 2"/>
          <p:cNvSpPr>
            <a:spLocks noGrp="1"/>
          </p:cNvSpPr>
          <p:nvPr/>
        </p:nvSpPr>
        <p:spPr bwMode="auto">
          <a:xfrm>
            <a:off x="458788" y="1021214"/>
            <a:ext cx="8304212" cy="5455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En configurant des options de sécurité de l'autorité de certification, vous pouvez implémenter la séparation des rôles</a:t>
            </a:r>
          </a:p>
          <a:p>
            <a:pPr marL="0" indent="0">
              <a:buNone/>
            </a:pPr>
            <a:r>
              <a:rPr lang="fr-FR" sz="2600" smtClean="0"/>
              <a:t>Par défaut, les groupes Administrateurs, Administrateurs du domaine, et Administrateurs de l'entreprise sont autorisés à administrer les AC et les certificats</a:t>
            </a:r>
          </a:p>
          <a:p>
            <a:pPr marL="0" indent="0">
              <a:buNone/>
            </a:pPr>
            <a:endParaRPr lang="fr-FR" smtClean="0"/>
          </a:p>
          <a:p>
            <a:pPr marL="0" indent="0">
              <a:buNone/>
            </a:pPr>
            <a:r>
              <a:rPr lang="fr-FR" sz="2600" smtClean="0"/>
              <a:t>Vous pouvez configurer les autorisations suivantes</a:t>
            </a:r>
          </a:p>
          <a:p>
            <a:pPr lvl="1"/>
            <a:r>
              <a:rPr lang="fr-FR" sz="2200" smtClean="0"/>
              <a:t>Lecture</a:t>
            </a:r>
          </a:p>
          <a:p>
            <a:pPr lvl="1"/>
            <a:r>
              <a:rPr lang="fr-FR" sz="2200" smtClean="0"/>
              <a:t>Émettre et gérer des certificats</a:t>
            </a:r>
          </a:p>
          <a:p>
            <a:pPr lvl="1"/>
            <a:r>
              <a:rPr lang="fr-FR" sz="2200" smtClean="0"/>
              <a:t>Gérer l'Autorité de certification</a:t>
            </a:r>
          </a:p>
          <a:p>
            <a:pPr lvl="1"/>
            <a:r>
              <a:rPr lang="fr-FR" sz="2200" smtClean="0"/>
              <a:t>Demander des certificats</a:t>
            </a:r>
            <a:endParaRPr lang="fr-FR" sz="2200"/>
          </a:p>
        </p:txBody>
      </p:sp>
    </p:spTree>
    <p:extLst>
      <p:ext uri="{BB962C8B-B14F-4D97-AF65-F5344CB8AC3E}">
        <p14:creationId xmlns:p14="http://schemas.microsoft.com/office/powerpoint/2010/main" val="183735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2df1975f-af73-41c3-a071-f3d8e4aaef59">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6" cy="740664"/>
          </a:xfrm>
        </p:spPr>
        <p:txBody>
          <a:bodyPr/>
          <a:lstStyle/>
          <a:p>
            <a:pPr>
              <a:lnSpc>
                <a:spcPct val="80000"/>
              </a:lnSpc>
            </a:pPr>
            <a:r>
              <a:rPr lang="fr-FR" sz="2600" smtClean="0"/>
              <a:t>Leçon 4 : Planification et implémentation de l'archivage et de la récupération de clé</a:t>
            </a:r>
            <a:endParaRPr lang="fr-FR" sz="2600"/>
          </a:p>
        </p:txBody>
      </p:sp>
      <p:sp>
        <p:nvSpPr>
          <p:cNvPr id="3" name="Text Placeholder 2"/>
          <p:cNvSpPr>
            <a:spLocks noGrp="1"/>
          </p:cNvSpPr>
          <p:nvPr>
            <p:ph type="body" idx="1"/>
          </p:nvPr>
        </p:nvSpPr>
        <p:spPr>
          <a:xfrm>
            <a:off x="458788" y="1021215"/>
            <a:ext cx="7466012" cy="5147356"/>
          </a:xfrm>
        </p:spPr>
        <p:txBody>
          <a:bodyPr/>
          <a:lstStyle/>
          <a:p>
            <a:r>
              <a:rPr lang="fr-FR" smtClean="0"/>
              <a:t>Scénarios de récupération de clé privée
Options de configuration de l'archivage des clés
Options de configuration de la récupération des clés
Gestion de l'archivage et de la récupération de clé</a:t>
            </a:r>
            <a:endParaRPr lang="fr-FR"/>
          </a:p>
        </p:txBody>
      </p:sp>
    </p:spTree>
    <p:extLst>
      <p:ext uri="{BB962C8B-B14F-4D97-AF65-F5344CB8AC3E}">
        <p14:creationId xmlns:p14="http://schemas.microsoft.com/office/powerpoint/2010/main" val="2609785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b1e6bb53-493f-43ff-97ce-fd95c0fef23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Scénarios de récupération de clé privée</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Voici quelques causes éventuelles de la perte de clés</a:t>
            </a:r>
          </a:p>
          <a:p>
            <a:pPr lvl="1"/>
            <a:r>
              <a:rPr lang="fr-FR" smtClean="0"/>
              <a:t>Un profil utilisateur est supprimé ou endommagé</a:t>
            </a:r>
          </a:p>
          <a:p>
            <a:pPr lvl="1"/>
            <a:r>
              <a:rPr lang="fr-FR" smtClean="0"/>
              <a:t>Un système d'exploitation est réinstallé</a:t>
            </a:r>
          </a:p>
          <a:p>
            <a:pPr lvl="1"/>
            <a:r>
              <a:rPr lang="fr-FR" smtClean="0"/>
              <a:t>Un disque est endommagé</a:t>
            </a:r>
          </a:p>
          <a:p>
            <a:pPr lvl="1"/>
            <a:r>
              <a:rPr lang="fr-FR" smtClean="0"/>
              <a:t>Un ordinateur est volé </a:t>
            </a:r>
          </a:p>
          <a:p>
            <a:pPr lvl="1"/>
            <a:endParaRPr lang="fr-FR" smtClean="0"/>
          </a:p>
          <a:p>
            <a:pPr marL="288925" lvl="1" indent="0">
              <a:buNone/>
            </a:pPr>
            <a:r>
              <a:rPr lang="fr-FR" sz="2800" smtClean="0"/>
              <a:t>Dans le cadre des meilleurs pratiques, préférez une méthode et une technologie de sauvegarde et récupération de clés centralisée</a:t>
            </a:r>
          </a:p>
        </p:txBody>
      </p:sp>
    </p:spTree>
    <p:extLst>
      <p:ext uri="{BB962C8B-B14F-4D97-AF65-F5344CB8AC3E}">
        <p14:creationId xmlns:p14="http://schemas.microsoft.com/office/powerpoint/2010/main" val="325429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c6cf50c2-deef-47f7-9998-8ea4b402a7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configuration de l'archivage des clés</a:t>
            </a:r>
            <a:endParaRPr lang="fr-FR"/>
          </a:p>
        </p:txBody>
      </p:sp>
      <p:sp>
        <p:nvSpPr>
          <p:cNvPr id="7" name="Text Box 103"/>
          <p:cNvSpPr txBox="1">
            <a:spLocks noChangeArrowheads="1"/>
          </p:cNvSpPr>
          <p:nvPr/>
        </p:nvSpPr>
        <p:spPr bwMode="auto">
          <a:xfrm>
            <a:off x="1330325" y="1755576"/>
            <a:ext cx="4918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b="0" smtClean="0">
                <a:latin typeface="Segoe UI" pitchFamily="34" charset="0"/>
                <a:ea typeface="Segoe UI" pitchFamily="34" charset="0"/>
                <a:cs typeface="Segoe UI" pitchFamily="34" charset="0"/>
              </a:rPr>
              <a:t>Pour configurer l'archivage de clé automatique</a:t>
            </a:r>
          </a:p>
        </p:txBody>
      </p:sp>
      <p:sp>
        <p:nvSpPr>
          <p:cNvPr id="4" name="Rounded Rectangle 3"/>
          <p:cNvSpPr>
            <a:spLocks noChangeArrowheads="1"/>
          </p:cNvSpPr>
          <p:nvPr/>
        </p:nvSpPr>
        <p:spPr bwMode="auto">
          <a:xfrm>
            <a:off x="2211388" y="2339976"/>
            <a:ext cx="244475" cy="387350"/>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2000" smtClean="0">
                <a:solidFill>
                  <a:srgbClr val="990033"/>
                </a:solidFill>
                <a:latin typeface="Segoe UI" pitchFamily="34" charset="0"/>
                <a:ea typeface="Segoe UI" pitchFamily="34" charset="0"/>
                <a:cs typeface="Segoe UI" pitchFamily="34" charset="0"/>
              </a:rPr>
              <a:t>ü</a:t>
            </a:r>
            <a:endParaRPr lang="fr-FR" sz="2000">
              <a:solidFill>
                <a:srgbClr val="990033"/>
              </a:solidFill>
              <a:latin typeface="Segoe UI" pitchFamily="34" charset="0"/>
              <a:ea typeface="Segoe UI" pitchFamily="34" charset="0"/>
              <a:cs typeface="Segoe UI" pitchFamily="34" charset="0"/>
            </a:endParaRPr>
          </a:p>
        </p:txBody>
      </p:sp>
      <p:grpSp>
        <p:nvGrpSpPr>
          <p:cNvPr id="55" name="Group 54"/>
          <p:cNvGrpSpPr/>
          <p:nvPr/>
        </p:nvGrpSpPr>
        <p:grpSpPr>
          <a:xfrm>
            <a:off x="1276350" y="2185854"/>
            <a:ext cx="6628200" cy="874712"/>
            <a:chOff x="1276350" y="2133600"/>
            <a:chExt cx="6628200" cy="874712"/>
          </a:xfrm>
        </p:grpSpPr>
        <p:sp>
          <p:nvSpPr>
            <p:cNvPr id="6" name="Rounded Rectangle 5"/>
            <p:cNvSpPr>
              <a:spLocks noChangeArrowheads="1"/>
            </p:cNvSpPr>
            <p:nvPr/>
          </p:nvSpPr>
          <p:spPr bwMode="auto">
            <a:xfrm>
              <a:off x="1420813" y="2190751"/>
              <a:ext cx="6169025" cy="747712"/>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lnSpc>
                  <a:spcPct val="90000"/>
                </a:lnSpc>
                <a:buClr>
                  <a:schemeClr val="hlink"/>
                </a:buClr>
              </a:pPr>
              <a:r>
                <a:rPr lang="fr-FR" sz="2000" b="0" smtClean="0">
                  <a:latin typeface="Segoe UI" pitchFamily="34" charset="0"/>
                  <a:ea typeface="Segoe UI" pitchFamily="34" charset="0"/>
                  <a:cs typeface="Segoe UI" pitchFamily="34" charset="0"/>
                </a:rPr>
                <a:t>	</a:t>
              </a:r>
              <a:r>
                <a:rPr lang="fr-FR" b="0" smtClean="0">
                  <a:latin typeface="Segoe UI" pitchFamily="34" charset="0"/>
                  <a:ea typeface="Segoe UI" pitchFamily="34" charset="0"/>
                  <a:cs typeface="Segoe UI" pitchFamily="34" charset="0"/>
                </a:rPr>
                <a:t>Configurez et délivrez le modèle de certificat </a:t>
              </a:r>
              <a:br>
                <a:rPr lang="fr-FR" b="0" smtClean="0">
                  <a:latin typeface="Segoe UI" pitchFamily="34" charset="0"/>
                  <a:ea typeface="Segoe UI" pitchFamily="34" charset="0"/>
                  <a:cs typeface="Segoe UI" pitchFamily="34" charset="0"/>
                </a:rPr>
              </a:br>
              <a:r>
                <a:rPr lang="fr-FR" b="0" smtClean="0">
                  <a:latin typeface="Segoe UI" pitchFamily="34" charset="0"/>
                  <a:ea typeface="Segoe UI" pitchFamily="34" charset="0"/>
                  <a:cs typeface="Segoe UI" pitchFamily="34" charset="0"/>
                </a:rPr>
                <a:t>de l'Agent de récupération de clé (KRA)</a:t>
              </a:r>
              <a:endParaRPr lang="fr-FR" b="0">
                <a:latin typeface="Segoe UI" pitchFamily="34" charset="0"/>
                <a:ea typeface="Segoe UI" pitchFamily="34" charset="0"/>
                <a:cs typeface="Segoe UI" pitchFamily="34" charset="0"/>
              </a:endParaRPr>
            </a:p>
          </p:txBody>
        </p:sp>
        <p:grpSp>
          <p:nvGrpSpPr>
            <p:cNvPr id="35" name="Group 34"/>
            <p:cNvGrpSpPr>
              <a:grpSpLocks/>
            </p:cNvGrpSpPr>
            <p:nvPr/>
          </p:nvGrpSpPr>
          <p:grpSpPr bwMode="auto">
            <a:xfrm>
              <a:off x="6920300" y="2133600"/>
              <a:ext cx="984250" cy="874712"/>
              <a:chOff x="1634" y="848"/>
              <a:chExt cx="1814" cy="1612"/>
            </a:xfrm>
          </p:grpSpPr>
          <p:grpSp>
            <p:nvGrpSpPr>
              <p:cNvPr id="36" name="Group 35"/>
              <p:cNvGrpSpPr>
                <a:grpSpLocks/>
              </p:cNvGrpSpPr>
              <p:nvPr/>
            </p:nvGrpSpPr>
            <p:grpSpPr bwMode="auto">
              <a:xfrm>
                <a:off x="2312" y="848"/>
                <a:ext cx="1136" cy="1281"/>
                <a:chOff x="3600" y="1397"/>
                <a:chExt cx="625" cy="705"/>
              </a:xfrm>
            </p:grpSpPr>
            <p:pic>
              <p:nvPicPr>
                <p:cNvPr id="42" name="Picture 41" descr="Document_CheckList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 y="1397"/>
                  <a:ext cx="433"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 y="1625"/>
                  <a:ext cx="44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a:grpSpLocks/>
              </p:cNvGrpSpPr>
              <p:nvPr/>
            </p:nvGrpSpPr>
            <p:grpSpPr bwMode="auto">
              <a:xfrm>
                <a:off x="1634" y="1280"/>
                <a:ext cx="1092" cy="1180"/>
                <a:chOff x="1598" y="704"/>
                <a:chExt cx="1092" cy="1180"/>
              </a:xfrm>
            </p:grpSpPr>
            <p:pic>
              <p:nvPicPr>
                <p:cNvPr id="38" name="Picture 37" descr="Application_Conso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 y="740"/>
                  <a:ext cx="1030"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RecycleB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8" y="1150"/>
                  <a:ext cx="637"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rrow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1833" y="1058"/>
                  <a:ext cx="581"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Key_Priv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0" y="704"/>
                  <a:ext cx="34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4" name="AutoShape 146"/>
            <p:cNvSpPr>
              <a:spLocks noChangeArrowheads="1"/>
            </p:cNvSpPr>
            <p:nvPr/>
          </p:nvSpPr>
          <p:spPr bwMode="auto">
            <a:xfrm>
              <a:off x="1276350" y="2190751"/>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solidFill>
                    <a:srgbClr val="990033"/>
                  </a:solidFill>
                  <a:latin typeface="Wingdings" pitchFamily="2" charset="2"/>
                </a:rPr>
                <a:t>ü</a:t>
              </a:r>
              <a:endParaRPr lang="fr-FR">
                <a:solidFill>
                  <a:srgbClr val="990033"/>
                </a:solidFill>
                <a:latin typeface="Wingdings" pitchFamily="2" charset="2"/>
              </a:endParaRPr>
            </a:p>
          </p:txBody>
        </p:sp>
      </p:grpSp>
      <p:grpSp>
        <p:nvGrpSpPr>
          <p:cNvPr id="54" name="Group 53"/>
          <p:cNvGrpSpPr/>
          <p:nvPr/>
        </p:nvGrpSpPr>
        <p:grpSpPr>
          <a:xfrm>
            <a:off x="1276350" y="3238257"/>
            <a:ext cx="6498820" cy="899118"/>
            <a:chOff x="1276350" y="3360184"/>
            <a:chExt cx="6498820" cy="899118"/>
          </a:xfrm>
        </p:grpSpPr>
        <p:sp>
          <p:nvSpPr>
            <p:cNvPr id="8" name="Rounded Rectangle 7"/>
            <p:cNvSpPr>
              <a:spLocks noChangeArrowheads="1"/>
            </p:cNvSpPr>
            <p:nvPr/>
          </p:nvSpPr>
          <p:spPr bwMode="auto">
            <a:xfrm>
              <a:off x="1420813" y="3373478"/>
              <a:ext cx="6169025" cy="885824"/>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lnSpc>
                  <a:spcPct val="90000"/>
                </a:lnSpc>
                <a:buClr>
                  <a:schemeClr val="hlink"/>
                </a:buClr>
              </a:pPr>
              <a:r>
                <a:rPr lang="fr-FR" sz="2000" b="0" smtClean="0">
                  <a:latin typeface="Segoe UI" pitchFamily="34" charset="0"/>
                  <a:ea typeface="Segoe UI" pitchFamily="34" charset="0"/>
                  <a:cs typeface="Segoe UI" pitchFamily="34" charset="0"/>
                </a:rPr>
                <a:t>	</a:t>
              </a:r>
              <a:r>
                <a:rPr lang="fr-FR" b="0" smtClean="0">
                  <a:latin typeface="Segoe UI" pitchFamily="34" charset="0"/>
                  <a:ea typeface="Segoe UI" pitchFamily="34" charset="0"/>
                  <a:cs typeface="Segoe UI" pitchFamily="34" charset="0"/>
                </a:rPr>
                <a:t>Désignez une personne comme Agent </a:t>
              </a:r>
              <a:br>
                <a:rPr lang="fr-FR" b="0" smtClean="0">
                  <a:latin typeface="Segoe UI" pitchFamily="34" charset="0"/>
                  <a:ea typeface="Segoe UI" pitchFamily="34" charset="0"/>
                  <a:cs typeface="Segoe UI" pitchFamily="34" charset="0"/>
                </a:rPr>
              </a:br>
              <a:r>
                <a:rPr lang="fr-FR" b="0" smtClean="0">
                  <a:latin typeface="Segoe UI" pitchFamily="34" charset="0"/>
                  <a:ea typeface="Segoe UI" pitchFamily="34" charset="0"/>
                  <a:cs typeface="Segoe UI" pitchFamily="34" charset="0"/>
                </a:rPr>
                <a:t>de récupération de clé et inscrivez-la </a:t>
              </a:r>
              <a:br>
                <a:rPr lang="fr-FR" b="0" smtClean="0">
                  <a:latin typeface="Segoe UI" pitchFamily="34" charset="0"/>
                  <a:ea typeface="Segoe UI" pitchFamily="34" charset="0"/>
                  <a:cs typeface="Segoe UI" pitchFamily="34" charset="0"/>
                </a:rPr>
              </a:br>
              <a:r>
                <a:rPr lang="fr-FR" b="0" smtClean="0">
                  <a:latin typeface="Segoe UI" pitchFamily="34" charset="0"/>
                  <a:ea typeface="Segoe UI" pitchFamily="34" charset="0"/>
                  <a:cs typeface="Segoe UI" pitchFamily="34" charset="0"/>
                </a:rPr>
                <a:t>pour le certificat</a:t>
              </a:r>
              <a:endParaRPr lang="fr-FR" b="0">
                <a:latin typeface="Segoe UI" pitchFamily="34" charset="0"/>
                <a:ea typeface="Segoe UI" pitchFamily="34" charset="0"/>
                <a:cs typeface="Segoe UI" pitchFamily="34" charset="0"/>
              </a:endParaRPr>
            </a:p>
          </p:txBody>
        </p:sp>
        <p:grpSp>
          <p:nvGrpSpPr>
            <p:cNvPr id="11" name="Group 10"/>
            <p:cNvGrpSpPr>
              <a:grpSpLocks/>
            </p:cNvGrpSpPr>
            <p:nvPr/>
          </p:nvGrpSpPr>
          <p:grpSpPr bwMode="auto">
            <a:xfrm>
              <a:off x="7049681" y="3360184"/>
              <a:ext cx="725489" cy="895351"/>
              <a:chOff x="4492" y="448"/>
              <a:chExt cx="1092" cy="1349"/>
            </a:xfrm>
          </p:grpSpPr>
          <p:grpSp>
            <p:nvGrpSpPr>
              <p:cNvPr id="12" name="Group 11"/>
              <p:cNvGrpSpPr>
                <a:grpSpLocks/>
              </p:cNvGrpSpPr>
              <p:nvPr/>
            </p:nvGrpSpPr>
            <p:grpSpPr bwMode="auto">
              <a:xfrm>
                <a:off x="4492" y="617"/>
                <a:ext cx="1092" cy="1180"/>
                <a:chOff x="1598" y="704"/>
                <a:chExt cx="1092" cy="1180"/>
              </a:xfrm>
            </p:grpSpPr>
            <p:pic>
              <p:nvPicPr>
                <p:cNvPr id="14" name="Picture 13" descr="Application_Conso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5" y="740"/>
                  <a:ext cx="1030"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cycleB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8" y="1150"/>
                  <a:ext cx="637"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rrow0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1833" y="1058"/>
                  <a:ext cx="581"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Key_Priva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0" y="704"/>
                  <a:ext cx="34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descr="User_Half0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21" y="448"/>
                <a:ext cx="36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AutoShape 147"/>
            <p:cNvSpPr>
              <a:spLocks noChangeArrowheads="1"/>
            </p:cNvSpPr>
            <p:nvPr/>
          </p:nvSpPr>
          <p:spPr bwMode="auto">
            <a:xfrm>
              <a:off x="1276350" y="3373478"/>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solidFill>
                    <a:srgbClr val="990033"/>
                  </a:solidFill>
                  <a:latin typeface="Wingdings" pitchFamily="2" charset="2"/>
                </a:rPr>
                <a:t>ü</a:t>
              </a:r>
              <a:endParaRPr lang="fr-FR">
                <a:solidFill>
                  <a:srgbClr val="990033"/>
                </a:solidFill>
                <a:latin typeface="Wingdings" pitchFamily="2" charset="2"/>
              </a:endParaRPr>
            </a:p>
          </p:txBody>
        </p:sp>
      </p:grpSp>
      <p:grpSp>
        <p:nvGrpSpPr>
          <p:cNvPr id="53" name="Group 52"/>
          <p:cNvGrpSpPr/>
          <p:nvPr/>
        </p:nvGrpSpPr>
        <p:grpSpPr>
          <a:xfrm>
            <a:off x="1276350" y="4315066"/>
            <a:ext cx="6528188" cy="1044576"/>
            <a:chOff x="1276350" y="4311433"/>
            <a:chExt cx="6528188" cy="1044576"/>
          </a:xfrm>
        </p:grpSpPr>
        <p:sp>
          <p:nvSpPr>
            <p:cNvPr id="9" name="Rounded Rectangle 8"/>
            <p:cNvSpPr>
              <a:spLocks noChangeArrowheads="1"/>
            </p:cNvSpPr>
            <p:nvPr/>
          </p:nvSpPr>
          <p:spPr bwMode="auto">
            <a:xfrm>
              <a:off x="1420813" y="4396801"/>
              <a:ext cx="6169025" cy="747712"/>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lnSpc>
                  <a:spcPct val="90000"/>
                </a:lnSpc>
                <a:buClr>
                  <a:schemeClr val="hlink"/>
                </a:buClr>
              </a:pPr>
              <a:r>
                <a:rPr lang="fr-FR" b="0" smtClean="0">
                  <a:latin typeface="Segoe UI" pitchFamily="34" charset="0"/>
                  <a:ea typeface="Segoe UI" pitchFamily="34" charset="0"/>
                  <a:cs typeface="Segoe UI" pitchFamily="34" charset="0"/>
                </a:rPr>
                <a:t>	Activez l'archivage de clé sur l'AC</a:t>
              </a:r>
              <a:endParaRPr lang="fr-FR" b="0">
                <a:latin typeface="Segoe UI" pitchFamily="34" charset="0"/>
                <a:ea typeface="Segoe UI" pitchFamily="34" charset="0"/>
                <a:cs typeface="Segoe UI" pitchFamily="34" charset="0"/>
              </a:endParaRPr>
            </a:p>
          </p:txBody>
        </p:sp>
        <p:grpSp>
          <p:nvGrpSpPr>
            <p:cNvPr id="18" name="Group 17"/>
            <p:cNvGrpSpPr>
              <a:grpSpLocks/>
            </p:cNvGrpSpPr>
            <p:nvPr/>
          </p:nvGrpSpPr>
          <p:grpSpPr bwMode="auto">
            <a:xfrm>
              <a:off x="7020313" y="4311433"/>
              <a:ext cx="784225" cy="1044576"/>
              <a:chOff x="2665" y="2245"/>
              <a:chExt cx="1330" cy="1770"/>
            </a:xfrm>
          </p:grpSpPr>
          <p:pic>
            <p:nvPicPr>
              <p:cNvPr id="19" name="Picture 18" descr="CertificationAuthorit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2" y="2245"/>
                <a:ext cx="122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2665" y="3341"/>
                <a:ext cx="1263" cy="674"/>
                <a:chOff x="793" y="2108"/>
                <a:chExt cx="1263" cy="674"/>
              </a:xfrm>
            </p:grpSpPr>
            <p:pic>
              <p:nvPicPr>
                <p:cNvPr id="21" name="Picture 20" descr="Base de donné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12" y="2235"/>
                  <a:ext cx="544"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Validate_CheckMar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93" y="2175"/>
                  <a:ext cx="27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Key_Priva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3" y="2108"/>
                  <a:ext cx="34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26"/>
                <p:cNvSpPr>
                  <a:spLocks noChangeShapeType="1"/>
                </p:cNvSpPr>
                <p:nvPr/>
              </p:nvSpPr>
              <p:spPr bwMode="auto">
                <a:xfrm>
                  <a:off x="1134" y="2436"/>
                  <a:ext cx="384"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2000">
                    <a:latin typeface="Segoe UI" pitchFamily="34" charset="0"/>
                    <a:ea typeface="Segoe UI" pitchFamily="34" charset="0"/>
                    <a:cs typeface="Segoe UI" pitchFamily="34" charset="0"/>
                  </a:endParaRPr>
                </a:p>
              </p:txBody>
            </p:sp>
          </p:grpSp>
        </p:grpSp>
        <p:sp>
          <p:nvSpPr>
            <p:cNvPr id="46" name="AutoShape 148"/>
            <p:cNvSpPr>
              <a:spLocks noChangeArrowheads="1"/>
            </p:cNvSpPr>
            <p:nvPr/>
          </p:nvSpPr>
          <p:spPr bwMode="auto">
            <a:xfrm>
              <a:off x="1276350" y="4396801"/>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solidFill>
                    <a:srgbClr val="990033"/>
                  </a:solidFill>
                  <a:latin typeface="Wingdings" pitchFamily="2" charset="2"/>
                </a:rPr>
                <a:t>ü</a:t>
              </a:r>
              <a:endParaRPr lang="fr-FR">
                <a:solidFill>
                  <a:srgbClr val="990033"/>
                </a:solidFill>
                <a:latin typeface="Wingdings" pitchFamily="2" charset="2"/>
              </a:endParaRPr>
            </a:p>
          </p:txBody>
        </p:sp>
      </p:grpSp>
      <p:grpSp>
        <p:nvGrpSpPr>
          <p:cNvPr id="52" name="Group 51"/>
          <p:cNvGrpSpPr/>
          <p:nvPr/>
        </p:nvGrpSpPr>
        <p:grpSpPr>
          <a:xfrm>
            <a:off x="1276350" y="5424116"/>
            <a:ext cx="6490088" cy="820873"/>
            <a:chOff x="1276350" y="5485079"/>
            <a:chExt cx="6490088" cy="820873"/>
          </a:xfrm>
        </p:grpSpPr>
        <p:sp>
          <p:nvSpPr>
            <p:cNvPr id="10" name="Rounded Rectangle 9"/>
            <p:cNvSpPr>
              <a:spLocks noChangeArrowheads="1"/>
            </p:cNvSpPr>
            <p:nvPr/>
          </p:nvSpPr>
          <p:spPr bwMode="auto">
            <a:xfrm>
              <a:off x="1420813" y="5558239"/>
              <a:ext cx="6169025" cy="747713"/>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31775" indent="-231775" algn="l">
                <a:lnSpc>
                  <a:spcPct val="90000"/>
                </a:lnSpc>
                <a:buClr>
                  <a:schemeClr val="hlink"/>
                </a:buClr>
              </a:pPr>
              <a:r>
                <a:rPr lang="fr-FR" sz="2000" b="0" smtClean="0">
                  <a:latin typeface="Segoe UI" pitchFamily="34" charset="0"/>
                  <a:ea typeface="Segoe UI" pitchFamily="34" charset="0"/>
                  <a:cs typeface="Segoe UI" pitchFamily="34" charset="0"/>
                </a:rPr>
                <a:t>	</a:t>
              </a:r>
              <a:r>
                <a:rPr lang="fr-FR" b="0" smtClean="0">
                  <a:latin typeface="Segoe UI" pitchFamily="34" charset="0"/>
                  <a:ea typeface="Segoe UI" pitchFamily="34" charset="0"/>
                  <a:cs typeface="Segoe UI" pitchFamily="34" charset="0"/>
                </a:rPr>
                <a:t>Modifiez et activez les modèles de certificat pour l'archivage de clé</a:t>
              </a:r>
              <a:endParaRPr lang="fr-FR" b="0">
                <a:latin typeface="Segoe UI" pitchFamily="34" charset="0"/>
                <a:ea typeface="Segoe UI" pitchFamily="34" charset="0"/>
                <a:cs typeface="Segoe UI" pitchFamily="34" charset="0"/>
              </a:endParaRPr>
            </a:p>
          </p:txBody>
        </p:sp>
        <p:grpSp>
          <p:nvGrpSpPr>
            <p:cNvPr id="25" name="Group 24"/>
            <p:cNvGrpSpPr>
              <a:grpSpLocks/>
            </p:cNvGrpSpPr>
            <p:nvPr/>
          </p:nvGrpSpPr>
          <p:grpSpPr bwMode="auto">
            <a:xfrm>
              <a:off x="7058413" y="5485079"/>
              <a:ext cx="708025" cy="811213"/>
              <a:chOff x="673" y="2227"/>
              <a:chExt cx="1232" cy="1412"/>
            </a:xfrm>
          </p:grpSpPr>
          <p:grpSp>
            <p:nvGrpSpPr>
              <p:cNvPr id="26" name="Group 25"/>
              <p:cNvGrpSpPr>
                <a:grpSpLocks/>
              </p:cNvGrpSpPr>
              <p:nvPr/>
            </p:nvGrpSpPr>
            <p:grpSpPr bwMode="auto">
              <a:xfrm>
                <a:off x="673" y="2262"/>
                <a:ext cx="1232" cy="1377"/>
                <a:chOff x="4046" y="2317"/>
                <a:chExt cx="1232" cy="1377"/>
              </a:xfrm>
            </p:grpSpPr>
            <p:grpSp>
              <p:nvGrpSpPr>
                <p:cNvPr id="29" name="Group 28"/>
                <p:cNvGrpSpPr>
                  <a:grpSpLocks/>
                </p:cNvGrpSpPr>
                <p:nvPr/>
              </p:nvGrpSpPr>
              <p:grpSpPr bwMode="auto">
                <a:xfrm>
                  <a:off x="4046" y="2317"/>
                  <a:ext cx="1136" cy="1281"/>
                  <a:chOff x="3600" y="1397"/>
                  <a:chExt cx="625" cy="705"/>
                </a:xfrm>
              </p:grpSpPr>
              <p:pic>
                <p:nvPicPr>
                  <p:cNvPr id="33" name="Picture 32" descr="Document_CheckList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92" y="1397"/>
                    <a:ext cx="433"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Certifica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00" y="1625"/>
                    <a:ext cx="44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a:grpSpLocks/>
                </p:cNvGrpSpPr>
                <p:nvPr/>
              </p:nvGrpSpPr>
              <p:grpSpPr bwMode="auto">
                <a:xfrm>
                  <a:off x="4142" y="2413"/>
                  <a:ext cx="1136" cy="1281"/>
                  <a:chOff x="3600" y="1397"/>
                  <a:chExt cx="625" cy="705"/>
                </a:xfrm>
              </p:grpSpPr>
              <p:pic>
                <p:nvPicPr>
                  <p:cNvPr id="31" name="Picture 30" descr="Document_CheckList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92" y="1397"/>
                    <a:ext cx="433"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ertifica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00" y="1625"/>
                    <a:ext cx="44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26" descr="Styl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83" y="2368"/>
                <a:ext cx="128"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Validate_CheckMar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88" y="2227"/>
                <a:ext cx="36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AutoShape 149"/>
            <p:cNvSpPr>
              <a:spLocks noChangeArrowheads="1"/>
            </p:cNvSpPr>
            <p:nvPr/>
          </p:nvSpPr>
          <p:spPr bwMode="auto">
            <a:xfrm>
              <a:off x="1276350" y="5558239"/>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solidFill>
                    <a:srgbClr val="990033"/>
                  </a:solidFill>
                  <a:latin typeface="Wingdings" pitchFamily="2" charset="2"/>
                </a:rPr>
                <a:t>ü</a:t>
              </a:r>
              <a:endParaRPr lang="fr-FR">
                <a:solidFill>
                  <a:srgbClr val="990033"/>
                </a:solidFill>
                <a:latin typeface="Wingdings" pitchFamily="2" charset="2"/>
              </a:endParaRPr>
            </a:p>
          </p:txBody>
        </p:sp>
      </p:grpSp>
      <p:sp>
        <p:nvSpPr>
          <p:cNvPr id="48" name="Text Box 103"/>
          <p:cNvSpPr txBox="1">
            <a:spLocks noChangeArrowheads="1"/>
          </p:cNvSpPr>
          <p:nvPr/>
        </p:nvSpPr>
        <p:spPr bwMode="auto">
          <a:xfrm>
            <a:off x="228600" y="986135"/>
            <a:ext cx="800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Les clés privées peuvent être archivées manuellement ou automatiquement</a:t>
            </a:r>
            <a:endParaRPr lang="fr-FR" sz="22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6552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4ab82d61-98df-405f-825b-380e35a19c5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Options de configuration de la récupération des clés</a:t>
            </a:r>
            <a:endParaRPr lang="fr-FR" sz="2600"/>
          </a:p>
        </p:txBody>
      </p:sp>
      <p:sp>
        <p:nvSpPr>
          <p:cNvPr id="4" name="Content Placeholder 2"/>
          <p:cNvSpPr>
            <a:spLocks noGrp="1"/>
          </p:cNvSpPr>
          <p:nvPr/>
        </p:nvSpPr>
        <p:spPr bwMode="auto">
          <a:xfrm>
            <a:off x="477496" y="865573"/>
            <a:ext cx="8119156" cy="7297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buNone/>
            </a:pPr>
            <a:r>
              <a:rPr lang="fr-FR" sz="2400" smtClean="0"/>
              <a:t>Si la clé privée est archivée manuellement, sa récupération se fait simplement par l'importation du fichier .pfx</a:t>
            </a:r>
            <a:endParaRPr lang="fr-FR" sz="2400"/>
          </a:p>
        </p:txBody>
      </p:sp>
      <p:sp>
        <p:nvSpPr>
          <p:cNvPr id="5" name="AutoShape 2"/>
          <p:cNvSpPr>
            <a:spLocks noChangeArrowheads="1"/>
          </p:cNvSpPr>
          <p:nvPr/>
        </p:nvSpPr>
        <p:spPr bwMode="auto">
          <a:xfrm rot="5712762">
            <a:off x="2659856" y="1631951"/>
            <a:ext cx="4137025" cy="5270500"/>
          </a:xfrm>
          <a:prstGeom prst="curvedDownArrow">
            <a:avLst>
              <a:gd name="adj1" fmla="val 18815"/>
              <a:gd name="adj2" fmla="val 38815"/>
              <a:gd name="adj3" fmla="val 44873"/>
            </a:avLst>
          </a:prstGeom>
          <a:solidFill>
            <a:srgbClr val="FFCCCC"/>
          </a:solidFill>
          <a:ln w="9525">
            <a:solidFill>
              <a:srgbClr val="333333"/>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endParaRPr lang="fr-FR" b="1">
              <a:solidFill>
                <a:srgbClr val="000000"/>
              </a:solidFill>
              <a:latin typeface="Segoe UI" pitchFamily="34" charset="0"/>
              <a:ea typeface="Segoe UI" pitchFamily="34" charset="0"/>
              <a:cs typeface="Segoe UI" pitchFamily="34" charset="0"/>
            </a:endParaRPr>
          </a:p>
        </p:txBody>
      </p:sp>
      <p:grpSp>
        <p:nvGrpSpPr>
          <p:cNvPr id="6" name="Group 5"/>
          <p:cNvGrpSpPr>
            <a:grpSpLocks/>
          </p:cNvGrpSpPr>
          <p:nvPr/>
        </p:nvGrpSpPr>
        <p:grpSpPr bwMode="auto">
          <a:xfrm>
            <a:off x="6358731" y="2741613"/>
            <a:ext cx="1539875" cy="1670050"/>
            <a:chOff x="3738" y="1116"/>
            <a:chExt cx="1050" cy="1204"/>
          </a:xfrm>
        </p:grpSpPr>
        <p:pic>
          <p:nvPicPr>
            <p:cNvPr id="7" name="Picture 6" descr="User_Half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 y="1696"/>
              <a:ext cx="39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ox_Clo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 y="1901"/>
              <a:ext cx="445"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ertificationAutho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5" y="1116"/>
              <a:ext cx="75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ase de donné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6" y="1475"/>
              <a:ext cx="39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rrow09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 y="1526"/>
              <a:ext cx="41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3448842" y="4433884"/>
            <a:ext cx="1355724" cy="1587499"/>
            <a:chOff x="2193" y="2406"/>
            <a:chExt cx="950" cy="1123"/>
          </a:xfrm>
        </p:grpSpPr>
        <p:pic>
          <p:nvPicPr>
            <p:cNvPr id="13" name="Picture 12" descr="User_Half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7" y="2904"/>
              <a:ext cx="39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ox_Clos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8" y="2485"/>
              <a:ext cx="445"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rrow09_0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557230">
              <a:off x="2412" y="2550"/>
              <a:ext cx="41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Key_Priva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3" y="2406"/>
              <a:ext cx="318"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1554957" y="4560888"/>
            <a:ext cx="1154114" cy="1084263"/>
            <a:chOff x="1000" y="2566"/>
            <a:chExt cx="775" cy="747"/>
          </a:xfrm>
        </p:grpSpPr>
        <p:pic>
          <p:nvPicPr>
            <p:cNvPr id="18" name="Picture 17" descr="Key_Priva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7" y="2566"/>
              <a:ext cx="318"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User_Half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 y="2688"/>
              <a:ext cx="39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1340644" y="1714502"/>
            <a:ext cx="1495425" cy="1249361"/>
            <a:chOff x="865" y="773"/>
            <a:chExt cx="1054" cy="915"/>
          </a:xfrm>
        </p:grpSpPr>
        <p:pic>
          <p:nvPicPr>
            <p:cNvPr id="21" name="Picture 20" descr="Certifica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0" y="773"/>
              <a:ext cx="6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Key_Priva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5" y="1006"/>
              <a:ext cx="318"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Threat_Re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27" y="1224"/>
              <a:ext cx="7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AutoShape 8"/>
          <p:cNvSpPr>
            <a:spLocks noChangeArrowheads="1"/>
          </p:cNvSpPr>
          <p:nvPr/>
        </p:nvSpPr>
        <p:spPr bwMode="auto">
          <a:xfrm>
            <a:off x="3326606" y="2701926"/>
            <a:ext cx="2070100" cy="1011237"/>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Le gestionnaire de certificats recherche le numéro de série du certificat</a:t>
            </a:r>
            <a:endParaRPr lang="fr-FR" sz="1400">
              <a:solidFill>
                <a:srgbClr val="000000"/>
              </a:solidFill>
              <a:latin typeface="Segoe UI" pitchFamily="34" charset="0"/>
              <a:ea typeface="Segoe UI" pitchFamily="34" charset="0"/>
              <a:cs typeface="Segoe UI" pitchFamily="34" charset="0"/>
            </a:endParaRPr>
          </a:p>
        </p:txBody>
      </p:sp>
      <p:sp>
        <p:nvSpPr>
          <p:cNvPr id="25" name="AutoShape 59"/>
          <p:cNvSpPr>
            <a:spLocks noChangeArrowheads="1"/>
          </p:cNvSpPr>
          <p:nvPr/>
        </p:nvSpPr>
        <p:spPr bwMode="auto">
          <a:xfrm>
            <a:off x="3159919" y="2555876"/>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2</a:t>
            </a:r>
            <a:endParaRPr lang="fr-FR" b="1">
              <a:solidFill>
                <a:srgbClr val="990033"/>
              </a:solidFill>
              <a:latin typeface="Segoe UI" pitchFamily="34" charset="0"/>
              <a:ea typeface="Segoe UI" pitchFamily="34" charset="0"/>
              <a:cs typeface="Segoe UI" pitchFamily="34" charset="0"/>
            </a:endParaRPr>
          </a:p>
        </p:txBody>
      </p:sp>
      <p:sp>
        <p:nvSpPr>
          <p:cNvPr id="26" name="AutoShape 5"/>
          <p:cNvSpPr>
            <a:spLocks noChangeArrowheads="1"/>
          </p:cNvSpPr>
          <p:nvPr/>
        </p:nvSpPr>
        <p:spPr bwMode="auto">
          <a:xfrm>
            <a:off x="751681" y="3062288"/>
            <a:ext cx="2408238" cy="617538"/>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87313"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La clé privée est perdue ou endommagée</a:t>
            </a:r>
            <a:endParaRPr lang="fr-FR" sz="1400">
              <a:solidFill>
                <a:srgbClr val="000000"/>
              </a:solidFill>
              <a:latin typeface="Segoe UI" pitchFamily="34" charset="0"/>
              <a:ea typeface="Segoe UI" pitchFamily="34" charset="0"/>
              <a:cs typeface="Segoe UI" pitchFamily="34" charset="0"/>
            </a:endParaRPr>
          </a:p>
        </p:txBody>
      </p:sp>
      <p:sp>
        <p:nvSpPr>
          <p:cNvPr id="27" name="AutoShape 60"/>
          <p:cNvSpPr>
            <a:spLocks noChangeArrowheads="1"/>
          </p:cNvSpPr>
          <p:nvPr/>
        </p:nvSpPr>
        <p:spPr bwMode="auto">
          <a:xfrm>
            <a:off x="580231" y="2901951"/>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1</a:t>
            </a:r>
            <a:endParaRPr lang="fr-FR" b="1">
              <a:solidFill>
                <a:srgbClr val="990033"/>
              </a:solidFill>
              <a:latin typeface="Segoe UI" pitchFamily="34" charset="0"/>
              <a:ea typeface="Segoe UI" pitchFamily="34" charset="0"/>
              <a:cs typeface="Segoe UI" pitchFamily="34" charset="0"/>
            </a:endParaRPr>
          </a:p>
        </p:txBody>
      </p:sp>
      <p:sp>
        <p:nvSpPr>
          <p:cNvPr id="28" name="AutoShape 18"/>
          <p:cNvSpPr>
            <a:spLocks noChangeArrowheads="1"/>
          </p:cNvSpPr>
          <p:nvPr/>
        </p:nvSpPr>
        <p:spPr bwMode="auto">
          <a:xfrm>
            <a:off x="6712744" y="1963740"/>
            <a:ext cx="2206625" cy="813593"/>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Le gestionnaire de certificats extrait le numéro PKCS#7 de l'AC</a:t>
            </a:r>
            <a:endParaRPr lang="fr-FR" sz="1400">
              <a:solidFill>
                <a:srgbClr val="000000"/>
              </a:solidFill>
              <a:latin typeface="Segoe UI" pitchFamily="34" charset="0"/>
              <a:ea typeface="Segoe UI" pitchFamily="34" charset="0"/>
              <a:cs typeface="Segoe UI" pitchFamily="34" charset="0"/>
            </a:endParaRPr>
          </a:p>
        </p:txBody>
      </p:sp>
      <p:sp>
        <p:nvSpPr>
          <p:cNvPr id="29" name="AutoShape 61"/>
          <p:cNvSpPr>
            <a:spLocks noChangeArrowheads="1"/>
          </p:cNvSpPr>
          <p:nvPr/>
        </p:nvSpPr>
        <p:spPr bwMode="auto">
          <a:xfrm>
            <a:off x="6563519" y="1811339"/>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3</a:t>
            </a:r>
            <a:endParaRPr lang="fr-FR" b="1">
              <a:solidFill>
                <a:srgbClr val="990033"/>
              </a:solidFill>
              <a:latin typeface="Segoe UI" pitchFamily="34" charset="0"/>
              <a:ea typeface="Segoe UI" pitchFamily="34" charset="0"/>
              <a:cs typeface="Segoe UI" pitchFamily="34" charset="0"/>
            </a:endParaRPr>
          </a:p>
        </p:txBody>
      </p:sp>
      <p:sp>
        <p:nvSpPr>
          <p:cNvPr id="30" name="AutoShape 45"/>
          <p:cNvSpPr>
            <a:spLocks noChangeArrowheads="1"/>
          </p:cNvSpPr>
          <p:nvPr/>
        </p:nvSpPr>
        <p:spPr bwMode="auto">
          <a:xfrm>
            <a:off x="880269" y="5684838"/>
            <a:ext cx="2189162" cy="587375"/>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L'utilisateur importe la clé privée</a:t>
            </a:r>
            <a:endParaRPr lang="fr-FR" sz="1400">
              <a:solidFill>
                <a:srgbClr val="000000"/>
              </a:solidFill>
              <a:latin typeface="Segoe UI" pitchFamily="34" charset="0"/>
              <a:ea typeface="Segoe UI" pitchFamily="34" charset="0"/>
              <a:cs typeface="Segoe UI" pitchFamily="34" charset="0"/>
            </a:endParaRPr>
          </a:p>
        </p:txBody>
      </p:sp>
      <p:sp>
        <p:nvSpPr>
          <p:cNvPr id="31" name="AutoShape 62"/>
          <p:cNvSpPr>
            <a:spLocks noChangeArrowheads="1"/>
          </p:cNvSpPr>
          <p:nvPr/>
        </p:nvSpPr>
        <p:spPr bwMode="auto">
          <a:xfrm>
            <a:off x="735806" y="5529263"/>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6</a:t>
            </a:r>
            <a:endParaRPr lang="fr-FR" b="1">
              <a:solidFill>
                <a:srgbClr val="990033"/>
              </a:solidFill>
              <a:latin typeface="Segoe UI" pitchFamily="34" charset="0"/>
              <a:ea typeface="Segoe UI" pitchFamily="34" charset="0"/>
              <a:cs typeface="Segoe UI" pitchFamily="34" charset="0"/>
            </a:endParaRPr>
          </a:p>
        </p:txBody>
      </p:sp>
      <p:sp>
        <p:nvSpPr>
          <p:cNvPr id="32" name="AutoShape 39"/>
          <p:cNvSpPr>
            <a:spLocks noChangeArrowheads="1"/>
          </p:cNvSpPr>
          <p:nvPr/>
        </p:nvSpPr>
        <p:spPr bwMode="auto">
          <a:xfrm>
            <a:off x="3392688" y="6056402"/>
            <a:ext cx="2583960" cy="615861"/>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L'agent de récupération de clé récupère la clé privée</a:t>
            </a:r>
            <a:endParaRPr lang="fr-FR" sz="1400">
              <a:solidFill>
                <a:srgbClr val="000000"/>
              </a:solidFill>
              <a:latin typeface="Segoe UI" pitchFamily="34" charset="0"/>
              <a:ea typeface="Segoe UI" pitchFamily="34" charset="0"/>
              <a:cs typeface="Segoe UI" pitchFamily="34" charset="0"/>
            </a:endParaRPr>
          </a:p>
        </p:txBody>
      </p:sp>
      <p:sp>
        <p:nvSpPr>
          <p:cNvPr id="33" name="AutoShape 63"/>
          <p:cNvSpPr>
            <a:spLocks noChangeArrowheads="1"/>
          </p:cNvSpPr>
          <p:nvPr/>
        </p:nvSpPr>
        <p:spPr bwMode="auto">
          <a:xfrm>
            <a:off x="3230763" y="5892890"/>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5</a:t>
            </a:r>
            <a:endParaRPr lang="fr-FR" b="1">
              <a:solidFill>
                <a:srgbClr val="990033"/>
              </a:solidFill>
              <a:latin typeface="Segoe UI" pitchFamily="34" charset="0"/>
              <a:ea typeface="Segoe UI" pitchFamily="34" charset="0"/>
              <a:cs typeface="Segoe UI" pitchFamily="34" charset="0"/>
            </a:endParaRPr>
          </a:p>
        </p:txBody>
      </p:sp>
      <p:sp>
        <p:nvSpPr>
          <p:cNvPr id="34" name="AutoShape 21"/>
          <p:cNvSpPr>
            <a:spLocks noChangeArrowheads="1"/>
          </p:cNvSpPr>
          <p:nvPr/>
        </p:nvSpPr>
        <p:spPr bwMode="auto">
          <a:xfrm>
            <a:off x="6144923" y="5691188"/>
            <a:ext cx="2426494" cy="981075"/>
          </a:xfrm>
          <a:prstGeom prst="roundRect">
            <a:avLst>
              <a:gd name="adj" fmla="val 4167"/>
            </a:avLst>
          </a:prstGeom>
          <a:solidFill>
            <a:schemeClr val="accent1"/>
          </a:solidFill>
          <a:ln w="9525" algn="ctr">
            <a:solidFill>
              <a:schemeClr val="accent2"/>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25000"/>
              </a:spcBef>
              <a:spcAft>
                <a:spcPct val="20000"/>
              </a:spcAft>
              <a:buClr>
                <a:srgbClr val="006699"/>
              </a:buClr>
            </a:pPr>
            <a:r>
              <a:rPr lang="fr-FR" sz="1400" smtClean="0">
                <a:solidFill>
                  <a:srgbClr val="000000"/>
                </a:solidFill>
                <a:latin typeface="Segoe UI" pitchFamily="34" charset="0"/>
                <a:ea typeface="Segoe UI" pitchFamily="34" charset="0"/>
                <a:cs typeface="Segoe UI" pitchFamily="34" charset="0"/>
              </a:rPr>
              <a:t>Le gestionnaire de certificats transfère le numéro PKCS #7 à l'agent de récupération de clé</a:t>
            </a:r>
            <a:endParaRPr lang="fr-FR" sz="1400">
              <a:solidFill>
                <a:srgbClr val="000000"/>
              </a:solidFill>
              <a:latin typeface="Segoe UI" pitchFamily="34" charset="0"/>
              <a:ea typeface="Segoe UI" pitchFamily="34" charset="0"/>
              <a:cs typeface="Segoe UI" pitchFamily="34" charset="0"/>
            </a:endParaRPr>
          </a:p>
        </p:txBody>
      </p:sp>
      <p:sp>
        <p:nvSpPr>
          <p:cNvPr id="35" name="AutoShape 64"/>
          <p:cNvSpPr>
            <a:spLocks noChangeArrowheads="1"/>
          </p:cNvSpPr>
          <p:nvPr/>
        </p:nvSpPr>
        <p:spPr bwMode="auto">
          <a:xfrm>
            <a:off x="5976648" y="5534026"/>
            <a:ext cx="311150" cy="292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defRPr/>
            </a:pPr>
            <a:r>
              <a:rPr lang="fr-FR" b="1" smtClean="0">
                <a:solidFill>
                  <a:srgbClr val="990033"/>
                </a:solidFill>
                <a:latin typeface="Segoe UI" pitchFamily="34" charset="0"/>
                <a:ea typeface="Segoe UI" pitchFamily="34" charset="0"/>
                <a:cs typeface="Segoe UI" pitchFamily="34" charset="0"/>
              </a:rPr>
              <a:t>4</a:t>
            </a:r>
            <a:endParaRPr lang="fr-FR" b="1">
              <a:solidFill>
                <a:srgbClr val="990033"/>
              </a:solidFill>
              <a:latin typeface="Segoe UI" pitchFamily="34" charset="0"/>
              <a:ea typeface="Segoe UI" pitchFamily="34" charset="0"/>
              <a:cs typeface="Segoe UI" pitchFamily="34" charset="0"/>
            </a:endParaRPr>
          </a:p>
        </p:txBody>
      </p:sp>
      <p:grpSp>
        <p:nvGrpSpPr>
          <p:cNvPr id="36" name="Group 35"/>
          <p:cNvGrpSpPr>
            <a:grpSpLocks/>
          </p:cNvGrpSpPr>
          <p:nvPr/>
        </p:nvGrpSpPr>
        <p:grpSpPr bwMode="auto">
          <a:xfrm>
            <a:off x="5607844" y="4565648"/>
            <a:ext cx="1487487" cy="1239836"/>
            <a:chOff x="3562" y="2535"/>
            <a:chExt cx="977" cy="829"/>
          </a:xfrm>
        </p:grpSpPr>
        <p:pic>
          <p:nvPicPr>
            <p:cNvPr id="37" name="Picture 36" descr="Mail_Ba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62" y="2535"/>
              <a:ext cx="82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Security_Securit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31" y="2644"/>
              <a:ext cx="40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Box_Close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34" y="2757"/>
              <a:ext cx="445"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a:grpSpLocks/>
          </p:cNvGrpSpPr>
          <p:nvPr/>
        </p:nvGrpSpPr>
        <p:grpSpPr bwMode="auto">
          <a:xfrm>
            <a:off x="3874297" y="1595438"/>
            <a:ext cx="2328865" cy="1473200"/>
            <a:chOff x="2381" y="778"/>
            <a:chExt cx="1467" cy="928"/>
          </a:xfrm>
        </p:grpSpPr>
        <p:grpSp>
          <p:nvGrpSpPr>
            <p:cNvPr id="41" name="Group 40"/>
            <p:cNvGrpSpPr>
              <a:grpSpLocks/>
            </p:cNvGrpSpPr>
            <p:nvPr/>
          </p:nvGrpSpPr>
          <p:grpSpPr bwMode="auto">
            <a:xfrm>
              <a:off x="2381" y="778"/>
              <a:ext cx="1065" cy="750"/>
              <a:chOff x="2381" y="778"/>
              <a:chExt cx="1065" cy="750"/>
            </a:xfrm>
          </p:grpSpPr>
          <p:pic>
            <p:nvPicPr>
              <p:cNvPr id="44" name="Picture 43" descr="Certifica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14" y="948"/>
                <a:ext cx="63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bstract_rectangle02_04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81" y="778"/>
                <a:ext cx="106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4"/>
              <p:cNvSpPr txBox="1">
                <a:spLocks noChangeArrowheads="1"/>
              </p:cNvSpPr>
              <p:nvPr/>
            </p:nvSpPr>
            <p:spPr bwMode="auto">
              <a:xfrm>
                <a:off x="2399" y="833"/>
                <a:ext cx="10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fontAlgn="base" hangingPunct="1">
                  <a:spcBef>
                    <a:spcPct val="50000"/>
                  </a:spcBef>
                  <a:spcAft>
                    <a:spcPct val="0"/>
                  </a:spcAft>
                </a:pPr>
                <a:r>
                  <a:rPr lang="fr-FR" sz="1200" b="0" smtClean="0">
                    <a:solidFill>
                      <a:srgbClr val="000000"/>
                    </a:solidFill>
                    <a:latin typeface="Segoe UI" pitchFamily="34" charset="0"/>
                    <a:ea typeface="Segoe UI" pitchFamily="34" charset="0"/>
                    <a:cs typeface="Segoe UI" pitchFamily="34" charset="0"/>
                  </a:rPr>
                  <a:t>N° de série : 00AD036</a:t>
                </a:r>
                <a:endParaRPr lang="fr-FR" sz="1200" b="0">
                  <a:solidFill>
                    <a:srgbClr val="000000"/>
                  </a:solidFill>
                  <a:latin typeface="Segoe UI" pitchFamily="34" charset="0"/>
                  <a:ea typeface="Segoe UI" pitchFamily="34" charset="0"/>
                  <a:cs typeface="Segoe UI" pitchFamily="34" charset="0"/>
                </a:endParaRPr>
              </a:p>
            </p:txBody>
          </p:sp>
        </p:grpSp>
        <p:sp>
          <p:nvSpPr>
            <p:cNvPr id="42" name="Text Box 15"/>
            <p:cNvSpPr txBox="1">
              <a:spLocks noChangeArrowheads="1"/>
            </p:cNvSpPr>
            <p:nvPr/>
          </p:nvSpPr>
          <p:spPr bwMode="auto">
            <a:xfrm>
              <a:off x="3262" y="1381"/>
              <a:ext cx="5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fontAlgn="base" hangingPunct="1">
                <a:spcBef>
                  <a:spcPct val="50000"/>
                </a:spcBef>
                <a:spcAft>
                  <a:spcPct val="0"/>
                </a:spcAft>
              </a:pPr>
              <a:r>
                <a:rPr lang="fr-FR" sz="1200" b="0" smtClean="0">
                  <a:solidFill>
                    <a:srgbClr val="000000"/>
                  </a:solidFill>
                  <a:latin typeface="Segoe UI" pitchFamily="34" charset="0"/>
                  <a:ea typeface="Segoe UI" pitchFamily="34" charset="0"/>
                  <a:cs typeface="Segoe UI" pitchFamily="34" charset="0"/>
                </a:rPr>
                <a:t>PKCS #7</a:t>
              </a:r>
              <a:endParaRPr lang="fr-FR" sz="1200" b="0">
                <a:solidFill>
                  <a:srgbClr val="000000"/>
                </a:solidFill>
                <a:latin typeface="Segoe UI" pitchFamily="34" charset="0"/>
                <a:ea typeface="Segoe UI" pitchFamily="34" charset="0"/>
                <a:cs typeface="Segoe UI" pitchFamily="34" charset="0"/>
              </a:endParaRPr>
            </a:p>
          </p:txBody>
        </p:sp>
        <p:pic>
          <p:nvPicPr>
            <p:cNvPr id="43" name="Picture 42" descr="MagnifyingGlas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0921947" flipH="1">
              <a:off x="3084" y="1071"/>
              <a:ext cx="32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1466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1 : Planification et implémentation d'un déploiement d'autorité de certification </a:t>
            </a:r>
            <a:endParaRPr lang="fr-FR" sz="2600"/>
          </a:p>
        </p:txBody>
      </p:sp>
      <p:sp>
        <p:nvSpPr>
          <p:cNvPr id="3" name="Text Placeholder 2"/>
          <p:cNvSpPr>
            <a:spLocks noGrp="1"/>
          </p:cNvSpPr>
          <p:nvPr>
            <p:ph type="body" idx="1"/>
          </p:nvPr>
        </p:nvSpPr>
        <p:spPr>
          <a:xfrm>
            <a:off x="458788" y="1021214"/>
            <a:ext cx="8304212" cy="5455785"/>
          </a:xfrm>
        </p:spPr>
        <p:txBody>
          <a:bodyPr/>
          <a:lstStyle/>
          <a:p>
            <a:pPr>
              <a:spcBef>
                <a:spcPts val="400"/>
              </a:spcBef>
            </a:pPr>
            <a:r>
              <a:rPr lang="fr-FR" sz="2400" smtClean="0"/>
              <a:t>Vue d'ensemble des autorités de certification
Collecte d'informations pour élaborer une hiérarchie d'autorités de certification
Autorités de certification internes et publiques
Planification d'une hiérarchie d'autorités de certification
Éléments à prendre en compte des autorités de certification autonomes et d'entreprise
Éléments à prendre en compte pour le déploiement d'une AC racine
Instructions de conception d'une hiérarchie d'autorités de certification
Conception d'un plan de récupération d'urgence pour une hiérarchie d'autorités de certification
Migration et mise à niveau des autorités de certification</a:t>
            </a:r>
            <a:endParaRPr lang="fr-FR" sz="2400"/>
          </a:p>
        </p:txBody>
      </p:sp>
    </p:spTree>
    <p:extLst>
      <p:ext uri="{BB962C8B-B14F-4D97-AF65-F5344CB8AC3E}">
        <p14:creationId xmlns:p14="http://schemas.microsoft.com/office/powerpoint/2010/main" val="1569305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b491163a-bfb9-4c68-bb89-16b00eabd9f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5" cy="740664"/>
          </a:xfrm>
        </p:spPr>
        <p:txBody>
          <a:bodyPr/>
          <a:lstStyle/>
          <a:p>
            <a:r>
              <a:rPr lang="fr-FR" smtClean="0"/>
              <a:t>Gestion de l'archivage et de la récupération de clé</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fr-FR" sz="2800" smtClean="0"/>
              <a:t>Lorsque vous planifiez et gérez l'archivage et la récupération de clé, tenez compte des éléments suivants</a:t>
            </a:r>
          </a:p>
          <a:p>
            <a:pPr lvl="1"/>
            <a:r>
              <a:rPr lang="fr-FR" smtClean="0"/>
              <a:t>La récupération de clés privées ne permet pas de récupérer des données ou des messages</a:t>
            </a:r>
          </a:p>
          <a:p>
            <a:pPr lvl="1"/>
            <a:r>
              <a:rPr lang="fr-FR" smtClean="0"/>
              <a:t>Vous devez désactiver le modèle pour le certificat d'agent de récupération de clé immédiatement après avoir délivré un certificat KRA</a:t>
            </a:r>
          </a:p>
          <a:p>
            <a:pPr lvl="1"/>
            <a:r>
              <a:rPr lang="fr-FR" smtClean="0"/>
              <a:t>Vous devez stocker le certificat de l'agent de récupération de clé dans un emplacement sécurisé</a:t>
            </a:r>
          </a:p>
          <a:p>
            <a:pPr lvl="1"/>
            <a:r>
              <a:rPr lang="fr-FR" smtClean="0"/>
              <a:t>Vous devez sécuriser le serveur où les clés sont archivées</a:t>
            </a:r>
          </a:p>
          <a:p>
            <a:endParaRPr lang="fr-FR"/>
          </a:p>
        </p:txBody>
      </p:sp>
    </p:spTree>
    <p:extLst>
      <p:ext uri="{BB962C8B-B14F-4D97-AF65-F5344CB8AC3E}">
        <p14:creationId xmlns:p14="http://schemas.microsoft.com/office/powerpoint/2010/main" val="1624681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Atelier pratique : Planification et implémentation d'une infrastructure AD CS</a:t>
            </a:r>
            <a:endParaRPr lang="fr-FR" sz="2600"/>
          </a:p>
        </p:txBody>
      </p:sp>
      <p:sp>
        <p:nvSpPr>
          <p:cNvPr id="3" name="Text Placeholder 2"/>
          <p:cNvSpPr>
            <a:spLocks noGrp="1"/>
          </p:cNvSpPr>
          <p:nvPr>
            <p:ph type="body" idx="1"/>
          </p:nvPr>
        </p:nvSpPr>
        <p:spPr>
          <a:xfrm>
            <a:off x="457200" y="1021215"/>
            <a:ext cx="8151812" cy="2483985"/>
          </a:xfrm>
        </p:spPr>
        <p:txBody>
          <a:bodyPr/>
          <a:lstStyle/>
          <a:p>
            <a:r>
              <a:rPr lang="fr-FR" sz="2600" smtClean="0"/>
              <a:t>Exercice 1 : Planification du déploiement AD CS
Exercice 2 : Déploiement de l'infrastructure d'autorité de certification
Exercice 3 : Implémentation de modèles de certificats
Exercice 4 : Implémentation de la révocation et de la distribution de certificats</a:t>
            </a:r>
            <a:endParaRPr lang="fr-FR" sz="2600"/>
          </a:p>
        </p:txBody>
      </p:sp>
      <p:sp>
        <p:nvSpPr>
          <p:cNvPr id="4" name="TextBox 3"/>
          <p:cNvSpPr txBox="1"/>
          <p:nvPr/>
        </p:nvSpPr>
        <p:spPr>
          <a:xfrm>
            <a:off x="457200" y="3644084"/>
            <a:ext cx="4657622" cy="430887"/>
          </a:xfrm>
          <a:prstGeom prst="rect">
            <a:avLst/>
          </a:prstGeom>
          <a:noFill/>
        </p:spPr>
        <p:txBody>
          <a:bodyPr vert="horz" wrap="none" rtlCol="0">
            <a:spAutoFit/>
          </a:bodyPr>
          <a:lstStyle/>
          <a:p>
            <a:r>
              <a:rPr lang="fr-FR" sz="2200" smtClean="0">
                <a:latin typeface="Segoe UI"/>
              </a:rPr>
              <a:t>Informations d'ouverture de session</a:t>
            </a:r>
            <a:endParaRPr lang="fr-FR" sz="2200">
              <a:latin typeface="Segoe UI"/>
            </a:endParaRPr>
          </a:p>
        </p:txBody>
      </p:sp>
      <p:sp>
        <p:nvSpPr>
          <p:cNvPr id="6" name="TextBox 5"/>
          <p:cNvSpPr txBox="1"/>
          <p:nvPr/>
        </p:nvSpPr>
        <p:spPr>
          <a:xfrm>
            <a:off x="457200" y="6163356"/>
            <a:ext cx="4514056" cy="430887"/>
          </a:xfrm>
          <a:prstGeom prst="rect">
            <a:avLst/>
          </a:prstGeom>
          <a:noFill/>
        </p:spPr>
        <p:txBody>
          <a:bodyPr vert="horz" wrap="none" rtlCol="0">
            <a:spAutoFit/>
          </a:bodyPr>
          <a:lstStyle/>
          <a:p>
            <a:r>
              <a:rPr lang="fr-FR" sz="2200" smtClean="0">
                <a:latin typeface="Segoe UI"/>
              </a:rPr>
              <a:t>Durée approximative : 100 minutes</a:t>
            </a:r>
            <a:endParaRPr lang="fr-FR" sz="2200">
              <a:latin typeface="Segoe UI"/>
            </a:endParaRPr>
          </a:p>
        </p:txBody>
      </p:sp>
      <p:sp>
        <p:nvSpPr>
          <p:cNvPr id="7" name="TextBox 6"/>
          <p:cNvSpPr txBox="1"/>
          <p:nvPr/>
        </p:nvSpPr>
        <p:spPr>
          <a:xfrm>
            <a:off x="457200" y="3972342"/>
            <a:ext cx="8532811" cy="2123658"/>
          </a:xfrm>
          <a:prstGeom prst="rect">
            <a:avLst/>
          </a:prstGeom>
          <a:noFill/>
        </p:spPr>
        <p:txBody>
          <a:bodyPr vert="horz" wrap="square" rtlCol="0">
            <a:spAutoFit/>
          </a:bodyPr>
          <a:lstStyle/>
          <a:p>
            <a:pPr>
              <a:tabLst>
                <a:tab pos="3587750" algn="l"/>
              </a:tabLst>
            </a:pPr>
            <a:r>
              <a:rPr lang="fr-FR" sz="2200" smtClean="0">
                <a:latin typeface="Segoe UI"/>
              </a:rPr>
              <a:t>Ordinateurs virtuels </a:t>
            </a:r>
            <a:r>
              <a:rPr lang="fr-FR" sz="2200" smtClean="0">
                <a:solidFill>
                  <a:srgbClr val="000000"/>
                </a:solidFill>
                <a:latin typeface="Segoe UI"/>
              </a:rPr>
              <a:t>	22414B-LON-DC1</a:t>
            </a:r>
          </a:p>
          <a:p>
            <a:pPr>
              <a:tabLst>
                <a:tab pos="3587750" algn="l"/>
              </a:tabLst>
            </a:pPr>
            <a:r>
              <a:rPr lang="fr-FR" sz="2200" smtClean="0">
                <a:solidFill>
                  <a:srgbClr val="000000"/>
                </a:solidFill>
                <a:latin typeface="Segoe UI"/>
              </a:rPr>
              <a:t>	22414B-LON-SVR1</a:t>
            </a:r>
          </a:p>
          <a:p>
            <a:pPr>
              <a:tabLst>
                <a:tab pos="3587750" algn="l"/>
              </a:tabLst>
            </a:pPr>
            <a:r>
              <a:rPr lang="fr-FR" sz="2200" smtClean="0">
                <a:solidFill>
                  <a:srgbClr val="000000"/>
                </a:solidFill>
                <a:latin typeface="Segoe UI"/>
              </a:rPr>
              <a:t>	22414B-LON-CA1				22414B-LON-CL1	</a:t>
            </a:r>
          </a:p>
          <a:p>
            <a:pPr>
              <a:tabLst>
                <a:tab pos="3587750" algn="l"/>
              </a:tabLst>
            </a:pPr>
            <a:r>
              <a:rPr lang="fr-FR" sz="2200" b="0" i="0" u="none" strike="noStrike" baseline="0" smtClean="0">
                <a:latin typeface="Segoe UI"/>
              </a:rPr>
              <a:t>Nom d'utilisateur	</a:t>
            </a:r>
            <a:r>
              <a:rPr lang="fr-FR" sz="2200" b="1" i="0" u="none" strike="noStrike" baseline="0" smtClean="0">
                <a:latin typeface="Segoe UI"/>
              </a:rPr>
              <a:t>ADATUM\Administrateur</a:t>
            </a:r>
            <a:r>
              <a:rPr lang="fr-FR" sz="2200" b="0" i="0" u="none" strike="noStrike" baseline="0" smtClean="0">
                <a:latin typeface="Segoe UI"/>
              </a:rPr>
              <a:t>	</a:t>
            </a:r>
          </a:p>
          <a:p>
            <a:pPr>
              <a:tabLst>
                <a:tab pos="3587750" algn="l"/>
              </a:tabLst>
            </a:pPr>
            <a:r>
              <a:rPr lang="fr-FR" sz="2200" b="0" i="0" u="none" strike="noStrike" baseline="0" smtClean="0">
                <a:latin typeface="Segoe UI"/>
              </a:rPr>
              <a:t>Mot de passe	</a:t>
            </a:r>
            <a:r>
              <a:rPr lang="fr-FR" sz="2200" b="1" i="0" u="none" strike="noStrike" baseline="0" smtClean="0">
                <a:latin typeface="Segoe UI"/>
              </a:rPr>
              <a:t>Pa$$w0rd</a:t>
            </a:r>
            <a:endParaRPr lang="fr-FR" sz="2200" b="0" i="0" u="none" strike="noStrike" baseline="0" smtClean="0">
              <a:latin typeface="Segoe UI"/>
            </a:endParaRPr>
          </a:p>
        </p:txBody>
      </p:sp>
    </p:spTree>
    <p:extLst>
      <p:ext uri="{BB962C8B-B14F-4D97-AF65-F5344CB8AC3E}">
        <p14:creationId xmlns:p14="http://schemas.microsoft.com/office/powerpoint/2010/main" val="1413391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992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8788" y="1021215"/>
            <a:ext cx="8119156" cy="4832092"/>
          </a:xfrm>
          <a:prstGeom prst="rect">
            <a:avLst/>
          </a:prstGeom>
          <a:noFill/>
        </p:spPr>
        <p:txBody>
          <a:bodyPr vert="horz" wrap="square" rtlCol="0">
            <a:spAutoFit/>
          </a:bodyPr>
          <a:lstStyle/>
          <a:p>
            <a:r>
              <a:rPr lang="fr-FR" sz="2800" smtClean="0">
                <a:latin typeface="Segoe UI"/>
                <a:ea typeface="Times New Roman"/>
                <a:cs typeface="Times New Roman"/>
              </a:rPr>
              <a:t>La société A. Datum Corporation s'est développée, de même que ses besoins de sécurité</a:t>
            </a:r>
            <a:r>
              <a:rPr lang="fr-FR" sz="2800" smtClean="0">
                <a:effectLst/>
                <a:latin typeface="Segoe UI"/>
                <a:ea typeface="Times New Roman"/>
                <a:cs typeface="Times New Roman"/>
              </a:rPr>
              <a:t>. Le département sécurité est notamment très intéressé par l'activation d'un accès sécurisé aux sites Web critiques et par la fourniture d'une sécurité supplémentaire pour des fonctionnalités comme EFS, les cartes à puce et la fonctionnalité DirectAccess de Windows 7 et Windows 8. Pour faire face à ces exigences de sécurité, A. Datum a décidé d'implémenter une PKI au moyen du rôle AD CS sous Windows Server 2012</a:t>
            </a:r>
            <a:endParaRPr lang="fr-FR" sz="2800">
              <a:latin typeface="Segoe UI"/>
            </a:endParaRPr>
          </a:p>
        </p:txBody>
      </p:sp>
    </p:spTree>
    <p:extLst>
      <p:ext uri="{BB962C8B-B14F-4D97-AF65-F5344CB8AC3E}">
        <p14:creationId xmlns:p14="http://schemas.microsoft.com/office/powerpoint/2010/main" val="4214587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Pourquoi n'est-il pas recommandé d'installer seulement une AC racine d'entreprise ?
Quel est le principal avantage d'OCSP par rapport aux listes de révocation de certificats ?
Que devez-vous faire pour récupérer des clés privées ?</a:t>
            </a:r>
            <a:endParaRPr lang="fr-FR"/>
          </a:p>
        </p:txBody>
      </p:sp>
    </p:spTree>
    <p:extLst>
      <p:ext uri="{BB962C8B-B14F-4D97-AF65-F5344CB8AC3E}">
        <p14:creationId xmlns:p14="http://schemas.microsoft.com/office/powerpoint/2010/main" val="2106010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Problèmes réels et scénarios
Outils
Méthode conseillée
Problèmes courants et conseils relatifs à la résolution des problèmes</a:t>
            </a:r>
            <a:endParaRPr lang="fr-FR"/>
          </a:p>
        </p:txBody>
      </p:sp>
    </p:spTree>
    <p:extLst>
      <p:ext uri="{BB962C8B-B14F-4D97-AF65-F5344CB8AC3E}">
        <p14:creationId xmlns:p14="http://schemas.microsoft.com/office/powerpoint/2010/main" val="2498602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18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des autorités de certification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L'autorité de certification exécute les tâches suivantes</a:t>
            </a:r>
          </a:p>
          <a:p>
            <a:pPr lvl="1"/>
            <a:r>
              <a:rPr lang="fr-FR" sz="2200" smtClean="0"/>
              <a:t>Vérifie l'identité d'un demandeur de certificat</a:t>
            </a:r>
          </a:p>
          <a:p>
            <a:pPr lvl="1"/>
            <a:r>
              <a:rPr lang="fr-FR" sz="2200" smtClean="0"/>
              <a:t>Délivre des certificats aux demandeurs</a:t>
            </a:r>
          </a:p>
          <a:p>
            <a:pPr lvl="1"/>
            <a:r>
              <a:rPr lang="fr-FR" sz="2200" smtClean="0"/>
              <a:t>Gère la révocation des certificats</a:t>
            </a:r>
          </a:p>
          <a:p>
            <a:pPr marL="0" indent="0">
              <a:buNone/>
            </a:pPr>
            <a:r>
              <a:rPr lang="fr-FR" sz="2600" smtClean="0"/>
              <a:t>Rôles courants d'une autorité de certification</a:t>
            </a:r>
          </a:p>
          <a:p>
            <a:pPr lvl="1"/>
            <a:r>
              <a:rPr lang="fr-FR" sz="2200" smtClean="0"/>
              <a:t>AC racine</a:t>
            </a:r>
          </a:p>
          <a:p>
            <a:pPr lvl="1"/>
            <a:r>
              <a:rPr lang="fr-FR" sz="2200" smtClean="0"/>
              <a:t>AC secondaire</a:t>
            </a:r>
          </a:p>
          <a:p>
            <a:pPr lvl="1"/>
            <a:r>
              <a:rPr lang="fr-FR" sz="2200" smtClean="0"/>
              <a:t>AC de stratégies</a:t>
            </a:r>
          </a:p>
          <a:p>
            <a:pPr lvl="1"/>
            <a:r>
              <a:rPr lang="fr-FR" sz="2200" smtClean="0"/>
              <a:t>AC émettrice</a:t>
            </a:r>
          </a:p>
          <a:p>
            <a:pPr marL="0" indent="0">
              <a:buNone/>
            </a:pPr>
            <a:r>
              <a:rPr lang="fr-FR" sz="2600" smtClean="0"/>
              <a:t>Types d'autorités de certification</a:t>
            </a:r>
          </a:p>
          <a:p>
            <a:pPr lvl="1"/>
            <a:r>
              <a:rPr lang="fr-FR" sz="2200" smtClean="0"/>
              <a:t>Autonome</a:t>
            </a:r>
          </a:p>
          <a:p>
            <a:pPr lvl="1"/>
            <a:r>
              <a:rPr lang="fr-FR" sz="2200" smtClean="0"/>
              <a:t>Entreprise</a:t>
            </a:r>
          </a:p>
          <a:p>
            <a:pPr lvl="1"/>
            <a:endParaRPr lang="fr-FR"/>
          </a:p>
        </p:txBody>
      </p:sp>
    </p:spTree>
    <p:extLst>
      <p:ext uri="{BB962C8B-B14F-4D97-AF65-F5344CB8AC3E}">
        <p14:creationId xmlns:p14="http://schemas.microsoft.com/office/powerpoint/2010/main" val="339090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Collecte d'informations pour élaborer une hiérarchie d'autorités de certification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Avant de concevoir votre hiérarchie d'autorités de certification, vous devez identifier et analyser les informations suivantes</a:t>
            </a:r>
          </a:p>
          <a:p>
            <a:pPr lvl="1"/>
            <a:r>
              <a:rPr lang="fr-FR" smtClean="0"/>
              <a:t>Les applications qui utilisent une infrastructure à clé publique</a:t>
            </a:r>
          </a:p>
          <a:p>
            <a:pPr lvl="1"/>
            <a:r>
              <a:rPr lang="fr-FR" smtClean="0"/>
              <a:t>Les comptes qui utilisent des applications PKI</a:t>
            </a:r>
          </a:p>
          <a:p>
            <a:pPr lvl="1"/>
            <a:r>
              <a:rPr lang="fr-FR" smtClean="0"/>
              <a:t>Les exigences métier en matière de conception d'une hiérarchie d'autorités de certification</a:t>
            </a:r>
          </a:p>
          <a:p>
            <a:pPr lvl="1"/>
            <a:r>
              <a:rPr lang="fr-FR" smtClean="0"/>
              <a:t>Les conditions techniques requises pour la conception d'une hiérarchie d'autorités de certification</a:t>
            </a:r>
          </a:p>
          <a:p>
            <a:pPr lvl="1"/>
            <a:r>
              <a:rPr lang="fr-FR" smtClean="0"/>
              <a:t>La gestion et la sécurité des autorités de certification et des certificats</a:t>
            </a:r>
          </a:p>
          <a:p>
            <a:pPr lvl="1"/>
            <a:endParaRPr lang="fr-FR"/>
          </a:p>
        </p:txBody>
      </p:sp>
    </p:spTree>
    <p:extLst>
      <p:ext uri="{BB962C8B-B14F-4D97-AF65-F5344CB8AC3E}">
        <p14:creationId xmlns:p14="http://schemas.microsoft.com/office/powerpoint/2010/main" val="333990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Autorités de certification internes et publiques</a:t>
            </a:r>
            <a:endParaRPr lang="fr-FR"/>
          </a:p>
        </p:txBody>
      </p:sp>
      <p:sp>
        <p:nvSpPr>
          <p:cNvPr id="4" name="Content Placeholder 2"/>
          <p:cNvSpPr>
            <a:spLocks noGrp="1"/>
          </p:cNvSpPr>
          <p:nvPr/>
        </p:nvSpPr>
        <p:spPr bwMode="auto">
          <a:xfrm>
            <a:off x="458788" y="1021214"/>
            <a:ext cx="8119156" cy="537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Autorités de certification privées internes</a:t>
            </a:r>
          </a:p>
          <a:p>
            <a:pPr lvl="1"/>
            <a:r>
              <a:rPr lang="fr-FR" sz="2200" smtClean="0"/>
              <a:t>Nécessitent une administration plus importante que les autorités de certification publiques externes</a:t>
            </a:r>
          </a:p>
          <a:p>
            <a:pPr lvl="1"/>
            <a:r>
              <a:rPr lang="fr-FR" sz="2200" smtClean="0"/>
              <a:t>Coûtent moins cher que les AC publiques externes et fournissent un meilleur contrôle de la gestion des certificats</a:t>
            </a:r>
          </a:p>
          <a:p>
            <a:pPr lvl="1"/>
            <a:r>
              <a:rPr lang="fr-FR" sz="2200" smtClean="0"/>
              <a:t>Ne sont pas approuvées par les clients externes par défaut</a:t>
            </a:r>
          </a:p>
          <a:p>
            <a:pPr lvl="1"/>
            <a:r>
              <a:rPr lang="fr-FR" sz="2200" smtClean="0"/>
              <a:t>Offrent des avantages tels que les modèles personnalisés et l'inscription automatique</a:t>
            </a:r>
          </a:p>
          <a:p>
            <a:pPr marL="0" indent="0">
              <a:buNone/>
            </a:pPr>
            <a:endParaRPr lang="fr-FR" sz="2400" kern="1200" smtClean="0"/>
          </a:p>
          <a:p>
            <a:pPr marL="0" lvl="0" indent="0">
              <a:buNone/>
            </a:pPr>
            <a:r>
              <a:rPr lang="fr-FR" sz="2600" smtClean="0"/>
              <a:t>Autorités de certification publiques externes</a:t>
            </a:r>
          </a:p>
          <a:p>
            <a:pPr lvl="1"/>
            <a:r>
              <a:rPr lang="fr-FR" sz="2200" smtClean="0"/>
              <a:t>Sont approuvées par un grand nombre de clients externes (navigateurs Web, systèmes d'exploitation) </a:t>
            </a:r>
          </a:p>
          <a:p>
            <a:pPr lvl="1"/>
            <a:r>
              <a:rPr lang="fr-FR" sz="2200" smtClean="0"/>
              <a:t>L'acquisition du certificat est plus lente</a:t>
            </a:r>
          </a:p>
          <a:p>
            <a:endParaRPr lang="fr-FR"/>
          </a:p>
        </p:txBody>
      </p:sp>
    </p:spTree>
    <p:extLst>
      <p:ext uri="{BB962C8B-B14F-4D97-AF65-F5344CB8AC3E}">
        <p14:creationId xmlns:p14="http://schemas.microsoft.com/office/powerpoint/2010/main" val="55682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76e217cc-7ca9-4b19-bb40-c58a37d17ed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d'une hiérarchie d'autorités de certification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planification de la hiérarchie, il existe plusieurs raisons éventuelles au déploiement de plusieurs AC, notamment</a:t>
            </a:r>
          </a:p>
          <a:p>
            <a:pPr lvl="1"/>
            <a:r>
              <a:rPr lang="fr-FR" smtClean="0"/>
              <a:t>Créer des autorités de certification spécialisées dans la génération de certains types de certificats </a:t>
            </a:r>
          </a:p>
          <a:p>
            <a:pPr lvl="1"/>
            <a:r>
              <a:rPr lang="fr-FR" smtClean="0"/>
              <a:t>Répondre aux besoins de plusieurs départements</a:t>
            </a:r>
          </a:p>
          <a:p>
            <a:pPr lvl="1"/>
            <a:r>
              <a:rPr lang="fr-FR" smtClean="0"/>
              <a:t>Améliorer les performances </a:t>
            </a:r>
          </a:p>
          <a:p>
            <a:pPr lvl="1"/>
            <a:r>
              <a:rPr lang="fr-FR" smtClean="0"/>
              <a:t>Limiter les accès administratifs </a:t>
            </a:r>
          </a:p>
          <a:p>
            <a:pPr lvl="1"/>
            <a:r>
              <a:rPr lang="fr-FR" smtClean="0"/>
              <a:t>Déployer une AC de stratégies</a:t>
            </a:r>
          </a:p>
          <a:p>
            <a:endParaRPr lang="fr-FR"/>
          </a:p>
        </p:txBody>
      </p:sp>
    </p:spTree>
    <p:extLst>
      <p:ext uri="{BB962C8B-B14F-4D97-AF65-F5344CB8AC3E}">
        <p14:creationId xmlns:p14="http://schemas.microsoft.com/office/powerpoint/2010/main" val="1702933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68729b9a-c4ae-4f86-9861-3c0a46f20a4f">
    <p:spTree>
      <p:nvGrpSpPr>
        <p:cNvPr id="1" name=""/>
        <p:cNvGrpSpPr/>
        <p:nvPr/>
      </p:nvGrpSpPr>
      <p:grpSpPr>
        <a:xfrm>
          <a:off x="0" y="0"/>
          <a:ext cx="0" cy="0"/>
          <a:chOff x="0" y="0"/>
          <a:chExt cx="0" cy="0"/>
        </a:xfrm>
      </p:grpSpPr>
      <p:graphicFrame>
        <p:nvGraphicFramePr>
          <p:cNvPr id="7" name="Group 331"/>
          <p:cNvGraphicFramePr>
            <a:graphicFrameLocks/>
          </p:cNvGraphicFramePr>
          <p:nvPr>
            <p:extLst>
              <p:ext uri="{D42A27DB-BD31-4B8C-83A1-F6EECF244321}">
                <p14:modId xmlns:p14="http://schemas.microsoft.com/office/powerpoint/2010/main" val="344449478"/>
              </p:ext>
            </p:extLst>
          </p:nvPr>
        </p:nvGraphicFramePr>
        <p:xfrm>
          <a:off x="238170" y="905648"/>
          <a:ext cx="8659812" cy="5665403"/>
        </p:xfrm>
        <a:graphic>
          <a:graphicData uri="http://schemas.openxmlformats.org/drawingml/2006/table">
            <a:tbl>
              <a:tblPr>
                <a:tableStyleId>{E8B1032C-EA38-4F05-BA0D-38AFFFC7BED3}</a:tableStyleId>
              </a:tblPr>
              <a:tblGrid>
                <a:gridCol w="1344612"/>
                <a:gridCol w="3209352"/>
                <a:gridCol w="1549804"/>
                <a:gridCol w="2556044"/>
              </a:tblGrid>
              <a:tr h="39697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Autorités de certification autonomes</a:t>
                      </a:r>
                      <a:endParaRPr kumimoji="0" lang="fr-FR" sz="1600" b="1"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Autorités de certification d'entreprise</a:t>
                      </a:r>
                    </a:p>
                  </a:txBody>
                  <a:tcPr anchor="ctr" horzOverflow="overflow"/>
                </a:tc>
                <a:tc hMerge="1">
                  <a:txBody>
                    <a:bodyPr/>
                    <a:lstStyle/>
                    <a:p>
                      <a:endParaRPr lang="en-US"/>
                    </a:p>
                  </a:txBody>
                  <a:tcPr/>
                </a:tc>
              </a:tr>
              <a:tr h="915884">
                <a:tc rowSpan="2">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rowSpan="2">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fr-FR" sz="1600" u="none" strike="noStrike" cap="none" normalizeH="0" baseline="0" noProof="0" smtClean="0">
                        <a:ln>
                          <a:noFill/>
                        </a:ln>
                        <a:effectLst/>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Utilisez une AC autonome si une quelconque autorité de certification (racine/ intermédiaire/de stratégies) est hors connexion, parce qu'une AC autonome n'est pas associée à un domaine AD DS</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1"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Requièrent l'utilisation </a:t>
                      </a:r>
                      <a:r>
                        <a:rPr lang="fr-FR" sz="1600" strike="noStrike" cap="none" noProof="0" smtClean="0">
                          <a:latin typeface="Segoe UI"/>
                          <a:ea typeface="Segoe UI"/>
                          <a:cs typeface="Segoe UI"/>
                        </a:rPr>
                        <a:t/>
                      </a:r>
                      <a:br>
                        <a:rPr lang="fr-FR" sz="1600" strike="noStrike" cap="none" noProof="0" smtClean="0">
                          <a:latin typeface="Segoe UI"/>
                          <a:ea typeface="Segoe UI"/>
                          <a:cs typeface="Segoe UI"/>
                        </a:rPr>
                      </a:b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d'AD DS</a:t>
                      </a:r>
                    </a:p>
                  </a:txBody>
                  <a:tcPr horzOverflow="overflow"/>
                </a:tc>
              </a:tr>
              <a:tr h="1219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Peuvent utiliser la stratégie de groupe pour propager le certificat au magasin de certificats d'AC racine approuvées</a:t>
                      </a:r>
                    </a:p>
                  </a:txBody>
                  <a:tcPr horzOverflow="overflow"/>
                </a:tc>
              </a:tr>
              <a:tr h="90830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Nécessitent que les utilisateurs fournissent leurs informations d'identification et précisent le type de certificat</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Publient les certificats des utilisateurs et les listes de révocation de certificats sur AD DS </a:t>
                      </a:r>
                    </a:p>
                  </a:txBody>
                  <a:tcPr horzOverflow="overflow"/>
                </a:tc>
              </a:tr>
              <a:tr h="90830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Ne requièrent pas de modèles de certificats</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smtClean="0">
                          <a:ln>
                            <a:noFill/>
                          </a:ln>
                          <a:solidFill>
                            <a:schemeClr val="tx1"/>
                          </a:solidFill>
                          <a:effectLst/>
                          <a:latin typeface="Segoe UI" pitchFamily="34" charset="0"/>
                          <a:ea typeface="Segoe UI" pitchFamily="34" charset="0"/>
                          <a:cs typeface="Segoe UI" pitchFamily="34" charset="0"/>
                        </a:rPr>
                        <a:t>Délivrent des certificats basés sur un modèle de certificat</a:t>
                      </a:r>
                    </a:p>
                  </a:txBody>
                  <a:tcPr horzOverflow="overflow"/>
                </a:tc>
              </a:tr>
              <a:tr h="1051834">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Conservent toutes les demandes de certificat en attente jusqu'à l'approbation d'un administrateur</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horzOverflow="overflow"/>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fr-FR" sz="1600" u="none" strike="noStrike" kern="1200" cap="none" normalizeH="0" baseline="0" noProof="0" dirty="0" smtClean="0">
                          <a:ln>
                            <a:noFill/>
                          </a:ln>
                          <a:solidFill>
                            <a:schemeClr val="tx1"/>
                          </a:solidFill>
                          <a:effectLst/>
                          <a:latin typeface="Segoe UI" pitchFamily="34" charset="0"/>
                          <a:ea typeface="Segoe UI" pitchFamily="34" charset="0"/>
                          <a:cs typeface="Segoe UI" pitchFamily="34" charset="0"/>
                        </a:rPr>
                        <a:t>Prennent en charge l'inscription automatique pour l'émission des certificats</a:t>
                      </a:r>
                    </a:p>
                  </a:txBody>
                  <a:tcPr horzOverflow="overflow"/>
                </a:tc>
              </a:tr>
            </a:tbl>
          </a:graphicData>
        </a:graphic>
      </p:graphicFrame>
      <p:sp>
        <p:nvSpPr>
          <p:cNvPr id="2" name="Title 1"/>
          <p:cNvSpPr>
            <a:spLocks noGrp="1"/>
          </p:cNvSpPr>
          <p:nvPr>
            <p:ph type="title"/>
          </p:nvPr>
        </p:nvSpPr>
        <p:spPr>
          <a:xfrm>
            <a:off x="460374" y="-2"/>
            <a:ext cx="8074025" cy="740664"/>
          </a:xfrm>
        </p:spPr>
        <p:txBody>
          <a:bodyPr/>
          <a:lstStyle/>
          <a:p>
            <a:pPr>
              <a:lnSpc>
                <a:spcPct val="80000"/>
              </a:lnSpc>
            </a:pPr>
            <a:r>
              <a:rPr lang="fr-FR" sz="2600" smtClean="0"/>
              <a:t>Éléments à prendre en compte des autorités de certification autonomes et d'entreprise</a:t>
            </a:r>
            <a:endParaRPr lang="fr-FR" sz="2600"/>
          </a:p>
        </p:txBody>
      </p:sp>
      <p:grpSp>
        <p:nvGrpSpPr>
          <p:cNvPr id="4" name="Group 3"/>
          <p:cNvGrpSpPr>
            <a:grpSpLocks/>
          </p:cNvGrpSpPr>
          <p:nvPr/>
        </p:nvGrpSpPr>
        <p:grpSpPr bwMode="auto">
          <a:xfrm>
            <a:off x="5218313" y="1447800"/>
            <a:ext cx="692150" cy="611188"/>
            <a:chOff x="759" y="2160"/>
            <a:chExt cx="973" cy="800"/>
          </a:xfrm>
        </p:grpSpPr>
        <p:pic>
          <p:nvPicPr>
            <p:cNvPr id="5" name="Picture 4" descr="2_ActiveDirectoryFo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 y="2354"/>
              <a:ext cx="97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alidate_X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 y="2160"/>
              <a:ext cx="3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626424" y="2058988"/>
            <a:ext cx="642937" cy="669925"/>
            <a:chOff x="2129" y="2160"/>
            <a:chExt cx="751" cy="818"/>
          </a:xfrm>
        </p:grpSpPr>
        <p:pic>
          <p:nvPicPr>
            <p:cNvPr id="9" name="Picture 8" descr="CertificationAutho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9" y="2300"/>
              <a:ext cx="7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nter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1" y="2160"/>
              <a:ext cx="392"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Validate_XMa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9" y="2160"/>
              <a:ext cx="25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536683" y="3779251"/>
            <a:ext cx="822419" cy="520724"/>
            <a:chOff x="474816" y="3612180"/>
            <a:chExt cx="822419" cy="520724"/>
          </a:xfrm>
        </p:grpSpPr>
        <p:grpSp>
          <p:nvGrpSpPr>
            <p:cNvPr id="12" name="Group 11"/>
            <p:cNvGrpSpPr>
              <a:grpSpLocks/>
            </p:cNvGrpSpPr>
            <p:nvPr/>
          </p:nvGrpSpPr>
          <p:grpSpPr bwMode="auto">
            <a:xfrm>
              <a:off x="474816" y="3612180"/>
              <a:ext cx="473076" cy="442913"/>
              <a:chOff x="4056" y="1148"/>
              <a:chExt cx="733" cy="685"/>
            </a:xfrm>
          </p:grpSpPr>
          <p:pic>
            <p:nvPicPr>
              <p:cNvPr id="13" name="Picture 12" descr="Computer_Desktop+Keybo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6" y="1148"/>
                <a:ext cx="603"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UserAccount_Bl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7" y="1342"/>
                <a:ext cx="51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descr="Certifi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248" y="3863029"/>
              <a:ext cx="2809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613724" y="4769762"/>
            <a:ext cx="668337" cy="506413"/>
            <a:chOff x="3560" y="2270"/>
            <a:chExt cx="815" cy="747"/>
          </a:xfrm>
        </p:grpSpPr>
        <p:pic>
          <p:nvPicPr>
            <p:cNvPr id="17" name="Picture 16" descr="Certifica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0" y="2270"/>
              <a:ext cx="66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Modè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54" y="2467"/>
              <a:ext cx="621"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Validate_XM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60" y="2308"/>
              <a:ext cx="3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446242" y="5754238"/>
            <a:ext cx="1003300" cy="479425"/>
            <a:chOff x="112" y="3329"/>
            <a:chExt cx="1006" cy="481"/>
          </a:xfrm>
        </p:grpSpPr>
        <p:pic>
          <p:nvPicPr>
            <p:cNvPr id="21" name="Picture 20" descr="Request_Receiv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 y="3329"/>
              <a:ext cx="49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ertifica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 y="3371"/>
              <a:ext cx="24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utoAttendan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 y="3390"/>
              <a:ext cx="57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a:grpSpLocks/>
          </p:cNvGrpSpPr>
          <p:nvPr/>
        </p:nvGrpSpPr>
        <p:grpSpPr bwMode="auto">
          <a:xfrm>
            <a:off x="4882557" y="2567483"/>
            <a:ext cx="1363662" cy="471487"/>
            <a:chOff x="4119" y="2466"/>
            <a:chExt cx="1001" cy="346"/>
          </a:xfrm>
        </p:grpSpPr>
        <p:pic>
          <p:nvPicPr>
            <p:cNvPr id="25" name="Picture 24" descr="GroupPolic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19" y="2466"/>
              <a:ext cx="5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CertificationAuthorit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60" y="2479"/>
              <a:ext cx="36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a:grpSpLocks/>
          </p:cNvGrpSpPr>
          <p:nvPr/>
        </p:nvGrpSpPr>
        <p:grpSpPr bwMode="auto">
          <a:xfrm>
            <a:off x="5124650" y="3739997"/>
            <a:ext cx="879476" cy="515937"/>
            <a:chOff x="3187" y="2273"/>
            <a:chExt cx="646" cy="379"/>
          </a:xfrm>
        </p:grpSpPr>
        <p:grpSp>
          <p:nvGrpSpPr>
            <p:cNvPr id="28" name="Group 27"/>
            <p:cNvGrpSpPr>
              <a:grpSpLocks/>
            </p:cNvGrpSpPr>
            <p:nvPr/>
          </p:nvGrpSpPr>
          <p:grpSpPr bwMode="auto">
            <a:xfrm>
              <a:off x="3572" y="2309"/>
              <a:ext cx="261" cy="343"/>
              <a:chOff x="2880" y="2160"/>
              <a:chExt cx="1029" cy="1351"/>
            </a:xfrm>
          </p:grpSpPr>
          <p:pic>
            <p:nvPicPr>
              <p:cNvPr id="31" name="Picture 30" descr="Document_CheckList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80" y="2160"/>
                <a:ext cx="785"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ertifica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24" y="2757"/>
                <a:ext cx="785"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descr="User_Half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87" y="2273"/>
              <a:ext cx="22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Certifica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08" y="2394"/>
              <a:ext cx="21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a:grpSpLocks/>
          </p:cNvGrpSpPr>
          <p:nvPr/>
        </p:nvGrpSpPr>
        <p:grpSpPr bwMode="auto">
          <a:xfrm>
            <a:off x="5250857" y="4812507"/>
            <a:ext cx="627062" cy="509588"/>
            <a:chOff x="4407" y="2392"/>
            <a:chExt cx="628" cy="567"/>
          </a:xfrm>
        </p:grpSpPr>
        <p:pic>
          <p:nvPicPr>
            <p:cNvPr id="34" name="Picture 33" descr="Certifica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07" y="2392"/>
              <a:ext cx="522"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Modèl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53" y="2532"/>
              <a:ext cx="48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5"/>
          <p:cNvGrpSpPr>
            <a:grpSpLocks/>
          </p:cNvGrpSpPr>
          <p:nvPr/>
        </p:nvGrpSpPr>
        <p:grpSpPr bwMode="auto">
          <a:xfrm>
            <a:off x="5252445" y="5703715"/>
            <a:ext cx="623887" cy="571500"/>
            <a:chOff x="3194" y="3024"/>
            <a:chExt cx="548" cy="546"/>
          </a:xfrm>
        </p:grpSpPr>
        <p:pic>
          <p:nvPicPr>
            <p:cNvPr id="37" name="Picture 36" descr="UserWithDesktopComputerAndBoo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194" y="3024"/>
              <a:ext cx="467"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Certificat"/>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21" y="3092"/>
              <a:ext cx="2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362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edf0c56-a917-46cc-86cd-cd9258c5c0b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le déploiement d'une AC racine</a:t>
            </a:r>
            <a:endParaRPr lang="fr-FR" sz="2600"/>
          </a:p>
        </p:txBody>
      </p:sp>
      <p:pic>
        <p:nvPicPr>
          <p:cNvPr id="4" name="Picture 3" descr="CertificationAutho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650" y="923925"/>
            <a:ext cx="1062037"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0"/>
          <p:cNvSpPr>
            <a:spLocks noChangeShapeType="1"/>
          </p:cNvSpPr>
          <p:nvPr/>
        </p:nvSpPr>
        <p:spPr bwMode="auto">
          <a:xfrm flipH="1">
            <a:off x="1628118" y="1517157"/>
            <a:ext cx="449263" cy="39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pic>
        <p:nvPicPr>
          <p:cNvPr id="6" name="Picture 5" descr="2_Dom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735" y="118564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uter_Desk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963" y="1406825"/>
            <a:ext cx="6429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3"/>
          <p:cNvSpPr txBox="1">
            <a:spLocks noChangeArrowheads="1"/>
          </p:cNvSpPr>
          <p:nvPr/>
        </p:nvSpPr>
        <p:spPr bwMode="auto">
          <a:xfrm>
            <a:off x="485774" y="2173859"/>
            <a:ext cx="2714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sz="1400" b="0" smtClean="0">
                <a:latin typeface="Segoe UI" pitchFamily="34" charset="0"/>
                <a:ea typeface="Segoe UI" pitchFamily="34" charset="0"/>
                <a:cs typeface="Segoe UI" pitchFamily="34" charset="0"/>
              </a:rPr>
              <a:t>Le nom de l'ordinateur et </a:t>
            </a:r>
          </a:p>
          <a:p>
            <a:pPr algn="l"/>
            <a:r>
              <a:rPr lang="fr-FR" sz="1400" b="0" smtClean="0">
                <a:latin typeface="Segoe UI" pitchFamily="34" charset="0"/>
                <a:ea typeface="Segoe UI" pitchFamily="34" charset="0"/>
                <a:cs typeface="Segoe UI" pitchFamily="34" charset="0"/>
              </a:rPr>
              <a:t>l'appartenance au domaine ne peuvent pas changer</a:t>
            </a:r>
            <a:endParaRPr lang="fr-FR" sz="1400" b="0">
              <a:latin typeface="Segoe UI" pitchFamily="34" charset="0"/>
              <a:ea typeface="Segoe UI" pitchFamily="34" charset="0"/>
              <a:cs typeface="Segoe UI" pitchFamily="34" charset="0"/>
            </a:endParaRPr>
          </a:p>
        </p:txBody>
      </p:sp>
      <p:pic>
        <p:nvPicPr>
          <p:cNvPr id="9" name="Picture 8" descr="Attribu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7502" y="1916113"/>
            <a:ext cx="6953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5"/>
          <p:cNvSpPr txBox="1">
            <a:spLocks noChangeArrowheads="1"/>
          </p:cNvSpPr>
          <p:nvPr/>
        </p:nvSpPr>
        <p:spPr bwMode="auto">
          <a:xfrm>
            <a:off x="4271560" y="2554288"/>
            <a:ext cx="1467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b="0" smtClean="0">
                <a:latin typeface="Segoe UI" pitchFamily="34" charset="0"/>
                <a:ea typeface="Segoe UI" pitchFamily="34" charset="0"/>
                <a:cs typeface="Segoe UI" pitchFamily="34" charset="0"/>
              </a:rPr>
              <a:t>Nom et </a:t>
            </a:r>
          </a:p>
          <a:p>
            <a:pPr algn="ctr"/>
            <a:r>
              <a:rPr lang="fr-FR" sz="1400" b="0" smtClean="0">
                <a:latin typeface="Segoe UI" pitchFamily="34" charset="0"/>
                <a:ea typeface="Segoe UI" pitchFamily="34" charset="0"/>
                <a:cs typeface="Segoe UI" pitchFamily="34" charset="0"/>
              </a:rPr>
              <a:t>Configuration</a:t>
            </a:r>
            <a:endParaRPr lang="fr-FR" sz="1400" b="0">
              <a:latin typeface="Segoe UI" pitchFamily="34" charset="0"/>
              <a:ea typeface="Segoe UI" pitchFamily="34" charset="0"/>
              <a:cs typeface="Segoe UI" pitchFamily="34" charset="0"/>
            </a:endParaRPr>
          </a:p>
        </p:txBody>
      </p:sp>
      <p:sp>
        <p:nvSpPr>
          <p:cNvPr id="11" name="Text Box 56"/>
          <p:cNvSpPr txBox="1">
            <a:spLocks noChangeArrowheads="1"/>
          </p:cNvSpPr>
          <p:nvPr/>
        </p:nvSpPr>
        <p:spPr bwMode="auto">
          <a:xfrm>
            <a:off x="461964" y="5791200"/>
            <a:ext cx="3652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b="0" smtClean="0">
                <a:latin typeface="Segoe UI" pitchFamily="34" charset="0"/>
                <a:ea typeface="Segoe UI" pitchFamily="34" charset="0"/>
                <a:cs typeface="Segoe UI" pitchFamily="34" charset="0"/>
              </a:rPr>
              <a:t>Configuration de clé privée</a:t>
            </a:r>
            <a:endParaRPr lang="fr-FR" sz="1400" b="0">
              <a:latin typeface="Segoe UI" pitchFamily="34" charset="0"/>
              <a:ea typeface="Segoe UI" pitchFamily="34" charset="0"/>
              <a:cs typeface="Segoe UI" pitchFamily="34" charset="0"/>
            </a:endParaRPr>
          </a:p>
        </p:txBody>
      </p:sp>
      <p:sp>
        <p:nvSpPr>
          <p:cNvPr id="12" name="Text Box 57"/>
          <p:cNvSpPr txBox="1">
            <a:spLocks noChangeArrowheads="1"/>
          </p:cNvSpPr>
          <p:nvPr/>
        </p:nvSpPr>
        <p:spPr bwMode="auto">
          <a:xfrm>
            <a:off x="5682939" y="3341688"/>
            <a:ext cx="1834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sz="1400" b="0" smtClean="0">
                <a:latin typeface="Segoe UI" pitchFamily="34" charset="0"/>
                <a:ea typeface="Segoe UI" pitchFamily="34" charset="0"/>
                <a:cs typeface="Segoe UI" pitchFamily="34" charset="0"/>
              </a:rPr>
              <a:t>Période de validité</a:t>
            </a:r>
            <a:endParaRPr lang="fr-FR" sz="1400" b="0">
              <a:latin typeface="Segoe UI" pitchFamily="34" charset="0"/>
              <a:ea typeface="Segoe UI" pitchFamily="34" charset="0"/>
              <a:cs typeface="Segoe UI" pitchFamily="34" charset="0"/>
            </a:endParaRPr>
          </a:p>
        </p:txBody>
      </p:sp>
      <p:pic>
        <p:nvPicPr>
          <p:cNvPr id="13" name="Picture 12" descr="ValidityPeri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0439" y="2874185"/>
            <a:ext cx="8096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199669" y="2182347"/>
            <a:ext cx="2761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182880" rIns="18288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fr-FR" sz="1400" b="0" smtClean="0">
                <a:latin typeface="Segoe UI" pitchFamily="34" charset="0"/>
                <a:ea typeface="Segoe UI" pitchFamily="34" charset="0"/>
                <a:cs typeface="Segoe UI" pitchFamily="34" charset="0"/>
              </a:rPr>
              <a:t>Base de données de certificats </a:t>
            </a:r>
          </a:p>
          <a:p>
            <a:pPr eaLnBrk="1" hangingPunct="1"/>
            <a:r>
              <a:rPr lang="fr-FR" sz="1400" b="0" smtClean="0">
                <a:latin typeface="Segoe UI" pitchFamily="34" charset="0"/>
                <a:ea typeface="Segoe UI" pitchFamily="34" charset="0"/>
                <a:cs typeface="Segoe UI" pitchFamily="34" charset="0"/>
              </a:rPr>
              <a:t>et emplacement des journaux</a:t>
            </a:r>
            <a:endParaRPr lang="fr-FR" sz="1400" b="0">
              <a:latin typeface="Segoe UI" pitchFamily="34" charset="0"/>
              <a:ea typeface="Segoe UI" pitchFamily="34" charset="0"/>
              <a:cs typeface="Segoe UI" pitchFamily="34" charset="0"/>
            </a:endParaRPr>
          </a:p>
        </p:txBody>
      </p:sp>
      <p:grpSp>
        <p:nvGrpSpPr>
          <p:cNvPr id="3" name="Group 2"/>
          <p:cNvGrpSpPr/>
          <p:nvPr/>
        </p:nvGrpSpPr>
        <p:grpSpPr>
          <a:xfrm>
            <a:off x="7133516" y="1461293"/>
            <a:ext cx="893763" cy="825500"/>
            <a:chOff x="6943304" y="1461293"/>
            <a:chExt cx="893763" cy="825500"/>
          </a:xfrm>
        </p:grpSpPr>
        <p:pic>
          <p:nvPicPr>
            <p:cNvPr id="15" name="Picture 14" descr="Folder_OpenWithDocumentWrit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3304" y="1461293"/>
              <a:ext cx="708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ase de donné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5904" y="1648618"/>
              <a:ext cx="4111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69"/>
          <p:cNvSpPr>
            <a:spLocks noChangeArrowheads="1"/>
          </p:cNvSpPr>
          <p:nvPr/>
        </p:nvSpPr>
        <p:spPr bwMode="auto">
          <a:xfrm>
            <a:off x="461963" y="961803"/>
            <a:ext cx="2530456" cy="2089150"/>
          </a:xfrm>
          <a:prstGeom prst="roundRect">
            <a:avLst>
              <a:gd name="adj" fmla="val 5782"/>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grpSp>
        <p:nvGrpSpPr>
          <p:cNvPr id="18" name="Group 17"/>
          <p:cNvGrpSpPr>
            <a:grpSpLocks/>
          </p:cNvGrpSpPr>
          <p:nvPr/>
        </p:nvGrpSpPr>
        <p:grpSpPr bwMode="auto">
          <a:xfrm>
            <a:off x="1779588" y="3294239"/>
            <a:ext cx="715962" cy="814386"/>
            <a:chOff x="3035" y="2059"/>
            <a:chExt cx="648" cy="736"/>
          </a:xfrm>
        </p:grpSpPr>
        <p:pic>
          <p:nvPicPr>
            <p:cNvPr id="19" name="Picture 18" descr="Attribu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5" y="2059"/>
              <a:ext cx="581"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Key_Priva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7" y="2397"/>
              <a:ext cx="21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p:cNvGrpSpPr>
            <a:grpSpLocks/>
          </p:cNvGrpSpPr>
          <p:nvPr/>
        </p:nvGrpSpPr>
        <p:grpSpPr bwMode="auto">
          <a:xfrm>
            <a:off x="650875" y="4357332"/>
            <a:ext cx="827088" cy="669925"/>
            <a:chOff x="2723" y="1444"/>
            <a:chExt cx="1060" cy="852"/>
          </a:xfrm>
        </p:grpSpPr>
        <p:pic>
          <p:nvPicPr>
            <p:cNvPr id="22" name="Picture 21" descr="Box_Op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3" y="1508"/>
              <a:ext cx="1060"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pplication_Conso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1" y="1444"/>
              <a:ext cx="35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pplication_Conso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95" y="1510"/>
              <a:ext cx="35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pplication_Conso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38" y="1605"/>
              <a:ext cx="35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78"/>
          <p:cNvSpPr txBox="1">
            <a:spLocks noChangeArrowheads="1"/>
          </p:cNvSpPr>
          <p:nvPr/>
        </p:nvSpPr>
        <p:spPr bwMode="auto">
          <a:xfrm>
            <a:off x="375115" y="4982807"/>
            <a:ext cx="1784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400" b="0" smtClean="0">
                <a:latin typeface="Segoe UI" pitchFamily="34" charset="0"/>
                <a:ea typeface="Segoe UI" pitchFamily="34" charset="0"/>
                <a:cs typeface="Segoe UI" pitchFamily="34" charset="0"/>
              </a:rPr>
              <a:t>Fournisseur </a:t>
            </a:r>
            <a:br>
              <a:rPr lang="fr-FR" sz="1400" b="0" smtClean="0">
                <a:latin typeface="Segoe UI" pitchFamily="34" charset="0"/>
                <a:ea typeface="Segoe UI" pitchFamily="34" charset="0"/>
                <a:cs typeface="Segoe UI" pitchFamily="34" charset="0"/>
              </a:rPr>
            </a:br>
            <a:r>
              <a:rPr lang="fr-FR" sz="1400" b="0" smtClean="0">
                <a:latin typeface="Segoe UI" pitchFamily="34" charset="0"/>
                <a:ea typeface="Segoe UI" pitchFamily="34" charset="0"/>
                <a:cs typeface="Segoe UI" pitchFamily="34" charset="0"/>
              </a:rPr>
              <a:t>de services cryptographiques</a:t>
            </a:r>
            <a:endParaRPr lang="fr-FR" sz="1400" b="0">
              <a:latin typeface="Segoe UI" pitchFamily="34" charset="0"/>
              <a:ea typeface="Segoe UI" pitchFamily="34" charset="0"/>
              <a:cs typeface="Segoe UI" pitchFamily="34" charset="0"/>
            </a:endParaRPr>
          </a:p>
        </p:txBody>
      </p:sp>
      <p:grpSp>
        <p:nvGrpSpPr>
          <p:cNvPr id="44" name="Group 43"/>
          <p:cNvGrpSpPr/>
          <p:nvPr/>
        </p:nvGrpSpPr>
        <p:grpSpPr>
          <a:xfrm>
            <a:off x="1433037" y="4420594"/>
            <a:ext cx="1288687" cy="523220"/>
            <a:chOff x="4767626" y="5725180"/>
            <a:chExt cx="1288687" cy="523220"/>
          </a:xfrm>
        </p:grpSpPr>
        <p:pic>
          <p:nvPicPr>
            <p:cNvPr id="27" name="Picture 26" descr="abstract_rectangle02_04_yello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61285" y="5748238"/>
              <a:ext cx="1101370" cy="5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80"/>
            <p:cNvSpPr txBox="1">
              <a:spLocks noChangeArrowheads="1"/>
            </p:cNvSpPr>
            <p:nvPr/>
          </p:nvSpPr>
          <p:spPr bwMode="auto">
            <a:xfrm>
              <a:off x="4767626" y="5725180"/>
              <a:ext cx="128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b="0" smtClean="0">
                  <a:latin typeface="Segoe UI" pitchFamily="34" charset="0"/>
                  <a:ea typeface="Segoe UI" pitchFamily="34" charset="0"/>
                  <a:cs typeface="Segoe UI" pitchFamily="34" charset="0"/>
                </a:rPr>
                <a:t>Par défaut : </a:t>
              </a:r>
              <a:br>
                <a:rPr lang="fr-FR" sz="1400" b="0" smtClean="0">
                  <a:latin typeface="Segoe UI" pitchFamily="34" charset="0"/>
                  <a:ea typeface="Segoe UI" pitchFamily="34" charset="0"/>
                  <a:cs typeface="Segoe UI" pitchFamily="34" charset="0"/>
                </a:rPr>
              </a:br>
              <a:r>
                <a:rPr lang="fr-FR" sz="1400" b="0" smtClean="0">
                  <a:latin typeface="Segoe UI" pitchFamily="34" charset="0"/>
                  <a:ea typeface="Segoe UI" pitchFamily="34" charset="0"/>
                  <a:cs typeface="Segoe UI" pitchFamily="34" charset="0"/>
                </a:rPr>
                <a:t>2048</a:t>
              </a:r>
              <a:endParaRPr lang="fr-FR" sz="1400" b="0">
                <a:latin typeface="Segoe UI" pitchFamily="34" charset="0"/>
                <a:ea typeface="Segoe UI" pitchFamily="34" charset="0"/>
                <a:cs typeface="Segoe UI" pitchFamily="34" charset="0"/>
              </a:endParaRPr>
            </a:p>
          </p:txBody>
        </p:sp>
      </p:grpSp>
      <p:sp>
        <p:nvSpPr>
          <p:cNvPr id="29" name="Text Box 81"/>
          <p:cNvSpPr txBox="1">
            <a:spLocks noChangeArrowheads="1"/>
          </p:cNvSpPr>
          <p:nvPr/>
        </p:nvSpPr>
        <p:spPr bwMode="auto">
          <a:xfrm>
            <a:off x="449604" y="6021686"/>
            <a:ext cx="3665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b="0" smtClean="0">
                <a:latin typeface="Segoe UI" pitchFamily="34" charset="0"/>
                <a:ea typeface="Segoe UI" pitchFamily="34" charset="0"/>
                <a:cs typeface="Segoe UI" pitchFamily="34" charset="0"/>
              </a:rPr>
              <a:t>Longueur de la clé en caractères</a:t>
            </a:r>
            <a:endParaRPr lang="fr-FR" sz="1400" b="0">
              <a:latin typeface="Segoe UI" pitchFamily="34" charset="0"/>
              <a:ea typeface="Segoe UI" pitchFamily="34" charset="0"/>
              <a:cs typeface="Segoe UI" pitchFamily="34" charset="0"/>
            </a:endParaRPr>
          </a:p>
        </p:txBody>
      </p:sp>
      <p:sp>
        <p:nvSpPr>
          <p:cNvPr id="30" name="Text Box 82"/>
          <p:cNvSpPr txBox="1">
            <a:spLocks noChangeArrowheads="1"/>
          </p:cNvSpPr>
          <p:nvPr/>
        </p:nvSpPr>
        <p:spPr bwMode="auto">
          <a:xfrm>
            <a:off x="2699101" y="5126338"/>
            <a:ext cx="1350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400" b="0" smtClean="0">
                <a:latin typeface="Segoe UI" pitchFamily="34" charset="0"/>
                <a:ea typeface="Segoe UI" pitchFamily="34" charset="0"/>
                <a:cs typeface="Segoe UI" pitchFamily="34" charset="0"/>
              </a:rPr>
              <a:t>Algorithme </a:t>
            </a:r>
            <a:br>
              <a:rPr lang="fr-FR" sz="1400" b="0" smtClean="0">
                <a:latin typeface="Segoe UI" pitchFamily="34" charset="0"/>
                <a:ea typeface="Segoe UI" pitchFamily="34" charset="0"/>
                <a:cs typeface="Segoe UI" pitchFamily="34" charset="0"/>
              </a:rPr>
            </a:br>
            <a:r>
              <a:rPr lang="fr-FR" sz="1400" b="0" smtClean="0">
                <a:latin typeface="Segoe UI" pitchFamily="34" charset="0"/>
                <a:ea typeface="Segoe UI" pitchFamily="34" charset="0"/>
                <a:cs typeface="Segoe UI" pitchFamily="34" charset="0"/>
              </a:rPr>
              <a:t>de hachage</a:t>
            </a:r>
            <a:endParaRPr lang="fr-FR" sz="1400" b="0">
              <a:latin typeface="Segoe UI" pitchFamily="34" charset="0"/>
              <a:ea typeface="Segoe UI" pitchFamily="34" charset="0"/>
              <a:cs typeface="Segoe UI" pitchFamily="34" charset="0"/>
            </a:endParaRPr>
          </a:p>
        </p:txBody>
      </p:sp>
      <p:pic>
        <p:nvPicPr>
          <p:cNvPr id="31" name="Picture 30" descr="Certifica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75929" y="4254234"/>
            <a:ext cx="6254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84"/>
          <p:cNvSpPr txBox="1">
            <a:spLocks noChangeArrowheads="1"/>
          </p:cNvSpPr>
          <p:nvPr/>
        </p:nvSpPr>
        <p:spPr bwMode="auto">
          <a:xfrm>
            <a:off x="2989553" y="4799563"/>
            <a:ext cx="1081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sz="1400" b="0" smtClean="0">
                <a:latin typeface="Segoe UI" pitchFamily="34" charset="0"/>
                <a:ea typeface="Segoe UI" pitchFamily="34" charset="0"/>
                <a:cs typeface="Segoe UI" pitchFamily="34" charset="0"/>
              </a:rPr>
              <a:t>Certificat</a:t>
            </a:r>
            <a:endParaRPr lang="fr-FR" sz="1400" b="0">
              <a:latin typeface="Segoe UI" pitchFamily="34" charset="0"/>
              <a:ea typeface="Segoe UI" pitchFamily="34" charset="0"/>
              <a:cs typeface="Segoe UI" pitchFamily="34" charset="0"/>
            </a:endParaRPr>
          </a:p>
        </p:txBody>
      </p:sp>
      <p:grpSp>
        <p:nvGrpSpPr>
          <p:cNvPr id="33" name="Group 32"/>
          <p:cNvGrpSpPr>
            <a:grpSpLocks/>
          </p:cNvGrpSpPr>
          <p:nvPr/>
        </p:nvGrpSpPr>
        <p:grpSpPr bwMode="auto">
          <a:xfrm>
            <a:off x="2636179" y="4474897"/>
            <a:ext cx="500062" cy="712787"/>
            <a:chOff x="4407" y="2880"/>
            <a:chExt cx="453" cy="644"/>
          </a:xfrm>
        </p:grpSpPr>
        <p:pic>
          <p:nvPicPr>
            <p:cNvPr id="34" name="Picture 33" descr="Document_Documen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4" y="2880"/>
              <a:ext cx="396"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 name="Text Box 87"/>
            <p:cNvSpPr txBox="1">
              <a:spLocks noChangeArrowheads="1"/>
            </p:cNvSpPr>
            <p:nvPr/>
          </p:nvSpPr>
          <p:spPr bwMode="auto">
            <a:xfrm>
              <a:off x="4407" y="3069"/>
              <a:ext cx="43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400" b="0" smtClean="0">
                  <a:latin typeface="Segoe UI" pitchFamily="34" charset="0"/>
                  <a:ea typeface="Segoe UI" pitchFamily="34" charset="0"/>
                  <a:cs typeface="Segoe UI" pitchFamily="34" charset="0"/>
                </a:rPr>
                <a:t>#</a:t>
              </a:r>
              <a:endParaRPr lang="fr-FR" sz="1400" b="0">
                <a:latin typeface="Segoe UI" pitchFamily="34" charset="0"/>
                <a:ea typeface="Segoe UI" pitchFamily="34" charset="0"/>
                <a:cs typeface="Segoe UI" pitchFamily="34" charset="0"/>
              </a:endParaRPr>
            </a:p>
          </p:txBody>
        </p:sp>
      </p:grpSp>
      <p:pic>
        <p:nvPicPr>
          <p:cNvPr id="36" name="Picture 35" descr="arrow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7589185">
            <a:off x="2978285" y="4574116"/>
            <a:ext cx="6238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89"/>
          <p:cNvSpPr>
            <a:spLocks noChangeShapeType="1"/>
          </p:cNvSpPr>
          <p:nvPr/>
        </p:nvSpPr>
        <p:spPr bwMode="auto">
          <a:xfrm flipH="1">
            <a:off x="1454150" y="3902253"/>
            <a:ext cx="450850" cy="396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sp>
        <p:nvSpPr>
          <p:cNvPr id="38" name="Line 90"/>
          <p:cNvSpPr>
            <a:spLocks noChangeShapeType="1"/>
          </p:cNvSpPr>
          <p:nvPr/>
        </p:nvSpPr>
        <p:spPr bwMode="auto">
          <a:xfrm flipH="1">
            <a:off x="1904999" y="3927653"/>
            <a:ext cx="44449" cy="4815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sp>
        <p:nvSpPr>
          <p:cNvPr id="39" name="Line 91"/>
          <p:cNvSpPr>
            <a:spLocks noChangeShapeType="1"/>
          </p:cNvSpPr>
          <p:nvPr/>
        </p:nvSpPr>
        <p:spPr bwMode="auto">
          <a:xfrm>
            <a:off x="2011362" y="3927653"/>
            <a:ext cx="687739" cy="48000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sp>
        <p:nvSpPr>
          <p:cNvPr id="40" name="Rectangle 39"/>
          <p:cNvSpPr>
            <a:spLocks noChangeArrowheads="1"/>
          </p:cNvSpPr>
          <p:nvPr/>
        </p:nvSpPr>
        <p:spPr bwMode="auto">
          <a:xfrm>
            <a:off x="4236726" y="3748088"/>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b="0" smtClean="0">
                <a:latin typeface="Segoe UI" pitchFamily="34" charset="0"/>
                <a:ea typeface="Segoe UI" pitchFamily="34" charset="0"/>
                <a:cs typeface="Segoe UI" pitchFamily="34" charset="0"/>
              </a:rPr>
              <a:t>Planification d'une AC racine</a:t>
            </a:r>
            <a:endParaRPr lang="fr-FR" sz="1400" b="0">
              <a:latin typeface="Segoe UI" pitchFamily="34" charset="0"/>
              <a:ea typeface="Segoe UI" pitchFamily="34" charset="0"/>
              <a:cs typeface="Segoe UI" pitchFamily="34" charset="0"/>
            </a:endParaRPr>
          </a:p>
        </p:txBody>
      </p:sp>
      <p:sp>
        <p:nvSpPr>
          <p:cNvPr id="41" name="AutoShape 93"/>
          <p:cNvSpPr>
            <a:spLocks noChangeArrowheads="1"/>
          </p:cNvSpPr>
          <p:nvPr/>
        </p:nvSpPr>
        <p:spPr bwMode="auto">
          <a:xfrm>
            <a:off x="457608" y="3216853"/>
            <a:ext cx="3657192" cy="3185833"/>
          </a:xfrm>
          <a:prstGeom prst="roundRect">
            <a:avLst>
              <a:gd name="adj" fmla="val 5782"/>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sp>
        <p:nvSpPr>
          <p:cNvPr id="42" name="AutoShape 94"/>
          <p:cNvSpPr>
            <a:spLocks noChangeArrowheads="1"/>
          </p:cNvSpPr>
          <p:nvPr/>
        </p:nvSpPr>
        <p:spPr bwMode="auto">
          <a:xfrm>
            <a:off x="4343400" y="830263"/>
            <a:ext cx="4617726" cy="3249612"/>
          </a:xfrm>
          <a:prstGeom prst="roundRect">
            <a:avLst>
              <a:gd name="adj" fmla="val 5782"/>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140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02233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516</TotalTime>
  <Words>2222</Words>
  <Application>Microsoft Office PowerPoint</Application>
  <PresentationFormat>On-screen Show (4:3)</PresentationFormat>
  <Paragraphs>505</Paragraphs>
  <Slides>36</Slides>
  <Notes>36</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Times New Roman</vt:lpstr>
      <vt:lpstr>Verdana</vt:lpstr>
      <vt:lpstr>Segoe UI</vt:lpstr>
      <vt:lpstr>Segoe UI Light</vt:lpstr>
      <vt:lpstr>Symbol</vt:lpstr>
      <vt:lpstr>Segoe Light</vt:lpstr>
      <vt:lpstr>SimSun</vt:lpstr>
      <vt:lpstr>Wingdings</vt:lpstr>
      <vt:lpstr>Calibri</vt:lpstr>
      <vt:lpstr>Presentation1</vt:lpstr>
      <vt:lpstr>Module 11</vt:lpstr>
      <vt:lpstr>Vue d'ensemble du module</vt:lpstr>
      <vt:lpstr>Leçon 1 : Planification et implémentation d'un déploiement d'autorité de certification </vt:lpstr>
      <vt:lpstr>Vue d'ensemble des autorités de certification</vt:lpstr>
      <vt:lpstr>Collecte d'informations pour élaborer une hiérarchie d'autorités de certification</vt:lpstr>
      <vt:lpstr>Autorités de certification internes et publiques</vt:lpstr>
      <vt:lpstr>Planification d'une hiérarchie d'autorités de certification</vt:lpstr>
      <vt:lpstr>Éléments à prendre en compte des autorités de certification autonomes et d'entreprise</vt:lpstr>
      <vt:lpstr>Éléments à prendre en compte pour le déploiement d'une AC racine</vt:lpstr>
      <vt:lpstr>Instructions de conception d'une hiérarchie d'autorités de certification</vt:lpstr>
      <vt:lpstr>Conception d'un plan de récupération d'urgence pour une hiérarchie d'autorités de certification</vt:lpstr>
      <vt:lpstr>Migration et mise à niveau des autorités de certification</vt:lpstr>
      <vt:lpstr>Leçon 2 : Planification et implémentation de modèles de certificats</vt:lpstr>
      <vt:lpstr>Que sont les modèles de certificats ?</vt:lpstr>
      <vt:lpstr>Versions des modèles de certificats</vt:lpstr>
      <vt:lpstr>Méthodes de modification des modèles de certificat</vt:lpstr>
      <vt:lpstr>Conception de la sécurité d'un modèle de certificat</vt:lpstr>
      <vt:lpstr>Éléments à prendre en compte pour la conception de modèles de certificats</vt:lpstr>
      <vt:lpstr>Leçon 3 : Planification et implémentation la distribution et la révocation de certificats</vt:lpstr>
      <vt:lpstr>Options d'inscription de certificat</vt:lpstr>
      <vt:lpstr>Processus d'inscription automatique des certificats</vt:lpstr>
      <vt:lpstr>Éléments à prendre en compte pour le choix d'une méthode d'inscription</vt:lpstr>
      <vt:lpstr>Options d'implémentation de la révocation de certificats</vt:lpstr>
      <vt:lpstr>Éléments à prendre en compte lors de la conception de la révocation de certificats</vt:lpstr>
      <vt:lpstr>Délégation d'une autorité de certification et de la gestion des certificats</vt:lpstr>
      <vt:lpstr>Leçon 4 : Planification et implémentation de l'archivage et de la récupération de clé</vt:lpstr>
      <vt:lpstr>Scénarios de récupération de clé privée</vt:lpstr>
      <vt:lpstr>Options de configuration de l'archivage des clés</vt:lpstr>
      <vt:lpstr>Options de configuration de la récupération des clés</vt:lpstr>
      <vt:lpstr>Gestion de l'archivage et de la récupération de clé</vt:lpstr>
      <vt:lpstr>Atelier pratique : Planification et implémentation d'une infrastructure AD CS</vt:lpstr>
      <vt:lpstr>PowerPoint Presentation</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Module11</dc:title>
  <dc:creator>Kristin</dc:creator>
  <cp:lastModifiedBy>Ruiz, Pilar</cp:lastModifiedBy>
  <cp:revision>58</cp:revision>
  <dcterms:created xsi:type="dcterms:W3CDTF">2013-03-25T17:56:51Z</dcterms:created>
  <dcterms:modified xsi:type="dcterms:W3CDTF">2013-08-13T06:33:20Z</dcterms:modified>
</cp:coreProperties>
</file>