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4" r:id="rId26"/>
    <p:sldId id="280" r:id="rId27"/>
    <p:sldId id="281" r:id="rId28"/>
    <p:sldId id="282" r:id="rId29"/>
  </p:sldIdLst>
  <p:sldSz cx="9144000" cy="6858000" type="screen4x3"/>
  <p:notesSz cx="6858000" cy="9144000"/>
  <p:embeddedFontLst>
    <p:embeddedFont>
      <p:font typeface="Segoe" pitchFamily="34" charset="0"/>
      <p:regular r:id="rId31"/>
      <p:bold r:id="rId32"/>
      <p:italic r:id="rId33"/>
      <p:boldItalic r:id="rId34"/>
    </p:embeddedFont>
    <p:embeddedFont>
      <p:font typeface="Verdana" pitchFamily="34" charset="0"/>
      <p:regular r:id="rId35"/>
      <p:bold r:id="rId36"/>
      <p:italic r:id="rId37"/>
      <p:boldItalic r:id="rId38"/>
    </p:embeddedFont>
    <p:embeddedFont>
      <p:font typeface="Segoe UI" pitchFamily="34" charset="0"/>
      <p:regular r:id="rId39"/>
      <p:bold r:id="rId40"/>
      <p:italic r:id="rId41"/>
      <p:boldItalic r:id="rId42"/>
    </p:embeddedFont>
    <p:embeddedFont>
      <p:font typeface="Segoe UI Light" pitchFamily="34" charset="0"/>
      <p:regular r:id="rId43"/>
    </p:embeddedFont>
    <p:embeddedFont>
      <p:font typeface="Segoe Light" pitchFamily="34" charset="0"/>
      <p:regular r:id="rId44"/>
      <p:italic r:id="rId45"/>
    </p:embeddedFont>
    <p:embeddedFont>
      <p:font typeface="Calibri"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67657"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55225-A8FE-4975-BBCF-65E975A9F13F}"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45CA4-582C-4620-983F-1AF9FF507905}" type="slidenum">
              <a:rPr lang="en-US" smtClean="0"/>
              <a:t>‹#›</a:t>
            </a:fld>
            <a:endParaRPr lang="en-US"/>
          </a:p>
        </p:txBody>
      </p:sp>
    </p:spTree>
    <p:extLst>
      <p:ext uri="{BB962C8B-B14F-4D97-AF65-F5344CB8AC3E}">
        <p14:creationId xmlns:p14="http://schemas.microsoft.com/office/powerpoint/2010/main" val="273604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hemas.xmlsoap.org/claim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smtClean="0">
                <a:latin typeface="Arial"/>
                <a:ea typeface="Calibri"/>
                <a:cs typeface="Times New Roman"/>
              </a:rPr>
              <a:t>Présentation : 75 minutes</a:t>
            </a:r>
            <a:endParaRPr lang="fr-FR" sz="1000" smtClean="0">
              <a:latin typeface="Arial"/>
              <a:ea typeface="Calibri"/>
              <a:cs typeface="Times New Roman"/>
            </a:endParaRPr>
          </a:p>
          <a:p>
            <a:pPr>
              <a:lnSpc>
                <a:spcPct val="115000"/>
              </a:lnSpc>
              <a:spcAft>
                <a:spcPts val="995"/>
              </a:spcAft>
            </a:pPr>
            <a:r>
              <a:rPr lang="fr-FR" sz="1000" b="1" smtClean="0">
                <a:latin typeface="Arial"/>
                <a:ea typeface="Calibri"/>
                <a:cs typeface="Times New Roman"/>
              </a:rPr>
              <a:t>Atelier pratique : 100 minutes </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latin typeface="Arial"/>
                <a:ea typeface="Times New Roman"/>
                <a:cs typeface="Times New Roman"/>
              </a:rPr>
              <a:t>p</a:t>
            </a:r>
            <a:r>
              <a:rPr lang="fr-FR" sz="1000" smtClean="0">
                <a:effectLst/>
                <a:latin typeface="Arial"/>
                <a:ea typeface="Times New Roman"/>
                <a:cs typeface="Times New Roman"/>
              </a:rPr>
              <a:t>lanifier et implémenter une infrastructure de fédération d'identités, y compris l'accès à l'application prenant en charge les revendications</a:t>
            </a:r>
            <a:r>
              <a:rPr lang="fr-FR" sz="1000" smtClean="0">
                <a:latin typeface="Arial"/>
                <a:ea typeface="Times New Roman"/>
                <a:cs typeface="Times New Roman"/>
              </a:rPr>
              <a:t> ;</a:t>
            </a:r>
          </a:p>
          <a:p>
            <a:pPr marL="177800" marR="0" lvl="0" indent="-177800">
              <a:lnSpc>
                <a:spcPct val="115000"/>
              </a:lnSpc>
              <a:spcBef>
                <a:spcPts val="0"/>
              </a:spcBef>
              <a:spcAft>
                <a:spcPts val="995"/>
              </a:spcAft>
              <a:buFont typeface="Arial" pitchFamily="34" charset="0"/>
              <a:buChar char="•"/>
            </a:pPr>
            <a:r>
              <a:rPr lang="fr-FR" sz="1000" smtClean="0">
                <a:latin typeface="Arial"/>
                <a:ea typeface="Times New Roman"/>
                <a:cs typeface="Times New Roman"/>
              </a:rPr>
              <a:t>p</a:t>
            </a:r>
            <a:r>
              <a:rPr lang="fr-FR" sz="1000" smtClean="0">
                <a:effectLst/>
                <a:latin typeface="Arial"/>
                <a:ea typeface="Times New Roman"/>
                <a:cs typeface="Times New Roman"/>
              </a:rPr>
              <a:t>lanifier et implémenter une infrastructure de serveur AD FS (Active Directory</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 Federation Services) ;</a:t>
            </a:r>
          </a:p>
          <a:p>
            <a:pPr marL="177800" marR="0" lvl="0" indent="-177800">
              <a:lnSpc>
                <a:spcPct val="115000"/>
              </a:lnSpc>
              <a:spcBef>
                <a:spcPts val="0"/>
              </a:spcBef>
              <a:spcAft>
                <a:spcPts val="995"/>
              </a:spcAft>
              <a:buFont typeface="Arial" pitchFamily="34" charset="0"/>
              <a:buChar char="•"/>
            </a:pPr>
            <a:r>
              <a:rPr lang="fr-FR" sz="1000" smtClean="0">
                <a:latin typeface="Arial"/>
                <a:ea typeface="Times New Roman"/>
                <a:cs typeface="Times New Roman"/>
              </a:rPr>
              <a:t>p</a:t>
            </a:r>
            <a:r>
              <a:rPr lang="fr-FR" sz="1000" smtClean="0">
                <a:effectLst/>
                <a:latin typeface="Arial"/>
                <a:ea typeface="Times New Roman"/>
                <a:cs typeface="Times New Roman"/>
              </a:rPr>
              <a:t>lanifier et configurer les fournisseurs de revendications et parties de confiance AD FS ;</a:t>
            </a:r>
          </a:p>
          <a:p>
            <a:pPr marL="177800" marR="0" lvl="0" indent="-177800">
              <a:lnSpc>
                <a:spcPct val="115000"/>
              </a:lnSpc>
              <a:spcBef>
                <a:spcPts val="0"/>
              </a:spcBef>
              <a:spcAft>
                <a:spcPts val="995"/>
              </a:spcAft>
              <a:buFont typeface="Arial" pitchFamily="34" charset="0"/>
              <a:buChar char="•"/>
            </a:pPr>
            <a:r>
              <a:rPr lang="fr-FR" sz="1000" smtClean="0">
                <a:latin typeface="Arial"/>
                <a:ea typeface="Times New Roman"/>
                <a:cs typeface="Times New Roman"/>
              </a:rPr>
              <a:t>c</a:t>
            </a:r>
            <a:r>
              <a:rPr lang="fr-FR" sz="1000" smtClean="0">
                <a:effectLst/>
                <a:latin typeface="Arial"/>
                <a:ea typeface="Times New Roman"/>
                <a:cs typeface="Times New Roman"/>
              </a:rPr>
              <a:t>oncevoir et déployer les revendications et les règles de revendication AD FS.</a:t>
            </a:r>
          </a:p>
          <a:p>
            <a:pPr>
              <a:lnSpc>
                <a:spcPct val="115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animer ce module, vous devez disposer du fichier Microsoft</a:t>
            </a:r>
            <a:r>
              <a:rPr lang="fr-FR" sz="1000" baseline="30000" smtClean="0">
                <a:latin typeface="Arial"/>
                <a:ea typeface="Calibri"/>
                <a:cs typeface="Times New Roman"/>
              </a:rPr>
              <a:t>®</a:t>
            </a:r>
            <a:r>
              <a:rPr lang="fr-FR" sz="1000" smtClean="0">
                <a:latin typeface="Arial"/>
                <a:ea typeface="Calibri"/>
                <a:cs typeface="Times New Roman"/>
              </a:rPr>
              <a:t> Office PowerPoint</a:t>
            </a:r>
            <a:r>
              <a:rPr lang="fr-FR" sz="1000" baseline="30000" smtClean="0">
                <a:latin typeface="Arial"/>
                <a:ea typeface="Calibri"/>
                <a:cs typeface="Times New Roman"/>
              </a:rPr>
              <a:t>®</a:t>
            </a:r>
            <a:r>
              <a:rPr lang="fr-FR" sz="1000" smtClean="0">
                <a:latin typeface="Arial"/>
                <a:ea typeface="Calibri"/>
                <a:cs typeface="Times New Roman"/>
              </a:rPr>
              <a:t> 22414B_12.pptx.</a:t>
            </a:r>
          </a:p>
          <a:p>
            <a:pPr>
              <a:lnSpc>
                <a:spcPct val="115000"/>
              </a:lnSpc>
            </a:pPr>
            <a:r>
              <a:rPr lang="fr-FR" sz="1000" b="1" smtClean="0">
                <a:latin typeface="Arial"/>
                <a:ea typeface="Calibri"/>
                <a:cs typeface="Times New Roman"/>
              </a:rPr>
              <a:t>Important :</a:t>
            </a:r>
            <a:r>
              <a:rPr lang="fr-FR" sz="1000" smtClean="0">
                <a:latin typeface="Arial"/>
                <a:ea typeface="Calibri"/>
                <a:cs typeface="Times New Roman"/>
              </a:rPr>
              <a:t> il est recommandé d'utiliser PowerPoint 2010 ou une version plus récente pour afficher les diapositives de ce cours. Si vous utilisez la Visionneuse PowerPoint ou une version antérieure de PowerPoint, certaines diapositives risquent de ne pas s'afficher correctement.</a:t>
            </a:r>
          </a:p>
          <a:p>
            <a:pPr>
              <a:lnSpc>
                <a:spcPct val="115000"/>
              </a:lnSpc>
            </a:pP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préparer ce module, vous devez effectuer les tâches suivantes :</a:t>
            </a:r>
          </a:p>
          <a:p>
            <a:pPr marL="177800" marR="0" lvl="0" indent="-177800">
              <a:lnSpc>
                <a:spcPct val="115000"/>
              </a:lnSpc>
              <a:spcBef>
                <a:spcPts val="0"/>
              </a:spcBef>
              <a:spcAft>
                <a:spcPts val="995"/>
              </a:spcAft>
              <a:buFont typeface="Arial" pitchFamily="34" charset="0"/>
              <a:buChar char="•"/>
            </a:pPr>
            <a:r>
              <a:rPr lang="fr-FR" sz="1000" smtClean="0">
                <a:latin typeface="Arial"/>
                <a:ea typeface="Times New Roman"/>
                <a:cs typeface="Times New Roman"/>
              </a:rPr>
              <a:t>l</a:t>
            </a:r>
            <a:r>
              <a:rPr lang="fr-FR" sz="1000" smtClean="0">
                <a:effectLst/>
                <a:latin typeface="Arial"/>
                <a:ea typeface="Times New Roman"/>
                <a:cs typeface="Times New Roman"/>
              </a:rPr>
              <a:t>ire tous les documents de cours relatifs à ce module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latin typeface="Arial"/>
                <a:ea typeface="Times New Roman"/>
                <a:cs typeface="Times New Roman"/>
              </a:rPr>
              <a:t>exercez-vous à exécuter les démonstrations ;</a:t>
            </a:r>
            <a:endParaRPr lang="fr-FR" sz="1000" smtClean="0">
              <a:effectLst/>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latin typeface="Arial"/>
                <a:ea typeface="Times New Roman"/>
                <a:cs typeface="Times New Roman"/>
              </a:rPr>
              <a:t>v</a:t>
            </a:r>
            <a:r>
              <a:rPr lang="fr-FR" sz="1000" smtClean="0">
                <a:effectLst/>
                <a:latin typeface="Arial"/>
                <a:ea typeface="Times New Roman"/>
                <a:cs typeface="Times New Roman"/>
              </a:rPr>
              <a:t>ous exercer à exécuter les ateliers ;</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p>
          <a:p>
            <a:pPr>
              <a:lnSpc>
                <a:spcPct val="115000"/>
              </a:lnSpc>
              <a:spcAft>
                <a:spcPts val="1000"/>
              </a:spcAft>
            </a:pPr>
            <a:r>
              <a:rPr lang="fr-FR" sz="1000" smtClean="0">
                <a:latin typeface="Arial"/>
                <a:ea typeface="Calibri"/>
                <a:cs typeface="Times New Roman"/>
              </a:rPr>
              <a:t>Lors de la préparation de ce cours, il est impératif que vous exécutiez vous-même les ateliers afin de comprendre comment ils fonctionnent, ainsi que les concepts abordés dans chacun d'entre eux. Vous serez ainsi à même de fournir des conseils avisés aux stagiaires qui peuvent rester bloqués lors d'un atelier. Vous serez également plus en mesure d'organiser votre cours afin d'être certain d'y traiter tous les concepts abordés dans les ateliers.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48728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900"/>
              </a:spcAft>
            </a:pPr>
            <a:r>
              <a:rPr lang="fr-FR" sz="1000" dirty="0" smtClean="0">
                <a:latin typeface="Arial"/>
                <a:ea typeface="Calibri"/>
                <a:cs typeface="Times New Roman"/>
              </a:rPr>
              <a:t>Rappelez aux stagiaires qu'ils doivent toujours déployer une batterie de serveurs de fédération, même s'ils déploient initialement un serveur unique. Cette opération ne crée pas une charge importante, et elle facilite l'ajout ultérieur de serveurs pour la tolérance de pannes ou l'équilibrage de la charge. Vous devez également utiliser un nom de domaine complet générique pour le service de fédération, par exemple fs.contoso.com, au lieu de fsserver1.contoso.com.</a:t>
            </a:r>
          </a:p>
          <a:p>
            <a:pPr>
              <a:lnSpc>
                <a:spcPct val="115000"/>
              </a:lnSpc>
              <a:spcAft>
                <a:spcPts val="900"/>
              </a:spcAft>
            </a:pPr>
            <a:r>
              <a:rPr lang="fr-FR" sz="1000" dirty="0" smtClean="0">
                <a:latin typeface="Arial"/>
                <a:ea typeface="Calibri"/>
                <a:cs typeface="Times New Roman"/>
              </a:rPr>
              <a:t>Une batterie de serveurs proxy de fédération n'utilise pas une base de données de configuration. À la place, vous la définissez en configurant les serveurs proxy pour protéger le même service de fédération.</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329826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latin typeface="Arial"/>
                <a:ea typeface="Calibri"/>
                <a:cs typeface="Times New Roman"/>
              </a:rPr>
              <a:t>Rappelez aux stagiaires l'importance du déploiement des </a:t>
            </a:r>
            <a:r>
              <a:rPr lang="fr-FR" sz="1000" smtClean="0">
                <a:solidFill>
                  <a:srgbClr val="000000"/>
                </a:solidFill>
                <a:latin typeface="Arial"/>
                <a:ea typeface="Calibri"/>
                <a:cs typeface="Times New Roman"/>
              </a:rPr>
              <a:t>proxys du service de fédération lors de la fédération avec Microsoft Office 365™ ou Windows Azure™, et du déploiement des services AD FS dans une configuration hautement disponible. Office 365 est un service fiable et hautement disponible, permettant de déployer un serveur de fédération unique, et un serveur proxy de fédération introduit des points de défaillance uniques à votre implémentation O36 ou Windows Azure.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338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36345CA4-582C-4620-983F-1AF9FF507905}"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243014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fr-FR" sz="1000" smtClean="0">
                <a:latin typeface="Arial"/>
                <a:ea typeface="Calibri"/>
                <a:cs typeface="Times New Roman"/>
              </a:rPr>
              <a:t>Un fournisseur de revendications fournit une authentification et des revendications pour les utilisateurs, tandis qu'une partie de confiance utilise ces revendications et prend des décisions d'autorisation en fonction d'elles. Dans une approbation de forêt Active Directory, le fournisseur de revendications s'apparente à la forêt de comptes, tandis que la partie de confiance s'apparente à la forêt de ressources.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1779979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fr-FR" sz="1000" smtClean="0">
                <a:latin typeface="Arial"/>
                <a:ea typeface="Calibri"/>
                <a:cs typeface="Times New Roman"/>
              </a:rPr>
              <a:t>WIF dans AD FS 2.0 et AD FS dans Windows Server 2012 remplacent les agents Web dans AD FS 1.x. Ces agents sont fournis dans Windows Server 2012 uniquement pour les serveurs d'applications qui interagiront avec une infrastructure AD FS 1.x existante.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238631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latin typeface="Arial"/>
                <a:ea typeface="Calibri"/>
                <a:cs typeface="Times New Roman"/>
              </a:rPr>
              <a:t>Le magasin de comptes Active Directory est créé automatiquement lorsque vous exécutez l'Assistant Configuration du serveur de fédération AD FS. En général, aucune configuration ni autre action d'administration n'est requise. En outre, le magasin de comptes LDAP dans Windows Server 2012 remplace le magasin de comptes AD LDS dans AD FS 1.x.</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806001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latin typeface="Arial"/>
                <a:ea typeface="Calibri"/>
                <a:cs typeface="Times New Roman"/>
              </a:rPr>
              <a:t>Pour les métadonnées de fédération, l'obtention des données à partir d'une URL fournie est l'option recommandée, si possible. Cela évite les erreurs de configuration manuelle de l'approbation et simplifie le processus de mise à jour. L'option recommandée suivante consiste à importer un fichier obtenu du fournisseur de revendications, mais ce scénario ne fournit pas un mécanisme de mise à jour automatique des métadonnées.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140093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latin typeface="Arial"/>
                <a:ea typeface="Calibri"/>
                <a:cs typeface="Times New Roman"/>
              </a:rPr>
              <a:t>À l'instar des approbations de fournisseur de revendications, l'obtention des métadonnées de fédération à partir d'une URL fournie est l'option recommandée. Si possible, cela évite les erreurs de configuration manuelle de l'approbation et simplifie le processus de mise à jour. L'option recommandée suivante consiste à importer un fichier obtenu du fournisseur de revendications, mais ce scénario ne fournit pas un mécanisme de mise à jour automatique des métadonnées.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Planification et implémentation d'une infrastructure de fédération d'identités</a:t>
            </a:r>
            <a:endParaRPr lang="fr-FR" sz="1200" b="1" dirty="0">
              <a:solidFill>
                <a:srgbClr val="336699"/>
              </a:solidFill>
              <a:latin typeface="Arial"/>
            </a:endParaRPr>
          </a:p>
        </p:txBody>
      </p:sp>
    </p:spTree>
    <p:extLst>
      <p:ext uri="{BB962C8B-B14F-4D97-AF65-F5344CB8AC3E}">
        <p14:creationId xmlns:p14="http://schemas.microsoft.com/office/powerpoint/2010/main" val="320386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fr-FR" sz="1000" smtClean="0">
                <a:latin typeface="Arial"/>
                <a:ea typeface="Calibri"/>
                <a:cs typeface="Times New Roman"/>
              </a:rPr>
              <a:t>Lorsque vous examinez les certificats impliqués dans les approbations de fédération, gardez à l'esprit que les serveurs de fédération doivent pouvoir accéder aux listes de révocation de certificats configurées dans les certificats.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18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3768995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36345CA4-582C-4620-983F-1AF9FF507905}"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270543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36345CA4-582C-4620-983F-1AF9FF507905}"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1889852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latin typeface="Arial"/>
                <a:ea typeface="Calibri"/>
                <a:cs typeface="Times New Roman"/>
              </a:rPr>
              <a:t>Un exemple de règle de revendication consisterait à prendre une revendication UPN entrante et à la transformer en une revendication d'adresse de messagerie sortante à utiliser dans une application. Vous pouvez également utiliser les règles de revendication pour passer ou transformer des revendications de groupe, par exemple lorsque vous souhaitez transformer une revendication du groupe Administrateurs du domaine en une revendication du groupe Administrateurs pour une application.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20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1568600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latin typeface="Arial"/>
                <a:ea typeface="Calibri"/>
                <a:cs typeface="Times New Roman"/>
              </a:rPr>
              <a:t>Il peut s'avérer utile de préciser que l'utilisation des instructions du langage de règles de revendications des règles existantes comme points de départ équivaut à utiliser l'historique Windows PowerShell</a:t>
            </a:r>
            <a:r>
              <a:rPr lang="fr-FR" sz="1000" baseline="30000" smtClean="0">
                <a:latin typeface="Arial"/>
                <a:ea typeface="Calibri"/>
                <a:cs typeface="Times New Roman"/>
              </a:rPr>
              <a:t>®</a:t>
            </a:r>
            <a:r>
              <a:rPr lang="fr-FR" sz="1000" smtClean="0">
                <a:latin typeface="Arial"/>
                <a:ea typeface="Calibri"/>
                <a:cs typeface="Times New Roman"/>
              </a:rPr>
              <a:t> dans le Centre d'administration Active Directory de Windows Server 2012 pour générer des scripts Windows PowerShell. Ces deux scénarios vous permettent de ne pas écrire entièrement le résultat final.</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21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10077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latin typeface="Arial"/>
                <a:ea typeface="Calibri"/>
                <a:cs typeface="Times New Roman"/>
              </a:rPr>
              <a:t>Les revendications entrantes et sortantes sont toujours définies du point de vue de l'approbation de fédération avec laquelle vous traitez. Dans la majorité des implémentations AD FS que les stagiaires sont susceptibles de gérer, les descriptions et les types de revendication par défaut seront suffisants. Il est toujours préférable de faire simple et d'utiliser les descriptions et les types fournis par les services AD FS, autant que possible.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22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2511421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smtClean="0">
                <a:solidFill>
                  <a:srgbClr val="000000"/>
                </a:solidFill>
                <a:latin typeface="Arial"/>
                <a:ea typeface="Calibri"/>
                <a:cs typeface="Times New Roman"/>
              </a:rPr>
              <a:t>Bien qu'une revendication d'identité envoyée à AD FS 1.x ne puisse contenir qu'une revendication ID de nom, plusieurs revendications d'identité peuvent être transmises. Une fois qu'une revendication ID de nom au format approprié a été envoyée, d'autres revendications peuvent être transmises tant qu'elles respectent les formats de revendication d'identité. En outre, un service de fédération AD FS 1.x ne peut accepter que les types de revendication contenant </a:t>
            </a:r>
            <a:r>
              <a:rPr lang="fr-FR" sz="1000" u="sng" smtClean="0">
                <a:latin typeface="Arial"/>
                <a:ea typeface="Calibri"/>
                <a:cs typeface="Segoe UI"/>
                <a:hlinkClick r:id="rId3"/>
              </a:rPr>
              <a:t>http://schemas.xmlsoap.org/claims/</a:t>
            </a:r>
            <a:r>
              <a:rPr lang="fr-FR" sz="1000" smtClean="0">
                <a:solidFill>
                  <a:srgbClr val="000000"/>
                </a:solidFill>
                <a:latin typeface="Arial"/>
                <a:ea typeface="Calibri"/>
                <a:cs typeface="Times New Roman"/>
              </a:rPr>
              <a:t> au début de leur URI.</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23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31201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Exercice 1 : Conception du déploiement AD FS</a:t>
            </a:r>
          </a:p>
          <a:p>
            <a:pPr>
              <a:lnSpc>
                <a:spcPct val="115000"/>
              </a:lnSpc>
              <a:spcAft>
                <a:spcPts val="900"/>
              </a:spcAft>
            </a:pPr>
            <a:r>
              <a:rPr lang="fr-FR" sz="1000" smtClean="0">
                <a:latin typeface="Arial"/>
                <a:ea typeface="Calibri"/>
                <a:cs typeface="Times New Roman"/>
              </a:rPr>
              <a:t>Le groupe de sécurité d'A. Datum a identifié les exigences suivantes pour le déploiement AD FS :</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Seuls les utilisateurs des services Recherche et Responsables d'A. Datum doivent pouvoir accéder aux applications protégées par AD FS.</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Les membres du service Recherche doivent être identifiés à l'aide du rôle HighSecurity dans l'application AD FS.</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Les membres du service Responsables doivent être identifiés en tant que responsables dans l'application AD FS.</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Les utilisateurs du groupe Cadres de Trey Research doivent être autorisés à accéder à l'application protégée par AD FS. Seuls ces utilisateurs doivent être identifiés comme rôle ExternalSecure dans l'application AD FS.</a:t>
            </a:r>
          </a:p>
          <a:p>
            <a:pPr>
              <a:lnSpc>
                <a:spcPct val="115000"/>
              </a:lnSpc>
              <a:spcAft>
                <a:spcPts val="900"/>
              </a:spcAft>
            </a:pPr>
            <a:r>
              <a:rPr lang="fr-FR" sz="1000" smtClean="0">
                <a:solidFill>
                  <a:srgbClr val="000000"/>
                </a:solidFill>
                <a:latin typeface="Arial"/>
                <a:ea typeface="Calibri"/>
                <a:cs typeface="Times New Roman"/>
              </a:rPr>
              <a:t>Les principales tâches de cet exercice sont les suivantes :</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c</a:t>
            </a:r>
            <a:r>
              <a:rPr lang="fr-FR" sz="1000" smtClean="0">
                <a:solidFill>
                  <a:srgbClr val="000000"/>
                </a:solidFill>
                <a:effectLst/>
                <a:latin typeface="Arial"/>
                <a:ea typeface="Times New Roman"/>
                <a:cs typeface="Times New Roman"/>
              </a:rPr>
              <a:t>hoix du scénario de déploiement AD FS approprié</a:t>
            </a:r>
            <a:r>
              <a:rPr lang="fr-FR" sz="1000" smtClean="0">
                <a:solidFill>
                  <a:srgbClr val="000000"/>
                </a:solidFill>
                <a:latin typeface="Arial"/>
                <a:ea typeface="Times New Roman"/>
                <a:cs typeface="Times New Roman"/>
              </a:rPr>
              <a:t>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i</a:t>
            </a:r>
            <a:r>
              <a:rPr lang="fr-FR" sz="1000" smtClean="0">
                <a:solidFill>
                  <a:srgbClr val="000000"/>
                </a:solidFill>
                <a:effectLst/>
                <a:latin typeface="Arial"/>
                <a:ea typeface="Times New Roman"/>
                <a:cs typeface="Times New Roman"/>
              </a:rPr>
              <a:t>dentification du nombre de serveurs AD FS requis pour le déploiement, ainsi que le rôle et l'emplacement de chacun des serveurs de fédération que vous déploierez.</a:t>
            </a:r>
            <a:endParaRPr lang="fr-FR" sz="1000" smtClean="0">
              <a:effectLst/>
              <a:latin typeface="Arial"/>
              <a:ea typeface="Times New Roman"/>
              <a:cs typeface="Times New Roman"/>
            </a:endParaRPr>
          </a:p>
          <a:p>
            <a:pPr>
              <a:lnSpc>
                <a:spcPct val="115000"/>
              </a:lnSpc>
              <a:spcAft>
                <a:spcPts val="300"/>
              </a:spcAft>
            </a:pPr>
            <a:r>
              <a:rPr lang="fr-FR" sz="1000" b="1" smtClean="0">
                <a:latin typeface="Arial"/>
                <a:ea typeface="Calibri"/>
                <a:cs typeface="Times New Roman"/>
              </a:rPr>
              <a:t>Exercice 2 : Configuration des composants prérequis pour AD FS</a:t>
            </a:r>
          </a:p>
          <a:p>
            <a:pPr>
              <a:lnSpc>
                <a:spcPct val="115000"/>
              </a:lnSpc>
              <a:spcAft>
                <a:spcPts val="900"/>
              </a:spcAft>
            </a:pPr>
            <a:r>
              <a:rPr lang="fr-FR" sz="1000" smtClean="0">
                <a:latin typeface="Arial"/>
                <a:ea typeface="Calibri"/>
                <a:cs typeface="Times New Roman"/>
              </a:rPr>
              <a:t>A. Datum a déployé une application WIF en tant qu'application de mise à l'épreuve pour le déploiement AD FS. Vous devez préparer les composants prérequis pour le déploiement AD FS à A. Datum. Ces composants incluent la configuration de la résolution de noms DNS et la configuration des certificats et des approbations de certificat.</a:t>
            </a:r>
          </a:p>
          <a:p>
            <a:pPr>
              <a:lnSpc>
                <a:spcPct val="115000"/>
              </a:lnSpc>
              <a:spcAft>
                <a:spcPts val="900"/>
              </a:spcAft>
            </a:pPr>
            <a:r>
              <a:rPr lang="fr-FR" sz="1000" smtClean="0">
                <a:solidFill>
                  <a:srgbClr val="000000"/>
                </a:solidFill>
                <a:latin typeface="Arial"/>
                <a:ea typeface="Calibri"/>
                <a:cs typeface="Times New Roman"/>
              </a:rPr>
              <a:t>Les principales tâches de cet exercice sont les suivantes :</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c</a:t>
            </a:r>
            <a:r>
              <a:rPr lang="fr-FR" sz="1000" smtClean="0">
                <a:solidFill>
                  <a:srgbClr val="000000"/>
                </a:solidFill>
                <a:effectLst/>
                <a:latin typeface="Arial"/>
                <a:ea typeface="Times New Roman"/>
                <a:cs typeface="Times New Roman"/>
              </a:rPr>
              <a:t>onfigurer les redirecteurs DNS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échanger les </a:t>
            </a:r>
            <a:r>
              <a:rPr lang="fr-FR" sz="1000" smtClean="0">
                <a:solidFill>
                  <a:srgbClr val="000000"/>
                </a:solidFill>
                <a:effectLst/>
                <a:latin typeface="Arial"/>
                <a:ea typeface="Times New Roman"/>
                <a:cs typeface="Times New Roman"/>
              </a:rPr>
              <a:t>certificats racines pour activer des approbations de certificat</a:t>
            </a:r>
            <a:r>
              <a:rPr lang="fr-FR" sz="1000" smtClean="0">
                <a:solidFill>
                  <a:srgbClr val="000000"/>
                </a:solidFill>
                <a:latin typeface="Arial"/>
                <a:ea typeface="Times New Roman"/>
                <a:cs typeface="Times New Roman"/>
              </a:rPr>
              <a:t>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d</a:t>
            </a:r>
            <a:r>
              <a:rPr lang="fr-FR" sz="1000" smtClean="0">
                <a:solidFill>
                  <a:srgbClr val="000000"/>
                </a:solidFill>
                <a:effectLst/>
                <a:latin typeface="Arial"/>
                <a:ea typeface="Times New Roman"/>
                <a:cs typeface="Times New Roman"/>
              </a:rPr>
              <a:t>emander et installer un certificat pour le serveur Web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l</a:t>
            </a:r>
            <a:r>
              <a:rPr lang="fr-FR" sz="1000" smtClean="0">
                <a:solidFill>
                  <a:srgbClr val="000000"/>
                </a:solidFill>
                <a:effectLst/>
                <a:latin typeface="Arial"/>
                <a:ea typeface="Times New Roman"/>
                <a:cs typeface="Times New Roman"/>
              </a:rPr>
              <a:t>ier le certificat à l'application prenant en charge les revendications sur le serveur Web et vérifier l'accès à l'application.</a:t>
            </a:r>
            <a:endParaRPr lang="fr-FR" sz="100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24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
        <p:nvSpPr>
          <p:cNvPr id="8" name="TextBox 7"/>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722347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69024"/>
          </a:xfrm>
        </p:spPr>
        <p:txBody>
          <a:bodyPr>
            <a:noAutofit/>
          </a:bodyPr>
          <a:lstStyle/>
          <a:p>
            <a:pPr>
              <a:lnSpc>
                <a:spcPct val="115000"/>
              </a:lnSpc>
              <a:spcAft>
                <a:spcPts val="300"/>
              </a:spcAft>
            </a:pPr>
            <a:r>
              <a:rPr lang="fr-FR" sz="1000" b="1" smtClean="0">
                <a:latin typeface="Arial"/>
                <a:ea typeface="Calibri"/>
                <a:cs typeface="Times New Roman"/>
              </a:rPr>
              <a:t>Exercice 3 : Déploiement des services AD FS pour les utilisateurs internes</a:t>
            </a:r>
          </a:p>
          <a:p>
            <a:pPr>
              <a:lnSpc>
                <a:spcPct val="115000"/>
              </a:lnSpc>
              <a:spcAft>
                <a:spcPts val="900"/>
              </a:spcAft>
            </a:pPr>
            <a:r>
              <a:rPr lang="fr-FR" sz="1000" smtClean="0">
                <a:latin typeface="Arial"/>
                <a:ea typeface="Calibri"/>
                <a:cs typeface="Times New Roman"/>
              </a:rPr>
              <a:t>Le premier scénario de déploiement pour AD FS est destiné aux utilisateurs internes uniquement. Pour implémenter les services AD FS, vous devez installer et configurer le rôle serveur AD FS, puis configurer l'approbation de fournisseur de revendications. Vous configurerez ensuite</a:t>
            </a:r>
            <a:r>
              <a:rPr lang="fr-FR" sz="1000" baseline="0" smtClean="0">
                <a:latin typeface="Arial"/>
                <a:ea typeface="Calibri"/>
                <a:cs typeface="Times New Roman"/>
              </a:rPr>
              <a:t> </a:t>
            </a:r>
            <a:r>
              <a:rPr lang="fr-FR" sz="1000" smtClean="0">
                <a:solidFill>
                  <a:prstClr val="black"/>
                </a:solidFill>
                <a:latin typeface="Arial"/>
                <a:ea typeface="Calibri"/>
                <a:cs typeface="Times New Roman"/>
              </a:rPr>
              <a:t>l'application WIF pour approuver le déploiement AD FS, puis configurerez une approbation de partie de confiance. Enfin, vous configurerez les règles de revendication, puis vérifierez que seuls les utilisateurs internes approuvés peuvent accéder à l'application.</a:t>
            </a:r>
          </a:p>
          <a:p>
            <a:pPr lvl="0">
              <a:lnSpc>
                <a:spcPct val="115000"/>
              </a:lnSpc>
              <a:spcAft>
                <a:spcPts val="900"/>
              </a:spcAft>
            </a:pPr>
            <a:r>
              <a:rPr lang="fr-FR" sz="1000" smtClean="0">
                <a:solidFill>
                  <a:srgbClr val="000000"/>
                </a:solidFill>
                <a:latin typeface="Arial"/>
                <a:ea typeface="Calibri"/>
                <a:cs typeface="Times New Roman"/>
              </a:rPr>
              <a:t>Les principales tâches de cet exercice sont les suivantes :</a:t>
            </a:r>
            <a:endParaRPr lang="fr-FR" sz="1000" smtClean="0">
              <a:solidFill>
                <a:prstClr val="black"/>
              </a:solidFill>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installation et configuration du rôle serveur AD FS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configuration de l'approbation de fournisseur de revendications ;</a:t>
            </a:r>
            <a:endParaRPr lang="fr-FR" sz="1000" smtClean="0">
              <a:solidFill>
                <a:prstClr val="black"/>
              </a:solidFill>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configuration de l'application WIF pour approuver le déploiement AD FS ;</a:t>
            </a:r>
            <a:endParaRPr lang="fr-FR" sz="1000" smtClean="0">
              <a:solidFill>
                <a:prstClr val="black"/>
              </a:solidFill>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configuration d'une approbation de partie de confiance et des règles de revendications ;</a:t>
            </a:r>
            <a:endParaRPr lang="fr-FR" sz="1000" smtClean="0">
              <a:solidFill>
                <a:prstClr val="black"/>
              </a:solidFill>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vérification de l'accès à l'application pour les utilisateurs internes.</a:t>
            </a:r>
            <a:endParaRPr lang="fr-FR" sz="1000" smtClean="0">
              <a:solidFill>
                <a:prstClr val="black"/>
              </a:solidFill>
              <a:latin typeface="Arial"/>
              <a:ea typeface="Times New Roman"/>
              <a:cs typeface="Times New Roman"/>
            </a:endParaRPr>
          </a:p>
          <a:p>
            <a:pPr lvl="0">
              <a:lnSpc>
                <a:spcPct val="115000"/>
              </a:lnSpc>
              <a:spcAft>
                <a:spcPts val="300"/>
              </a:spcAft>
            </a:pPr>
            <a:r>
              <a:rPr lang="fr-FR" sz="1000" b="1" smtClean="0">
                <a:solidFill>
                  <a:prstClr val="black"/>
                </a:solidFill>
                <a:latin typeface="Arial"/>
                <a:ea typeface="Calibri"/>
                <a:cs typeface="Times New Roman"/>
              </a:rPr>
              <a:t>Exercice 4 : Déploiement des services AD FS pour une organisation partenaire</a:t>
            </a:r>
          </a:p>
          <a:p>
            <a:pPr lvl="0">
              <a:lnSpc>
                <a:spcPct val="115000"/>
              </a:lnSpc>
              <a:spcAft>
                <a:spcPts val="900"/>
              </a:spcAft>
            </a:pPr>
            <a:r>
              <a:rPr lang="fr-FR" sz="1000" smtClean="0">
                <a:solidFill>
                  <a:prstClr val="black"/>
                </a:solidFill>
                <a:latin typeface="Arial"/>
                <a:ea typeface="Calibri"/>
                <a:cs typeface="Times New Roman"/>
              </a:rPr>
              <a:t>Le deuxième scénario de déploiement consiste à permettre aux utilisateurs de Trey Research d'accéder à l'application Web. Pour répondre à l'exigence de sécurité consistant à ne pas autoriser l'accès direct à votre serveur AD FS à partir d'Internet, vous devez déployer et configurer un serveur proxy de fédération. Vous devez configurer l'intégration des services AD FS au sein de Trey Research avec AD FS au sein d'A. Datum, puis vérifier que les utilisateurs de Trey Research peuvent accéder à l'application. Vous souhaitez également confirmer que vous pouvez configurer l'accès basé sur les groupes d'utilisateurs.</a:t>
            </a:r>
          </a:p>
          <a:p>
            <a:pPr lvl="0">
              <a:lnSpc>
                <a:spcPct val="115000"/>
              </a:lnSpc>
              <a:spcAft>
                <a:spcPts val="900"/>
              </a:spcAft>
            </a:pPr>
            <a:r>
              <a:rPr lang="fr-FR" sz="1000" smtClean="0">
                <a:solidFill>
                  <a:prstClr val="black"/>
                </a:solidFill>
                <a:latin typeface="Arial"/>
                <a:ea typeface="Calibri"/>
                <a:cs typeface="Segoe UI"/>
              </a:rPr>
              <a:t>Les principales tâches de cet exercice sont les suivantes :</a:t>
            </a:r>
            <a:endParaRPr lang="fr-FR" sz="1000" smtClean="0">
              <a:solidFill>
                <a:prstClr val="black"/>
              </a:solidFill>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prstClr val="black"/>
                </a:solidFill>
                <a:latin typeface="Arial"/>
                <a:ea typeface="Calibri"/>
                <a:cs typeface="Segoe UI"/>
              </a:rPr>
              <a:t>ajout d'une approbation de fournisseur de revendications pour le serveur AD FS de TreyResearch.com ;</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prstClr val="black"/>
                </a:solidFill>
                <a:latin typeface="Arial"/>
                <a:ea typeface="Calibri"/>
                <a:cs typeface="Segoe UI"/>
              </a:rPr>
              <a:t>configuration d'une approbation de partie de confiance sur PRS-DC1 pour l'application prenant en charge les revendications d'A. Datum ;</a:t>
            </a:r>
            <a:endParaRPr lang="fr-FR" sz="1000" smtClean="0">
              <a:solidFill>
                <a:prstClr val="black"/>
              </a:solidFill>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prstClr val="black"/>
                </a:solidFill>
                <a:latin typeface="Arial"/>
                <a:ea typeface="Calibri"/>
                <a:cs typeface="Segoe UI"/>
              </a:rPr>
              <a:t>vérification de l'accès à l'application de test d'A. Datum pour les utilisateurs de Trey Research ;</a:t>
            </a:r>
            <a:endParaRPr lang="fr-FR" sz="1000" smtClean="0">
              <a:solidFill>
                <a:prstClr val="black"/>
              </a:solidFill>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prstClr val="black"/>
                </a:solidFill>
                <a:latin typeface="Arial"/>
                <a:ea typeface="Calibri"/>
                <a:cs typeface="Segoe UI"/>
              </a:rPr>
              <a:t>configuration des règles de revendication pour que l'approbation de fournisseur de revendications et l'approbation de partie de confiance autorisent seulement l'accès à un certain groupe ;</a:t>
            </a:r>
            <a:endParaRPr lang="fr-FR" sz="1000" smtClean="0">
              <a:solidFill>
                <a:prstClr val="black"/>
              </a:solidFill>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prstClr val="black"/>
                </a:solidFill>
                <a:latin typeface="Arial"/>
                <a:ea typeface="Calibri"/>
                <a:cs typeface="Segoe UI"/>
              </a:rPr>
              <a:t>vérification des restrictions et de l'accessibilité à l'application prenant en charge les revendications.</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25</a:t>
            </a:fld>
            <a:endParaRPr lang="fr-F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
        <p:nvSpPr>
          <p:cNvPr id="11" name="Rectangle 10"/>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36345CA4-582C-4620-983F-1AF9FF507905}" type="slidenum">
              <a:rPr lang="en-US" smtClean="0"/>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1151072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900"/>
              </a:spcAft>
            </a:pPr>
            <a:r>
              <a:rPr lang="fr-FR" sz="1000" smtClean="0">
                <a:latin typeface="Arial"/>
                <a:ea typeface="Calibri"/>
                <a:cs typeface="Times New Roman"/>
              </a:rPr>
              <a:t>Quand le serveur AD FS déployé dans Adatum est-il considéré comme un serveur de fédération de comptes, et quand est-il considéré comme un serveur de fédération de ressources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900"/>
              </a:spcAft>
            </a:pPr>
            <a:r>
              <a:rPr lang="fr-FR" sz="1000" smtClean="0">
                <a:latin typeface="Arial"/>
                <a:ea typeface="Calibri"/>
                <a:cs typeface="Times New Roman"/>
              </a:rPr>
              <a:t>Lorsque les utilisateurs internes d'Adatum accèdent aux applications Web et que les services AD FS fournissent la fonctionnalité d'authentification unique, le serveur AD FS d'Adatum agit à la fois comme serveur de fédération de comptes et serveur de fédération de ressources. Lorsque les utilisateurs de Trey Research accèdent à l'application Web prenant en charge les revendications d'Adatum, le serveur AD FS d'Adatum agit comme serveur de fédération de ressources, tandis que le serveur AD FS de Trey Research agit comme serveur de fédération de comptes.</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900"/>
              </a:spcAft>
            </a:pPr>
            <a:r>
              <a:rPr lang="fr-FR" sz="1000" smtClean="0">
                <a:latin typeface="Arial"/>
                <a:ea typeface="Calibri"/>
                <a:cs typeface="Times New Roman"/>
              </a:rPr>
              <a:t>Comment un serveur proxy de fédération peut-il améliorer la sécurité du déploiement AD FS d'Adatum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pPr>
            <a:r>
              <a:rPr lang="fr-FR" sz="1000" smtClean="0">
                <a:latin typeface="Arial"/>
                <a:ea typeface="Calibri"/>
                <a:cs typeface="Times New Roman"/>
              </a:rPr>
              <a:t>Un serveur proxy de fédération fournit un point de terminaison de connexion pour les utilisateurs externes, ce qui évite de l'exposer directement à Internet.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27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349876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smtClean="0">
                <a:latin typeface="Arial"/>
                <a:ea typeface="Calibri"/>
                <a:cs typeface="Times New Roman"/>
              </a:rPr>
              <a:t>Question(s) de contrôle des acquis</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900"/>
              </a:spcAft>
            </a:pPr>
            <a:r>
              <a:rPr lang="fr-FR" sz="1000" smtClean="0">
                <a:latin typeface="Arial"/>
                <a:ea typeface="Calibri"/>
                <a:cs typeface="Times New Roman"/>
              </a:rPr>
              <a:t>Quelle est la différence entre une approbation de fournisseur de revendications et une approbation de partie de confiance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900"/>
              </a:spcAft>
            </a:pPr>
            <a:r>
              <a:rPr lang="fr-FR" sz="1000" smtClean="0">
                <a:latin typeface="Arial"/>
                <a:ea typeface="Calibri"/>
                <a:cs typeface="Times New Roman"/>
              </a:rPr>
              <a:t>Vous créez une approbation de fournisseur de revendications dans un partenaire de ressource pour établir une relation avec l'organisation hébergeant les utilisateurs qui accéderont aux ressources. Une approbation de partie de confiance spécifie une application ou un autre service de fédération qui utilisera les revendications produites par votre service de fédération.</a:t>
            </a:r>
          </a:p>
          <a:p>
            <a:pPr>
              <a:lnSpc>
                <a:spcPct val="115000"/>
              </a:lnSpc>
              <a:spcAft>
                <a:spcPts val="300"/>
              </a:spcAft>
            </a:pPr>
            <a:r>
              <a:rPr lang="fr-FR" sz="1000" b="1" smtClean="0">
                <a:latin typeface="Arial"/>
                <a:ea typeface="Calibri"/>
                <a:cs typeface="Times New Roman"/>
              </a:rPr>
              <a:t>Outils</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Console de gestion AD FS</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Autorité de certification d'infrastructure à clé publique (PKI)</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Windows PowerShell</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Gestionnaire de serveur</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28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146926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36345CA4-582C-4620-983F-1AF9FF507905}"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55113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900"/>
              </a:spcAft>
            </a:pPr>
            <a:r>
              <a:rPr lang="fr-FR" sz="1000" smtClean="0">
                <a:latin typeface="Arial"/>
                <a:ea typeface="Calibri"/>
                <a:cs typeface="Times New Roman"/>
              </a:rPr>
              <a:t>Demandez aux stagiaires s'ils ont de l'expérience en matière de fédération ou avec les versions précédentes d'AD FS, en particulier AD FS 1.x. La majeure partie de la terminologie est différente entre AD FS 1.x, AD FS 2.0 et AD FS dans Windows Server 2012, mais les concepts fondamentaux sont les mêmes. Soulignez que la fédération permet aux utilisateurs d'accéder aux applications de différentes organisations en utilisant leurs propres informations d'identification, de sorte que l'organisation qui héberge les applications n'a pas besoin de créer et de gérer des comptes. En outre, lorsqu'un utilisateur quitte une organisation, son domaine d'accueil supprime ou désactive son compte et il perd automatiquement l'accès aux applications de l'organisation partenaire.</a:t>
            </a:r>
          </a:p>
          <a:p>
            <a:pPr>
              <a:lnSpc>
                <a:spcPct val="115000"/>
              </a:lnSpc>
              <a:spcAft>
                <a:spcPts val="900"/>
              </a:spcAft>
            </a:pPr>
            <a:r>
              <a:rPr lang="fr-FR" sz="1000" smtClean="0">
                <a:solidFill>
                  <a:srgbClr val="000000"/>
                </a:solidFill>
                <a:latin typeface="Arial"/>
                <a:ea typeface="Calibri"/>
                <a:cs typeface="Times New Roman"/>
              </a:rPr>
              <a:t>Voici quelques exemples de fédérations :</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Un magasin d'entreprise en ligne pour les employés d'une organisation (Contoso, Ltd.), hébergé par un fournisseur externe (Trey Research). Dans ce scénario, les employés de Contoso, Ltd. s'authentifient auprès du magasin d'entreprise hébergé par un fournisseur à l'aide de leur compte Active Directory à Contoso, Ltd., via les services AD FS, au lieu de créer un autre compte à Trey Research.</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Une organisation qui héberge, pour les clients externes, des applications d'assistance technique basées sur le Web, un portail de téléchargement pour les clients et une base de connaissances en ligne. Au lieu que les clients créent des informations d'identification pour chacune de ces applications et s'authentifient plusieurs fois, ils créent un compte et l'organisation utilise les services AD FS pour fournir une expérience d'authentification unique pour toutes les applications.</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419560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900"/>
              </a:spcAft>
            </a:pPr>
            <a:r>
              <a:rPr lang="fr-FR" sz="1000" dirty="0" smtClean="0">
                <a:latin typeface="Arial"/>
                <a:ea typeface="Calibri"/>
                <a:cs typeface="Times New Roman"/>
              </a:rPr>
              <a:t>Concernant les composants AD FS, précisez aux stagiaires qu'il n'est nécessaire de mémoriser chaque terme et définition. Ils seront utilisés dans le reste du module ; toutefois, les stagiaires peuvent se référer à ce tableau pour obtenir des précisions si nécessaire.</a:t>
            </a:r>
          </a:p>
          <a:p>
            <a:pPr>
              <a:lnSpc>
                <a:spcPct val="115000"/>
              </a:lnSpc>
              <a:spcAft>
                <a:spcPts val="900"/>
              </a:spcAft>
            </a:pPr>
            <a:r>
              <a:rPr lang="fr-FR" sz="1000" dirty="0" smtClean="0">
                <a:latin typeface="Arial"/>
                <a:ea typeface="Calibri"/>
                <a:cs typeface="Times New Roman"/>
              </a:rPr>
              <a:t>Concernant le flux opérationnel AD FS, indiquez que la communication est établie entre le client et les divers composants de fédération, notamment le serveur de fédération de ressources, le serveur de fédération de comptes et le serveur d'applications. Vous devez préciser que les serveurs de fédération de ressources et de comptes ne communiquent pas directement entre eux. En outre, expliquez qu'une approbation de fédération est similaire, du point de vue conceptuel, à une approbation Windows, mais elle est entièrement basée sur le Web, et le flux d'authentification est différent, comme l'illustre le graphique.</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204331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dirty="0" smtClean="0">
                <a:latin typeface="Arial"/>
                <a:ea typeface="Calibri"/>
                <a:cs typeface="Times New Roman"/>
              </a:rPr>
              <a:t>L'authentification unique Web fédérée est sans doute le déploiement AD FS le plus courant. Vous pouvez également déployer ce scénario dans une organisation unique. Imaginez un scénario dans lequel une société dispose d'une application à laquelle elle souhaite autoriser l'accès aux chercheurs de différentes universités. Si vous autorisiez l'accès uniquement à quelques chercheurs de chaque université, il ne serait pas possible de configurer une approbation de fédération avec chaque université. La société peut configurer une forêt AD DS ou un magasin AD LDS (Active Directory </a:t>
            </a:r>
            <a:r>
              <a:rPr lang="fr-FR" sz="1000" dirty="0" err="1" smtClean="0">
                <a:latin typeface="Arial"/>
                <a:ea typeface="Calibri"/>
                <a:cs typeface="Times New Roman"/>
              </a:rPr>
              <a:t>Lightweight</a:t>
            </a:r>
            <a:r>
              <a:rPr lang="fr-FR" sz="1000" dirty="0" smtClean="0">
                <a:latin typeface="Arial"/>
                <a:ea typeface="Calibri"/>
                <a:cs typeface="Times New Roman"/>
              </a:rPr>
              <a:t> Directory Service) dans son réseau de périmètre et y héberger les comptes des chercheurs. Elle peut ensuite configurer une approbation de fédération entre son réseau de périmètre et le réseau interne qui héberge l'application.</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55308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fr-FR" sz="1000" smtClean="0">
                <a:latin typeface="Arial"/>
                <a:ea typeface="Calibri"/>
                <a:cs typeface="Times New Roman"/>
              </a:rPr>
              <a:t>Lors du déploiement d'un proxy du service de fédération, il est courant d'utiliser le même certificat SSL (Secure Sockets Layer) que le certificat de fédération. Cela signifie que votre organisation a un certificat en moins à gérer.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183214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dirty="0" smtClean="0">
                <a:latin typeface="Arial"/>
                <a:ea typeface="Calibri"/>
                <a:cs typeface="Times New Roman"/>
              </a:rPr>
              <a:t>Précisez que les serveurs peuvent accéder aux listes de révocation de certificats (CRL) configurées pour les certificats configurés. Cette transparence est utile dans la mesure où les problèmes de listes de révocation de certificats ne sont pas toujours faciles à diagnostiquer. Il convient également de préciser que, si les stratégies de sécurité de l'organisation le permettent, l'utilisation du même certificat pour plusieurs fonctions permet de limiter le nombre de certificats que l'organisation doit gérer. Cela peut être très utile.</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fr-FR" smtClean="0"/>
              <a:t>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 Planification et implémentation d'une infrastructure de fédération d'identités</a:t>
            </a:r>
            <a:endParaRPr lang="fr-FR" sz="1200" b="1">
              <a:solidFill>
                <a:srgbClr val="336699"/>
              </a:solidFill>
              <a:latin typeface="Arial"/>
            </a:endParaRPr>
          </a:p>
        </p:txBody>
      </p:sp>
    </p:spTree>
    <p:extLst>
      <p:ext uri="{BB962C8B-B14F-4D97-AF65-F5344CB8AC3E}">
        <p14:creationId xmlns:p14="http://schemas.microsoft.com/office/powerpoint/2010/main" val="17367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dirty="0" smtClean="0">
                <a:latin typeface="Arial"/>
                <a:ea typeface="Calibri"/>
                <a:cs typeface="Times New Roman"/>
              </a:rPr>
              <a:t>Précisez aux stagiaires que la conception Authentification unique Web est sans doute le déploiement AD FS le plus courant et le plus simple du point de vue logistique, étant donné qu'elle est entièrement interne à votre organisation. La conception Authentification unique Web fédérée peut nécessiter une coordination avec une autre organisation, ainsi que des contrats commerciaux avec le partenaire.</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36345CA4-582C-4620-983F-1AF9FF507905}"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12 : Planification et implémentation d'une infrastructure de fédération d'identités</a:t>
            </a:r>
            <a:endParaRPr lang="en-US" sz="1200" b="1">
              <a:solidFill>
                <a:srgbClr val="336699"/>
              </a:solidFill>
              <a:latin typeface="Arial"/>
            </a:endParaRPr>
          </a:p>
        </p:txBody>
      </p:sp>
    </p:spTree>
    <p:extLst>
      <p:ext uri="{BB962C8B-B14F-4D97-AF65-F5344CB8AC3E}">
        <p14:creationId xmlns:p14="http://schemas.microsoft.com/office/powerpoint/2010/main" val="13016240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845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1297" y="3169492"/>
            <a:ext cx="5732417" cy="340093"/>
          </a:xfrm>
        </p:spPr>
        <p:txBody>
          <a:bodyPr lIns="90000" rIns="90000"/>
          <a:lstStyle/>
          <a:p>
            <a:r>
              <a:rPr lang="fr-FR" sz="2600" smtClean="0"/>
              <a:t>Module 12</a:t>
            </a:r>
            <a:endParaRPr lang="fr-FR" sz="2600"/>
          </a:p>
        </p:txBody>
      </p:sp>
      <p:sp>
        <p:nvSpPr>
          <p:cNvPr id="3" name="Subtitle 2"/>
          <p:cNvSpPr>
            <a:spLocks noGrp="1"/>
          </p:cNvSpPr>
          <p:nvPr>
            <p:ph type="subTitle" sz="quarter" idx="1"/>
          </p:nvPr>
        </p:nvSpPr>
        <p:spPr>
          <a:xfrm>
            <a:off x="3121297" y="3733800"/>
            <a:ext cx="5775960" cy="1103872"/>
          </a:xfrm>
        </p:spPr>
        <p:txBody>
          <a:bodyPr lIns="90000" rIns="90000"/>
          <a:lstStyle/>
          <a:p>
            <a:r>
              <a:rPr lang="fr-FR" smtClean="0"/>
              <a:t>Planification et implémentation d'une infrastructure de fédération d'identités</a:t>
            </a:r>
            <a:endParaRPr lang="fr-FR"/>
          </a:p>
        </p:txBody>
      </p:sp>
    </p:spTree>
    <p:extLst>
      <p:ext uri="{BB962C8B-B14F-4D97-AF65-F5344CB8AC3E}">
        <p14:creationId xmlns:p14="http://schemas.microsoft.com/office/powerpoint/2010/main" val="3655928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356ee1e-e251-440b-ac75-0e3f2afa4fb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Configuration de la haute disponibilité pour les services AD FS</a:t>
            </a:r>
            <a:endParaRPr lang="fr-FR" sz="2600"/>
          </a:p>
        </p:txBody>
      </p:sp>
      <p:sp>
        <p:nvSpPr>
          <p:cNvPr id="4" name="Content Placeholder 2"/>
          <p:cNvSpPr>
            <a:spLocks noGrp="1"/>
          </p:cNvSpPr>
          <p:nvPr/>
        </p:nvSpPr>
        <p:spPr bwMode="auto">
          <a:xfrm>
            <a:off x="458788" y="1021215"/>
            <a:ext cx="8609012" cy="54557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0"/>
              </a:spcBef>
              <a:buNone/>
            </a:pPr>
            <a:r>
              <a:rPr lang="fr-FR" sz="2200" smtClean="0"/>
              <a:t>Lors de la configuration de la haute disponibilité pour les serveurs de fédération</a:t>
            </a:r>
          </a:p>
          <a:p>
            <a:pPr marL="228600" lvl="1" indent="-228600">
              <a:spcBef>
                <a:spcPts val="0"/>
              </a:spcBef>
            </a:pPr>
            <a:r>
              <a:rPr lang="fr-FR" sz="1800" smtClean="0"/>
              <a:t>Utilisez toujours une batterie de serveurs de fédération, même pour les déploiements à serveur unique</a:t>
            </a:r>
          </a:p>
          <a:p>
            <a:pPr marL="228600" lvl="1" indent="-228600">
              <a:spcBef>
                <a:spcPts val="0"/>
              </a:spcBef>
            </a:pPr>
            <a:r>
              <a:rPr lang="fr-FR" sz="1800" smtClean="0"/>
              <a:t>Vous pouvez utiliser WID ou SQL Server pour la base de données de configuration</a:t>
            </a:r>
          </a:p>
          <a:p>
            <a:pPr marL="288925" lvl="1" indent="0">
              <a:buNone/>
            </a:pPr>
            <a:endParaRPr lang="fr-FR" smtClean="0"/>
          </a:p>
          <a:p>
            <a:pPr marL="288925" lvl="1" indent="0">
              <a:buNone/>
            </a:pPr>
            <a:endParaRPr lang="fr-FR" smtClean="0"/>
          </a:p>
          <a:p>
            <a:pPr marL="288925" lvl="1" indent="0">
              <a:buNone/>
            </a:pPr>
            <a:endParaRPr lang="fr-FR" smtClean="0"/>
          </a:p>
          <a:p>
            <a:pPr marL="288925" lvl="1" indent="0">
              <a:buNone/>
            </a:pPr>
            <a:endParaRPr lang="fr-FR" smtClean="0"/>
          </a:p>
          <a:p>
            <a:pPr marL="288925" lvl="1" indent="0">
              <a:buNone/>
            </a:pPr>
            <a:endParaRPr lang="fr-FR" sz="1400" smtClean="0"/>
          </a:p>
          <a:p>
            <a:pPr marL="0" indent="0">
              <a:spcBef>
                <a:spcPts val="0"/>
              </a:spcBef>
              <a:buNone/>
            </a:pPr>
            <a:endParaRPr lang="fr-FR" sz="1400" smtClean="0"/>
          </a:p>
          <a:p>
            <a:pPr marL="0" indent="0">
              <a:spcBef>
                <a:spcPts val="0"/>
              </a:spcBef>
              <a:buNone/>
            </a:pPr>
            <a:r>
              <a:rPr lang="fr-FR" sz="2200" smtClean="0"/>
              <a:t>Lors de la configuration de la haute disponibilité pour les serveurs proxy de fédération</a:t>
            </a:r>
          </a:p>
          <a:p>
            <a:pPr marL="228600" lvl="1" indent="-228600">
              <a:spcBef>
                <a:spcPts val="0"/>
              </a:spcBef>
            </a:pPr>
            <a:r>
              <a:rPr lang="fr-FR" sz="1800" smtClean="0"/>
              <a:t>Utilisez plusieurs serveurs proxy de fédération</a:t>
            </a:r>
          </a:p>
          <a:p>
            <a:pPr marL="228600" lvl="1" indent="-228600">
              <a:spcBef>
                <a:spcPts val="0"/>
              </a:spcBef>
            </a:pPr>
            <a:r>
              <a:rPr lang="fr-FR" sz="1800" smtClean="0"/>
              <a:t>Vous pouvez regrouper en cluster les serveurs proxy à l'aide de l'équilibrage de la charge réseau (NLB) ou d'une solution NLB matérielle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018" y="2667000"/>
            <a:ext cx="4735524" cy="1997799"/>
          </a:xfrm>
          <a:prstGeom prst="rect">
            <a:avLst/>
          </a:prstGeom>
        </p:spPr>
      </p:pic>
    </p:spTree>
    <p:extLst>
      <p:ext uri="{BB962C8B-B14F-4D97-AF65-F5344CB8AC3E}">
        <p14:creationId xmlns:p14="http://schemas.microsoft.com/office/powerpoint/2010/main" val="1020130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39d649d1-7a60-4d39-aeec-1622082fba24">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z="2600" smtClean="0"/>
              <a:t>Intégration des services AD FS avec les services en ligne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services AD FS peuvent être utilisés avec les services en ligne, notamment</a:t>
            </a:r>
          </a:p>
          <a:p>
            <a:r>
              <a:rPr lang="fr-FR" smtClean="0"/>
              <a:t>Office 365</a:t>
            </a:r>
          </a:p>
          <a:p>
            <a:pPr lvl="1"/>
            <a:r>
              <a:rPr lang="fr-FR" smtClean="0"/>
              <a:t>Les services AD FS fournissent l'authentification unique à Office 365 pour les utilisateurs AD DS</a:t>
            </a:r>
          </a:p>
          <a:p>
            <a:r>
              <a:rPr lang="fr-FR" smtClean="0"/>
              <a:t>Windows Azure</a:t>
            </a:r>
          </a:p>
          <a:p>
            <a:pPr lvl="1"/>
            <a:r>
              <a:rPr lang="fr-FR" smtClean="0"/>
              <a:t>Les services AD FS fournissent l'authentification unique à Windows Azure pour les utilisateurs AD DS</a:t>
            </a:r>
          </a:p>
          <a:p>
            <a:pPr lvl="1"/>
            <a:r>
              <a:rPr lang="fr-FR" smtClean="0"/>
              <a:t>Le service de contrôle d'accès (ACS) de Windows Azure est le point d'intégration à Windows Azure pour les services AD FS</a:t>
            </a:r>
          </a:p>
        </p:txBody>
      </p:sp>
    </p:spTree>
    <p:extLst>
      <p:ext uri="{BB962C8B-B14F-4D97-AF65-F5344CB8AC3E}">
        <p14:creationId xmlns:p14="http://schemas.microsoft.com/office/powerpoint/2010/main" val="3319616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6" cy="740664"/>
          </a:xfrm>
        </p:spPr>
        <p:txBody>
          <a:bodyPr/>
          <a:lstStyle/>
          <a:p>
            <a:pPr>
              <a:lnSpc>
                <a:spcPct val="80000"/>
              </a:lnSpc>
            </a:pPr>
            <a:r>
              <a:rPr lang="fr-FR" sz="2600" smtClean="0"/>
              <a:t>Leçon 2 : Planification et implémentation des fournisseurs de revendications et parties de confiance AD FS</a:t>
            </a:r>
            <a:endParaRPr lang="fr-FR" sz="2600"/>
          </a:p>
        </p:txBody>
      </p:sp>
      <p:sp>
        <p:nvSpPr>
          <p:cNvPr id="3" name="Text Placeholder 2"/>
          <p:cNvSpPr>
            <a:spLocks noGrp="1"/>
          </p:cNvSpPr>
          <p:nvPr>
            <p:ph type="body" idx="1"/>
          </p:nvPr>
        </p:nvSpPr>
        <p:spPr>
          <a:xfrm>
            <a:off x="458788" y="1021215"/>
            <a:ext cx="8380412" cy="5147356"/>
          </a:xfrm>
        </p:spPr>
        <p:txBody>
          <a:bodyPr/>
          <a:lstStyle/>
          <a:p>
            <a:r>
              <a:rPr lang="fr-FR" smtClean="0"/>
              <a:t>Vue d'ensemble des rôles de fournisseur de revendications et de partie de confiance
Vue d'ensemble des applications compatibles AD FS
Options d'implémentation des magasins d'attributs
Vue d'ensemble des composants d'approbation de fournisseur de revendications
Vue d'ensemble des composants d'approbation de partie de confiance
Configuration des approbations de fournisseur de revendications et de partie de confiance</a:t>
            </a:r>
            <a:endParaRPr lang="fr-FR"/>
          </a:p>
        </p:txBody>
      </p:sp>
    </p:spTree>
    <p:extLst>
      <p:ext uri="{BB962C8B-B14F-4D97-AF65-F5344CB8AC3E}">
        <p14:creationId xmlns:p14="http://schemas.microsoft.com/office/powerpoint/2010/main" val="133000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117570" cy="740664"/>
          </a:xfrm>
        </p:spPr>
        <p:txBody>
          <a:bodyPr/>
          <a:lstStyle/>
          <a:p>
            <a:pPr>
              <a:lnSpc>
                <a:spcPct val="80000"/>
              </a:lnSpc>
            </a:pPr>
            <a:r>
              <a:rPr lang="fr-FR" sz="2600" smtClean="0"/>
              <a:t>Vue d'ensemble des rôles de fournisseur de revendications et de partie de confiance</a:t>
            </a:r>
            <a:endParaRPr lang="fr-FR" sz="2600"/>
          </a:p>
        </p:txBody>
      </p:sp>
      <p:sp>
        <p:nvSpPr>
          <p:cNvPr id="4" name="Content Placeholder 2"/>
          <p:cNvSpPr>
            <a:spLocks noGrp="1"/>
          </p:cNvSpPr>
          <p:nvPr/>
        </p:nvSpPr>
        <p:spPr bwMode="auto">
          <a:xfrm>
            <a:off x="458788" y="1021214"/>
            <a:ext cx="8456612" cy="5608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95000"/>
              </a:lnSpc>
              <a:spcBef>
                <a:spcPts val="400"/>
              </a:spcBef>
              <a:buNone/>
            </a:pPr>
            <a:r>
              <a:rPr lang="fr-FR" sz="2600" smtClean="0"/>
              <a:t>Un fournisseur de revendications offre les fonctionnalités suivantes</a:t>
            </a:r>
          </a:p>
          <a:p>
            <a:pPr lvl="1">
              <a:lnSpc>
                <a:spcPct val="95000"/>
              </a:lnSpc>
              <a:spcBef>
                <a:spcPts val="400"/>
              </a:spcBef>
            </a:pPr>
            <a:r>
              <a:rPr lang="fr-FR" sz="2200" smtClean="0"/>
              <a:t>Effectue des déclarations concernant les utilisateurs, telles que leur adresse de messagerie et leur numéro d'employé</a:t>
            </a:r>
          </a:p>
          <a:p>
            <a:pPr lvl="1">
              <a:lnSpc>
                <a:spcPct val="95000"/>
              </a:lnSpc>
              <a:spcBef>
                <a:spcPts val="400"/>
              </a:spcBef>
            </a:pPr>
            <a:r>
              <a:rPr lang="fr-FR" sz="2200" smtClean="0"/>
              <a:t>Fournit des définitions de revendication que les deux parties comprennent</a:t>
            </a:r>
          </a:p>
          <a:p>
            <a:pPr lvl="1">
              <a:lnSpc>
                <a:spcPct val="95000"/>
              </a:lnSpc>
              <a:spcBef>
                <a:spcPts val="400"/>
              </a:spcBef>
            </a:pPr>
            <a:r>
              <a:rPr lang="fr-FR" sz="2200" smtClean="0"/>
              <a:t>Active les règles de revendication pour fournir des traductions entre les parties</a:t>
            </a:r>
          </a:p>
          <a:p>
            <a:pPr marL="0" indent="0">
              <a:lnSpc>
                <a:spcPct val="95000"/>
              </a:lnSpc>
              <a:spcBef>
                <a:spcPts val="400"/>
              </a:spcBef>
              <a:buNone/>
            </a:pPr>
            <a:r>
              <a:rPr lang="fr-FR" sz="2600" smtClean="0"/>
              <a:t>Les parties de confiance interagissent avec les revendications comme suit</a:t>
            </a:r>
          </a:p>
          <a:p>
            <a:pPr lvl="1">
              <a:lnSpc>
                <a:spcPct val="95000"/>
              </a:lnSpc>
              <a:spcBef>
                <a:spcPts val="400"/>
              </a:spcBef>
            </a:pPr>
            <a:r>
              <a:rPr lang="fr-FR" sz="2200" smtClean="0"/>
              <a:t>Utilisent les revendications</a:t>
            </a:r>
          </a:p>
          <a:p>
            <a:pPr lvl="1">
              <a:lnSpc>
                <a:spcPct val="95000"/>
              </a:lnSpc>
              <a:spcBef>
                <a:spcPts val="400"/>
              </a:spcBef>
            </a:pPr>
            <a:r>
              <a:rPr lang="fr-FR" sz="2200" smtClean="0"/>
              <a:t>Fournissent des jetons d'accès aux services ou applications selon les revendications</a:t>
            </a:r>
          </a:p>
          <a:p>
            <a:pPr lvl="1">
              <a:lnSpc>
                <a:spcPct val="95000"/>
              </a:lnSpc>
              <a:spcBef>
                <a:spcPts val="400"/>
              </a:spcBef>
            </a:pPr>
            <a:r>
              <a:rPr lang="fr-FR" sz="2200" smtClean="0"/>
              <a:t>Activent les règles de revendication pour transformer les revendications entrantes pour les applications ou services</a:t>
            </a:r>
          </a:p>
        </p:txBody>
      </p:sp>
    </p:spTree>
    <p:extLst>
      <p:ext uri="{BB962C8B-B14F-4D97-AF65-F5344CB8AC3E}">
        <p14:creationId xmlns:p14="http://schemas.microsoft.com/office/powerpoint/2010/main" val="4220562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Vue d'ensemble des applications compatibles AD FS</a:t>
            </a:r>
            <a:endParaRPr lang="fr-FR" sz="2600"/>
          </a:p>
        </p:txBody>
      </p:sp>
      <p:sp>
        <p:nvSpPr>
          <p:cNvPr id="4" name="Content Placeholder 2"/>
          <p:cNvSpPr>
            <a:spLocks noGrp="1"/>
          </p:cNvSpPr>
          <p:nvPr/>
        </p:nvSpPr>
        <p:spPr bwMode="auto">
          <a:xfrm>
            <a:off x="458788" y="1021215"/>
            <a:ext cx="8532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WIF fournit les fonctionnalités suivantes</a:t>
            </a:r>
          </a:p>
          <a:p>
            <a:pPr lvl="1"/>
            <a:r>
              <a:rPr lang="fr-FR" smtClean="0"/>
              <a:t>Interface API pour les applications basées sur un navigateur prenant en charge les revendications</a:t>
            </a:r>
          </a:p>
          <a:p>
            <a:pPr lvl="1"/>
            <a:r>
              <a:rPr lang="fr-FR" smtClean="0"/>
              <a:t>Peut également traduire les jetons NT pour les applications qui ne prennent pas en charge les revendications</a:t>
            </a:r>
          </a:p>
          <a:p>
            <a:pPr marL="4762" indent="0">
              <a:buNone/>
            </a:pPr>
            <a:r>
              <a:rPr lang="fr-FR" smtClean="0"/>
              <a:t>Les applications et services tiers peuvent être basés sur les protocoles suivants</a:t>
            </a:r>
          </a:p>
          <a:p>
            <a:pPr lvl="1"/>
            <a:r>
              <a:rPr lang="fr-FR" smtClean="0"/>
              <a:t>SAML</a:t>
            </a:r>
          </a:p>
          <a:p>
            <a:pPr lvl="1"/>
            <a:r>
              <a:rPr lang="fr-FR" smtClean="0"/>
              <a:t>WS-Federation</a:t>
            </a:r>
          </a:p>
          <a:p>
            <a:pPr lvl="1"/>
            <a:r>
              <a:rPr lang="fr-FR" smtClean="0"/>
              <a:t>Protocoles WS-Trust</a:t>
            </a:r>
            <a:endParaRPr lang="fr-FR"/>
          </a:p>
        </p:txBody>
      </p:sp>
    </p:spTree>
    <p:extLst>
      <p:ext uri="{BB962C8B-B14F-4D97-AF65-F5344CB8AC3E}">
        <p14:creationId xmlns:p14="http://schemas.microsoft.com/office/powerpoint/2010/main" val="2670269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Options d'implémentation des magasins d'attributs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magasins d'attributs des services AD FS dans Windows Server 2012 peuvent être basés sur les éléments suivants</a:t>
            </a:r>
          </a:p>
          <a:p>
            <a:r>
              <a:rPr lang="fr-FR" smtClean="0"/>
              <a:t>AD DS</a:t>
            </a:r>
          </a:p>
          <a:p>
            <a:pPr lvl="1"/>
            <a:r>
              <a:rPr lang="fr-FR" smtClean="0"/>
              <a:t>Windows Server 2003 ou version plus récente</a:t>
            </a:r>
          </a:p>
          <a:p>
            <a:r>
              <a:rPr lang="fr-FR" smtClean="0"/>
              <a:t>LDAP</a:t>
            </a:r>
          </a:p>
          <a:p>
            <a:pPr lvl="1"/>
            <a:r>
              <a:rPr lang="fr-FR" smtClean="0"/>
              <a:t>AD LDS inclus</a:t>
            </a:r>
          </a:p>
          <a:p>
            <a:r>
              <a:rPr lang="fr-FR" smtClean="0"/>
              <a:t>SQL Server 2005 ou version plus récente</a:t>
            </a:r>
          </a:p>
          <a:p>
            <a:r>
              <a:rPr lang="fr-FR" smtClean="0"/>
              <a:t>Magasins d'attributs personnalisés</a:t>
            </a:r>
          </a:p>
          <a:p>
            <a:pPr lvl="1"/>
            <a:r>
              <a:rPr lang="fr-FR" smtClean="0"/>
              <a:t>Se connectent à d'autres magasins de données externes, tels que les fichiers CSV</a:t>
            </a:r>
          </a:p>
        </p:txBody>
      </p:sp>
    </p:spTree>
    <p:extLst>
      <p:ext uri="{BB962C8B-B14F-4D97-AF65-F5344CB8AC3E}">
        <p14:creationId xmlns:p14="http://schemas.microsoft.com/office/powerpoint/2010/main" val="966152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d5c8afcf-722c-45a0-b406-618ce0a1696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Vue d'ensemble des composants d'approbation de fournisseur de revendications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approbations de fournisseur de revendications sont</a:t>
            </a:r>
          </a:p>
          <a:p>
            <a:r>
              <a:rPr lang="fr-FR" smtClean="0"/>
              <a:t>Identiques aux approbations Windows du point de vue conceptuel</a:t>
            </a:r>
          </a:p>
          <a:p>
            <a:pPr lvl="1"/>
            <a:r>
              <a:rPr lang="fr-FR" smtClean="0"/>
              <a:t>Mais sont entièrement basées sur le Web</a:t>
            </a:r>
          </a:p>
          <a:p>
            <a:pPr marL="0" indent="0">
              <a:buNone/>
            </a:pPr>
            <a:r>
              <a:rPr lang="fr-FR" smtClean="0"/>
              <a:t>Les approbations de fournisseur de revendications comprennent les composants suivants</a:t>
            </a:r>
          </a:p>
          <a:p>
            <a:pPr marL="174625" lvl="1" indent="-174625">
              <a:buSzPct val="90000"/>
            </a:pPr>
            <a:r>
              <a:rPr lang="fr-FR" sz="2800" smtClean="0"/>
              <a:t>Métadonnées de fédération</a:t>
            </a:r>
          </a:p>
          <a:p>
            <a:pPr marL="174625" lvl="1" indent="-174625">
              <a:buSzPct val="90000"/>
            </a:pPr>
            <a:r>
              <a:rPr lang="fr-FR" sz="2800" smtClean="0"/>
              <a:t>Revendications</a:t>
            </a:r>
          </a:p>
          <a:p>
            <a:pPr marL="174625" lvl="1" indent="-174625">
              <a:buSzPct val="90000"/>
            </a:pPr>
            <a:r>
              <a:rPr lang="fr-FR" sz="2800" smtClean="0"/>
              <a:t>Règles de revendication</a:t>
            </a:r>
            <a:endParaRPr lang="fr-FR" sz="2800"/>
          </a:p>
        </p:txBody>
      </p:sp>
    </p:spTree>
    <p:extLst>
      <p:ext uri="{BB962C8B-B14F-4D97-AF65-F5344CB8AC3E}">
        <p14:creationId xmlns:p14="http://schemas.microsoft.com/office/powerpoint/2010/main" val="2430226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18776b62-7334-405f-82b3-ebed1b31a5d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Vue d'ensemble des composants d'approbation de partie de confiance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Une approbation de partie de confiance est</a:t>
            </a:r>
          </a:p>
          <a:p>
            <a:pPr marL="625475" indent="-342900"/>
            <a:r>
              <a:rPr lang="fr-FR" sz="2400" smtClean="0"/>
              <a:t>Une relation avec un autre service de fédération ou une autre application</a:t>
            </a:r>
          </a:p>
          <a:p>
            <a:pPr marL="0" indent="0">
              <a:buNone/>
            </a:pPr>
            <a:r>
              <a:rPr lang="fr-FR" smtClean="0"/>
              <a:t>Les composants d'une approbation de partie de confiance sont</a:t>
            </a:r>
          </a:p>
          <a:p>
            <a:pPr marL="622300" indent="-350838"/>
            <a:r>
              <a:rPr lang="fr-FR" sz="2400" smtClean="0"/>
              <a:t>Métadonnées de fédération</a:t>
            </a:r>
          </a:p>
          <a:p>
            <a:pPr marL="622300" lvl="1" indent="-350838"/>
            <a:r>
              <a:rPr lang="fr-FR" smtClean="0"/>
              <a:t>Revendications</a:t>
            </a:r>
          </a:p>
          <a:p>
            <a:pPr marL="622300" lvl="1" indent="-350838"/>
            <a:r>
              <a:rPr lang="fr-FR" smtClean="0"/>
              <a:t>Règles de revendication</a:t>
            </a:r>
            <a:endParaRPr lang="fr-FR"/>
          </a:p>
        </p:txBody>
      </p:sp>
    </p:spTree>
    <p:extLst>
      <p:ext uri="{BB962C8B-B14F-4D97-AF65-F5344CB8AC3E}">
        <p14:creationId xmlns:p14="http://schemas.microsoft.com/office/powerpoint/2010/main" val="1157017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12ffc1f6-677c-4334-985a-cc8ab1251c73">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607425" cy="740664"/>
          </a:xfrm>
        </p:spPr>
        <p:txBody>
          <a:bodyPr/>
          <a:lstStyle/>
          <a:p>
            <a:pPr>
              <a:lnSpc>
                <a:spcPct val="80000"/>
              </a:lnSpc>
            </a:pPr>
            <a:r>
              <a:rPr lang="fr-FR" sz="2600" smtClean="0"/>
              <a:t>Configuration des approbations de fournisseur de revendications et de partie de confiance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configuration des approbations de fournisseur de revendications et de partie de confiance</a:t>
            </a:r>
          </a:p>
          <a:p>
            <a:r>
              <a:rPr lang="fr-FR" smtClean="0"/>
              <a:t>Utilisez si possible la fonction de récupération automatique des métadonnées de fédération</a:t>
            </a:r>
          </a:p>
          <a:p>
            <a:r>
              <a:rPr lang="fr-FR" smtClean="0"/>
              <a:t>Vérifiez que tous les certificats utilisés sont valides</a:t>
            </a:r>
          </a:p>
          <a:p>
            <a:r>
              <a:rPr lang="fr-FR" smtClean="0"/>
              <a:t>Utilisez des noms de domaine complets et des noms d'hôte non qualifiés dans les certificats</a:t>
            </a:r>
          </a:p>
          <a:p>
            <a:pPr marL="0" indent="0">
              <a:buNone/>
            </a:pPr>
            <a:endParaRPr lang="fr-FR" smtClean="0"/>
          </a:p>
          <a:p>
            <a:pPr marL="0" indent="0">
              <a:buNone/>
            </a:pPr>
            <a:r>
              <a:rPr lang="fr-FR" smtClean="0"/>
              <a:t>Gardez à l'esprit que la plupart des problèmes d'approbation AD FS sont liés aux URL ou certificats</a:t>
            </a:r>
          </a:p>
        </p:txBody>
      </p:sp>
    </p:spTree>
    <p:extLst>
      <p:ext uri="{BB962C8B-B14F-4D97-AF65-F5344CB8AC3E}">
        <p14:creationId xmlns:p14="http://schemas.microsoft.com/office/powerpoint/2010/main" val="286224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226426" cy="740664"/>
          </a:xfrm>
        </p:spPr>
        <p:txBody>
          <a:bodyPr/>
          <a:lstStyle/>
          <a:p>
            <a:pPr>
              <a:lnSpc>
                <a:spcPct val="80000"/>
              </a:lnSpc>
            </a:pPr>
            <a:r>
              <a:rPr lang="fr-FR" sz="2600" smtClean="0"/>
              <a:t>Leçon 3 : Planification et implémentation des revendications et des règles de revendication AD FS</a:t>
            </a:r>
            <a:endParaRPr lang="fr-FR" sz="2600"/>
          </a:p>
        </p:txBody>
      </p:sp>
      <p:sp>
        <p:nvSpPr>
          <p:cNvPr id="3" name="Text Placeholder 2"/>
          <p:cNvSpPr>
            <a:spLocks noGrp="1"/>
          </p:cNvSpPr>
          <p:nvPr>
            <p:ph type="body" idx="1"/>
          </p:nvPr>
        </p:nvSpPr>
        <p:spPr>
          <a:xfrm>
            <a:off x="458788" y="1021215"/>
            <a:ext cx="8228012" cy="5147356"/>
          </a:xfrm>
        </p:spPr>
        <p:txBody>
          <a:bodyPr/>
          <a:lstStyle/>
          <a:p>
            <a:r>
              <a:rPr lang="fr-FR" smtClean="0"/>
              <a:t>Options de configuration des règles de revendication sur une approbation de fédération
Création de règles de revendication à l'aide du langage des règles de revendications
Conception des revendications AD FS
Options d'interaction avec les versions précédentes d'AD FS</a:t>
            </a:r>
            <a:endParaRPr lang="fr-FR"/>
          </a:p>
        </p:txBody>
      </p:sp>
    </p:spTree>
    <p:extLst>
      <p:ext uri="{BB962C8B-B14F-4D97-AF65-F5344CB8AC3E}">
        <p14:creationId xmlns:p14="http://schemas.microsoft.com/office/powerpoint/2010/main" val="335353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a:xfrm>
            <a:off x="458788" y="1021215"/>
            <a:ext cx="8456612" cy="5147356"/>
          </a:xfrm>
        </p:spPr>
        <p:txBody>
          <a:bodyPr/>
          <a:lstStyle/>
          <a:p>
            <a:r>
              <a:rPr lang="fr-FR" smtClean="0"/>
              <a:t>Planification et implémentation d'une infrastructure de serveur AD FS
Planification et implémentation des fournisseurs de revendications et parties de confiance AD FS
Planification et implémentation des revendications et des règles de revendication AD FS</a:t>
            </a:r>
            <a:endParaRPr lang="fr-FR"/>
          </a:p>
        </p:txBody>
      </p:sp>
    </p:spTree>
    <p:extLst>
      <p:ext uri="{BB962C8B-B14F-4D97-AF65-F5344CB8AC3E}">
        <p14:creationId xmlns:p14="http://schemas.microsoft.com/office/powerpoint/2010/main" val="2582738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95c8accd-b673-4fa0-bf17-43423274c0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Options de configuration des règles de revendication sur une approbation de fédération</a:t>
            </a:r>
            <a:endParaRPr lang="fr-FR" sz="2600"/>
          </a:p>
        </p:txBody>
      </p:sp>
      <p:sp>
        <p:nvSpPr>
          <p:cNvPr id="4" name="Content Placeholder 2"/>
          <p:cNvSpPr>
            <a:spLocks noGrp="1"/>
          </p:cNvSpPr>
          <p:nvPr/>
        </p:nvSpPr>
        <p:spPr bwMode="auto">
          <a:xfrm>
            <a:off x="457200" y="1021214"/>
            <a:ext cx="8532812" cy="55546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configuration des règles de revendication, gardez à l'esprit les éléments suivants</a:t>
            </a:r>
          </a:p>
          <a:p>
            <a:r>
              <a:rPr lang="fr-FR" sz="2400" smtClean="0"/>
              <a:t>Les modèles de règle de revendication fournissent une structure de langage de règles de revendication préconfigurée </a:t>
            </a:r>
          </a:p>
          <a:p>
            <a:r>
              <a:rPr lang="fr-FR" sz="2400" smtClean="0"/>
              <a:t>Les noms de règle de revendication doivent être descriptifs</a:t>
            </a:r>
          </a:p>
          <a:p>
            <a:pPr lvl="1"/>
            <a:r>
              <a:rPr lang="fr-FR" smtClean="0"/>
              <a:t>Facilitent la gestion ultérieure du service de fédération</a:t>
            </a:r>
          </a:p>
          <a:p>
            <a:r>
              <a:rPr lang="fr-FR" sz="2400" smtClean="0"/>
              <a:t>Les revendications entrantes sont spécifiées avec l'un des modèles suivants</a:t>
            </a:r>
          </a:p>
          <a:p>
            <a:pPr lvl="1"/>
            <a:r>
              <a:rPr lang="fr-FR" smtClean="0"/>
              <a:t>Passer ou filtrer une revendication entrante </a:t>
            </a:r>
          </a:p>
          <a:p>
            <a:pPr marL="457200">
              <a:buSzPct val="80000"/>
              <a:buFont typeface="Segoe UI" pitchFamily="34" charset="0"/>
              <a:buChar char="•"/>
            </a:pPr>
            <a:r>
              <a:rPr lang="fr-FR" sz="2400" smtClean="0"/>
              <a:t>Transformer une revendication entrante </a:t>
            </a:r>
          </a:p>
          <a:p>
            <a:pPr marL="173736">
              <a:buSzPct val="80000"/>
              <a:buFont typeface="Segoe UI" pitchFamily="34" charset="0"/>
              <a:buChar char="•"/>
            </a:pPr>
            <a:r>
              <a:rPr lang="fr-FR" sz="2400" smtClean="0"/>
              <a:t>Les revendications sortantes sont spécifiées avec tous les autres modèles</a:t>
            </a:r>
          </a:p>
        </p:txBody>
      </p:sp>
    </p:spTree>
    <p:extLst>
      <p:ext uri="{BB962C8B-B14F-4D97-AF65-F5344CB8AC3E}">
        <p14:creationId xmlns:p14="http://schemas.microsoft.com/office/powerpoint/2010/main" val="3113490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a8649faa-c8af-4966-b743-a777e10db2b9">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pPr>
              <a:lnSpc>
                <a:spcPct val="80000"/>
              </a:lnSpc>
            </a:pPr>
            <a:r>
              <a:rPr lang="fr-FR" sz="2600" smtClean="0"/>
              <a:t>Création de règles de revendication à l'aide du langage des règles de revendications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règles de revendication créées à l'aide du langage des règles de revendications</a:t>
            </a:r>
          </a:p>
          <a:p>
            <a:r>
              <a:rPr lang="fr-FR" sz="2400" smtClean="0"/>
              <a:t>Utilisent le modèle suivant</a:t>
            </a:r>
          </a:p>
          <a:p>
            <a:pPr lvl="1"/>
            <a:r>
              <a:rPr lang="fr-FR" smtClean="0"/>
              <a:t>Envoyer les revendications en utilisant une règle personnalisée</a:t>
            </a:r>
          </a:p>
          <a:p>
            <a:r>
              <a:rPr lang="fr-FR" sz="2400" smtClean="0"/>
              <a:t>Sont généralement structurées comme une instruction </a:t>
            </a:r>
            <a:br>
              <a:rPr lang="fr-FR" sz="2400" smtClean="0"/>
            </a:br>
            <a:r>
              <a:rPr lang="fr-FR" sz="2400" smtClean="0"/>
              <a:t>if-then</a:t>
            </a:r>
          </a:p>
          <a:p>
            <a:pPr lvl="1"/>
            <a:r>
              <a:rPr lang="fr-FR" smtClean="0"/>
              <a:t>Utilisent les instructions du langage de règles de revendication des règles existantes comme points de départ</a:t>
            </a:r>
          </a:p>
        </p:txBody>
      </p:sp>
    </p:spTree>
    <p:extLst>
      <p:ext uri="{BB962C8B-B14F-4D97-AF65-F5344CB8AC3E}">
        <p14:creationId xmlns:p14="http://schemas.microsoft.com/office/powerpoint/2010/main" val="229857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8c7f5074-3ee1-40c2-b7c1-261c5e6c676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Conception des revendications AD FS</a:t>
            </a:r>
            <a:endParaRPr lang="fr-FR"/>
          </a:p>
        </p:txBody>
      </p:sp>
      <p:sp>
        <p:nvSpPr>
          <p:cNvPr id="4" name="Content Placeholder 2"/>
          <p:cNvSpPr>
            <a:spLocks noGrp="1"/>
          </p:cNvSpPr>
          <p:nvPr/>
        </p:nvSpPr>
        <p:spPr bwMode="auto">
          <a:xfrm>
            <a:off x="458788" y="1021215"/>
            <a:ext cx="8456612" cy="522718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300"/>
              </a:spcBef>
              <a:buNone/>
            </a:pPr>
            <a:r>
              <a:rPr lang="fr-FR" sz="2200" smtClean="0"/>
              <a:t>Lors de la conception des revendications AD FS, gardez les éléments suivants à l'esprit</a:t>
            </a:r>
          </a:p>
          <a:p>
            <a:pPr marL="0" indent="0">
              <a:spcBef>
                <a:spcPts val="300"/>
              </a:spcBef>
              <a:buNone/>
            </a:pPr>
            <a:r>
              <a:rPr lang="fr-FR" sz="2000" smtClean="0"/>
              <a:t>Les revendications peuvent provenir des éléments suivants</a:t>
            </a:r>
          </a:p>
          <a:p>
            <a:pPr lvl="1">
              <a:spcBef>
                <a:spcPts val="300"/>
              </a:spcBef>
            </a:pPr>
            <a:r>
              <a:rPr lang="fr-FR" sz="2000" smtClean="0"/>
              <a:t>Un magasin d'attributs</a:t>
            </a:r>
          </a:p>
          <a:p>
            <a:pPr lvl="1">
              <a:spcBef>
                <a:spcPts val="300"/>
              </a:spcBef>
            </a:pPr>
            <a:r>
              <a:rPr lang="fr-FR" sz="2000" smtClean="0"/>
              <a:t>Une revendication entrante transformée</a:t>
            </a:r>
          </a:p>
          <a:p>
            <a:pPr>
              <a:spcBef>
                <a:spcPts val="300"/>
              </a:spcBef>
            </a:pPr>
            <a:r>
              <a:rPr lang="fr-FR" sz="2000" smtClean="0"/>
              <a:t>Flux des revendications</a:t>
            </a:r>
          </a:p>
          <a:p>
            <a:pPr lvl="1">
              <a:spcBef>
                <a:spcPts val="300"/>
              </a:spcBef>
            </a:pPr>
            <a:r>
              <a:rPr lang="fr-FR" sz="2000" smtClean="0"/>
              <a:t>Reçues d'une approbation de fournisseur de revendications</a:t>
            </a:r>
          </a:p>
          <a:p>
            <a:pPr lvl="1">
              <a:spcBef>
                <a:spcPts val="300"/>
              </a:spcBef>
            </a:pPr>
            <a:r>
              <a:rPr lang="fr-FR" sz="2000" smtClean="0"/>
              <a:t>Puis traitées par les règles de revendication (règles de transformation d'acceptation et règles d'autorisation d'émission)</a:t>
            </a:r>
          </a:p>
          <a:p>
            <a:pPr lvl="1">
              <a:spcBef>
                <a:spcPts val="300"/>
              </a:spcBef>
            </a:pPr>
            <a:r>
              <a:rPr lang="fr-FR" sz="2000" smtClean="0"/>
              <a:t>Puis envoyées à la partie de confiance via l'approbation de partie de confiance</a:t>
            </a:r>
          </a:p>
          <a:p>
            <a:pPr>
              <a:spcBef>
                <a:spcPts val="300"/>
              </a:spcBef>
            </a:pPr>
            <a:r>
              <a:rPr lang="fr-FR" sz="2000" smtClean="0"/>
              <a:t>Une revendication est entrante et sortante du point de vue de l'approbation sur laquelle elle est référencée</a:t>
            </a:r>
          </a:p>
          <a:p>
            <a:pPr>
              <a:spcBef>
                <a:spcPts val="300"/>
              </a:spcBef>
            </a:pPr>
            <a:r>
              <a:rPr lang="fr-FR" sz="2000" smtClean="0"/>
              <a:t>Les types de revendication sont généralement exprimés sous forme d'URI</a:t>
            </a:r>
          </a:p>
          <a:p>
            <a:pPr>
              <a:spcBef>
                <a:spcPts val="300"/>
              </a:spcBef>
            </a:pPr>
            <a:r>
              <a:rPr lang="fr-FR" sz="2000" smtClean="0"/>
              <a:t>Les descriptions de revendication spécifient les types de revendication acceptés</a:t>
            </a:r>
          </a:p>
        </p:txBody>
      </p:sp>
    </p:spTree>
    <p:extLst>
      <p:ext uri="{BB962C8B-B14F-4D97-AF65-F5344CB8AC3E}">
        <p14:creationId xmlns:p14="http://schemas.microsoft.com/office/powerpoint/2010/main" val="292455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44f56aea-e463-4dfb-a192-a2b4b197806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5" cy="740664"/>
          </a:xfrm>
        </p:spPr>
        <p:txBody>
          <a:bodyPr/>
          <a:lstStyle/>
          <a:p>
            <a:pPr>
              <a:lnSpc>
                <a:spcPct val="80000"/>
              </a:lnSpc>
            </a:pPr>
            <a:r>
              <a:rPr lang="fr-FR" sz="2600" smtClean="0"/>
              <a:t>Options d'interaction avec les versions précédentes d'AD FS</a:t>
            </a:r>
            <a:endParaRPr lang="fr-FR" sz="2600"/>
          </a:p>
        </p:txBody>
      </p:sp>
      <p:sp>
        <p:nvSpPr>
          <p:cNvPr id="4" name="Content Placeholder 2"/>
          <p:cNvSpPr>
            <a:spLocks noGrp="1"/>
          </p:cNvSpPr>
          <p:nvPr/>
        </p:nvSpPr>
        <p:spPr bwMode="auto">
          <a:xfrm>
            <a:off x="458788" y="1021214"/>
            <a:ext cx="8456612"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services AD FS dans Windows Server 2012 peuvent interagir avec les composants AD FS 1.0 ou 1.1 suivants</a:t>
            </a:r>
          </a:p>
          <a:p>
            <a:pPr lvl="1"/>
            <a:r>
              <a:rPr lang="fr-FR" smtClean="0"/>
              <a:t>Service de fédération AD FS 1.x</a:t>
            </a:r>
          </a:p>
          <a:p>
            <a:pPr lvl="1"/>
            <a:r>
              <a:rPr lang="fr-FR" smtClean="0"/>
              <a:t>Agent Web prenant en charge les revendications AD FS 1.x</a:t>
            </a:r>
          </a:p>
          <a:p>
            <a:pPr marL="0" indent="0">
              <a:buNone/>
            </a:pPr>
            <a:r>
              <a:rPr lang="fr-FR" smtClean="0"/>
              <a:t>Un des types de revendication ID de nom suivants doit être passé à AD FS 1.x</a:t>
            </a:r>
          </a:p>
          <a:p>
            <a:pPr lvl="1"/>
            <a:r>
              <a:rPr lang="fr-FR" smtClean="0"/>
              <a:t>Adresse de messagerie AD FS 1.x</a:t>
            </a:r>
          </a:p>
          <a:p>
            <a:pPr lvl="1"/>
            <a:r>
              <a:rPr lang="fr-FR" smtClean="0"/>
              <a:t>Nom d'utilisateur principal AD FS 1.x</a:t>
            </a:r>
          </a:p>
          <a:p>
            <a:pPr lvl="1"/>
            <a:r>
              <a:rPr lang="fr-FR" smtClean="0"/>
              <a:t>Nom commun</a:t>
            </a:r>
          </a:p>
          <a:p>
            <a:pPr lvl="1"/>
            <a:r>
              <a:rPr lang="fr-FR" smtClean="0"/>
              <a:t>Groupe</a:t>
            </a:r>
            <a:endParaRPr lang="fr-FR"/>
          </a:p>
        </p:txBody>
      </p:sp>
    </p:spTree>
    <p:extLst>
      <p:ext uri="{BB962C8B-B14F-4D97-AF65-F5344CB8AC3E}">
        <p14:creationId xmlns:p14="http://schemas.microsoft.com/office/powerpoint/2010/main" val="1715091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84845" cy="740664"/>
          </a:xfrm>
        </p:spPr>
        <p:txBody>
          <a:bodyPr/>
          <a:lstStyle/>
          <a:p>
            <a:r>
              <a:rPr lang="fr-FR" sz="2600" smtClean="0"/>
              <a:t>Atelier pratique : Planification et implémentation d'une infrastructure AD FS</a:t>
            </a:r>
            <a:endParaRPr lang="fr-FR" sz="2600"/>
          </a:p>
        </p:txBody>
      </p:sp>
      <p:sp>
        <p:nvSpPr>
          <p:cNvPr id="3" name="Text Placeholder 2"/>
          <p:cNvSpPr>
            <a:spLocks noGrp="1"/>
          </p:cNvSpPr>
          <p:nvPr>
            <p:ph type="body" idx="1"/>
          </p:nvPr>
        </p:nvSpPr>
        <p:spPr>
          <a:xfrm>
            <a:off x="457200" y="1021215"/>
            <a:ext cx="8380412" cy="5147356"/>
          </a:xfrm>
        </p:spPr>
        <p:txBody>
          <a:bodyPr/>
          <a:lstStyle/>
          <a:p>
            <a:r>
              <a:rPr lang="fr-FR" sz="2200" smtClean="0"/>
              <a:t>Exercice 1 : Conception du déploiement AD FS
Exercice 2 : Configuration des composants prérequis pour AD FS
Exercice 3 : Déploiement des services AD FS pour les utilisateurs internes
Exercice 4 : Déploiement des services AD FS pour une organisation partenaire</a:t>
            </a:r>
            <a:endParaRPr lang="fr-FR" sz="2200"/>
          </a:p>
        </p:txBody>
      </p:sp>
      <p:sp>
        <p:nvSpPr>
          <p:cNvPr id="4" name="TextBox 3"/>
          <p:cNvSpPr txBox="1"/>
          <p:nvPr/>
        </p:nvSpPr>
        <p:spPr>
          <a:xfrm>
            <a:off x="457200" y="3420477"/>
            <a:ext cx="4657622" cy="430887"/>
          </a:xfrm>
          <a:prstGeom prst="rect">
            <a:avLst/>
          </a:prstGeom>
          <a:noFill/>
        </p:spPr>
        <p:txBody>
          <a:bodyPr vert="horz" wrap="none" rtlCol="0">
            <a:spAutoFit/>
          </a:bodyPr>
          <a:lstStyle/>
          <a:p>
            <a:pPr marL="173736" indent="-173736"/>
            <a:r>
              <a:rPr lang="fr-FR" sz="2200" smtClean="0">
                <a:latin typeface="Segoe UI"/>
              </a:rPr>
              <a:t>Informations d'ouverture de session</a:t>
            </a:r>
            <a:endParaRPr lang="fr-FR" sz="2200">
              <a:latin typeface="Segoe UI"/>
            </a:endParaRPr>
          </a:p>
        </p:txBody>
      </p:sp>
      <p:sp>
        <p:nvSpPr>
          <p:cNvPr id="5" name="TextBox 4"/>
          <p:cNvSpPr txBox="1"/>
          <p:nvPr/>
        </p:nvSpPr>
        <p:spPr>
          <a:xfrm>
            <a:off x="457200" y="3827551"/>
            <a:ext cx="7731347" cy="2462213"/>
          </a:xfrm>
          <a:prstGeom prst="rect">
            <a:avLst/>
          </a:prstGeom>
          <a:noFill/>
        </p:spPr>
        <p:txBody>
          <a:bodyPr vert="horz" wrap="none" rtlCol="0">
            <a:spAutoFit/>
          </a:bodyPr>
          <a:lstStyle/>
          <a:p>
            <a:pPr>
              <a:tabLst>
                <a:tab pos="3946525" algn="l"/>
              </a:tabLst>
            </a:pPr>
            <a:r>
              <a:rPr lang="fr-FR" sz="2200" b="0" i="0" u="none" strike="noStrike" baseline="0" smtClean="0">
                <a:latin typeface="Segoe UI"/>
              </a:rPr>
              <a:t>Ordinateurs virtuels	22414B-LON-DC1</a:t>
            </a:r>
          </a:p>
          <a:p>
            <a:pPr>
              <a:tabLst>
                <a:tab pos="3946525" algn="l"/>
              </a:tabLst>
            </a:pPr>
            <a:r>
              <a:rPr lang="fr-FR" sz="2200" smtClean="0">
                <a:latin typeface="Segoe UI"/>
              </a:rPr>
              <a:t>	</a:t>
            </a:r>
            <a:r>
              <a:rPr lang="fr-FR" sz="2200" b="0" i="0" u="none" strike="noStrike" baseline="0" smtClean="0">
                <a:latin typeface="Segoe UI"/>
              </a:rPr>
              <a:t>22414B-LON-SVR3</a:t>
            </a:r>
          </a:p>
          <a:p>
            <a:pPr>
              <a:tabLst>
                <a:tab pos="3946525" algn="l"/>
              </a:tabLst>
            </a:pPr>
            <a:r>
              <a:rPr lang="fr-FR" sz="2200" smtClean="0">
                <a:latin typeface="Segoe UI"/>
              </a:rPr>
              <a:t>	</a:t>
            </a:r>
            <a:r>
              <a:rPr lang="fr-FR" sz="2200" b="0" i="0" u="none" strike="noStrike" baseline="0" smtClean="0">
                <a:latin typeface="Segoe UI"/>
              </a:rPr>
              <a:t>22414B-LON-CL1</a:t>
            </a:r>
          </a:p>
          <a:p>
            <a:pPr>
              <a:tabLst>
                <a:tab pos="3946525" algn="l"/>
              </a:tabLst>
            </a:pPr>
            <a:r>
              <a:rPr lang="fr-FR" sz="2200" smtClean="0">
                <a:latin typeface="Segoe UI"/>
              </a:rPr>
              <a:t>	</a:t>
            </a:r>
            <a:r>
              <a:rPr lang="fr-FR" sz="2200" b="0" i="0" u="none" strike="noStrike" baseline="0" smtClean="0">
                <a:latin typeface="Segoe UI"/>
              </a:rPr>
              <a:t>22414B-PRS-DC1</a:t>
            </a:r>
          </a:p>
          <a:p>
            <a:pPr>
              <a:tabLst>
                <a:tab pos="3946525" algn="l"/>
              </a:tabLst>
            </a:pPr>
            <a:r>
              <a:rPr lang="fr-FR" sz="2200" b="0" i="0" u="none" strike="noStrike" baseline="0" smtClean="0">
                <a:latin typeface="Segoe UI"/>
              </a:rPr>
              <a:t>Noms des utilisateurs	</a:t>
            </a:r>
            <a:r>
              <a:rPr lang="fr-FR" sz="2200" i="0" u="none" strike="noStrike" baseline="0" smtClean="0">
                <a:latin typeface="Segoe UI"/>
              </a:rPr>
              <a:t>ADATUM\Administrateur</a:t>
            </a:r>
          </a:p>
          <a:p>
            <a:pPr>
              <a:tabLst>
                <a:tab pos="3946525" algn="l"/>
              </a:tabLst>
            </a:pPr>
            <a:r>
              <a:rPr lang="fr-FR" sz="2200" i="0" u="none" strike="noStrike" baseline="0" smtClean="0">
                <a:latin typeface="Segoe UI"/>
              </a:rPr>
              <a:t>	TreyResearch\Administrateur</a:t>
            </a:r>
          </a:p>
          <a:p>
            <a:pPr>
              <a:tabLst>
                <a:tab pos="3946525" algn="l"/>
              </a:tabLst>
            </a:pPr>
            <a:r>
              <a:rPr lang="fr-FR" sz="2200" i="0" u="none" strike="noStrike" baseline="0" smtClean="0">
                <a:latin typeface="Segoe UI"/>
              </a:rPr>
              <a:t>Mot de passe	Pa$$w0rd</a:t>
            </a:r>
          </a:p>
        </p:txBody>
      </p:sp>
      <p:sp>
        <p:nvSpPr>
          <p:cNvPr id="6" name="TextBox 5"/>
          <p:cNvSpPr txBox="1"/>
          <p:nvPr/>
        </p:nvSpPr>
        <p:spPr>
          <a:xfrm>
            <a:off x="457200" y="6350913"/>
            <a:ext cx="4514056" cy="430887"/>
          </a:xfrm>
          <a:prstGeom prst="rect">
            <a:avLst/>
          </a:prstGeom>
          <a:noFill/>
        </p:spPr>
        <p:txBody>
          <a:bodyPr vert="horz" wrap="none" rtlCol="0">
            <a:spAutoFit/>
          </a:bodyPr>
          <a:lstStyle/>
          <a:p>
            <a:r>
              <a:rPr lang="fr-FR" sz="2200" smtClean="0">
                <a:latin typeface="Segoe UI"/>
              </a:rPr>
              <a:t>Durée approximative : 100 minutes</a:t>
            </a:r>
            <a:endParaRPr lang="fr-FR" sz="2200">
              <a:latin typeface="Segoe UI"/>
            </a:endParaRPr>
          </a:p>
        </p:txBody>
      </p:sp>
    </p:spTree>
    <p:extLst>
      <p:ext uri="{BB962C8B-B14F-4D97-AF65-F5344CB8AC3E}">
        <p14:creationId xmlns:p14="http://schemas.microsoft.com/office/powerpoint/2010/main" val="35523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7746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458788" y="990600"/>
            <a:ext cx="8380412" cy="5509200"/>
          </a:xfrm>
          <a:prstGeom prst="rect">
            <a:avLst/>
          </a:prstGeom>
          <a:noFill/>
        </p:spPr>
        <p:txBody>
          <a:bodyPr vert="horz" wrap="square" rtlCol="0">
            <a:spAutoFit/>
          </a:bodyPr>
          <a:lstStyle/>
          <a:p>
            <a:pPr>
              <a:spcBef>
                <a:spcPts val="600"/>
              </a:spcBef>
            </a:pPr>
            <a:r>
              <a:rPr lang="fr-FR" sz="2000" smtClean="0">
                <a:effectLst/>
                <a:latin typeface="Segoe UI"/>
                <a:ea typeface="Times New Roman"/>
                <a:cs typeface="Times New Roman"/>
              </a:rPr>
              <a:t>La société A. Datum a établi des relations commerciales avec d'autres sociétés et clients. Certaines de ces sociétés partenaires et de ces clients doivent accéder aux applications métier qui s'exécutent sur le réseau A. Datum. Les groupes de l'entreprise A. Datum souhaitent fournir un niveau maximal de fonctionnalités et d'accès à ces sociétés. Les départements Sécurité et Opérations souhaitent vérifier que les partenaires et les clients peuvent accéder uniquement aux ressources auxquelles ils ont besoin d'accéder et que l'implémentation de la solution n'augmente pas considérablement la charge de travail de l'équipe chargée des opérations</a:t>
            </a:r>
          </a:p>
          <a:p>
            <a:pPr>
              <a:spcBef>
                <a:spcPts val="600"/>
              </a:spcBef>
            </a:pPr>
            <a:r>
              <a:rPr lang="fr-FR" sz="2000" smtClean="0">
                <a:effectLst/>
                <a:latin typeface="Segoe UI"/>
                <a:ea typeface="Times New Roman"/>
                <a:cs typeface="Times New Roman"/>
              </a:rPr>
              <a:t>Pour répondre aux exigences métier, A. Datum a décidé d'implémenter les services AD FS. Dans le cadre du déploiement initial, la société envisage d'utiliser les services AD FS pour implémenter l'authentification unique (SSO) pour les utilisateurs internes qui accèdent à une application sur un serveur Web. A. Datum a également conclu un partenariat avec une autre société, Trey Research, dont les utilisateurs doivent pouvoir accéder à la même application</a:t>
            </a:r>
            <a:endParaRPr lang="fr-FR" sz="2000">
              <a:effectLst/>
              <a:latin typeface="Segoe UI"/>
              <a:ea typeface="Times New Roman"/>
              <a:cs typeface="Times New Roman"/>
            </a:endParaRPr>
          </a:p>
        </p:txBody>
      </p:sp>
    </p:spTree>
    <p:extLst>
      <p:ext uri="{BB962C8B-B14F-4D97-AF65-F5344CB8AC3E}">
        <p14:creationId xmlns:p14="http://schemas.microsoft.com/office/powerpoint/2010/main" val="563678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798726ca-1922-4431-80ba-0119d6388f9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p:txBody>
          <a:bodyPr/>
          <a:lstStyle/>
          <a:p>
            <a:r>
              <a:rPr lang="fr-FR" smtClean="0"/>
              <a:t>Quand le serveur AD FS déployé dans Adatum </a:t>
            </a:r>
            <a:br>
              <a:rPr lang="fr-FR" smtClean="0"/>
            </a:br>
            <a:r>
              <a:rPr lang="fr-FR" smtClean="0"/>
              <a:t>est-il considéré comme un serveur de fédération de comptes, et quand est-il considéré comme un serveur de fédération de ressources ?
Comment un serveur proxy de fédération </a:t>
            </a:r>
            <a:br>
              <a:rPr lang="fr-FR" smtClean="0"/>
            </a:br>
            <a:r>
              <a:rPr lang="fr-FR" smtClean="0"/>
              <a:t>peut-il améliorer la sécurité du déploiement </a:t>
            </a:r>
            <a:br>
              <a:rPr lang="fr-FR" smtClean="0"/>
            </a:br>
            <a:r>
              <a:rPr lang="fr-FR" smtClean="0"/>
              <a:t>AD FS d'Adatum ?</a:t>
            </a:r>
            <a:endParaRPr lang="fr-FR"/>
          </a:p>
        </p:txBody>
      </p:sp>
    </p:spTree>
    <p:extLst>
      <p:ext uri="{BB962C8B-B14F-4D97-AF65-F5344CB8AC3E}">
        <p14:creationId xmlns:p14="http://schemas.microsoft.com/office/powerpoint/2010/main" val="248976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
Problèmes réels et scénarios
Outils</a:t>
            </a:r>
            <a:endParaRPr lang="fr-FR"/>
          </a:p>
        </p:txBody>
      </p:sp>
    </p:spTree>
    <p:extLst>
      <p:ext uri="{BB962C8B-B14F-4D97-AF65-F5344CB8AC3E}">
        <p14:creationId xmlns:p14="http://schemas.microsoft.com/office/powerpoint/2010/main" val="182083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1 : Planification et implémentation d'une infrastructure de serveur AD FS</a:t>
            </a:r>
            <a:endParaRPr lang="fr-FR" sz="2600"/>
          </a:p>
        </p:txBody>
      </p:sp>
      <p:sp>
        <p:nvSpPr>
          <p:cNvPr id="3" name="Text Placeholder 2"/>
          <p:cNvSpPr>
            <a:spLocks noGrp="1"/>
          </p:cNvSpPr>
          <p:nvPr>
            <p:ph type="body" idx="1"/>
          </p:nvPr>
        </p:nvSpPr>
        <p:spPr>
          <a:xfrm>
            <a:off x="458788" y="1021215"/>
            <a:ext cx="8685212" cy="5147356"/>
          </a:xfrm>
        </p:spPr>
        <p:txBody>
          <a:bodyPr/>
          <a:lstStyle/>
          <a:p>
            <a:r>
              <a:rPr lang="fr-FR" smtClean="0"/>
              <a:t>Que sont les services AD FS ?
Vue d'ensemble des services AD FS
Vue d'ensemble des scénarios de déploiement AD FS
Options d'implémentation du rôle serveur AD FS
Configuration des certificats
Sélection d'un scénario de déploiement AD FS
Configuration de la haute disponibilité pour les services AD FS
Intégration des services AD FS avec les services en ligne</a:t>
            </a:r>
            <a:endParaRPr lang="fr-FR"/>
          </a:p>
        </p:txBody>
      </p:sp>
    </p:spTree>
    <p:extLst>
      <p:ext uri="{BB962C8B-B14F-4D97-AF65-F5344CB8AC3E}">
        <p14:creationId xmlns:p14="http://schemas.microsoft.com/office/powerpoint/2010/main" val="1056168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services AD FS ?</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services AD FS peuvent être résumés comme suit</a:t>
            </a:r>
          </a:p>
          <a:p>
            <a:r>
              <a:rPr lang="fr-FR" smtClean="0"/>
              <a:t>Sont une solution d'accès aux identités</a:t>
            </a:r>
          </a:p>
          <a:p>
            <a:r>
              <a:rPr lang="fr-FR" smtClean="0"/>
              <a:t>Fournissent l'authentification unique basée sur un navigateur</a:t>
            </a:r>
          </a:p>
          <a:p>
            <a:pPr lvl="1"/>
            <a:r>
              <a:rPr lang="fr-FR" smtClean="0"/>
              <a:t>Peuvent également interagir avec d'autres fournisseurs SAML 2.0, WS-*</a:t>
            </a:r>
          </a:p>
          <a:p>
            <a:r>
              <a:rPr lang="fr-FR" smtClean="0"/>
              <a:t>Les améliorations AD FS dans Windows Server 2012 sont</a:t>
            </a:r>
          </a:p>
          <a:p>
            <a:pPr lvl="1"/>
            <a:r>
              <a:rPr lang="fr-FR" smtClean="0"/>
              <a:t>Intégration du service de contrôle d'accès (DAC)</a:t>
            </a:r>
          </a:p>
          <a:p>
            <a:pPr lvl="1"/>
            <a:r>
              <a:rPr lang="fr-FR" smtClean="0"/>
              <a:t>Expérience d'installation améliorée</a:t>
            </a:r>
          </a:p>
          <a:p>
            <a:pPr lvl="1"/>
            <a:r>
              <a:rPr lang="fr-FR" smtClean="0"/>
              <a:t>Applets de commande Windows PowerShell améliorées</a:t>
            </a:r>
            <a:endParaRPr lang="fr-FR"/>
          </a:p>
        </p:txBody>
      </p:sp>
    </p:spTree>
    <p:extLst>
      <p:ext uri="{BB962C8B-B14F-4D97-AF65-F5344CB8AC3E}">
        <p14:creationId xmlns:p14="http://schemas.microsoft.com/office/powerpoint/2010/main" val="362715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a64387d0-ca54-4e23-a6c8-d949a0e7097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mtClean="0"/>
              <a:t>Vue d'ensemble des services AD FS</a:t>
            </a:r>
            <a:endParaRPr lang="fr-FR" dirty="0"/>
          </a:p>
        </p:txBody>
      </p:sp>
      <p:sp>
        <p:nvSpPr>
          <p:cNvPr id="31" name="Rounded Rectangle 30"/>
          <p:cNvSpPr/>
          <p:nvPr/>
        </p:nvSpPr>
        <p:spPr>
          <a:xfrm>
            <a:off x="2829762" y="1230412"/>
            <a:ext cx="2214546" cy="4786346"/>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Verdana"/>
              <a:ea typeface="+mn-ea"/>
              <a:cs typeface="+mn-cs"/>
            </a:endParaRPr>
          </a:p>
        </p:txBody>
      </p:sp>
      <p:sp>
        <p:nvSpPr>
          <p:cNvPr id="32" name="Rounded Rectangle 31"/>
          <p:cNvSpPr/>
          <p:nvPr/>
        </p:nvSpPr>
        <p:spPr>
          <a:xfrm>
            <a:off x="154377" y="1230412"/>
            <a:ext cx="2357422" cy="4786346"/>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Verdana"/>
              <a:ea typeface="+mn-ea"/>
              <a:cs typeface="+mn-cs"/>
            </a:endParaRPr>
          </a:p>
        </p:txBody>
      </p:sp>
      <p:sp>
        <p:nvSpPr>
          <p:cNvPr id="33" name="Rectangle 98"/>
          <p:cNvSpPr>
            <a:spLocks noChangeArrowheads="1"/>
          </p:cNvSpPr>
          <p:nvPr/>
        </p:nvSpPr>
        <p:spPr bwMode="auto">
          <a:xfrm>
            <a:off x="5105400" y="880181"/>
            <a:ext cx="3962400" cy="5392241"/>
          </a:xfrm>
          <a:prstGeom prst="rect">
            <a:avLst/>
          </a:prstGeom>
          <a:noFill/>
          <a:ln w="9525">
            <a:miter lim="800000"/>
            <a:headEnd/>
            <a:tailEnd/>
          </a:ln>
        </p:spPr>
        <p:txBody>
          <a:bodyPr wrap="square" lIns="91436" tIns="45718" rIns="91436" bIns="45718">
            <a:spAutoFit/>
          </a:bodyPr>
          <a:lstStyle/>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Un utilisateur de Trey Research tente </a:t>
            </a:r>
            <a:r>
              <a:rPr lang="fr-FR" sz="1400" b="0" kern="0" smtClean="0">
                <a:latin typeface="Segoe UI" pitchFamily="34" charset="0"/>
                <a:ea typeface="Segoe UI" pitchFamily="34" charset="0"/>
                <a:cs typeface="Segoe UI" pitchFamily="34" charset="0"/>
              </a:rPr>
              <a:t>d'accéder à une application Web de Contoso, Ltd.</a:t>
            </a:r>
          </a:p>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Le composant de fédération de l'application intercepte la demande d'application</a:t>
            </a:r>
            <a:endParaRPr lang="fr-FR" sz="1400" b="0" kern="0" smtClean="0">
              <a:latin typeface="Segoe UI" pitchFamily="34" charset="0"/>
              <a:ea typeface="Segoe UI" pitchFamily="34" charset="0"/>
              <a:cs typeface="Segoe UI" pitchFamily="34" charset="0"/>
            </a:endParaRPr>
          </a:p>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L'utilisateur est redirigé par le composant de fédération vers le serveur de fédération de ressources pour découvrir son domaine d'accueil</a:t>
            </a:r>
            <a:endParaRPr lang="fr-FR" sz="1400" b="0" kern="0" smtClean="0">
              <a:latin typeface="Segoe UI" pitchFamily="34" charset="0"/>
              <a:ea typeface="Segoe UI" pitchFamily="34" charset="0"/>
              <a:cs typeface="Segoe UI" pitchFamily="34" charset="0"/>
            </a:endParaRPr>
          </a:p>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L'utilisateur est redirigé vers le serveur de fédération de comptes de son domaine d'accueil pour obtenir un jeton d'authentification</a:t>
            </a:r>
            <a:endParaRPr lang="fr-FR" sz="1400" b="0" kern="0" smtClean="0">
              <a:latin typeface="Segoe UI" pitchFamily="34" charset="0"/>
              <a:ea typeface="Segoe UI" pitchFamily="34" charset="0"/>
              <a:cs typeface="Segoe UI" pitchFamily="34" charset="0"/>
            </a:endParaRPr>
          </a:p>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L'utilisateur est redirigé vers le serveur de fédération de ressources, présente le jeton d'authentification et obtient un jeton d'application</a:t>
            </a:r>
            <a:endParaRPr lang="fr-FR" sz="1400" b="0" kern="0" smtClean="0">
              <a:latin typeface="Segoe UI" pitchFamily="34" charset="0"/>
              <a:ea typeface="Segoe UI" pitchFamily="34" charset="0"/>
              <a:cs typeface="Segoe UI" pitchFamily="34" charset="0"/>
            </a:endParaRPr>
          </a:p>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L'utilisateur est redirigé vers le serveur d'applications Web de Contoso, Ltd. et présente le jeton d'application</a:t>
            </a:r>
            <a:endParaRPr lang="fr-FR" sz="1400" b="0" kern="0" smtClean="0">
              <a:latin typeface="Segoe UI" pitchFamily="34" charset="0"/>
              <a:ea typeface="Segoe UI" pitchFamily="34" charset="0"/>
              <a:cs typeface="Segoe UI" pitchFamily="34" charset="0"/>
            </a:endParaRPr>
          </a:p>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Le composant de fédération intercepte la demande, vérifie le jeton d'authentification, puis envoie la demande à l'application Web</a:t>
            </a:r>
            <a:endParaRPr lang="fr-FR" sz="1400" b="0" kern="0" smtClean="0">
              <a:latin typeface="Segoe UI" pitchFamily="34" charset="0"/>
              <a:ea typeface="Segoe UI" pitchFamily="34" charset="0"/>
              <a:cs typeface="Segoe UI" pitchFamily="34" charset="0"/>
            </a:endParaRPr>
          </a:p>
          <a:p>
            <a:pPr marL="342900" indent="-342900">
              <a:lnSpc>
                <a:spcPct val="90000"/>
              </a:lnSpc>
              <a:spcBef>
                <a:spcPct val="30000"/>
              </a:spcBef>
              <a:buClr>
                <a:schemeClr val="tx1"/>
              </a:buClr>
              <a:buSzPct val="95000"/>
              <a:buFont typeface="+mj-lt"/>
              <a:buAutoNum type="arabicPeriod"/>
              <a:defRPr/>
            </a:pPr>
            <a:r>
              <a:rPr lang="fr-FR" sz="1400" b="0" smtClean="0">
                <a:latin typeface="Segoe UI" pitchFamily="34" charset="0"/>
                <a:ea typeface="Segoe UI" pitchFamily="34" charset="0"/>
                <a:cs typeface="Segoe UI" pitchFamily="34" charset="0"/>
              </a:rPr>
              <a:t>L'utilisateur accède à l'application Web</a:t>
            </a:r>
            <a:endParaRPr lang="fr-FR" sz="1400" b="0" kern="0" dirty="0" smtClean="0">
              <a:latin typeface="Segoe UI" pitchFamily="34" charset="0"/>
              <a:ea typeface="Segoe UI" pitchFamily="34" charset="0"/>
              <a:cs typeface="Segoe UI" pitchFamily="34" charset="0"/>
            </a:endParaRPr>
          </a:p>
        </p:txBody>
      </p:sp>
      <p:sp>
        <p:nvSpPr>
          <p:cNvPr id="34" name="Left-Right Arrow 33"/>
          <p:cNvSpPr/>
          <p:nvPr/>
        </p:nvSpPr>
        <p:spPr>
          <a:xfrm rot="2079772">
            <a:off x="845963" y="4198879"/>
            <a:ext cx="2765806" cy="361119"/>
          </a:xfrm>
          <a:prstGeom prst="leftRight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Verdana"/>
              <a:ea typeface="+mn-ea"/>
              <a:cs typeface="+mn-cs"/>
            </a:endParaRPr>
          </a:p>
        </p:txBody>
      </p:sp>
      <p:cxnSp>
        <p:nvCxnSpPr>
          <p:cNvPr id="35" name="Straight Arrow Connector 34"/>
          <p:cNvCxnSpPr/>
          <p:nvPr/>
        </p:nvCxnSpPr>
        <p:spPr>
          <a:xfrm flipH="1" flipV="1">
            <a:off x="2228866" y="3688688"/>
            <a:ext cx="1316839" cy="1200361"/>
          </a:xfrm>
          <a:prstGeom prst="straightConnector1">
            <a:avLst/>
          </a:prstGeom>
          <a:noFill/>
          <a:ln w="38100" cap="flat" cmpd="sng" algn="ctr">
            <a:solidFill>
              <a:srgbClr val="FF0000"/>
            </a:solidFill>
            <a:prstDash val="solid"/>
            <a:headEnd type="arrow"/>
            <a:tailEnd type="arrow"/>
          </a:ln>
          <a:effectLst/>
        </p:spPr>
      </p:cxnSp>
      <p:cxnSp>
        <p:nvCxnSpPr>
          <p:cNvPr id="36" name="Straight Arrow Connector 35"/>
          <p:cNvCxnSpPr/>
          <p:nvPr/>
        </p:nvCxnSpPr>
        <p:spPr>
          <a:xfrm flipV="1">
            <a:off x="3936160" y="4048242"/>
            <a:ext cx="1750" cy="840807"/>
          </a:xfrm>
          <a:prstGeom prst="straightConnector1">
            <a:avLst/>
          </a:prstGeom>
          <a:noFill/>
          <a:ln w="38100" cap="flat" cmpd="sng" algn="ctr">
            <a:solidFill>
              <a:srgbClr val="FF0000"/>
            </a:solidFill>
            <a:prstDash val="solid"/>
            <a:headEnd type="arrow"/>
            <a:tailEnd type="arrow"/>
          </a:ln>
          <a:effectLst/>
        </p:spPr>
      </p:cxnSp>
      <p:sp>
        <p:nvSpPr>
          <p:cNvPr id="37" name="TextBox 36"/>
          <p:cNvSpPr txBox="1"/>
          <p:nvPr/>
        </p:nvSpPr>
        <p:spPr>
          <a:xfrm>
            <a:off x="154377" y="1260609"/>
            <a:ext cx="235742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Active Directory</a:t>
            </a:r>
            <a:endParaRPr kumimoji="0" lang="fr-FR" sz="12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38" name="TextBox 37"/>
          <p:cNvSpPr txBox="1"/>
          <p:nvPr/>
        </p:nvSpPr>
        <p:spPr>
          <a:xfrm>
            <a:off x="244762" y="3838959"/>
            <a:ext cx="135732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Serveur d'applications</a:t>
            </a:r>
            <a:endParaRPr kumimoji="0" lang="fr-FR" sz="12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39" name="TextBox 38"/>
          <p:cNvSpPr txBox="1"/>
          <p:nvPr/>
        </p:nvSpPr>
        <p:spPr>
          <a:xfrm>
            <a:off x="1069345" y="2233136"/>
            <a:ext cx="1445255"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Serveur de fédération de ressources</a:t>
            </a:r>
            <a:endParaRPr kumimoji="0" lang="fr-FR" sz="14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0" name="TextBox 39"/>
          <p:cNvSpPr txBox="1"/>
          <p:nvPr/>
        </p:nvSpPr>
        <p:spPr>
          <a:xfrm>
            <a:off x="2433972" y="3466483"/>
            <a:ext cx="1329722"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Approbation </a:t>
            </a:r>
            <a:b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br>
            <a: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de fédération</a:t>
            </a:r>
            <a:endParaRPr kumimoji="0" lang="fr-FR" sz="12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1" name="Right Arrow 40"/>
          <p:cNvSpPr/>
          <p:nvPr/>
        </p:nvSpPr>
        <p:spPr>
          <a:xfrm>
            <a:off x="2355374" y="3084445"/>
            <a:ext cx="1000132" cy="392909"/>
          </a:xfrm>
          <a:prstGeom prst="right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Verdana"/>
              <a:ea typeface="+mn-ea"/>
              <a:cs typeface="+mn-cs"/>
            </a:endParaRPr>
          </a:p>
        </p:txBody>
      </p:sp>
      <p:sp>
        <p:nvSpPr>
          <p:cNvPr id="42" name="TextBox 41"/>
          <p:cNvSpPr txBox="1"/>
          <p:nvPr/>
        </p:nvSpPr>
        <p:spPr>
          <a:xfrm>
            <a:off x="154377" y="830889"/>
            <a:ext cx="235742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Contoso</a:t>
            </a:r>
            <a:r>
              <a:rPr lang="fr-FR" sz="2000" b="1" smtClean="0">
                <a:latin typeface="Segoe UI" pitchFamily="34" charset="0"/>
                <a:ea typeface="Segoe UI" pitchFamily="34" charset="0"/>
                <a:cs typeface="Segoe UI" pitchFamily="34" charset="0"/>
              </a:rPr>
              <a:t>, Ltd. </a:t>
            </a:r>
            <a:endParaRPr kumimoji="0" lang="fr-FR" sz="2000" b="1"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3" name="TextBox 42"/>
          <p:cNvSpPr txBox="1"/>
          <p:nvPr/>
        </p:nvSpPr>
        <p:spPr>
          <a:xfrm>
            <a:off x="2829762" y="830889"/>
            <a:ext cx="221454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Trey Research</a:t>
            </a:r>
            <a:endParaRPr kumimoji="0" lang="fr-FR" sz="2000" b="1"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4" name="TextBox 43"/>
          <p:cNvSpPr txBox="1"/>
          <p:nvPr/>
        </p:nvSpPr>
        <p:spPr>
          <a:xfrm>
            <a:off x="3937910" y="4284436"/>
            <a:ext cx="121444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Trey Research</a:t>
            </a:r>
          </a:p>
          <a:p>
            <a:pPr marL="0" marR="0" lvl="0" indent="0" defTabSz="914400" eaLnBrk="1" fontAlgn="auto" latinLnBrk="0" hangingPunct="1">
              <a:lnSpc>
                <a:spcPct val="100000"/>
              </a:lnSpc>
              <a:spcBef>
                <a:spcPts val="0"/>
              </a:spcBef>
              <a:spcAft>
                <a:spcPts val="0"/>
              </a:spcAft>
              <a:buClrTx/>
              <a:buSzTx/>
              <a:buFontTx/>
              <a:buNone/>
              <a:tabLst/>
              <a:defRPr/>
            </a:pPr>
            <a:r>
              <a:rPr lang="fr-FR" sz="1200" b="0" kern="0" smtClean="0">
                <a:solidFill>
                  <a:sysClr val="windowText" lastClr="000000"/>
                </a:solidFill>
                <a:latin typeface="Segoe UI" pitchFamily="34" charset="0"/>
                <a:ea typeface="Segoe UI" pitchFamily="34" charset="0"/>
                <a:cs typeface="Segoe UI" pitchFamily="34" charset="0"/>
              </a:rPr>
              <a:t>U</a:t>
            </a:r>
            <a: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tilisateur</a:t>
            </a:r>
            <a:endParaRPr kumimoji="0" lang="fr-FR" sz="12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5" name="TextBox 44"/>
          <p:cNvSpPr txBox="1"/>
          <p:nvPr/>
        </p:nvSpPr>
        <p:spPr>
          <a:xfrm>
            <a:off x="2829762" y="1260609"/>
            <a:ext cx="221454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Active Directory</a:t>
            </a:r>
            <a:endParaRPr kumimoji="0" lang="fr-FR" sz="12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6" name="TextBox 45"/>
          <p:cNvSpPr txBox="1"/>
          <p:nvPr/>
        </p:nvSpPr>
        <p:spPr>
          <a:xfrm>
            <a:off x="86266" y="6016758"/>
            <a:ext cx="249364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Organisation du partenaire de ressource</a:t>
            </a:r>
            <a:endParaRPr kumimoji="0" lang="fr-FR" sz="16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7" name="TextBox 46"/>
          <p:cNvSpPr txBox="1"/>
          <p:nvPr/>
        </p:nvSpPr>
        <p:spPr>
          <a:xfrm>
            <a:off x="2829746" y="6016758"/>
            <a:ext cx="221457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Organisation du partenaire de compte</a:t>
            </a:r>
            <a:endParaRPr kumimoji="0" lang="fr-FR" sz="16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8" name="TextBox 47"/>
          <p:cNvSpPr txBox="1"/>
          <p:nvPr/>
        </p:nvSpPr>
        <p:spPr>
          <a:xfrm>
            <a:off x="3545704" y="2237183"/>
            <a:ext cx="1301471"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Serveur de</a:t>
            </a:r>
            <a:r>
              <a:rPr kumimoji="0" lang="fr-FR" sz="1400" b="0" i="0" u="none" strike="noStrike" kern="0" cap="none" spc="0" normalizeH="0" noProof="0" smtClean="0">
                <a:ln>
                  <a:noFill/>
                </a:ln>
                <a:solidFill>
                  <a:sysClr val="windowText" lastClr="000000"/>
                </a:solidFill>
                <a:effectLst/>
                <a:uLnTx/>
                <a:uFillTx/>
                <a:latin typeface="Segoe UI" pitchFamily="34" charset="0"/>
                <a:ea typeface="Segoe UI" pitchFamily="34" charset="0"/>
                <a:cs typeface="Segoe UI" pitchFamily="34" charset="0"/>
              </a:rPr>
              <a:t> </a:t>
            </a:r>
            <a:r>
              <a:rPr kumimoji="0" lang="fr-FR" sz="14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fédération </a:t>
            </a:r>
            <a:br>
              <a:rPr kumimoji="0" lang="fr-FR" sz="14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br>
            <a:r>
              <a:rPr kumimoji="0" lang="fr-FR" sz="14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de comptes</a:t>
            </a:r>
            <a:endParaRPr kumimoji="0" lang="fr-FR"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endParaRPr>
          </a:p>
        </p:txBody>
      </p:sp>
      <p:pic>
        <p:nvPicPr>
          <p:cNvPr id="49" name="Picture 2" descr="C:\Users\Sally\Desktop\ID Resources\MSL_PNG_Object_ Library\ActiveDirectory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20" y="1661093"/>
            <a:ext cx="872536" cy="57151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Sally\Desktop\ID Resources\MSL_PNG_Object_ Library\ActiveDirectory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767" y="1661093"/>
            <a:ext cx="872536" cy="57151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190" y="2724890"/>
            <a:ext cx="819228" cy="9637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072" y="2962505"/>
            <a:ext cx="819228" cy="9637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421" y="3084445"/>
            <a:ext cx="819228" cy="96379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Users\Sally\Desktop\ID Resources\MSL_PNG_Object_ Library\User_Half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054" y="4854413"/>
            <a:ext cx="597962" cy="94167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C:\Users\Sally\Desktop\ID Resources\MSL_PNG_Object_ Library\Document_Writing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886" y="2543916"/>
            <a:ext cx="222391" cy="36194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7"/>
          <p:cNvGrpSpPr>
            <a:grpSpLocks/>
          </p:cNvGrpSpPr>
          <p:nvPr/>
        </p:nvGrpSpPr>
        <p:grpSpPr bwMode="auto">
          <a:xfrm>
            <a:off x="8079211" y="6277501"/>
            <a:ext cx="914400" cy="425450"/>
            <a:chOff x="384" y="3024"/>
            <a:chExt cx="720" cy="336"/>
          </a:xfrm>
        </p:grpSpPr>
        <p:sp>
          <p:nvSpPr>
            <p:cNvPr id="30" name="Oval 8"/>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lgn="ctr" eaLnBrk="0" hangingPunct="0">
                <a:defRPr/>
              </a:pPr>
              <a:endParaRPr lang="fr-FR" dirty="0">
                <a:latin typeface="Segoe" pitchFamily="34" charset="0"/>
                <a:cs typeface="+mn-cs"/>
              </a:endParaRPr>
            </a:p>
          </p:txBody>
        </p:sp>
        <p:grpSp>
          <p:nvGrpSpPr>
            <p:cNvPr id="57" name="Group 9"/>
            <p:cNvGrpSpPr>
              <a:grpSpLocks/>
            </p:cNvGrpSpPr>
            <p:nvPr/>
          </p:nvGrpSpPr>
          <p:grpSpPr bwMode="auto">
            <a:xfrm>
              <a:off x="480" y="3096"/>
              <a:ext cx="240" cy="192"/>
              <a:chOff x="480" y="3096"/>
              <a:chExt cx="240" cy="192"/>
            </a:xfrm>
          </p:grpSpPr>
          <p:sp>
            <p:nvSpPr>
              <p:cNvPr id="58" name="Oval 10"/>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latin typeface="Segoe" pitchFamily="34" charset="0"/>
                </a:endParaRPr>
              </a:p>
            </p:txBody>
          </p:sp>
          <p:sp>
            <p:nvSpPr>
              <p:cNvPr id="59" name="Freeform 11"/>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lgn="ctr" eaLnBrk="0" hangingPunct="0">
                  <a:defRPr/>
                </a:pPr>
                <a:endParaRPr lang="fr-FR" dirty="0">
                  <a:latin typeface="Segoe" pitchFamily="34" charset="0"/>
                  <a:cs typeface="+mn-cs"/>
                </a:endParaRPr>
              </a:p>
            </p:txBody>
          </p:sp>
        </p:grpSp>
      </p:grpSp>
      <p:grpSp>
        <p:nvGrpSpPr>
          <p:cNvPr id="60" name="Group 12"/>
          <p:cNvGrpSpPr>
            <a:grpSpLocks/>
          </p:cNvGrpSpPr>
          <p:nvPr/>
        </p:nvGrpSpPr>
        <p:grpSpPr bwMode="auto">
          <a:xfrm>
            <a:off x="8566573" y="6377513"/>
            <a:ext cx="304800" cy="244475"/>
            <a:chOff x="768" y="3096"/>
            <a:chExt cx="240" cy="192"/>
          </a:xfrm>
        </p:grpSpPr>
        <p:sp>
          <p:nvSpPr>
            <p:cNvPr id="61" name="Oval 13"/>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latin typeface="Segoe" pitchFamily="34" charset="0"/>
              </a:endParaRPr>
            </a:p>
          </p:txBody>
        </p:sp>
        <p:sp>
          <p:nvSpPr>
            <p:cNvPr id="62" name="Rectangle 14"/>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lgn="ctr" eaLnBrk="0" hangingPunct="0">
                <a:defRPr/>
              </a:pPr>
              <a:endParaRPr lang="fr-FR" dirty="0">
                <a:latin typeface="Segoe" pitchFamily="34" charset="0"/>
                <a:cs typeface="+mn-cs"/>
              </a:endParaRPr>
            </a:p>
          </p:txBody>
        </p:sp>
      </p:grpSp>
    </p:spTree>
    <p:extLst>
      <p:ext uri="{BB962C8B-B14F-4D97-AF65-F5344CB8AC3E}">
        <p14:creationId xmlns:p14="http://schemas.microsoft.com/office/powerpoint/2010/main" val="135474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2000"/>
                                        <p:tgtEl>
                                          <p:spTgt spid="33">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3">
                                            <p:txEl>
                                              <p:pRg st="1" end="1"/>
                                            </p:txEl>
                                          </p:spTgt>
                                        </p:tgtEl>
                                        <p:attrNameLst>
                                          <p:attrName>style.visibility</p:attrName>
                                        </p:attrNameLst>
                                      </p:cBhvr>
                                      <p:to>
                                        <p:strVal val="visible"/>
                                      </p:to>
                                    </p:set>
                                    <p:animEffect transition="in" filter="fade">
                                      <p:cBhvr>
                                        <p:cTn id="14" dur="2000"/>
                                        <p:tgtEl>
                                          <p:spTgt spid="3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xEl>
                                              <p:pRg st="2" end="2"/>
                                            </p:txEl>
                                          </p:spTgt>
                                        </p:tgtEl>
                                        <p:attrNameLst>
                                          <p:attrName>style.visibility</p:attrName>
                                        </p:attrNameLst>
                                      </p:cBhvr>
                                      <p:to>
                                        <p:strVal val="visible"/>
                                      </p:to>
                                    </p:set>
                                    <p:animEffect transition="in" filter="fade">
                                      <p:cBhvr>
                                        <p:cTn id="22" dur="2000"/>
                                        <p:tgtEl>
                                          <p:spTgt spid="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xEl>
                                              <p:pRg st="3" end="3"/>
                                            </p:txEl>
                                          </p:spTgt>
                                        </p:tgtEl>
                                        <p:attrNameLst>
                                          <p:attrName>style.visibility</p:attrName>
                                        </p:attrNameLst>
                                      </p:cBhvr>
                                      <p:to>
                                        <p:strVal val="visible"/>
                                      </p:to>
                                    </p:set>
                                    <p:animEffect transition="in" filter="fade">
                                      <p:cBhvr>
                                        <p:cTn id="30" dur="2000"/>
                                        <p:tgtEl>
                                          <p:spTgt spid="3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autoRev="1" fill="hold" nodeType="clickEffect">
                                  <p:stCondLst>
                                    <p:cond delay="0"/>
                                  </p:stCondLst>
                                  <p:childTnLst>
                                    <p:animScale>
                                      <p:cBhvr>
                                        <p:cTn id="34" dur="2000" fill="hold"/>
                                        <p:tgtEl>
                                          <p:spTgt spid="35"/>
                                        </p:tgtEl>
                                      </p:cBhvr>
                                      <p:by x="150000" y="150000"/>
                                    </p:animScale>
                                  </p:childTnLst>
                                </p:cTn>
                              </p:par>
                              <p:par>
                                <p:cTn id="35" presetID="10" presetClass="entr" presetSubtype="0" fill="hold" nodeType="withEffect">
                                  <p:stCondLst>
                                    <p:cond delay="0"/>
                                  </p:stCondLst>
                                  <p:childTnLst>
                                    <p:set>
                                      <p:cBhvr>
                                        <p:cTn id="36" dur="1" fill="hold">
                                          <p:stCondLst>
                                            <p:cond delay="0"/>
                                          </p:stCondLst>
                                        </p:cTn>
                                        <p:tgtEl>
                                          <p:spTgt spid="33">
                                            <p:txEl>
                                              <p:pRg st="4" end="4"/>
                                            </p:txEl>
                                          </p:spTgt>
                                        </p:tgtEl>
                                        <p:attrNameLst>
                                          <p:attrName>style.visibility</p:attrName>
                                        </p:attrNameLst>
                                      </p:cBhvr>
                                      <p:to>
                                        <p:strVal val="visible"/>
                                      </p:to>
                                    </p:set>
                                    <p:animEffect transition="in" filter="fade">
                                      <p:cBhvr>
                                        <p:cTn id="37" dur="2000"/>
                                        <p:tgtEl>
                                          <p:spTgt spid="3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autoRev="1" fill="hold" grpId="0" nodeType="clickEffect">
                                  <p:stCondLst>
                                    <p:cond delay="0"/>
                                  </p:stCondLst>
                                  <p:childTnLst>
                                    <p:animScale>
                                      <p:cBhvr>
                                        <p:cTn id="41" dur="2000" fill="hold"/>
                                        <p:tgtEl>
                                          <p:spTgt spid="34"/>
                                        </p:tgtEl>
                                      </p:cBhvr>
                                      <p:by x="150000" y="150000"/>
                                    </p:animScale>
                                  </p:childTnLst>
                                </p:cTn>
                              </p:par>
                              <p:par>
                                <p:cTn id="42" presetID="10" presetClass="entr" presetSubtype="0" fill="hold" nodeType="withEffect">
                                  <p:stCondLst>
                                    <p:cond delay="0"/>
                                  </p:stCondLst>
                                  <p:childTnLst>
                                    <p:set>
                                      <p:cBhvr>
                                        <p:cTn id="43" dur="1" fill="hold">
                                          <p:stCondLst>
                                            <p:cond delay="0"/>
                                          </p:stCondLst>
                                        </p:cTn>
                                        <p:tgtEl>
                                          <p:spTgt spid="33">
                                            <p:txEl>
                                              <p:pRg st="5" end="5"/>
                                            </p:txEl>
                                          </p:spTgt>
                                        </p:tgtEl>
                                        <p:attrNameLst>
                                          <p:attrName>style.visibility</p:attrName>
                                        </p:attrNameLst>
                                      </p:cBhvr>
                                      <p:to>
                                        <p:strVal val="visible"/>
                                      </p:to>
                                    </p:set>
                                    <p:animEffect transition="in" filter="fade">
                                      <p:cBhvr>
                                        <p:cTn id="44" dur="2000"/>
                                        <p:tgtEl>
                                          <p:spTgt spid="33">
                                            <p:txEl>
                                              <p:pRg st="5" end="5"/>
                                            </p:txEl>
                                          </p:spTgt>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3">
                                            <p:txEl>
                                              <p:pRg st="6" end="6"/>
                                            </p:txEl>
                                          </p:spTgt>
                                        </p:tgtEl>
                                        <p:attrNameLst>
                                          <p:attrName>style.visibility</p:attrName>
                                        </p:attrNameLst>
                                      </p:cBhvr>
                                      <p:to>
                                        <p:strVal val="visible"/>
                                      </p:to>
                                    </p:set>
                                    <p:animEffect transition="in" filter="fade">
                                      <p:cBhvr>
                                        <p:cTn id="48" dur="2000"/>
                                        <p:tgtEl>
                                          <p:spTgt spid="3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3">
                                            <p:txEl>
                                              <p:pRg st="7" end="7"/>
                                            </p:txEl>
                                          </p:spTgt>
                                        </p:tgtEl>
                                        <p:attrNameLst>
                                          <p:attrName>style.visibility</p:attrName>
                                        </p:attrNameLst>
                                      </p:cBhvr>
                                      <p:to>
                                        <p:strVal val="visible"/>
                                      </p:to>
                                    </p:set>
                                    <p:animEffect transition="in" filter="fade">
                                      <p:cBhvr>
                                        <p:cTn id="53" dur="2000"/>
                                        <p:tgtEl>
                                          <p:spTgt spid="33">
                                            <p:txEl>
                                              <p:pRg st="7" end="7"/>
                                            </p:txEl>
                                          </p:spTgt>
                                        </p:tgtEl>
                                      </p:cBhvr>
                                    </p:animEffect>
                                  </p:childTnLst>
                                </p:cTn>
                              </p:par>
                            </p:childTnLst>
                          </p:cTn>
                        </p:par>
                        <p:par>
                          <p:cTn id="54" fill="hold">
                            <p:stCondLst>
                              <p:cond delay="2000"/>
                            </p:stCondLst>
                            <p:childTnLst>
                              <p:par>
                                <p:cTn id="55" presetID="42" presetClass="path" presetSubtype="0" accel="50000" decel="50000" fill="hold" nodeType="afterEffect">
                                  <p:stCondLst>
                                    <p:cond delay="0"/>
                                  </p:stCondLst>
                                  <p:childTnLst>
                                    <p:animMotion origin="layout" path="M -0.00104 0.08403 L 0.38385 0.43426 " pathEditMode="relative" rAng="0" ptsTypes="AA">
                                      <p:cBhvr>
                                        <p:cTn id="56" dur="2000" fill="hold"/>
                                        <p:tgtEl>
                                          <p:spTgt spid="55"/>
                                        </p:tgtEl>
                                        <p:attrNameLst>
                                          <p:attrName>ppt_x</p:attrName>
                                          <p:attrName>ppt_y</p:attrName>
                                        </p:attrNameLst>
                                      </p:cBhvr>
                                      <p:rCtr x="19236" y="17500"/>
                                    </p:animMotion>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5" cy="740664"/>
          </a:xfrm>
        </p:spPr>
        <p:txBody>
          <a:bodyPr/>
          <a:lstStyle/>
          <a:p>
            <a:r>
              <a:rPr lang="fr-FR" sz="2600" smtClean="0"/>
              <a:t>Vue d'ensemble des scénarios de déploiement AD FS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deux principales conceptions AD FS sont</a:t>
            </a:r>
          </a:p>
          <a:p>
            <a:r>
              <a:rPr lang="fr-FR" smtClean="0"/>
              <a:t>Authentification unique (SSO) Web</a:t>
            </a:r>
          </a:p>
          <a:p>
            <a:pPr lvl="1"/>
            <a:r>
              <a:rPr lang="fr-FR" smtClean="0"/>
              <a:t>Héberge tous les utilisateurs au sein de l'organisation, notamment les services AD DS ou le protocole LDAP</a:t>
            </a:r>
          </a:p>
          <a:p>
            <a:pPr lvl="1"/>
            <a:r>
              <a:rPr lang="fr-FR" smtClean="0"/>
              <a:t>Ne dispose pas d'approbations de fédération</a:t>
            </a:r>
          </a:p>
          <a:p>
            <a:r>
              <a:rPr lang="fr-FR" smtClean="0"/>
              <a:t>Authentification unique Web fédérée</a:t>
            </a:r>
          </a:p>
          <a:p>
            <a:pPr lvl="1"/>
            <a:r>
              <a:rPr lang="fr-FR" smtClean="0"/>
              <a:t>Prend en charge les scénarios B2B</a:t>
            </a:r>
          </a:p>
          <a:p>
            <a:pPr lvl="1"/>
            <a:r>
              <a:rPr lang="fr-FR" smtClean="0"/>
              <a:t>Configure les approbations de fédération </a:t>
            </a:r>
          </a:p>
          <a:p>
            <a:pPr lvl="1"/>
            <a:r>
              <a:rPr lang="fr-FR" smtClean="0"/>
              <a:t>Modélise les approbations sur les contrats ou les partenariats d'entreprise</a:t>
            </a:r>
          </a:p>
        </p:txBody>
      </p:sp>
    </p:spTree>
    <p:extLst>
      <p:ext uri="{BB962C8B-B14F-4D97-AF65-F5344CB8AC3E}">
        <p14:creationId xmlns:p14="http://schemas.microsoft.com/office/powerpoint/2010/main" val="2552735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90b64570-dd89-4f69-9c53-d6d92c166d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d'implémentation du rôle serveur AD FS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services de rôle fournis dans les services AD FS de Windows Server 2012 sont les suivants</a:t>
            </a:r>
          </a:p>
          <a:p>
            <a:r>
              <a:rPr lang="fr-FR" smtClean="0"/>
              <a:t>Service de fédération</a:t>
            </a:r>
          </a:p>
          <a:p>
            <a:r>
              <a:rPr lang="fr-FR" smtClean="0"/>
              <a:t>Proxy du service de fédération</a:t>
            </a:r>
          </a:p>
          <a:p>
            <a:pPr lvl="1"/>
            <a:r>
              <a:rPr lang="fr-FR" smtClean="0"/>
              <a:t>Les services de rôle Service de fédération et Proxy du service de fédération s'excluent mutuellement</a:t>
            </a:r>
          </a:p>
          <a:p>
            <a:r>
              <a:rPr lang="fr-FR" smtClean="0"/>
              <a:t>Agents Web AD FS 1.1</a:t>
            </a:r>
          </a:p>
          <a:p>
            <a:pPr lvl="1"/>
            <a:r>
              <a:rPr lang="fr-FR" smtClean="0"/>
              <a:t>Installés sur les serveurs d'applications qui interagissent avec AD FS 1.x</a:t>
            </a:r>
          </a:p>
          <a:p>
            <a:pPr lvl="1"/>
            <a:endParaRPr lang="fr-FR"/>
          </a:p>
        </p:txBody>
      </p:sp>
    </p:spTree>
    <p:extLst>
      <p:ext uri="{BB962C8B-B14F-4D97-AF65-F5344CB8AC3E}">
        <p14:creationId xmlns:p14="http://schemas.microsoft.com/office/powerpoint/2010/main" val="2181304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6455ef5b-992e-4c65-b57a-531fd716e44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certificats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certificats utilisés dans les services AD FS sont</a:t>
            </a:r>
          </a:p>
          <a:p>
            <a:r>
              <a:rPr lang="fr-FR" smtClean="0"/>
              <a:t>Certificat SSL</a:t>
            </a:r>
          </a:p>
          <a:p>
            <a:r>
              <a:rPr lang="fr-FR" smtClean="0"/>
              <a:t>Certificat de communication de service</a:t>
            </a:r>
          </a:p>
          <a:p>
            <a:r>
              <a:rPr lang="fr-FR" smtClean="0"/>
              <a:t>Certificat de signature de jetons</a:t>
            </a:r>
          </a:p>
          <a:p>
            <a:r>
              <a:rPr lang="fr-FR" smtClean="0"/>
              <a:t>Certificat de déchiffrement de jetons</a:t>
            </a:r>
          </a:p>
          <a:p>
            <a:r>
              <a:rPr lang="fr-FR" smtClean="0"/>
              <a:t>Certificat du serveur proxy de fédération</a:t>
            </a:r>
          </a:p>
          <a:p>
            <a:r>
              <a:rPr lang="fr-FR" smtClean="0"/>
              <a:t>Certificat d'authentification de serveur</a:t>
            </a:r>
            <a:endParaRPr lang="fr-FR"/>
          </a:p>
        </p:txBody>
      </p:sp>
    </p:spTree>
    <p:extLst>
      <p:ext uri="{BB962C8B-B14F-4D97-AF65-F5344CB8AC3E}">
        <p14:creationId xmlns:p14="http://schemas.microsoft.com/office/powerpoint/2010/main" val="177301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80032575-1703-4d16-9082-34554cc29b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Sélection d'un scénario de déploiement AD FS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l'identification de vos objectifs en matière de déploiement AD FS, vous pouvez</a:t>
            </a:r>
          </a:p>
          <a:p>
            <a:r>
              <a:rPr lang="fr-FR" sz="2400" smtClean="0"/>
              <a:t>Fournir à vos utilisateurs un accès à vos applications</a:t>
            </a:r>
          </a:p>
          <a:p>
            <a:r>
              <a:rPr lang="fr-FR" sz="2400" smtClean="0"/>
              <a:t>Fournir à vos utilisateurs un accès aux applications d'une autre organisation</a:t>
            </a:r>
          </a:p>
          <a:p>
            <a:r>
              <a:rPr lang="fr-FR" sz="2400" smtClean="0"/>
              <a:t>Fournir aux utilisateurs d'une autre organisation un accès à vos applications</a:t>
            </a:r>
          </a:p>
        </p:txBody>
      </p:sp>
    </p:spTree>
    <p:extLst>
      <p:ext uri="{BB962C8B-B14F-4D97-AF65-F5344CB8AC3E}">
        <p14:creationId xmlns:p14="http://schemas.microsoft.com/office/powerpoint/2010/main" val="160003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868</TotalTime>
  <Words>1053</Words>
  <Application>Microsoft Office PowerPoint</Application>
  <PresentationFormat>On-screen Show (4:3)</PresentationFormat>
  <Paragraphs>370</Paragraphs>
  <Slides>28</Slides>
  <Notes>28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Times New Roman</vt:lpstr>
      <vt:lpstr>Segoe</vt:lpstr>
      <vt:lpstr>Verdana</vt:lpstr>
      <vt:lpstr>Segoe UI</vt:lpstr>
      <vt:lpstr>Segoe UI Light</vt:lpstr>
      <vt:lpstr>Segoe Light</vt:lpstr>
      <vt:lpstr>Wingdings</vt:lpstr>
      <vt:lpstr>Calibri</vt:lpstr>
      <vt:lpstr>Presentation1</vt:lpstr>
      <vt:lpstr>Module 12</vt:lpstr>
      <vt:lpstr>Vue d'ensemble du module</vt:lpstr>
      <vt:lpstr>Leçon 1 : Planification et implémentation d'une infrastructure de serveur AD FS</vt:lpstr>
      <vt:lpstr>Que sont les services AD FS ?</vt:lpstr>
      <vt:lpstr>Vue d'ensemble des services AD FS</vt:lpstr>
      <vt:lpstr>Vue d'ensemble des scénarios de déploiement AD FS</vt:lpstr>
      <vt:lpstr>Options d'implémentation du rôle serveur AD FS</vt:lpstr>
      <vt:lpstr>Configuration des certificats</vt:lpstr>
      <vt:lpstr>Sélection d'un scénario de déploiement AD FS</vt:lpstr>
      <vt:lpstr>Configuration de la haute disponibilité pour les services AD FS</vt:lpstr>
      <vt:lpstr>Intégration des services AD FS avec les services en ligne</vt:lpstr>
      <vt:lpstr>Leçon 2 : Planification et implémentation des fournisseurs de revendications et parties de confiance AD FS</vt:lpstr>
      <vt:lpstr>Vue d'ensemble des rôles de fournisseur de revendications et de partie de confiance</vt:lpstr>
      <vt:lpstr>Vue d'ensemble des applications compatibles AD FS</vt:lpstr>
      <vt:lpstr>Options d'implémentation des magasins d'attributs</vt:lpstr>
      <vt:lpstr>Vue d'ensemble des composants d'approbation de fournisseur de revendications</vt:lpstr>
      <vt:lpstr>Vue d'ensemble des composants d'approbation de partie de confiance</vt:lpstr>
      <vt:lpstr>Configuration des approbations de fournisseur de revendications et de partie de confiance</vt:lpstr>
      <vt:lpstr>Leçon 3 : Planification et implémentation des revendications et des règles de revendication AD FS</vt:lpstr>
      <vt:lpstr>Options de configuration des règles de revendication sur une approbation de fédération</vt:lpstr>
      <vt:lpstr>Création de règles de revendication à l'aide du langage des règles de revendications</vt:lpstr>
      <vt:lpstr>Conception des revendications AD FS</vt:lpstr>
      <vt:lpstr>Options d'interaction avec les versions précédentes d'AD FS</vt:lpstr>
      <vt:lpstr>Atelier pratique : Planification et implémentation d'une infrastructure AD FS</vt:lpstr>
      <vt:lpstr>PowerPoint Presentation</vt:lpstr>
      <vt:lpstr>Scénario d'atelier pratique</vt:lpstr>
      <vt:lpstr>Contrôle des acquis de l'atelier pratique</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Module12</dc:title>
  <dc:creator>Sally</dc:creator>
  <cp:lastModifiedBy>Ruiz, Pilar</cp:lastModifiedBy>
  <cp:revision>29</cp:revision>
  <dcterms:created xsi:type="dcterms:W3CDTF">2013-03-22T15:46:32Z</dcterms:created>
  <dcterms:modified xsi:type="dcterms:W3CDTF">2013-08-13T06:33:06Z</dcterms:modified>
</cp:coreProperties>
</file>