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56"/>
  </p:notesMasterIdLst>
  <p:sldIdLst>
    <p:sldId id="256" r:id="rId2"/>
    <p:sldId id="257" r:id="rId3"/>
    <p:sldId id="258" r:id="rId4"/>
    <p:sldId id="259" r:id="rId5"/>
    <p:sldId id="260" r:id="rId6"/>
    <p:sldId id="311" r:id="rId7"/>
    <p:sldId id="261" r:id="rId8"/>
    <p:sldId id="262" r:id="rId9"/>
    <p:sldId id="324" r:id="rId10"/>
    <p:sldId id="263" r:id="rId11"/>
    <p:sldId id="312" r:id="rId12"/>
    <p:sldId id="313" r:id="rId13"/>
    <p:sldId id="314" r:id="rId14"/>
    <p:sldId id="315" r:id="rId15"/>
    <p:sldId id="325" r:id="rId16"/>
    <p:sldId id="264" r:id="rId17"/>
    <p:sldId id="265" r:id="rId18"/>
    <p:sldId id="266" r:id="rId19"/>
    <p:sldId id="267" r:id="rId20"/>
    <p:sldId id="268" r:id="rId21"/>
    <p:sldId id="269" r:id="rId22"/>
    <p:sldId id="270" r:id="rId23"/>
    <p:sldId id="271" r:id="rId24"/>
    <p:sldId id="272" r:id="rId25"/>
    <p:sldId id="273" r:id="rId26"/>
    <p:sldId id="274" r:id="rId27"/>
    <p:sldId id="316" r:id="rId28"/>
    <p:sldId id="275" r:id="rId29"/>
    <p:sldId id="276" r:id="rId30"/>
    <p:sldId id="277" r:id="rId31"/>
    <p:sldId id="278" r:id="rId32"/>
    <p:sldId id="279" r:id="rId33"/>
    <p:sldId id="280" r:id="rId34"/>
    <p:sldId id="281" r:id="rId35"/>
    <p:sldId id="282" r:id="rId36"/>
    <p:sldId id="283" r:id="rId37"/>
    <p:sldId id="318" r:id="rId38"/>
    <p:sldId id="284" r:id="rId39"/>
    <p:sldId id="285" r:id="rId40"/>
    <p:sldId id="286" r:id="rId41"/>
    <p:sldId id="287" r:id="rId42"/>
    <p:sldId id="288" r:id="rId43"/>
    <p:sldId id="289" r:id="rId44"/>
    <p:sldId id="290" r:id="rId45"/>
    <p:sldId id="291" r:id="rId46"/>
    <p:sldId id="319" r:id="rId47"/>
    <p:sldId id="320" r:id="rId48"/>
    <p:sldId id="321" r:id="rId49"/>
    <p:sldId id="322" r:id="rId50"/>
    <p:sldId id="292" r:id="rId51"/>
    <p:sldId id="323" r:id="rId52"/>
    <p:sldId id="293" r:id="rId53"/>
    <p:sldId id="294" r:id="rId54"/>
    <p:sldId id="295" r:id="rId55"/>
  </p:sldIdLst>
  <p:sldSz cx="9144000" cy="6858000" type="screen4x3"/>
  <p:notesSz cx="6858000" cy="9144000"/>
  <p:embeddedFontLst>
    <p:embeddedFont>
      <p:font typeface="Mangal" pitchFamily="18" charset="0"/>
      <p:regular r:id="rId57"/>
      <p:bold r:id="rId58"/>
    </p:embeddedFont>
    <p:embeddedFont>
      <p:font typeface="Segoe" pitchFamily="34" charset="0"/>
      <p:regular r:id="rId59"/>
      <p:bold r:id="rId60"/>
      <p:italic r:id="rId61"/>
      <p:boldItalic r:id="rId62"/>
    </p:embeddedFont>
    <p:embeddedFont>
      <p:font typeface="굴림" pitchFamily="34" charset="-127"/>
      <p:regular r:id="rId63"/>
    </p:embeddedFont>
    <p:embeddedFont>
      <p:font typeface="Segoe Light" pitchFamily="34" charset="0"/>
      <p:regular r:id="rId64"/>
      <p:italic r:id="rId65"/>
    </p:embeddedFont>
    <p:embeddedFont>
      <p:font typeface="Segoe UI Light" pitchFamily="34" charset="0"/>
      <p:regular r:id="rId66"/>
    </p:embeddedFont>
    <p:embeddedFont>
      <p:font typeface="Segoe UI" pitchFamily="34" charset="0"/>
      <p:regular r:id="rId67"/>
      <p:bold r:id="rId68"/>
      <p:italic r:id="rId69"/>
      <p:boldItalic r:id="rId70"/>
    </p:embeddedFont>
    <p:embeddedFont>
      <p:font typeface="Verdana" pitchFamily="34" charset="0"/>
      <p:regular r:id="rId71"/>
      <p:bold r:id="rId72"/>
      <p:italic r:id="rId73"/>
      <p:boldItalic r:id="rId74"/>
    </p:embeddedFont>
    <p:embeddedFont>
      <p:font typeface="Calibri" pitchFamily="34" charset="0"/>
      <p:regular r:id="rId75"/>
      <p:bold r:id="rId76"/>
      <p:italic r:id="rId77"/>
      <p:boldItalic r:id="rId78"/>
    </p:embeddedFont>
    <p:embeddedFont>
      <p:font typeface="SimSun" pitchFamily="2" charset="-122"/>
      <p:regular r:id="rId7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689" autoAdjust="0"/>
    <p:restoredTop sz="91314" autoAdjust="0"/>
  </p:normalViewPr>
  <p:slideViewPr>
    <p:cSldViewPr>
      <p:cViewPr>
        <p:scale>
          <a:sx n="109" d="100"/>
          <a:sy n="109" d="100"/>
        </p:scale>
        <p:origin x="-2460" y="-174"/>
      </p:cViewPr>
      <p:guideLst>
        <p:guide orient="horz" pos="2160"/>
        <p:guide pos="2880"/>
      </p:guideLst>
    </p:cSldViewPr>
  </p:slideViewPr>
  <p:notesTextViewPr>
    <p:cViewPr>
      <p:scale>
        <a:sx n="1" d="1"/>
        <a:sy n="1" d="1"/>
      </p:scale>
      <p:origin x="0" y="0"/>
    </p:cViewPr>
  </p:notesTextViewPr>
  <p:notesViewPr>
    <p:cSldViewPr>
      <p:cViewPr>
        <p:scale>
          <a:sx n="85" d="100"/>
          <a:sy n="85" d="100"/>
        </p:scale>
        <p:origin x="-37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7.fntdata"/><Relationship Id="rId68" Type="http://schemas.openxmlformats.org/officeDocument/2006/relationships/font" Target="fonts/font12.fntdata"/><Relationship Id="rId76" Type="http://schemas.openxmlformats.org/officeDocument/2006/relationships/font" Target="fonts/font20.fntdata"/><Relationship Id="rId7" Type="http://schemas.openxmlformats.org/officeDocument/2006/relationships/slide" Target="slides/slide6.xml"/><Relationship Id="rId71"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font" Target="fonts/font10.fntdata"/><Relationship Id="rId74" Type="http://schemas.openxmlformats.org/officeDocument/2006/relationships/font" Target="fonts/font18.fntdata"/><Relationship Id="rId79" Type="http://schemas.openxmlformats.org/officeDocument/2006/relationships/font" Target="fonts/font23.fntdata"/><Relationship Id="rId5" Type="http://schemas.openxmlformats.org/officeDocument/2006/relationships/slide" Target="slides/slide4.xml"/><Relationship Id="rId61" Type="http://schemas.openxmlformats.org/officeDocument/2006/relationships/font" Target="fonts/font5.fntdata"/><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font" Target="fonts/font17.fntdata"/><Relationship Id="rId78" Type="http://schemas.openxmlformats.org/officeDocument/2006/relationships/font" Target="fonts/font22.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font" Target="fonts/font13.fntdata"/><Relationship Id="rId77"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6.fntdata"/><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70" Type="http://schemas.openxmlformats.org/officeDocument/2006/relationships/font" Target="fonts/font14.fntdata"/><Relationship Id="rId75" Type="http://schemas.openxmlformats.org/officeDocument/2006/relationships/font" Target="fonts/font19.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AA40BB-BDB7-44A2-8E47-26A4440C717A}" type="datetimeFigureOut">
              <a:rPr lang="en-US" smtClean="0"/>
              <a:t>8/13/2013</a:t>
            </a:fld>
            <a:endParaRPr lang="en-US"/>
          </a:p>
        </p:txBody>
      </p:sp>
      <p:sp>
        <p:nvSpPr>
          <p:cNvPr id="4" name="Slide Image Placeholder 3"/>
          <p:cNvSpPr>
            <a:spLocks noGrp="1" noRot="1" noChangeAspect="1"/>
          </p:cNvSpPr>
          <p:nvPr>
            <p:ph type="sldImg" idx="2"/>
          </p:nvPr>
        </p:nvSpPr>
        <p:spPr>
          <a:xfrm>
            <a:off x="4325112" y="73152"/>
            <a:ext cx="2468880" cy="185166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10896" y="2093976"/>
            <a:ext cx="6153912" cy="6604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83F72D-4582-45DC-91B3-992085101A36}" type="slidenum">
              <a:rPr lang="en-US" smtClean="0"/>
              <a:t>‹#›</a:t>
            </a:fld>
            <a:endParaRPr lang="en-US"/>
          </a:p>
        </p:txBody>
      </p:sp>
    </p:spTree>
    <p:extLst>
      <p:ext uri="{BB962C8B-B14F-4D97-AF65-F5344CB8AC3E}">
        <p14:creationId xmlns:p14="http://schemas.microsoft.com/office/powerpoint/2010/main" val="3515255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go.microsoft.com/fwlink/?LinkID=285334"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995"/>
              </a:spcAft>
            </a:pPr>
            <a:r>
              <a:rPr lang="fr-FR" sz="1000" b="1" smtClean="0">
                <a:latin typeface="Arial"/>
                <a:ea typeface="Calibri"/>
                <a:cs typeface="Times New Roman"/>
              </a:rPr>
              <a:t>Présentation : 75 minutes</a:t>
            </a:r>
            <a:endParaRPr lang="fr-FR" sz="1000" smtClean="0">
              <a:latin typeface="Arial"/>
              <a:ea typeface="Calibri"/>
              <a:cs typeface="Times New Roman"/>
            </a:endParaRPr>
          </a:p>
          <a:p>
            <a:pPr>
              <a:lnSpc>
                <a:spcPct val="115000"/>
              </a:lnSpc>
              <a:spcAft>
                <a:spcPts val="995"/>
              </a:spcAft>
            </a:pPr>
            <a:r>
              <a:rPr lang="fr-FR" sz="1000" b="1" smtClean="0">
                <a:latin typeface="Arial"/>
                <a:ea typeface="Calibri"/>
                <a:cs typeface="Times New Roman"/>
              </a:rPr>
              <a:t>Atelier pratique : 60 minutes </a:t>
            </a:r>
            <a:endParaRPr lang="fr-FR" sz="1000" smtClean="0">
              <a:latin typeface="Arial"/>
              <a:ea typeface="Calibri"/>
              <a:cs typeface="Times New Roman"/>
            </a:endParaRPr>
          </a:p>
          <a:p>
            <a:pPr>
              <a:lnSpc>
                <a:spcPct val="115000"/>
              </a:lnSpc>
              <a:spcAft>
                <a:spcPts val="995"/>
              </a:spcAft>
            </a:pPr>
            <a:r>
              <a:rPr lang="fr-FR" sz="1000" smtClean="0">
                <a:latin typeface="Arial"/>
                <a:ea typeface="Calibri"/>
                <a:cs typeface="Times New Roman"/>
              </a:rPr>
              <a:t>À la fin de ce module, les stagiaires seront à même d'effectuer les tâches suivantes :</a:t>
            </a:r>
          </a:p>
          <a:p>
            <a:pPr marL="342900" marR="0" lvl="0" indent="-342900">
              <a:lnSpc>
                <a:spcPct val="115000"/>
              </a:lnSpc>
              <a:spcBef>
                <a:spcPts val="0"/>
              </a:spcBef>
              <a:spcAft>
                <a:spcPts val="995"/>
              </a:spcAft>
              <a:buFont typeface="Arial"/>
              <a:buChar char="•"/>
              <a:tabLst>
                <a:tab pos="457200" algn="l"/>
              </a:tabLst>
            </a:pPr>
            <a:r>
              <a:rPr lang="fr-FR" sz="1000" smtClean="0">
                <a:latin typeface="Arial"/>
                <a:ea typeface="Calibri"/>
                <a:cs typeface="Times New Roman"/>
              </a:rPr>
              <a:t>planifier et implémenter un déploiement de cluster AD RMS (Active Directory</a:t>
            </a:r>
            <a:r>
              <a:rPr lang="fr-FR" sz="1000" baseline="30000" smtClean="0">
                <a:latin typeface="Arial"/>
                <a:ea typeface="Calibri"/>
                <a:cs typeface="Times New Roman"/>
              </a:rPr>
              <a:t>®</a:t>
            </a:r>
            <a:r>
              <a:rPr lang="fr-FR" sz="1000" smtClean="0">
                <a:latin typeface="Arial"/>
                <a:ea typeface="Calibri"/>
                <a:cs typeface="Times New Roman"/>
              </a:rPr>
              <a:t> Rights Management Service) ;</a:t>
            </a:r>
          </a:p>
          <a:p>
            <a:pPr marL="342900" marR="0" lvl="0" indent="-342900">
              <a:lnSpc>
                <a:spcPct val="115000"/>
              </a:lnSpc>
              <a:spcBef>
                <a:spcPts val="0"/>
              </a:spcBef>
              <a:spcAft>
                <a:spcPts val="995"/>
              </a:spcAft>
              <a:buFont typeface="Arial"/>
              <a:buChar char="•"/>
              <a:tabLst>
                <a:tab pos="457200" algn="l"/>
              </a:tabLst>
            </a:pPr>
            <a:r>
              <a:rPr lang="fr-FR" sz="1000" smtClean="0">
                <a:latin typeface="Arial"/>
                <a:ea typeface="Calibri"/>
                <a:cs typeface="Times New Roman"/>
              </a:rPr>
              <a:t>planifier et gérer les modèles et les stratégies AD RMS ;</a:t>
            </a:r>
          </a:p>
          <a:p>
            <a:pPr marL="342900" marR="0" lvl="0" indent="-342900">
              <a:lnSpc>
                <a:spcPct val="115000"/>
              </a:lnSpc>
              <a:spcBef>
                <a:spcPts val="0"/>
              </a:spcBef>
              <a:spcAft>
                <a:spcPts val="995"/>
              </a:spcAft>
              <a:buFont typeface="Arial"/>
              <a:buChar char="•"/>
              <a:tabLst>
                <a:tab pos="457200" algn="l"/>
              </a:tabLst>
            </a:pPr>
            <a:r>
              <a:rPr lang="fr-FR" sz="1000" smtClean="0">
                <a:latin typeface="Arial"/>
                <a:ea typeface="Calibri"/>
                <a:cs typeface="Times New Roman"/>
              </a:rPr>
              <a:t>planifier et implémenter l'accès externe aux services AD RMS ;</a:t>
            </a:r>
          </a:p>
          <a:p>
            <a:pPr marL="342900" marR="0" lvl="0" indent="-342900">
              <a:lnSpc>
                <a:spcPct val="115000"/>
              </a:lnSpc>
              <a:spcBef>
                <a:spcPts val="0"/>
              </a:spcBef>
              <a:spcAft>
                <a:spcPts val="995"/>
              </a:spcAft>
              <a:buFont typeface="Arial"/>
              <a:buChar char="•"/>
              <a:tabLst>
                <a:tab pos="457200" algn="l"/>
              </a:tabLst>
            </a:pPr>
            <a:r>
              <a:rPr lang="fr-FR" sz="1000" smtClean="0">
                <a:latin typeface="Arial"/>
                <a:ea typeface="Calibri"/>
                <a:cs typeface="Times New Roman"/>
              </a:rPr>
              <a:t>planifier et implémenter l'intégration d'AD RMS au contrôle d'accès dynamique.</a:t>
            </a:r>
          </a:p>
          <a:p>
            <a:pPr>
              <a:lnSpc>
                <a:spcPct val="115000"/>
              </a:lnSpc>
              <a:spcAft>
                <a:spcPts val="300"/>
              </a:spcAft>
            </a:pPr>
            <a:r>
              <a:rPr lang="fr-FR" sz="1000" b="1" smtClean="0">
                <a:latin typeface="Arial"/>
                <a:ea typeface="Calibri"/>
                <a:cs typeface="Times New Roman"/>
              </a:rPr>
              <a:t>Documents de cours</a:t>
            </a:r>
            <a:endParaRPr lang="fr-FR" sz="1000" smtClean="0">
              <a:latin typeface="Arial"/>
              <a:ea typeface="Calibri"/>
              <a:cs typeface="Times New Roman"/>
            </a:endParaRPr>
          </a:p>
          <a:p>
            <a:pPr>
              <a:lnSpc>
                <a:spcPct val="115000"/>
              </a:lnSpc>
              <a:spcAft>
                <a:spcPts val="995"/>
              </a:spcAft>
            </a:pPr>
            <a:r>
              <a:rPr lang="fr-FR" sz="1000" smtClean="0">
                <a:latin typeface="Arial"/>
                <a:ea typeface="Calibri"/>
                <a:cs typeface="Times New Roman"/>
              </a:rPr>
              <a:t>Pour animer ce module, vous devez disposer du fichier Microsoft</a:t>
            </a:r>
            <a:r>
              <a:rPr lang="fr-FR" sz="1000" baseline="30000" smtClean="0">
                <a:latin typeface="Arial"/>
                <a:ea typeface="Calibri"/>
                <a:cs typeface="Times New Roman"/>
              </a:rPr>
              <a:t>®</a:t>
            </a:r>
            <a:r>
              <a:rPr lang="fr-FR" sz="1000" smtClean="0">
                <a:latin typeface="Arial"/>
                <a:ea typeface="Calibri"/>
                <a:cs typeface="Times New Roman"/>
              </a:rPr>
              <a:t> Office PowerPoint</a:t>
            </a:r>
            <a:r>
              <a:rPr lang="fr-FR" sz="1000" baseline="30000" smtClean="0">
                <a:latin typeface="Arial"/>
                <a:ea typeface="Calibri"/>
                <a:cs typeface="Times New Roman"/>
              </a:rPr>
              <a:t>®</a:t>
            </a:r>
            <a:r>
              <a:rPr lang="fr-FR" sz="1000" smtClean="0">
                <a:latin typeface="Arial"/>
                <a:ea typeface="Calibri"/>
                <a:cs typeface="Times New Roman"/>
              </a:rPr>
              <a:t> 22414B_13.pptx.</a:t>
            </a:r>
          </a:p>
          <a:p>
            <a:pPr>
              <a:lnSpc>
                <a:spcPct val="115000"/>
              </a:lnSpc>
              <a:spcAft>
                <a:spcPts val="995"/>
              </a:spcAft>
            </a:pPr>
            <a:r>
              <a:rPr lang="fr-FR" sz="1000" b="1" smtClean="0">
                <a:latin typeface="Arial"/>
                <a:ea typeface="Calibri"/>
                <a:cs typeface="Times New Roman"/>
              </a:rPr>
              <a:t>Important :</a:t>
            </a:r>
            <a:r>
              <a:rPr lang="fr-FR" sz="1000" smtClean="0">
                <a:latin typeface="Arial"/>
                <a:ea typeface="Calibri"/>
                <a:cs typeface="Times New Roman"/>
              </a:rPr>
              <a:t> il est recommandé d'utiliser PowerPoint 2010 ou une version plus récente pour afficher les diapositives de ce cours. Si vous utilisez la Visionneuse PowerPoint ou une version antérieure de PowerPoint, certaines diapositives risquent de ne pas s'afficher correctement.</a:t>
            </a:r>
          </a:p>
          <a:p>
            <a:pPr>
              <a:lnSpc>
                <a:spcPct val="115000"/>
              </a:lnSpc>
              <a:spcAft>
                <a:spcPts val="300"/>
              </a:spcAft>
            </a:pPr>
            <a:r>
              <a:rPr lang="fr-FR" sz="1000" b="1" smtClean="0">
                <a:latin typeface="Arial"/>
                <a:ea typeface="Calibri"/>
                <a:cs typeface="Times New Roman"/>
              </a:rPr>
              <a:t>Préparation</a:t>
            </a:r>
            <a:endParaRPr lang="fr-FR" sz="1000" smtClean="0">
              <a:latin typeface="Arial"/>
              <a:ea typeface="Calibri"/>
              <a:cs typeface="Times New Roman"/>
            </a:endParaRPr>
          </a:p>
          <a:p>
            <a:pPr>
              <a:lnSpc>
                <a:spcPct val="115000"/>
              </a:lnSpc>
              <a:spcAft>
                <a:spcPts val="995"/>
              </a:spcAft>
            </a:pPr>
            <a:r>
              <a:rPr lang="fr-FR" sz="1000" smtClean="0">
                <a:latin typeface="Arial"/>
                <a:ea typeface="Calibri"/>
                <a:cs typeface="Times New Roman"/>
              </a:rPr>
              <a:t>Pour préparer ce module, vous devez effectuer les tâches suivantes :</a:t>
            </a:r>
          </a:p>
          <a:p>
            <a:pPr marL="342900" marR="0" lvl="0" indent="-342900">
              <a:lnSpc>
                <a:spcPct val="115000"/>
              </a:lnSpc>
              <a:spcBef>
                <a:spcPts val="0"/>
              </a:spcBef>
              <a:spcAft>
                <a:spcPts val="995"/>
              </a:spcAft>
              <a:buFont typeface="Arial"/>
              <a:buChar char="•"/>
              <a:tabLst>
                <a:tab pos="457200" algn="l"/>
              </a:tabLst>
            </a:pPr>
            <a:r>
              <a:rPr lang="fr-FR" sz="1000" smtClean="0">
                <a:latin typeface="Arial"/>
                <a:ea typeface="Calibri"/>
                <a:cs typeface="Times New Roman"/>
              </a:rPr>
              <a:t>lire tous les documents de cours relatifs à ce module ;</a:t>
            </a:r>
          </a:p>
          <a:p>
            <a:pPr marL="342900" marR="0" lvl="0" indent="-342900">
              <a:lnSpc>
                <a:spcPct val="115000"/>
              </a:lnSpc>
              <a:spcBef>
                <a:spcPts val="0"/>
              </a:spcBef>
              <a:spcAft>
                <a:spcPts val="995"/>
              </a:spcAft>
              <a:buFont typeface="Arial"/>
              <a:buChar char="•"/>
              <a:tabLst>
                <a:tab pos="457200" algn="l"/>
              </a:tabLst>
            </a:pPr>
            <a:r>
              <a:rPr lang="fr-FR" sz="1000" smtClean="0">
                <a:latin typeface="Arial"/>
                <a:ea typeface="SimSun"/>
                <a:cs typeface="Times New Roman"/>
              </a:rPr>
              <a:t>exercez-vous à exécuter les démonstrations </a:t>
            </a:r>
            <a:r>
              <a:rPr lang="fr-FR" sz="1000" smtClean="0">
                <a:latin typeface="Arial"/>
                <a:ea typeface="Calibri"/>
                <a:cs typeface="Times New Roman"/>
              </a:rPr>
              <a:t>;</a:t>
            </a:r>
          </a:p>
          <a:p>
            <a:pPr marL="342900" marR="0" lvl="0" indent="-342900">
              <a:lnSpc>
                <a:spcPct val="115000"/>
              </a:lnSpc>
              <a:spcBef>
                <a:spcPts val="0"/>
              </a:spcBef>
              <a:spcAft>
                <a:spcPts val="995"/>
              </a:spcAft>
              <a:buFont typeface="Arial"/>
              <a:buChar char="•"/>
              <a:tabLst>
                <a:tab pos="457200" algn="l"/>
              </a:tabLst>
            </a:pPr>
            <a:r>
              <a:rPr lang="fr-FR" sz="1000" smtClean="0">
                <a:latin typeface="Arial"/>
                <a:ea typeface="Calibri"/>
                <a:cs typeface="Times New Roman"/>
              </a:rPr>
              <a:t>vous exercer à exécuter les ateliers ;</a:t>
            </a:r>
          </a:p>
          <a:p>
            <a:pPr marL="342900" marR="0" lvl="0" indent="-342900">
              <a:lnSpc>
                <a:spcPct val="115000"/>
              </a:lnSpc>
              <a:spcBef>
                <a:spcPts val="0"/>
              </a:spcBef>
              <a:spcAft>
                <a:spcPts val="995"/>
              </a:spcAft>
              <a:buFont typeface="Arial"/>
              <a:buChar char="•"/>
              <a:tabLst>
                <a:tab pos="457200" algn="l"/>
              </a:tabLst>
            </a:pPr>
            <a:r>
              <a:rPr lang="fr-FR" sz="1000" smtClean="0">
                <a:latin typeface="Arial"/>
                <a:ea typeface="Calibri"/>
                <a:cs typeface="Times New Roman"/>
              </a:rPr>
              <a:t>passer en revue la section « Contrôle des acquis et éléments à retenir » et réfléchir à la façon de l'utiliser pour que les stagiaires puissent approfondir leurs connaissances et les mettre en pratique dans le cadre de leur fonction.</a:t>
            </a:r>
          </a:p>
          <a:p>
            <a:pPr marL="0" marR="0" lvl="0" indent="0" algn="l" defTabSz="914400" rtl="0" eaLnBrk="1" fontAlgn="auto" latinLnBrk="0" hangingPunct="1">
              <a:lnSpc>
                <a:spcPct val="115000"/>
              </a:lnSpc>
              <a:spcBef>
                <a:spcPts val="0"/>
              </a:spcBef>
              <a:spcAft>
                <a:spcPts val="995"/>
              </a:spcAft>
              <a:buClrTx/>
              <a:buSzTx/>
              <a:buFontTx/>
              <a:buNone/>
              <a:tabLst/>
              <a:defRPr/>
            </a:pPr>
            <a:r>
              <a:rPr lang="fr-FR" sz="1000" smtClean="0">
                <a:latin typeface="Arial"/>
                <a:ea typeface="Calibri"/>
                <a:cs typeface="Times New Roman"/>
              </a:rPr>
              <a:t>Lors de la préparation de ce cours, il est impératif que vous exécutiez vous-même les ateliers afin de comprendre comment ils fonctionnent et les concepts abordés dans chacun d'entre eux. Vous serez ainsi à même de fournir des astuces avisées aux </a:t>
            </a:r>
            <a:r>
              <a:rPr lang="fr-FR" sz="1000" smtClean="0">
                <a:solidFill>
                  <a:prstClr val="black"/>
                </a:solidFill>
                <a:latin typeface="Arial"/>
                <a:ea typeface="Calibri"/>
                <a:cs typeface="Times New Roman"/>
              </a:rPr>
              <a:t>stagiaires qui peuvent se retrouver bloqués lors d'un atelier. Vous serez également plus en mesure d'organiser votre cours afin de vous assurer que tous les concepts abordés dans les ateliers y sont également traités.</a:t>
            </a:r>
            <a:endParaRPr lang="fr-FR" sz="1000" smtClean="0"/>
          </a:p>
        </p:txBody>
      </p:sp>
      <p:sp>
        <p:nvSpPr>
          <p:cNvPr id="4" name="Slide Number Placeholder 3"/>
          <p:cNvSpPr>
            <a:spLocks noGrp="1"/>
          </p:cNvSpPr>
          <p:nvPr>
            <p:ph type="sldNum" sz="quarter" idx="10"/>
          </p:nvPr>
        </p:nvSpPr>
        <p:spPr/>
        <p:txBody>
          <a:bodyPr/>
          <a:lstStyle/>
          <a:p>
            <a:fld id="{5683F72D-4582-45DC-91B3-992085101A36}" type="slidenum">
              <a:rPr lang="fr-FR" smtClean="0"/>
              <a:t>1</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 Planification et implémentation d'une infrastructure de gestion des droits relatifs à l'information (IRM)</a:t>
            </a:r>
            <a:endParaRPr lang="fr-FR" sz="1200" b="1">
              <a:solidFill>
                <a:srgbClr val="336699"/>
              </a:solidFill>
              <a:latin typeface="Arial"/>
            </a:endParaRPr>
          </a:p>
        </p:txBody>
      </p:sp>
    </p:spTree>
    <p:extLst>
      <p:ext uri="{BB962C8B-B14F-4D97-AF65-F5344CB8AC3E}">
        <p14:creationId xmlns:p14="http://schemas.microsoft.com/office/powerpoint/2010/main" val="845822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b="1" dirty="0" smtClean="0">
                <a:latin typeface="Arial"/>
                <a:ea typeface="Calibri"/>
                <a:cs typeface="Times New Roman"/>
              </a:rPr>
              <a:t>Étapes de préparation</a:t>
            </a:r>
            <a:endParaRPr lang="fr-FR" sz="1000" dirty="0" smtClean="0">
              <a:latin typeface="Arial"/>
              <a:ea typeface="Calibri"/>
              <a:cs typeface="Times New Roman"/>
            </a:endParaRPr>
          </a:p>
          <a:p>
            <a:pPr>
              <a:lnSpc>
                <a:spcPct val="115000"/>
              </a:lnSpc>
              <a:spcAft>
                <a:spcPts val="1000"/>
              </a:spcAft>
            </a:pPr>
            <a:r>
              <a:rPr lang="fr-FR" sz="1000" dirty="0">
                <a:latin typeface="Arial"/>
                <a:ea typeface="SimSun"/>
                <a:cs typeface="Arial"/>
              </a:rPr>
              <a:t>Pour mener à bien cette démonstration, 22414B-LON-DC1 doit être en cours d'exécution</a:t>
            </a:r>
            <a:r>
              <a:rPr lang="fr-FR" sz="1000" dirty="0">
                <a:latin typeface="Arial"/>
                <a:ea typeface="SimSun"/>
                <a:cs typeface="Segoe UI"/>
              </a:rPr>
              <a:t>. Connectez-vous en tant qu'</a:t>
            </a:r>
            <a:r>
              <a:rPr lang="en-US" sz="1000" b="1" dirty="0">
                <a:latin typeface="Arial"/>
                <a:ea typeface="SimSun"/>
                <a:cs typeface="Arial"/>
              </a:rPr>
              <a:t>ADATUM\</a:t>
            </a:r>
            <a:r>
              <a:rPr lang="en-US" sz="1000" b="1" dirty="0" err="1">
                <a:latin typeface="Arial"/>
                <a:ea typeface="SimSun"/>
                <a:cs typeface="Arial"/>
              </a:rPr>
              <a:t>Administrateur</a:t>
            </a:r>
            <a:r>
              <a:rPr lang="fr-FR" sz="1000" dirty="0">
                <a:latin typeface="Arial"/>
                <a:ea typeface="SimSun"/>
                <a:cs typeface="Segoe UI"/>
              </a:rPr>
              <a:t> avec le mot de passe </a:t>
            </a:r>
            <a:r>
              <a:rPr lang="en-US" sz="1000" b="1" dirty="0">
                <a:latin typeface="Arial"/>
                <a:ea typeface="SimSun"/>
                <a:cs typeface="Arial"/>
              </a:rPr>
              <a:t>Pa$$w0rd</a:t>
            </a:r>
            <a:r>
              <a:rPr lang="fr-FR" sz="1000" dirty="0" smtClean="0">
                <a:latin typeface="Arial"/>
                <a:ea typeface="Calibri"/>
                <a:cs typeface="Segoe UI"/>
              </a:rPr>
              <a:t>.</a:t>
            </a:r>
            <a:endParaRPr lang="fr-FR" sz="1000" dirty="0" smtClean="0">
              <a:latin typeface="Arial"/>
              <a:ea typeface="Calibri"/>
              <a:cs typeface="Times New Roman"/>
            </a:endParaRPr>
          </a:p>
          <a:p>
            <a:pPr>
              <a:lnSpc>
                <a:spcPct val="115000"/>
              </a:lnSpc>
              <a:spcAft>
                <a:spcPts val="1000"/>
              </a:spcAft>
            </a:pPr>
            <a:r>
              <a:rPr lang="fr-FR" sz="1000" b="1" dirty="0" smtClean="0">
                <a:latin typeface="Arial"/>
                <a:ea typeface="Calibri"/>
                <a:cs typeface="Times New Roman"/>
              </a:rPr>
              <a:t>Procédure de démonstration</a:t>
            </a:r>
            <a:endParaRPr lang="fr-FR" sz="1000" dirty="0" smtClean="0">
              <a:latin typeface="Arial"/>
              <a:ea typeface="Calibri"/>
              <a:cs typeface="Times New Roman"/>
            </a:endParaRPr>
          </a:p>
          <a:p>
            <a:pPr>
              <a:lnSpc>
                <a:spcPct val="115000"/>
              </a:lnSpc>
              <a:spcAft>
                <a:spcPts val="300"/>
              </a:spcAft>
            </a:pPr>
            <a:r>
              <a:rPr lang="fr-FR" sz="1000" b="1" dirty="0" smtClean="0">
                <a:latin typeface="Arial"/>
                <a:ea typeface="Calibri"/>
                <a:cs typeface="Times New Roman"/>
              </a:rPr>
              <a:t>Préparer l'infrastructure AD RMS (Active Directory </a:t>
            </a:r>
            <a:r>
              <a:rPr lang="fr-FR" sz="1000" b="1" dirty="0" err="1" smtClean="0">
                <a:latin typeface="Arial"/>
                <a:ea typeface="Calibri"/>
                <a:cs typeface="Times New Roman"/>
              </a:rPr>
              <a:t>Rights</a:t>
            </a:r>
            <a:r>
              <a:rPr lang="fr-FR" sz="1000" b="1" dirty="0" smtClean="0">
                <a:latin typeface="Arial"/>
                <a:ea typeface="Calibri"/>
                <a:cs typeface="Times New Roman"/>
              </a:rPr>
              <a:t> Management Services)</a:t>
            </a:r>
            <a:endParaRPr lang="fr-FR" sz="1000" dirty="0" smtClean="0">
              <a:latin typeface="Arial"/>
              <a:ea typeface="Calibri"/>
              <a:cs typeface="Times New Roman"/>
            </a:endParaRPr>
          </a:p>
          <a:p>
            <a:pPr marL="342900" marR="0" lvl="0" indent="-342900">
              <a:lnSpc>
                <a:spcPct val="115000"/>
              </a:lnSpc>
              <a:spcBef>
                <a:spcPts val="0"/>
              </a:spcBef>
              <a:spcAft>
                <a:spcPts val="995"/>
              </a:spcAft>
              <a:buFont typeface="+mj-lt"/>
              <a:buAutoNum type="arabicPeriod"/>
              <a:tabLst>
                <a:tab pos="400050" algn="l"/>
              </a:tabLst>
            </a:pPr>
            <a:r>
              <a:rPr lang="fr-FR" sz="1000" dirty="0" smtClean="0">
                <a:latin typeface="Arial"/>
                <a:ea typeface="Calibri"/>
                <a:cs typeface="Times New Roman"/>
              </a:rPr>
              <a:t>Sur LON-DC1, dans le Gestionnaire de serveur, cliquez sur </a:t>
            </a:r>
            <a:r>
              <a:rPr lang="fr-FR" sz="1000" b="1" dirty="0" smtClean="0">
                <a:latin typeface="Arial"/>
                <a:ea typeface="Calibri"/>
                <a:cs typeface="Times New Roman"/>
              </a:rPr>
              <a:t>Outils</a:t>
            </a:r>
            <a:r>
              <a:rPr lang="fr-FR" sz="1000" dirty="0" smtClean="0">
                <a:latin typeface="Arial"/>
                <a:ea typeface="Calibri"/>
                <a:cs typeface="Times New Roman"/>
              </a:rPr>
              <a:t>, puis sélectionnez </a:t>
            </a:r>
            <a:r>
              <a:rPr lang="fr-FR" sz="1000" b="1" dirty="0" smtClean="0">
                <a:latin typeface="Arial"/>
                <a:ea typeface="Calibri"/>
                <a:cs typeface="Times New Roman"/>
              </a:rPr>
              <a:t>Utilisateurs et ordinateurs Active Directory</a:t>
            </a:r>
            <a:r>
              <a:rPr lang="fr-FR" sz="1000" dirty="0" smtClean="0">
                <a:latin typeface="Arial"/>
                <a:ea typeface="Calibri"/>
                <a:cs typeface="Times New Roman"/>
              </a:rPr>
              <a:t>.</a:t>
            </a:r>
          </a:p>
          <a:p>
            <a:pPr marL="342900" marR="0" lvl="0" indent="-342900">
              <a:lnSpc>
                <a:spcPct val="115000"/>
              </a:lnSpc>
              <a:spcBef>
                <a:spcPts val="0"/>
              </a:spcBef>
              <a:spcAft>
                <a:spcPts val="995"/>
              </a:spcAft>
              <a:buFont typeface="+mj-lt"/>
              <a:buAutoNum type="arabicPeriod"/>
              <a:tabLst>
                <a:tab pos="400050" algn="l"/>
              </a:tabLst>
            </a:pPr>
            <a:r>
              <a:rPr lang="fr-FR" sz="1000" dirty="0" smtClean="0">
                <a:latin typeface="Arial"/>
                <a:ea typeface="Calibri"/>
                <a:cs typeface="Times New Roman"/>
              </a:rPr>
              <a:t>Dans l'arborescence de la console, développez </a:t>
            </a:r>
            <a:r>
              <a:rPr lang="fr-FR" sz="1000" b="1" dirty="0" smtClean="0">
                <a:latin typeface="Arial"/>
                <a:ea typeface="Calibri"/>
                <a:cs typeface="Times New Roman"/>
              </a:rPr>
              <a:t>Adatum.com</a:t>
            </a:r>
            <a:r>
              <a:rPr lang="fr-FR" sz="1000" dirty="0" smtClean="0">
                <a:latin typeface="Arial"/>
                <a:ea typeface="Calibri"/>
                <a:cs typeface="Times New Roman"/>
              </a:rPr>
              <a:t>.</a:t>
            </a:r>
          </a:p>
          <a:p>
            <a:pPr marL="342900" marR="0" lvl="0" indent="-342900">
              <a:lnSpc>
                <a:spcPct val="115000"/>
              </a:lnSpc>
              <a:spcBef>
                <a:spcPts val="0"/>
              </a:spcBef>
              <a:spcAft>
                <a:spcPts val="995"/>
              </a:spcAft>
              <a:buFont typeface="+mj-lt"/>
              <a:buAutoNum type="arabicPeriod"/>
              <a:tabLst>
                <a:tab pos="400050" algn="l"/>
              </a:tabLst>
            </a:pPr>
            <a:r>
              <a:rPr lang="fr-FR" sz="1000" dirty="0">
                <a:latin typeface="Arial"/>
                <a:ea typeface="SimSun"/>
                <a:cs typeface="Arial"/>
              </a:rPr>
              <a:t>Cliquez avec le bouton droit sur </a:t>
            </a:r>
            <a:r>
              <a:rPr lang="en-US" sz="1000" b="1" dirty="0">
                <a:latin typeface="Arial"/>
                <a:ea typeface="SimSun"/>
                <a:cs typeface="Arial"/>
              </a:rPr>
              <a:t>Users</a:t>
            </a:r>
            <a:r>
              <a:rPr lang="en-US" sz="1000" dirty="0">
                <a:latin typeface="Arial"/>
                <a:ea typeface="SimSun"/>
                <a:cs typeface="Arial"/>
              </a:rPr>
              <a:t> (</a:t>
            </a:r>
            <a:r>
              <a:rPr lang="en-US" sz="1000" dirty="0" err="1">
                <a:latin typeface="Arial"/>
                <a:ea typeface="SimSun"/>
                <a:cs typeface="Arial"/>
              </a:rPr>
              <a:t>Utilisateurs</a:t>
            </a:r>
            <a:r>
              <a:rPr lang="en-US" sz="1000" dirty="0">
                <a:latin typeface="Arial"/>
                <a:ea typeface="SimSun"/>
                <a:cs typeface="Arial"/>
              </a:rPr>
              <a:t>)</a:t>
            </a:r>
            <a:r>
              <a:rPr lang="fr-FR" sz="1000" dirty="0">
                <a:latin typeface="Arial"/>
                <a:ea typeface="SimSun"/>
                <a:cs typeface="Arial"/>
              </a:rPr>
              <a:t>, pointez sur </a:t>
            </a:r>
            <a:r>
              <a:rPr lang="en-US" sz="1000" b="1" dirty="0">
                <a:latin typeface="Arial"/>
                <a:ea typeface="SimSun"/>
                <a:cs typeface="Arial"/>
              </a:rPr>
              <a:t>Nouveau</a:t>
            </a:r>
            <a:r>
              <a:rPr lang="fr-FR" sz="1000" dirty="0">
                <a:latin typeface="Arial"/>
                <a:ea typeface="SimSun"/>
                <a:cs typeface="Arial"/>
              </a:rPr>
              <a:t>, puis cliquez </a:t>
            </a:r>
            <a:r>
              <a:rPr lang="fr-FR" sz="1000" dirty="0" smtClean="0">
                <a:latin typeface="Arial"/>
                <a:ea typeface="SimSun"/>
                <a:cs typeface="Arial"/>
              </a:rPr>
              <a:t>sur </a:t>
            </a:r>
            <a:r>
              <a:rPr lang="en-US" sz="1000" b="1" dirty="0" err="1" smtClean="0">
                <a:latin typeface="Arial"/>
                <a:ea typeface="SimSun"/>
                <a:cs typeface="Arial"/>
              </a:rPr>
              <a:t>Utilisateur</a:t>
            </a:r>
            <a:r>
              <a:rPr lang="fr-FR" sz="1000" dirty="0" smtClean="0">
                <a:latin typeface="Arial"/>
                <a:ea typeface="Calibri"/>
                <a:cs typeface="Times New Roman"/>
              </a:rPr>
              <a:t>.</a:t>
            </a:r>
            <a:endParaRPr lang="fr-FR" sz="1000" dirty="0" smtClean="0">
              <a:latin typeface="Arial"/>
              <a:ea typeface="Calibri"/>
              <a:cs typeface="Times New Roman"/>
            </a:endParaRPr>
          </a:p>
          <a:p>
            <a:pPr marL="342900" marR="0" lvl="0" indent="-342900">
              <a:lnSpc>
                <a:spcPct val="115000"/>
              </a:lnSpc>
              <a:spcBef>
                <a:spcPts val="0"/>
              </a:spcBef>
              <a:spcAft>
                <a:spcPts val="995"/>
              </a:spcAft>
              <a:buFont typeface="+mj-lt"/>
              <a:buAutoNum type="arabicPeriod"/>
              <a:tabLst>
                <a:tab pos="400050" algn="l"/>
              </a:tabLst>
            </a:pPr>
            <a:r>
              <a:rPr lang="fr-FR" sz="1000" dirty="0">
                <a:latin typeface="Arial"/>
                <a:ea typeface="SimSun"/>
                <a:cs typeface="Arial"/>
              </a:rPr>
              <a:t>Dans la boîte de dialogue </a:t>
            </a:r>
            <a:r>
              <a:rPr lang="en-US" sz="1000" b="1" dirty="0" err="1">
                <a:latin typeface="Arial"/>
                <a:ea typeface="SimSun"/>
                <a:cs typeface="Arial"/>
              </a:rPr>
              <a:t>Nouvel</a:t>
            </a:r>
            <a:r>
              <a:rPr lang="en-US" sz="1000" b="1" dirty="0">
                <a:latin typeface="Arial"/>
                <a:ea typeface="SimSun"/>
                <a:cs typeface="Arial"/>
              </a:rPr>
              <a:t> objet – </a:t>
            </a:r>
            <a:r>
              <a:rPr lang="en-US" sz="1000" b="1" dirty="0" err="1">
                <a:latin typeface="Arial"/>
                <a:ea typeface="SimSun"/>
                <a:cs typeface="Arial"/>
              </a:rPr>
              <a:t>Utilisateur</a:t>
            </a:r>
            <a:r>
              <a:rPr lang="fr-FR" sz="1000" dirty="0">
                <a:latin typeface="Arial"/>
                <a:ea typeface="SimSun"/>
                <a:cs typeface="Arial"/>
              </a:rPr>
              <a:t>, tapez </a:t>
            </a:r>
            <a:r>
              <a:rPr lang="en-US" sz="1000" b="1" dirty="0">
                <a:latin typeface="Arial"/>
                <a:ea typeface="SimSun"/>
                <a:cs typeface="Arial"/>
              </a:rPr>
              <a:t>ADRMSSRVC</a:t>
            </a:r>
            <a:r>
              <a:rPr lang="fr-FR" sz="1000" dirty="0">
                <a:latin typeface="Arial"/>
                <a:ea typeface="SimSun"/>
                <a:cs typeface="Arial"/>
              </a:rPr>
              <a:t> dans les zones </a:t>
            </a:r>
            <a:r>
              <a:rPr lang="en-US" sz="1000" b="1" dirty="0" err="1">
                <a:latin typeface="Arial"/>
                <a:ea typeface="SimSun"/>
                <a:cs typeface="Arial"/>
              </a:rPr>
              <a:t>Prénom</a:t>
            </a:r>
            <a:r>
              <a:rPr lang="fr-FR" sz="1000" dirty="0">
                <a:latin typeface="Arial"/>
                <a:ea typeface="SimSun"/>
                <a:cs typeface="Arial"/>
              </a:rPr>
              <a:t> et </a:t>
            </a:r>
            <a:r>
              <a:rPr lang="en-US" sz="1000" b="1" dirty="0">
                <a:latin typeface="Arial"/>
                <a:ea typeface="SimSun"/>
                <a:cs typeface="Arial"/>
              </a:rPr>
              <a:t>Nom </a:t>
            </a:r>
            <a:r>
              <a:rPr lang="en-US" sz="1000" b="1" dirty="0" err="1">
                <a:latin typeface="Arial"/>
                <a:ea typeface="SimSun"/>
                <a:cs typeface="Arial"/>
              </a:rPr>
              <a:t>d’ouverture</a:t>
            </a:r>
            <a:r>
              <a:rPr lang="en-US" sz="1000" b="1" dirty="0">
                <a:latin typeface="Arial"/>
                <a:ea typeface="SimSun"/>
                <a:cs typeface="Arial"/>
              </a:rPr>
              <a:t> de session de </a:t>
            </a:r>
            <a:r>
              <a:rPr lang="en-US" sz="1000" b="1" dirty="0" err="1">
                <a:latin typeface="Arial"/>
                <a:ea typeface="SimSun"/>
                <a:cs typeface="Arial"/>
              </a:rPr>
              <a:t>l'utilisateur</a:t>
            </a:r>
            <a:r>
              <a:rPr lang="fr-FR" sz="1000" dirty="0">
                <a:latin typeface="Arial"/>
                <a:ea typeface="SimSun"/>
                <a:cs typeface="Arial"/>
              </a:rPr>
              <a:t> , puis cliquez sur </a:t>
            </a:r>
            <a:r>
              <a:rPr lang="en-US" sz="1000" b="1" dirty="0" err="1">
                <a:latin typeface="Arial"/>
                <a:ea typeface="SimSun"/>
                <a:cs typeface="Arial"/>
              </a:rPr>
              <a:t>Suivant</a:t>
            </a:r>
            <a:r>
              <a:rPr lang="fr-FR" sz="1000" dirty="0" smtClean="0">
                <a:latin typeface="Arial"/>
                <a:ea typeface="Calibri"/>
                <a:cs typeface="Times New Roman"/>
              </a:rPr>
              <a:t>.</a:t>
            </a:r>
            <a:endParaRPr lang="fr-FR" sz="1000" dirty="0" smtClean="0">
              <a:latin typeface="Arial"/>
              <a:ea typeface="Calibri"/>
              <a:cs typeface="Times New Roman"/>
            </a:endParaRPr>
          </a:p>
          <a:p>
            <a:pPr marL="342900" marR="0" lvl="0" indent="-342900">
              <a:lnSpc>
                <a:spcPct val="115000"/>
              </a:lnSpc>
              <a:spcBef>
                <a:spcPts val="0"/>
              </a:spcBef>
              <a:spcAft>
                <a:spcPts val="995"/>
              </a:spcAft>
              <a:buFont typeface="+mj-lt"/>
              <a:buAutoNum type="arabicPeriod"/>
              <a:tabLst>
                <a:tab pos="400050" algn="l"/>
              </a:tabLst>
            </a:pPr>
            <a:r>
              <a:rPr lang="fr-FR" sz="1000" dirty="0">
                <a:latin typeface="Arial"/>
                <a:ea typeface="SimSun"/>
                <a:cs typeface="Arial"/>
              </a:rPr>
              <a:t>Dans la boîte de dialogue </a:t>
            </a:r>
            <a:r>
              <a:rPr lang="en-US" sz="1000" b="1" dirty="0" err="1">
                <a:latin typeface="Arial"/>
                <a:ea typeface="SimSun"/>
                <a:cs typeface="Arial"/>
              </a:rPr>
              <a:t>Nouvel</a:t>
            </a:r>
            <a:r>
              <a:rPr lang="en-US" sz="1000" b="1" dirty="0">
                <a:latin typeface="Arial"/>
                <a:ea typeface="SimSun"/>
                <a:cs typeface="Arial"/>
              </a:rPr>
              <a:t> objet – </a:t>
            </a:r>
            <a:r>
              <a:rPr lang="en-US" sz="1000" b="1" dirty="0" err="1">
                <a:latin typeface="Arial"/>
                <a:ea typeface="SimSun"/>
                <a:cs typeface="Arial"/>
              </a:rPr>
              <a:t>Utilisateur</a:t>
            </a:r>
            <a:r>
              <a:rPr lang="fr-FR" sz="1000" dirty="0">
                <a:latin typeface="Arial"/>
                <a:ea typeface="SimSun"/>
                <a:cs typeface="Arial"/>
              </a:rPr>
              <a:t>, tapez </a:t>
            </a:r>
            <a:r>
              <a:rPr lang="en-US" sz="1000" b="1" dirty="0">
                <a:latin typeface="Arial"/>
                <a:ea typeface="SimSun"/>
                <a:cs typeface="Arial"/>
              </a:rPr>
              <a:t>Pa$$w0rd</a:t>
            </a:r>
            <a:r>
              <a:rPr lang="fr-FR" sz="1000" dirty="0">
                <a:latin typeface="Arial"/>
                <a:ea typeface="SimSun"/>
                <a:cs typeface="Arial"/>
              </a:rPr>
              <a:t> dans les zones </a:t>
            </a:r>
            <a:r>
              <a:rPr lang="en-US" sz="1000" b="1" dirty="0">
                <a:latin typeface="Arial"/>
                <a:ea typeface="SimSun"/>
                <a:cs typeface="Arial"/>
              </a:rPr>
              <a:t>Mot de </a:t>
            </a:r>
            <a:r>
              <a:rPr lang="en-US" sz="1000" b="1" dirty="0" err="1">
                <a:latin typeface="Arial"/>
                <a:ea typeface="SimSun"/>
                <a:cs typeface="Arial"/>
              </a:rPr>
              <a:t>passe</a:t>
            </a:r>
            <a:r>
              <a:rPr lang="fr-FR" sz="1000" dirty="0">
                <a:latin typeface="Arial"/>
                <a:ea typeface="SimSun"/>
                <a:cs typeface="Arial"/>
              </a:rPr>
              <a:t> et </a:t>
            </a:r>
            <a:r>
              <a:rPr lang="en-US" sz="1000" b="1" dirty="0">
                <a:latin typeface="Arial"/>
                <a:ea typeface="SimSun"/>
                <a:cs typeface="Arial"/>
              </a:rPr>
              <a:t>Confirmer le mot de </a:t>
            </a:r>
            <a:r>
              <a:rPr lang="en-US" sz="1000" b="1" dirty="0" err="1">
                <a:latin typeface="Arial"/>
                <a:ea typeface="SimSun"/>
                <a:cs typeface="Arial"/>
              </a:rPr>
              <a:t>passe</a:t>
            </a:r>
            <a:r>
              <a:rPr lang="fr-FR" sz="1000" dirty="0">
                <a:latin typeface="Arial"/>
                <a:ea typeface="SimSun"/>
                <a:cs typeface="Arial"/>
              </a:rPr>
              <a:t>. Désactivez la case à cocher </a:t>
            </a:r>
            <a:r>
              <a:rPr lang="en-US" sz="1000" b="1" dirty="0" err="1">
                <a:latin typeface="Arial"/>
                <a:ea typeface="SimSun"/>
                <a:cs typeface="Arial"/>
              </a:rPr>
              <a:t>L'utilisateur</a:t>
            </a:r>
            <a:r>
              <a:rPr lang="en-US" sz="1000" b="1" dirty="0">
                <a:latin typeface="Arial"/>
                <a:ea typeface="SimSun"/>
                <a:cs typeface="Arial"/>
              </a:rPr>
              <a:t> </a:t>
            </a:r>
            <a:r>
              <a:rPr lang="en-US" sz="1000" b="1" dirty="0" err="1">
                <a:latin typeface="Arial"/>
                <a:ea typeface="SimSun"/>
                <a:cs typeface="Arial"/>
              </a:rPr>
              <a:t>doit</a:t>
            </a:r>
            <a:r>
              <a:rPr lang="en-US" sz="1000" b="1" dirty="0">
                <a:latin typeface="Arial"/>
                <a:ea typeface="SimSun"/>
                <a:cs typeface="Arial"/>
              </a:rPr>
              <a:t> changer </a:t>
            </a:r>
            <a:r>
              <a:rPr lang="en-US" sz="1000" b="1" dirty="0" smtClean="0">
                <a:latin typeface="Arial"/>
                <a:ea typeface="SimSun"/>
                <a:cs typeface="Arial"/>
              </a:rPr>
              <a:t>le mot </a:t>
            </a:r>
            <a:r>
              <a:rPr lang="en-US" sz="1000" b="1" dirty="0">
                <a:latin typeface="Arial"/>
                <a:ea typeface="SimSun"/>
                <a:cs typeface="Arial"/>
              </a:rPr>
              <a:t>de </a:t>
            </a:r>
            <a:r>
              <a:rPr lang="en-US" sz="1000" b="1" dirty="0" err="1">
                <a:latin typeface="Arial"/>
                <a:ea typeface="SimSun"/>
                <a:cs typeface="Arial"/>
              </a:rPr>
              <a:t>passe</a:t>
            </a:r>
            <a:r>
              <a:rPr lang="en-US" sz="1000" b="1" dirty="0">
                <a:latin typeface="Arial"/>
                <a:ea typeface="SimSun"/>
                <a:cs typeface="Arial"/>
              </a:rPr>
              <a:t> à la </a:t>
            </a:r>
            <a:r>
              <a:rPr lang="en-US" sz="1000" b="1" dirty="0" err="1">
                <a:latin typeface="Arial"/>
                <a:ea typeface="SimSun"/>
                <a:cs typeface="Arial"/>
              </a:rPr>
              <a:t>prochaine</a:t>
            </a:r>
            <a:r>
              <a:rPr lang="en-US" sz="1000" b="1" dirty="0">
                <a:latin typeface="Arial"/>
                <a:ea typeface="SimSun"/>
                <a:cs typeface="Arial"/>
              </a:rPr>
              <a:t> </a:t>
            </a:r>
            <a:r>
              <a:rPr lang="en-US" sz="1000" b="1" dirty="0" err="1">
                <a:latin typeface="Arial"/>
                <a:ea typeface="SimSun"/>
                <a:cs typeface="Arial"/>
              </a:rPr>
              <a:t>ouverture</a:t>
            </a:r>
            <a:r>
              <a:rPr lang="en-US" sz="1000" b="1" dirty="0">
                <a:latin typeface="Arial"/>
                <a:ea typeface="SimSun"/>
                <a:cs typeface="Arial"/>
              </a:rPr>
              <a:t> de session</a:t>
            </a:r>
            <a:r>
              <a:rPr lang="fr-FR" sz="1000" dirty="0">
                <a:latin typeface="Arial"/>
                <a:ea typeface="SimSun"/>
                <a:cs typeface="Arial"/>
              </a:rPr>
              <a:t>, cliquez sur </a:t>
            </a:r>
            <a:r>
              <a:rPr lang="en-US" sz="1000" b="1" dirty="0" err="1">
                <a:latin typeface="Arial"/>
                <a:ea typeface="SimSun"/>
                <a:cs typeface="Arial"/>
              </a:rPr>
              <a:t>Suivant</a:t>
            </a:r>
            <a:r>
              <a:rPr lang="fr-FR" sz="1000" dirty="0">
                <a:latin typeface="Arial"/>
                <a:ea typeface="SimSun"/>
                <a:cs typeface="Arial"/>
              </a:rPr>
              <a:t>, puis cliquez </a:t>
            </a:r>
            <a:r>
              <a:rPr lang="fr-FR" sz="1000" dirty="0" smtClean="0">
                <a:latin typeface="Arial"/>
                <a:ea typeface="SimSun"/>
                <a:cs typeface="Arial"/>
              </a:rPr>
              <a:t>sur </a:t>
            </a:r>
            <a:r>
              <a:rPr lang="en-US" sz="1000" b="1" dirty="0" err="1" smtClean="0">
                <a:latin typeface="Arial"/>
                <a:ea typeface="SimSun"/>
                <a:cs typeface="Arial"/>
              </a:rPr>
              <a:t>Terminer</a:t>
            </a:r>
            <a:r>
              <a:rPr lang="fr-FR" sz="1000" dirty="0" smtClean="0">
                <a:latin typeface="Arial"/>
                <a:ea typeface="Calibri"/>
                <a:cs typeface="Times New Roman"/>
              </a:rPr>
              <a:t>.</a:t>
            </a:r>
            <a:endParaRPr lang="fr-FR" sz="1000" dirty="0" smtClean="0">
              <a:latin typeface="Arial"/>
              <a:ea typeface="Calibri"/>
              <a:cs typeface="Times New Roman"/>
            </a:endParaRPr>
          </a:p>
          <a:p>
            <a:pPr>
              <a:lnSpc>
                <a:spcPct val="115000"/>
              </a:lnSpc>
              <a:spcAft>
                <a:spcPts val="995"/>
              </a:spcAft>
            </a:pPr>
            <a:r>
              <a:rPr lang="fr-FR" sz="1000" b="1" dirty="0" smtClean="0">
                <a:latin typeface="Arial"/>
                <a:ea typeface="Calibri"/>
                <a:cs typeface="Times New Roman"/>
              </a:rPr>
              <a:t>Remarque : </a:t>
            </a:r>
            <a:r>
              <a:rPr lang="fr-FR" sz="1000" dirty="0" smtClean="0">
                <a:latin typeface="Arial"/>
                <a:ea typeface="Calibri"/>
                <a:cs typeface="Times New Roman"/>
              </a:rPr>
              <a:t>Le compte ADRMSSRVC a été créé dans le cadre de l'installation et de la gestion du déploiement du serveur AD RMS. Pour vérifier que ce compte dispose des autorisations appropriées pour activer ces tâches, notamment la capacité d'inscrire le point de connexion de service, il doit être fait membre du groupe </a:t>
            </a:r>
            <a:r>
              <a:rPr lang="fr-FR" sz="1000" dirty="0" err="1">
                <a:latin typeface="Arial"/>
                <a:ea typeface="SimSun"/>
                <a:cs typeface="Arial"/>
              </a:rPr>
              <a:t>Admins</a:t>
            </a:r>
            <a:r>
              <a:rPr lang="fr-FR" sz="1000" dirty="0">
                <a:latin typeface="Arial"/>
                <a:ea typeface="SimSun"/>
                <a:cs typeface="Arial"/>
              </a:rPr>
              <a:t> </a:t>
            </a:r>
            <a:r>
              <a:rPr lang="fr-FR" sz="1000" dirty="0" smtClean="0">
                <a:latin typeface="Arial"/>
                <a:ea typeface="Calibri"/>
                <a:cs typeface="Times New Roman"/>
              </a:rPr>
              <a:t>du </a:t>
            </a:r>
            <a:r>
              <a:rPr lang="fr-FR" sz="1000" dirty="0" smtClean="0">
                <a:latin typeface="Arial"/>
                <a:ea typeface="Calibri"/>
                <a:cs typeface="Times New Roman"/>
              </a:rPr>
              <a:t>domaine pour le domaine ADATUM.com. Le programme d'installation d'AD RMS recherche l'identificateur de sécurité (SID) du compte Administrateur par défaut. Le SID du service AD RMS ne peut pas correspondre au SID du compte Administrateur par défaut.</a:t>
            </a:r>
          </a:p>
          <a:p>
            <a:pPr>
              <a:lnSpc>
                <a:spcPct val="115000"/>
              </a:lnSpc>
              <a:spcAft>
                <a:spcPts val="300"/>
              </a:spcAft>
            </a:pPr>
            <a:r>
              <a:rPr lang="fr-FR" sz="1000" b="1" dirty="0" smtClean="0">
                <a:latin typeface="Arial"/>
                <a:ea typeface="Calibri"/>
                <a:cs typeface="Times New Roman"/>
              </a:rPr>
              <a:t>Ajouter ADRMSSRVC au groupe </a:t>
            </a:r>
            <a:r>
              <a:rPr lang="fr-FR" sz="1000" b="1" dirty="0" err="1" smtClean="0">
                <a:latin typeface="Arial"/>
                <a:ea typeface="Calibri"/>
                <a:cs typeface="Times New Roman"/>
              </a:rPr>
              <a:t>Admins</a:t>
            </a:r>
            <a:r>
              <a:rPr lang="fr-FR" sz="1000" b="1" dirty="0" smtClean="0">
                <a:latin typeface="Arial"/>
                <a:ea typeface="Calibri"/>
                <a:cs typeface="Times New Roman"/>
              </a:rPr>
              <a:t> du domaine</a:t>
            </a:r>
            <a:endParaRPr lang="fr-FR" sz="1000" dirty="0" smtClean="0">
              <a:latin typeface="Arial"/>
              <a:ea typeface="Calibri"/>
              <a:cs typeface="Times New Roman"/>
            </a:endParaRPr>
          </a:p>
          <a:p>
            <a:pPr marL="342900" marR="0" lvl="0" indent="-342900">
              <a:lnSpc>
                <a:spcPct val="115000"/>
              </a:lnSpc>
              <a:spcBef>
                <a:spcPts val="0"/>
              </a:spcBef>
              <a:spcAft>
                <a:spcPts val="995"/>
              </a:spcAft>
              <a:buFont typeface="+mj-lt"/>
              <a:buAutoNum type="arabicPeriod"/>
            </a:pPr>
            <a:r>
              <a:rPr lang="fr-FR" sz="1000" dirty="0">
                <a:latin typeface="Arial"/>
                <a:ea typeface="Times New Roman"/>
                <a:cs typeface="Times New Roman"/>
              </a:rPr>
              <a:t>Dans la console Utilisateurs et ordinateurs Active Directory, cliquez sur </a:t>
            </a:r>
            <a:r>
              <a:rPr lang="en-US" sz="1000" b="1" dirty="0">
                <a:latin typeface="Arial"/>
                <a:ea typeface="Times New Roman"/>
                <a:cs typeface="Times New Roman"/>
              </a:rPr>
              <a:t>Users</a:t>
            </a:r>
            <a:r>
              <a:rPr lang="en-US" sz="1000" dirty="0">
                <a:latin typeface="Arial"/>
                <a:ea typeface="Times New Roman"/>
                <a:cs typeface="Times New Roman"/>
              </a:rPr>
              <a:t> (</a:t>
            </a:r>
            <a:r>
              <a:rPr lang="en-US" sz="1000" dirty="0" err="1">
                <a:latin typeface="Arial"/>
                <a:ea typeface="Times New Roman"/>
                <a:cs typeface="Times New Roman"/>
              </a:rPr>
              <a:t>Utilisateurs</a:t>
            </a:r>
            <a:r>
              <a:rPr lang="en-US" sz="1000" dirty="0">
                <a:latin typeface="Arial"/>
                <a:ea typeface="Times New Roman"/>
                <a:cs typeface="Times New Roman"/>
              </a:rPr>
              <a:t>)</a:t>
            </a:r>
            <a:r>
              <a:rPr lang="fr-FR" sz="1000" dirty="0">
                <a:latin typeface="Arial"/>
                <a:ea typeface="Times New Roman"/>
                <a:cs typeface="Times New Roman"/>
              </a:rPr>
              <a:t>, puis double-cliquez sur </a:t>
            </a:r>
            <a:r>
              <a:rPr lang="en-US" sz="1000" b="1" dirty="0">
                <a:latin typeface="Arial"/>
                <a:ea typeface="Times New Roman"/>
                <a:cs typeface="Times New Roman"/>
              </a:rPr>
              <a:t>Admins du </a:t>
            </a:r>
            <a:r>
              <a:rPr lang="en-US" sz="1000" b="1" dirty="0" err="1">
                <a:latin typeface="Arial"/>
                <a:ea typeface="Times New Roman"/>
                <a:cs typeface="Times New Roman"/>
              </a:rPr>
              <a:t>domaine</a:t>
            </a:r>
            <a:r>
              <a:rPr lang="fr-FR" sz="1000" dirty="0" smtClean="0">
                <a:latin typeface="Arial"/>
                <a:ea typeface="Times New Roman"/>
                <a:cs typeface="Times New Roman"/>
              </a:rPr>
              <a:t>.</a:t>
            </a:r>
            <a:endParaRPr lang="fr-FR" sz="1000" dirty="0" smtClean="0">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fr-FR" sz="1000" dirty="0" smtClean="0">
                <a:latin typeface="Arial"/>
                <a:ea typeface="Times New Roman"/>
                <a:cs typeface="Times New Roman"/>
              </a:rPr>
              <a:t>Cliquez sur </a:t>
            </a:r>
            <a:r>
              <a:rPr lang="fr-FR" sz="1000" b="1" dirty="0" smtClean="0">
                <a:latin typeface="Arial"/>
                <a:ea typeface="Times New Roman"/>
                <a:cs typeface="Times New Roman"/>
              </a:rPr>
              <a:t>Membres</a:t>
            </a:r>
            <a:r>
              <a:rPr lang="fr-FR" sz="1000" dirty="0" smtClean="0">
                <a:latin typeface="Arial"/>
                <a:ea typeface="Times New Roman"/>
                <a:cs typeface="Times New Roman"/>
              </a:rPr>
              <a:t>, puis cliquez sur </a:t>
            </a:r>
            <a:r>
              <a:rPr lang="fr-FR" sz="1000" b="1" dirty="0" smtClean="0">
                <a:latin typeface="Arial"/>
                <a:ea typeface="Times New Roman"/>
                <a:cs typeface="Times New Roman"/>
              </a:rPr>
              <a:t>Ajouter</a:t>
            </a:r>
            <a:r>
              <a:rPr lang="fr-FR" sz="1000" dirty="0" smtClean="0">
                <a:latin typeface="Arial"/>
                <a:ea typeface="Times New Roman"/>
                <a:cs typeface="Times New Roman"/>
              </a:rPr>
              <a:t>.</a:t>
            </a:r>
            <a:endParaRPr lang="fr-FR" sz="1000" dirty="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3"/>
            </a:pPr>
            <a:r>
              <a:rPr lang="fr-FR" sz="1000" dirty="0" smtClean="0">
                <a:solidFill>
                  <a:prstClr val="black"/>
                </a:solidFill>
                <a:latin typeface="Arial"/>
                <a:ea typeface="Times New Roman"/>
                <a:cs typeface="Times New Roman"/>
              </a:rPr>
              <a:t>Tapez </a:t>
            </a:r>
            <a:r>
              <a:rPr lang="fr-FR" sz="1000" b="1" dirty="0" err="1" smtClean="0">
                <a:solidFill>
                  <a:prstClr val="black"/>
                </a:solidFill>
                <a:latin typeface="Arial"/>
                <a:ea typeface="Times New Roman"/>
                <a:cs typeface="Times New Roman"/>
              </a:rPr>
              <a:t>adrmssrvc</a:t>
            </a:r>
            <a:r>
              <a:rPr lang="fr-FR" sz="1000" dirty="0" smtClean="0">
                <a:solidFill>
                  <a:prstClr val="black"/>
                </a:solidFill>
                <a:latin typeface="Arial"/>
                <a:ea typeface="Times New Roman"/>
                <a:cs typeface="Times New Roman"/>
              </a:rPr>
              <a:t>, puis cliquez sur </a:t>
            </a:r>
            <a:r>
              <a:rPr lang="fr-FR" sz="1000" b="1" dirty="0" smtClean="0">
                <a:solidFill>
                  <a:prstClr val="black"/>
                </a:solidFill>
                <a:latin typeface="Arial"/>
                <a:ea typeface="Times New Roman"/>
                <a:cs typeface="Times New Roman"/>
              </a:rPr>
              <a:t>OK</a:t>
            </a:r>
            <a:r>
              <a:rPr lang="fr-FR" sz="1000" dirty="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3"/>
            </a:pPr>
            <a:r>
              <a:rPr lang="fr-FR" sz="1000" dirty="0" smtClean="0">
                <a:solidFill>
                  <a:prstClr val="black"/>
                </a:solidFill>
                <a:latin typeface="Arial"/>
                <a:ea typeface="Times New Roman"/>
                <a:cs typeface="Times New Roman"/>
              </a:rPr>
              <a:t>Cliquez sur </a:t>
            </a:r>
            <a:r>
              <a:rPr lang="fr-FR" sz="1000" b="1" dirty="0" smtClean="0">
                <a:solidFill>
                  <a:prstClr val="black"/>
                </a:solidFill>
                <a:latin typeface="Arial"/>
                <a:ea typeface="Times New Roman"/>
                <a:cs typeface="Times New Roman"/>
              </a:rPr>
              <a:t>OK</a:t>
            </a:r>
            <a:r>
              <a:rPr lang="fr-FR" sz="1000" dirty="0" smtClean="0">
                <a:solidFill>
                  <a:prstClr val="black"/>
                </a:solidFill>
                <a:latin typeface="Arial"/>
                <a:ea typeface="Times New Roman"/>
                <a:cs typeface="Times New Roman"/>
              </a:rPr>
              <a:t> pour fermer </a:t>
            </a:r>
            <a:r>
              <a:rPr lang="fr-FR" sz="1000" b="1" dirty="0" smtClean="0">
                <a:solidFill>
                  <a:prstClr val="black"/>
                </a:solidFill>
                <a:latin typeface="Arial"/>
                <a:ea typeface="Times New Roman"/>
                <a:cs typeface="Times New Roman"/>
              </a:rPr>
              <a:t>Propriétés de </a:t>
            </a:r>
            <a:r>
              <a:rPr lang="fr-FR" sz="1000" b="1" dirty="0" err="1" smtClean="0">
                <a:solidFill>
                  <a:prstClr val="black"/>
                </a:solidFill>
                <a:latin typeface="Arial"/>
                <a:ea typeface="Times New Roman"/>
                <a:cs typeface="Times New Roman"/>
              </a:rPr>
              <a:t>Admins</a:t>
            </a:r>
            <a:r>
              <a:rPr lang="fr-FR" sz="1000" b="1" dirty="0" smtClean="0">
                <a:solidFill>
                  <a:prstClr val="black"/>
                </a:solidFill>
                <a:latin typeface="Arial"/>
                <a:ea typeface="Times New Roman"/>
                <a:cs typeface="Times New Roman"/>
              </a:rPr>
              <a:t> du domaine</a:t>
            </a:r>
            <a:r>
              <a:rPr lang="fr-FR" sz="1000" dirty="0" smtClean="0">
                <a:solidFill>
                  <a:prstClr val="black"/>
                </a:solidFill>
                <a:latin typeface="Arial"/>
                <a:ea typeface="Times New Roman"/>
                <a:cs typeface="Times New Roman"/>
              </a:rPr>
              <a:t>.</a:t>
            </a:r>
            <a:endParaRPr lang="fr-FR" sz="1000" dirty="0">
              <a:solidFill>
                <a:prstClr val="black"/>
              </a:solidFill>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5683F72D-4582-45DC-91B3-992085101A36}" type="slidenum">
              <a:rPr lang="fr-FR" smtClean="0"/>
              <a:t>10</a:t>
            </a:fld>
            <a:endParaRPr lang="fr-FR"/>
          </a:p>
        </p:txBody>
      </p:sp>
      <p:sp>
        <p:nvSpPr>
          <p:cNvPr id="7" name="TextBox 6"/>
          <p:cNvSpPr txBox="1"/>
          <p:nvPr/>
        </p:nvSpPr>
        <p:spPr>
          <a:xfrm>
            <a:off x="0" y="8890000"/>
            <a:ext cx="3657600" cy="246221"/>
          </a:xfrm>
          <a:prstGeom prst="rect">
            <a:avLst/>
          </a:prstGeom>
          <a:noFill/>
        </p:spPr>
        <p:txBody>
          <a:bodyPr vert="horz" wrap="square" rtlCol="0">
            <a:spAutoFit/>
          </a:bodyPr>
          <a:lstStyle/>
          <a:p>
            <a:r>
              <a:rPr lang="fr-FR" sz="1000" smtClean="0">
                <a:latin typeface="Arial"/>
              </a:rPr>
              <a:t>(Remarques supplémentaires sur la diapositive suivante)</a:t>
            </a:r>
            <a:endParaRPr lang="fr-FR" sz="1000">
              <a:latin typeface="Arial"/>
            </a:endParaRP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9" name="Rectangle 8"/>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 Planification et implémentation d'une infrastructure de gestion des droits relatifs à l'information (IRM)</a:t>
            </a:r>
            <a:endParaRPr lang="fr-FR" sz="1200" b="1">
              <a:solidFill>
                <a:srgbClr val="336699"/>
              </a:solidFill>
              <a:latin typeface="Arial"/>
            </a:endParaRPr>
          </a:p>
        </p:txBody>
      </p:sp>
    </p:spTree>
    <p:extLst>
      <p:ext uri="{BB962C8B-B14F-4D97-AF65-F5344CB8AC3E}">
        <p14:creationId xmlns:p14="http://schemas.microsoft.com/office/powerpoint/2010/main" val="922944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5" y="2093976"/>
            <a:ext cx="6153911" cy="6604000"/>
          </a:xfrm>
        </p:spPr>
        <p:txBody>
          <a:bodyPr>
            <a:noAutofit/>
          </a:bodyPr>
          <a:lstStyle/>
          <a:p>
            <a:pPr lvl="0">
              <a:lnSpc>
                <a:spcPct val="115000"/>
              </a:lnSpc>
              <a:spcAft>
                <a:spcPts val="300"/>
              </a:spcAft>
            </a:pPr>
            <a:r>
              <a:rPr lang="fr-FR" sz="1000" b="1" dirty="0" smtClean="0">
                <a:solidFill>
                  <a:prstClr val="black"/>
                </a:solidFill>
                <a:latin typeface="Arial"/>
                <a:ea typeface="Calibri"/>
                <a:cs typeface="Times New Roman"/>
              </a:rPr>
              <a:t>Ajouter les adresses de messagerie de l'utilisateur et du groupe</a:t>
            </a:r>
            <a:endParaRPr lang="fr-FR" sz="1000" dirty="0" smtClean="0">
              <a:solidFill>
                <a:prstClr val="black"/>
              </a:solidFill>
              <a:latin typeface="Arial"/>
              <a:ea typeface="Calibri"/>
              <a:cs typeface="Times New Roman"/>
            </a:endParaRPr>
          </a:p>
          <a:p>
            <a:pPr marL="342900" lvl="0" indent="-342900">
              <a:lnSpc>
                <a:spcPct val="115000"/>
              </a:lnSpc>
              <a:spcAft>
                <a:spcPts val="995"/>
              </a:spcAft>
              <a:buFont typeface="+mj-lt"/>
              <a:buAutoNum type="arabicPeriod"/>
            </a:pPr>
            <a:r>
              <a:rPr lang="fr-FR" sz="1000" dirty="0" smtClean="0">
                <a:solidFill>
                  <a:prstClr val="black"/>
                </a:solidFill>
                <a:latin typeface="Arial"/>
                <a:ea typeface="SimSun"/>
                <a:cs typeface="Arial"/>
              </a:rPr>
              <a:t>Dans la console Utilisateurs et ordinateurs Active Directory, cliquez sur l'</a:t>
            </a:r>
            <a:r>
              <a:rPr lang="fr-FR" sz="1000" b="1" dirty="0" smtClean="0">
                <a:solidFill>
                  <a:prstClr val="black"/>
                </a:solidFill>
                <a:latin typeface="Arial"/>
                <a:ea typeface="SimSun"/>
                <a:cs typeface="Arial"/>
              </a:rPr>
              <a:t> </a:t>
            </a:r>
            <a:r>
              <a:rPr lang="fr-FR" sz="1000" dirty="0" smtClean="0">
                <a:solidFill>
                  <a:prstClr val="black"/>
                </a:solidFill>
                <a:latin typeface="Arial"/>
                <a:ea typeface="SimSun"/>
                <a:cs typeface="Arial"/>
              </a:rPr>
              <a:t>unité d'organisation </a:t>
            </a:r>
            <a:r>
              <a:rPr lang="fr-FR" sz="1000" dirty="0" err="1" smtClean="0">
                <a:solidFill>
                  <a:prstClr val="black"/>
                </a:solidFill>
                <a:latin typeface="Arial"/>
                <a:ea typeface="SimSun"/>
                <a:cs typeface="Arial"/>
              </a:rPr>
              <a:t>Research</a:t>
            </a:r>
            <a:r>
              <a:rPr lang="fr-FR" sz="1000" dirty="0" smtClean="0">
                <a:solidFill>
                  <a:prstClr val="black"/>
                </a:solidFill>
                <a:latin typeface="Arial"/>
                <a:ea typeface="SimSun"/>
                <a:cs typeface="Arial"/>
              </a:rPr>
              <a:t>, puis double-cliquez sur l'objet de compte </a:t>
            </a:r>
            <a:r>
              <a:rPr lang="fr-FR" sz="1000" b="1" dirty="0" smtClean="0">
                <a:solidFill>
                  <a:prstClr val="black"/>
                </a:solidFill>
                <a:latin typeface="Arial"/>
                <a:ea typeface="SimSun"/>
                <a:cs typeface="Arial"/>
              </a:rPr>
              <a:t>Hani </a:t>
            </a:r>
            <a:r>
              <a:rPr lang="fr-FR" sz="1000" b="1" dirty="0" err="1" smtClean="0">
                <a:solidFill>
                  <a:prstClr val="black"/>
                </a:solidFill>
                <a:latin typeface="Arial"/>
                <a:ea typeface="SimSun"/>
                <a:cs typeface="Arial"/>
              </a:rPr>
              <a:t>Loza</a:t>
            </a:r>
            <a:r>
              <a:rPr lang="fr-FR" sz="1000" dirty="0" smtClean="0">
                <a:solidFill>
                  <a:prstClr val="black"/>
                </a:solidFill>
                <a:latin typeface="Arial"/>
                <a:ea typeface="Calibri"/>
                <a:cs typeface="Times New Roman"/>
              </a:rPr>
              <a:t>.</a:t>
            </a:r>
          </a:p>
          <a:p>
            <a:pPr marL="342900" lvl="0" indent="-342900">
              <a:lnSpc>
                <a:spcPct val="115000"/>
              </a:lnSpc>
              <a:spcAft>
                <a:spcPts val="995"/>
              </a:spcAft>
              <a:buFont typeface="+mj-lt"/>
              <a:buAutoNum type="arabicPeriod"/>
            </a:pPr>
            <a:r>
              <a:rPr lang="fr-FR" sz="1000" dirty="0">
                <a:solidFill>
                  <a:prstClr val="black"/>
                </a:solidFill>
                <a:latin typeface="Arial"/>
                <a:ea typeface="SimSun"/>
                <a:cs typeface="Arial"/>
              </a:rPr>
              <a:t>Sous l'onglet </a:t>
            </a:r>
            <a:r>
              <a:rPr lang="en-US" sz="1000" b="1" dirty="0" err="1">
                <a:solidFill>
                  <a:prstClr val="black"/>
                </a:solidFill>
                <a:latin typeface="Arial"/>
                <a:ea typeface="SimSun"/>
                <a:cs typeface="Arial"/>
              </a:rPr>
              <a:t>Général</a:t>
            </a:r>
            <a:r>
              <a:rPr lang="fr-FR" sz="1000" dirty="0">
                <a:solidFill>
                  <a:prstClr val="black"/>
                </a:solidFill>
                <a:latin typeface="Arial"/>
                <a:ea typeface="SimSun"/>
                <a:cs typeface="Arial"/>
              </a:rPr>
              <a:t> de la feuille Propriétés de : Hani </a:t>
            </a:r>
            <a:r>
              <a:rPr lang="fr-FR" sz="1000" dirty="0" err="1">
                <a:solidFill>
                  <a:prstClr val="black"/>
                </a:solidFill>
                <a:latin typeface="Arial"/>
                <a:ea typeface="SimSun"/>
                <a:cs typeface="Arial"/>
              </a:rPr>
              <a:t>Loza</a:t>
            </a:r>
            <a:r>
              <a:rPr lang="fr-FR" sz="1000" dirty="0">
                <a:solidFill>
                  <a:prstClr val="black"/>
                </a:solidFill>
                <a:latin typeface="Arial"/>
                <a:ea typeface="SimSun"/>
                <a:cs typeface="Arial"/>
              </a:rPr>
              <a:t>, dans la zone </a:t>
            </a:r>
            <a:r>
              <a:rPr lang="en-US" sz="1000" b="1" dirty="0" err="1">
                <a:solidFill>
                  <a:prstClr val="black"/>
                </a:solidFill>
                <a:latin typeface="Arial"/>
                <a:ea typeface="SimSun"/>
                <a:cs typeface="Arial"/>
              </a:rPr>
              <a:t>Adresse</a:t>
            </a:r>
            <a:r>
              <a:rPr lang="en-US" sz="1000" b="1" dirty="0">
                <a:solidFill>
                  <a:prstClr val="black"/>
                </a:solidFill>
                <a:latin typeface="Arial"/>
                <a:ea typeface="SimSun"/>
                <a:cs typeface="Arial"/>
              </a:rPr>
              <a:t> de </a:t>
            </a:r>
            <a:r>
              <a:rPr lang="en-US" sz="1000" b="1" dirty="0" err="1">
                <a:solidFill>
                  <a:prstClr val="black"/>
                </a:solidFill>
                <a:latin typeface="Arial"/>
                <a:ea typeface="SimSun"/>
                <a:cs typeface="Arial"/>
              </a:rPr>
              <a:t>messagerie</a:t>
            </a:r>
            <a:r>
              <a:rPr lang="fr-FR" sz="1000" dirty="0">
                <a:solidFill>
                  <a:prstClr val="black"/>
                </a:solidFill>
                <a:latin typeface="Arial"/>
                <a:ea typeface="SimSun"/>
                <a:cs typeface="Arial"/>
              </a:rPr>
              <a:t>, tapez </a:t>
            </a:r>
            <a:r>
              <a:rPr lang="en-US" sz="1000" b="1" dirty="0">
                <a:solidFill>
                  <a:prstClr val="black"/>
                </a:solidFill>
                <a:latin typeface="Arial"/>
                <a:ea typeface="SimSun"/>
                <a:cs typeface="Arial"/>
              </a:rPr>
              <a:t>hani@adatum.com</a:t>
            </a:r>
            <a:r>
              <a:rPr lang="fr-FR" sz="1000" dirty="0">
                <a:solidFill>
                  <a:prstClr val="black"/>
                </a:solidFill>
                <a:latin typeface="Arial"/>
                <a:ea typeface="SimSun"/>
                <a:cs typeface="Arial"/>
              </a:rPr>
              <a:t>, puis cliquez sur </a:t>
            </a:r>
            <a:r>
              <a:rPr lang="en-US" sz="1000" b="1" dirty="0">
                <a:solidFill>
                  <a:prstClr val="black"/>
                </a:solidFill>
                <a:latin typeface="Arial"/>
                <a:ea typeface="SimSun"/>
                <a:cs typeface="Arial"/>
              </a:rPr>
              <a:t>OK</a:t>
            </a:r>
            <a:r>
              <a:rPr lang="fr-FR" sz="1000" dirty="0" smtClean="0">
                <a:solidFill>
                  <a:prstClr val="black"/>
                </a:solidFill>
                <a:latin typeface="Arial"/>
                <a:ea typeface="Calibri"/>
                <a:cs typeface="Times New Roman"/>
              </a:rPr>
              <a:t>.</a:t>
            </a:r>
            <a:endParaRPr lang="fr-FR" sz="1000" dirty="0" smtClean="0">
              <a:solidFill>
                <a:prstClr val="black"/>
              </a:solidFill>
              <a:latin typeface="Arial"/>
              <a:ea typeface="Calibri"/>
              <a:cs typeface="Times New Roman"/>
            </a:endParaRPr>
          </a:p>
          <a:p>
            <a:pPr marL="342900" lvl="0" indent="-342900">
              <a:lnSpc>
                <a:spcPct val="115000"/>
              </a:lnSpc>
              <a:spcAft>
                <a:spcPts val="995"/>
              </a:spcAft>
              <a:buFont typeface="+mj-lt"/>
              <a:buAutoNum type="arabicPeriod"/>
            </a:pPr>
            <a:r>
              <a:rPr lang="fr-FR" sz="1000" dirty="0" smtClean="0">
                <a:solidFill>
                  <a:prstClr val="black"/>
                </a:solidFill>
                <a:latin typeface="Arial"/>
                <a:ea typeface="Calibri"/>
                <a:cs typeface="Times New Roman"/>
              </a:rPr>
              <a:t>Double-cliquez sur le groupe</a:t>
            </a:r>
            <a:r>
              <a:rPr lang="fr-FR" sz="1000" b="1" dirty="0" smtClean="0">
                <a:solidFill>
                  <a:prstClr val="black"/>
                </a:solidFill>
                <a:latin typeface="Arial"/>
                <a:ea typeface="Calibri"/>
                <a:cs typeface="Times New Roman"/>
              </a:rPr>
              <a:t> </a:t>
            </a:r>
            <a:r>
              <a:rPr lang="fr-FR" sz="1000" b="1" dirty="0" err="1" smtClean="0">
                <a:solidFill>
                  <a:prstClr val="black"/>
                </a:solidFill>
                <a:latin typeface="Arial"/>
                <a:ea typeface="Calibri"/>
                <a:cs typeface="Times New Roman"/>
              </a:rPr>
              <a:t>Research</a:t>
            </a:r>
            <a:r>
              <a:rPr lang="fr-FR" sz="1000" b="1" dirty="0" smtClean="0">
                <a:solidFill>
                  <a:prstClr val="black"/>
                </a:solidFill>
                <a:latin typeface="Arial"/>
                <a:ea typeface="Calibri"/>
                <a:cs typeface="Times New Roman"/>
              </a:rPr>
              <a:t> </a:t>
            </a:r>
            <a:r>
              <a:rPr lang="fr-FR" sz="1000" dirty="0" smtClean="0">
                <a:solidFill>
                  <a:prstClr val="black"/>
                </a:solidFill>
                <a:latin typeface="Arial"/>
                <a:ea typeface="Calibri"/>
                <a:cs typeface="Times New Roman"/>
              </a:rPr>
              <a:t>au sein de</a:t>
            </a:r>
            <a:r>
              <a:rPr lang="fr-FR" sz="1000" b="1" dirty="0" smtClean="0">
                <a:solidFill>
                  <a:prstClr val="black"/>
                </a:solidFill>
                <a:latin typeface="Arial"/>
                <a:ea typeface="Calibri"/>
                <a:cs typeface="Times New Roman"/>
              </a:rPr>
              <a:t> l'unité d'organisation </a:t>
            </a:r>
            <a:r>
              <a:rPr lang="fr-FR" sz="1000" b="1" dirty="0" err="1" smtClean="0">
                <a:solidFill>
                  <a:prstClr val="black"/>
                </a:solidFill>
                <a:latin typeface="Arial"/>
                <a:ea typeface="Calibri"/>
                <a:cs typeface="Times New Roman"/>
              </a:rPr>
              <a:t>Research</a:t>
            </a:r>
            <a:r>
              <a:rPr lang="fr-FR" sz="1000" dirty="0" smtClean="0">
                <a:solidFill>
                  <a:prstClr val="black"/>
                </a:solidFill>
                <a:latin typeface="Arial"/>
                <a:ea typeface="Calibri"/>
                <a:cs typeface="Times New Roman"/>
              </a:rPr>
              <a:t>. </a:t>
            </a:r>
          </a:p>
          <a:p>
            <a:pPr marL="342900" lvl="0" indent="-342900">
              <a:lnSpc>
                <a:spcPct val="115000"/>
              </a:lnSpc>
              <a:spcAft>
                <a:spcPts val="995"/>
              </a:spcAft>
              <a:buFont typeface="+mj-lt"/>
              <a:buAutoNum type="arabicPeriod"/>
            </a:pPr>
            <a:r>
              <a:rPr lang="fr-FR" sz="1000" dirty="0">
                <a:solidFill>
                  <a:prstClr val="black"/>
                </a:solidFill>
                <a:latin typeface="Arial"/>
                <a:ea typeface="SimSun"/>
                <a:cs typeface="Arial"/>
              </a:rPr>
              <a:t>Sous l'onglet </a:t>
            </a:r>
            <a:r>
              <a:rPr lang="en-US" sz="1000" b="1" dirty="0" err="1">
                <a:solidFill>
                  <a:prstClr val="black"/>
                </a:solidFill>
                <a:latin typeface="Arial"/>
                <a:ea typeface="SimSun"/>
                <a:cs typeface="Arial"/>
              </a:rPr>
              <a:t>Général</a:t>
            </a:r>
            <a:r>
              <a:rPr lang="fr-FR" sz="1000" dirty="0">
                <a:solidFill>
                  <a:prstClr val="black"/>
                </a:solidFill>
                <a:latin typeface="Arial"/>
                <a:ea typeface="SimSun"/>
                <a:cs typeface="Arial"/>
              </a:rPr>
              <a:t> de la feuille Propriétés de : </a:t>
            </a:r>
            <a:r>
              <a:rPr lang="fr-FR" sz="1000" dirty="0" err="1">
                <a:solidFill>
                  <a:prstClr val="black"/>
                </a:solidFill>
                <a:latin typeface="Arial"/>
                <a:ea typeface="SimSun"/>
                <a:cs typeface="Arial"/>
              </a:rPr>
              <a:t>Research</a:t>
            </a:r>
            <a:r>
              <a:rPr lang="fr-FR" sz="1000" dirty="0">
                <a:solidFill>
                  <a:prstClr val="black"/>
                </a:solidFill>
                <a:latin typeface="Arial"/>
                <a:ea typeface="SimSun"/>
                <a:cs typeface="Arial"/>
              </a:rPr>
              <a:t>, dans la zone </a:t>
            </a:r>
            <a:r>
              <a:rPr lang="en-US" sz="1000" b="1" dirty="0" err="1">
                <a:solidFill>
                  <a:prstClr val="black"/>
                </a:solidFill>
                <a:latin typeface="Arial"/>
                <a:ea typeface="SimSun"/>
                <a:cs typeface="Arial"/>
              </a:rPr>
              <a:t>Adresse</a:t>
            </a:r>
            <a:r>
              <a:rPr lang="en-US" sz="1000" b="1" dirty="0">
                <a:solidFill>
                  <a:prstClr val="black"/>
                </a:solidFill>
                <a:latin typeface="Arial"/>
                <a:ea typeface="SimSun"/>
                <a:cs typeface="Arial"/>
              </a:rPr>
              <a:t> de </a:t>
            </a:r>
            <a:r>
              <a:rPr lang="en-US" sz="1000" b="1" dirty="0" err="1">
                <a:solidFill>
                  <a:prstClr val="black"/>
                </a:solidFill>
                <a:latin typeface="Arial"/>
                <a:ea typeface="SimSun"/>
                <a:cs typeface="Arial"/>
              </a:rPr>
              <a:t>messagerie</a:t>
            </a:r>
            <a:r>
              <a:rPr lang="fr-FR" sz="1000" dirty="0">
                <a:solidFill>
                  <a:prstClr val="black"/>
                </a:solidFill>
                <a:latin typeface="Arial"/>
                <a:ea typeface="SimSun"/>
                <a:cs typeface="Arial"/>
              </a:rPr>
              <a:t>, tapez </a:t>
            </a:r>
            <a:r>
              <a:rPr lang="en-US" sz="1000" b="1" dirty="0">
                <a:solidFill>
                  <a:prstClr val="black"/>
                </a:solidFill>
                <a:latin typeface="Arial"/>
                <a:ea typeface="SimSun"/>
                <a:cs typeface="Arial"/>
              </a:rPr>
              <a:t>Research@adatum.com</a:t>
            </a:r>
            <a:r>
              <a:rPr lang="fr-FR" sz="1000" dirty="0">
                <a:solidFill>
                  <a:prstClr val="black"/>
                </a:solidFill>
                <a:latin typeface="Arial"/>
                <a:ea typeface="SimSun"/>
                <a:cs typeface="Arial"/>
              </a:rPr>
              <a:t>, puis cliquez sur </a:t>
            </a:r>
            <a:r>
              <a:rPr lang="en-US" sz="1000" b="1" dirty="0">
                <a:solidFill>
                  <a:prstClr val="black"/>
                </a:solidFill>
                <a:latin typeface="Arial"/>
                <a:ea typeface="SimSun"/>
                <a:cs typeface="Arial"/>
              </a:rPr>
              <a:t>OK</a:t>
            </a:r>
            <a:r>
              <a:rPr lang="fr-FR" sz="1000" dirty="0" smtClean="0">
                <a:solidFill>
                  <a:prstClr val="black"/>
                </a:solidFill>
                <a:latin typeface="Arial"/>
                <a:ea typeface="Calibri"/>
                <a:cs typeface="Times New Roman"/>
              </a:rPr>
              <a:t>.</a:t>
            </a:r>
            <a:endParaRPr lang="fr-FR" sz="1000" dirty="0" smtClean="0">
              <a:solidFill>
                <a:prstClr val="black"/>
              </a:solidFill>
              <a:latin typeface="Arial"/>
              <a:ea typeface="Calibri"/>
              <a:cs typeface="Times New Roman"/>
            </a:endParaRPr>
          </a:p>
          <a:p>
            <a:pPr marL="342900" lvl="0" indent="-342900">
              <a:lnSpc>
                <a:spcPct val="115000"/>
              </a:lnSpc>
              <a:spcAft>
                <a:spcPts val="995"/>
              </a:spcAft>
              <a:buFont typeface="+mj-lt"/>
              <a:buAutoNum type="arabicPeriod"/>
            </a:pPr>
            <a:r>
              <a:rPr lang="fr-FR" sz="1000" dirty="0" smtClean="0">
                <a:solidFill>
                  <a:prstClr val="black"/>
                </a:solidFill>
                <a:latin typeface="Arial"/>
                <a:ea typeface="Calibri"/>
                <a:cs typeface="Times New Roman"/>
              </a:rPr>
              <a:t>Fermez la console Utilisateurs et ordinateurs Active Directory.</a:t>
            </a:r>
          </a:p>
          <a:p>
            <a:pPr lvl="0">
              <a:lnSpc>
                <a:spcPct val="115000"/>
              </a:lnSpc>
              <a:spcAft>
                <a:spcPts val="300"/>
              </a:spcAft>
            </a:pPr>
            <a:r>
              <a:rPr lang="fr-FR" sz="1000" b="1" dirty="0" smtClean="0">
                <a:solidFill>
                  <a:prstClr val="black"/>
                </a:solidFill>
                <a:latin typeface="Arial"/>
                <a:ea typeface="Calibri"/>
                <a:cs typeface="Times New Roman"/>
              </a:rPr>
              <a:t>Créer un dossier réseau partagé que les membres du groupe </a:t>
            </a:r>
            <a:r>
              <a:rPr lang="fr-FR" sz="1000" b="1" dirty="0" err="1" smtClean="0">
                <a:solidFill>
                  <a:prstClr val="black"/>
                </a:solidFill>
                <a:latin typeface="Arial"/>
                <a:ea typeface="Calibri"/>
                <a:cs typeface="Times New Roman"/>
              </a:rPr>
              <a:t>Research</a:t>
            </a:r>
            <a:r>
              <a:rPr lang="fr-FR" sz="1000" b="1" dirty="0" smtClean="0">
                <a:solidFill>
                  <a:prstClr val="black"/>
                </a:solidFill>
                <a:latin typeface="Arial"/>
                <a:ea typeface="Calibri"/>
                <a:cs typeface="Times New Roman"/>
              </a:rPr>
              <a:t> peuvent modifier</a:t>
            </a:r>
            <a:endParaRPr lang="fr-FR" sz="1000" dirty="0" smtClean="0">
              <a:solidFill>
                <a:prstClr val="black"/>
              </a:solidFill>
              <a:latin typeface="Arial"/>
              <a:ea typeface="Calibri"/>
              <a:cs typeface="Times New Roman"/>
            </a:endParaRPr>
          </a:p>
          <a:p>
            <a:pPr marL="342900" lvl="0" indent="-342900">
              <a:lnSpc>
                <a:spcPct val="115000"/>
              </a:lnSpc>
              <a:spcAft>
                <a:spcPts val="995"/>
              </a:spcAft>
              <a:buFont typeface="+mj-lt"/>
              <a:buAutoNum type="arabicPeriod"/>
            </a:pPr>
            <a:r>
              <a:rPr lang="fr-FR" sz="1000" dirty="0" smtClean="0">
                <a:solidFill>
                  <a:prstClr val="black"/>
                </a:solidFill>
                <a:latin typeface="Arial"/>
                <a:ea typeface="Calibri"/>
                <a:cs typeface="Times New Roman"/>
              </a:rPr>
              <a:t>Dans la barre des tâches, ouvrez l'Explorateur de fichiers, puis cliquez avec le bouton droit sur </a:t>
            </a:r>
            <a:r>
              <a:rPr lang="fr-FR" sz="1000" b="1" dirty="0" smtClean="0">
                <a:solidFill>
                  <a:prstClr val="black"/>
                </a:solidFill>
                <a:latin typeface="Arial"/>
                <a:ea typeface="Calibri"/>
                <a:cs typeface="Times New Roman"/>
              </a:rPr>
              <a:t>Disque local (C:)</a:t>
            </a:r>
            <a:r>
              <a:rPr lang="fr-FR" sz="1000" dirty="0" smtClean="0">
                <a:solidFill>
                  <a:prstClr val="black"/>
                </a:solidFill>
                <a:latin typeface="Arial"/>
                <a:ea typeface="Calibri"/>
                <a:cs typeface="Times New Roman"/>
              </a:rPr>
              <a:t>.</a:t>
            </a:r>
          </a:p>
          <a:p>
            <a:pPr marL="342900" lvl="0" indent="-342900">
              <a:lnSpc>
                <a:spcPct val="115000"/>
              </a:lnSpc>
              <a:spcAft>
                <a:spcPts val="995"/>
              </a:spcAft>
              <a:buFont typeface="+mj-lt"/>
              <a:buAutoNum type="arabicPeriod"/>
            </a:pPr>
            <a:r>
              <a:rPr lang="fr-FR" sz="1000" dirty="0" smtClean="0">
                <a:solidFill>
                  <a:prstClr val="black"/>
                </a:solidFill>
                <a:latin typeface="Arial"/>
                <a:ea typeface="Calibri"/>
                <a:cs typeface="Times New Roman"/>
              </a:rPr>
              <a:t>Pointez sur </a:t>
            </a:r>
            <a:r>
              <a:rPr lang="fr-FR" sz="1000" b="1" dirty="0" smtClean="0">
                <a:solidFill>
                  <a:prstClr val="black"/>
                </a:solidFill>
                <a:latin typeface="Arial"/>
                <a:ea typeface="Calibri"/>
                <a:cs typeface="Times New Roman"/>
              </a:rPr>
              <a:t>Nouveau</a:t>
            </a:r>
            <a:r>
              <a:rPr lang="fr-FR" sz="1000" dirty="0" smtClean="0">
                <a:solidFill>
                  <a:prstClr val="black"/>
                </a:solidFill>
                <a:latin typeface="Arial"/>
                <a:ea typeface="Calibri"/>
                <a:cs typeface="Times New Roman"/>
              </a:rPr>
              <a:t>, puis cliquez sur </a:t>
            </a:r>
            <a:r>
              <a:rPr lang="fr-FR" sz="1000" b="1" dirty="0" smtClean="0">
                <a:solidFill>
                  <a:prstClr val="black"/>
                </a:solidFill>
                <a:latin typeface="Arial"/>
                <a:ea typeface="Calibri"/>
                <a:cs typeface="Times New Roman"/>
              </a:rPr>
              <a:t>Dossier</a:t>
            </a:r>
            <a:r>
              <a:rPr lang="fr-FR" sz="1000" dirty="0" smtClean="0">
                <a:solidFill>
                  <a:prstClr val="black"/>
                </a:solidFill>
                <a:latin typeface="Arial"/>
                <a:ea typeface="Calibri"/>
                <a:cs typeface="Times New Roman"/>
              </a:rPr>
              <a:t>.</a:t>
            </a:r>
          </a:p>
          <a:p>
            <a:pPr marL="342900" lvl="0" indent="-342900">
              <a:lnSpc>
                <a:spcPct val="115000"/>
              </a:lnSpc>
              <a:spcAft>
                <a:spcPts val="995"/>
              </a:spcAft>
              <a:buFont typeface="+mj-lt"/>
              <a:buAutoNum type="arabicPeriod"/>
            </a:pPr>
            <a:r>
              <a:rPr lang="fr-FR" sz="1000" dirty="0" smtClean="0">
                <a:solidFill>
                  <a:prstClr val="black"/>
                </a:solidFill>
                <a:latin typeface="Arial"/>
                <a:ea typeface="Calibri"/>
                <a:cs typeface="Times New Roman"/>
              </a:rPr>
              <a:t>Attribuez le nom </a:t>
            </a:r>
            <a:r>
              <a:rPr lang="fr-FR" sz="1000" b="1" dirty="0" err="1" smtClean="0">
                <a:solidFill>
                  <a:prstClr val="black"/>
                </a:solidFill>
                <a:latin typeface="Arial"/>
                <a:ea typeface="Calibri"/>
                <a:cs typeface="Times New Roman"/>
              </a:rPr>
              <a:t>ConfidentialResearch</a:t>
            </a:r>
            <a:r>
              <a:rPr lang="fr-FR" sz="1000" dirty="0" smtClean="0">
                <a:solidFill>
                  <a:prstClr val="black"/>
                </a:solidFill>
                <a:latin typeface="Arial"/>
                <a:ea typeface="Calibri"/>
                <a:cs typeface="Times New Roman"/>
              </a:rPr>
              <a:t> au nouveau dossier, puis appuyez sur Entrée.</a:t>
            </a:r>
          </a:p>
          <a:p>
            <a:pPr marL="342900" lvl="0" indent="-342900">
              <a:lnSpc>
                <a:spcPct val="115000"/>
              </a:lnSpc>
              <a:spcAft>
                <a:spcPts val="995"/>
              </a:spcAft>
              <a:buFont typeface="+mj-lt"/>
              <a:buAutoNum type="arabicPeriod"/>
            </a:pPr>
            <a:r>
              <a:rPr lang="fr-FR" sz="1000" dirty="0">
                <a:solidFill>
                  <a:prstClr val="black"/>
                </a:solidFill>
                <a:latin typeface="Arial"/>
                <a:ea typeface="SimSun"/>
                <a:cs typeface="Arial"/>
              </a:rPr>
              <a:t>Cliquez avec le bouton droit sur </a:t>
            </a:r>
            <a:r>
              <a:rPr lang="en-US" sz="1000" b="1" dirty="0" err="1">
                <a:solidFill>
                  <a:prstClr val="black"/>
                </a:solidFill>
                <a:latin typeface="Arial"/>
                <a:ea typeface="SimSun"/>
                <a:cs typeface="Arial"/>
              </a:rPr>
              <a:t>ConfidentialResearch</a:t>
            </a:r>
            <a:r>
              <a:rPr lang="fr-FR" sz="1000" dirty="0">
                <a:solidFill>
                  <a:prstClr val="black"/>
                </a:solidFill>
                <a:latin typeface="Arial"/>
                <a:ea typeface="SimSun"/>
                <a:cs typeface="Arial"/>
              </a:rPr>
              <a:t>, pointez sur </a:t>
            </a:r>
            <a:r>
              <a:rPr lang="en-US" sz="1000" b="1" dirty="0" err="1">
                <a:solidFill>
                  <a:prstClr val="black"/>
                </a:solidFill>
                <a:latin typeface="Arial"/>
                <a:ea typeface="SimSun"/>
                <a:cs typeface="Arial"/>
              </a:rPr>
              <a:t>Partager</a:t>
            </a:r>
            <a:r>
              <a:rPr lang="en-US" sz="1000" b="1" dirty="0">
                <a:solidFill>
                  <a:prstClr val="black"/>
                </a:solidFill>
                <a:latin typeface="Arial"/>
                <a:ea typeface="SimSun"/>
                <a:cs typeface="Arial"/>
              </a:rPr>
              <a:t> avec</a:t>
            </a:r>
            <a:r>
              <a:rPr lang="fr-FR" sz="1000" dirty="0">
                <a:solidFill>
                  <a:prstClr val="black"/>
                </a:solidFill>
                <a:latin typeface="Arial"/>
                <a:ea typeface="SimSun"/>
                <a:cs typeface="Arial"/>
              </a:rPr>
              <a:t>, puis cliquez sur </a:t>
            </a:r>
            <a:r>
              <a:rPr lang="en-US" sz="1000" b="1" dirty="0">
                <a:solidFill>
                  <a:prstClr val="black"/>
                </a:solidFill>
                <a:latin typeface="Arial"/>
                <a:ea typeface="SimSun"/>
                <a:cs typeface="Arial"/>
              </a:rPr>
              <a:t>Des </a:t>
            </a:r>
            <a:r>
              <a:rPr lang="en-US" sz="1000" b="1" dirty="0" err="1">
                <a:solidFill>
                  <a:prstClr val="black"/>
                </a:solidFill>
                <a:latin typeface="Arial"/>
                <a:ea typeface="SimSun"/>
                <a:cs typeface="Arial"/>
              </a:rPr>
              <a:t>personnes</a:t>
            </a:r>
            <a:r>
              <a:rPr lang="en-US" sz="1000" b="1" dirty="0">
                <a:solidFill>
                  <a:prstClr val="black"/>
                </a:solidFill>
                <a:latin typeface="Arial"/>
                <a:ea typeface="SimSun"/>
                <a:cs typeface="Arial"/>
              </a:rPr>
              <a:t> </a:t>
            </a:r>
            <a:r>
              <a:rPr lang="en-US" sz="1000" b="1" dirty="0" err="1">
                <a:solidFill>
                  <a:prstClr val="black"/>
                </a:solidFill>
                <a:latin typeface="Arial"/>
                <a:ea typeface="SimSun"/>
                <a:cs typeface="Arial"/>
              </a:rPr>
              <a:t>spécifiques</a:t>
            </a:r>
            <a:r>
              <a:rPr lang="fr-FR" sz="1000" dirty="0" smtClean="0">
                <a:solidFill>
                  <a:prstClr val="black"/>
                </a:solidFill>
                <a:latin typeface="Arial"/>
                <a:ea typeface="Calibri"/>
                <a:cs typeface="Times New Roman"/>
              </a:rPr>
              <a:t>.</a:t>
            </a:r>
            <a:endParaRPr lang="fr-FR" sz="1000" dirty="0" smtClean="0">
              <a:solidFill>
                <a:prstClr val="black"/>
              </a:solidFill>
              <a:latin typeface="Arial"/>
              <a:ea typeface="Calibri"/>
              <a:cs typeface="Times New Roman"/>
            </a:endParaRPr>
          </a:p>
          <a:p>
            <a:pPr marL="342900" lvl="0" indent="-342900">
              <a:lnSpc>
                <a:spcPct val="115000"/>
              </a:lnSpc>
              <a:spcAft>
                <a:spcPts val="995"/>
              </a:spcAft>
              <a:buFont typeface="+mj-lt"/>
              <a:buAutoNum type="arabicPeriod"/>
            </a:pPr>
            <a:r>
              <a:rPr lang="fr-FR" sz="1000" dirty="0" smtClean="0">
                <a:solidFill>
                  <a:prstClr val="black"/>
                </a:solidFill>
                <a:latin typeface="Arial"/>
                <a:ea typeface="Calibri"/>
                <a:cs typeface="Times New Roman"/>
              </a:rPr>
              <a:t>Pour </a:t>
            </a:r>
            <a:r>
              <a:rPr lang="fr-FR" sz="1000" b="1" dirty="0" smtClean="0">
                <a:solidFill>
                  <a:prstClr val="black"/>
                </a:solidFill>
                <a:latin typeface="Arial"/>
                <a:ea typeface="Calibri"/>
                <a:cs typeface="Times New Roman"/>
              </a:rPr>
              <a:t>Choisir les utilisateurs pouvant accéder à votre dossier partagé</a:t>
            </a:r>
            <a:r>
              <a:rPr lang="fr-FR" sz="1000" dirty="0" smtClean="0">
                <a:solidFill>
                  <a:prstClr val="black"/>
                </a:solidFill>
                <a:latin typeface="Arial"/>
                <a:ea typeface="Calibri"/>
                <a:cs typeface="Times New Roman"/>
              </a:rPr>
              <a:t>, tapez </a:t>
            </a:r>
            <a:r>
              <a:rPr lang="fr-FR" sz="1000" b="1" dirty="0" err="1" smtClean="0">
                <a:solidFill>
                  <a:prstClr val="black"/>
                </a:solidFill>
                <a:latin typeface="Arial"/>
                <a:ea typeface="Calibri"/>
                <a:cs typeface="Times New Roman"/>
              </a:rPr>
              <a:t>Research</a:t>
            </a:r>
            <a:r>
              <a:rPr lang="fr-FR" sz="1000" dirty="0" smtClean="0">
                <a:solidFill>
                  <a:prstClr val="black"/>
                </a:solidFill>
                <a:latin typeface="Arial"/>
                <a:ea typeface="Calibri"/>
                <a:cs typeface="Times New Roman"/>
              </a:rPr>
              <a:t>, puis cliquez sur </a:t>
            </a:r>
            <a:r>
              <a:rPr lang="fr-FR" sz="1000" b="1" dirty="0" smtClean="0">
                <a:solidFill>
                  <a:prstClr val="black"/>
                </a:solidFill>
                <a:latin typeface="Arial"/>
                <a:ea typeface="Calibri"/>
                <a:cs typeface="Times New Roman"/>
              </a:rPr>
              <a:t>Ajouter</a:t>
            </a:r>
            <a:r>
              <a:rPr lang="fr-FR" sz="1000" dirty="0" smtClean="0">
                <a:solidFill>
                  <a:prstClr val="black"/>
                </a:solidFill>
                <a:latin typeface="Arial"/>
                <a:ea typeface="Calibri"/>
                <a:cs typeface="Times New Roman"/>
              </a:rPr>
              <a:t>.</a:t>
            </a:r>
          </a:p>
          <a:p>
            <a:pPr marL="342900" lvl="0" indent="-342900">
              <a:lnSpc>
                <a:spcPct val="115000"/>
              </a:lnSpc>
              <a:spcAft>
                <a:spcPts val="995"/>
              </a:spcAft>
              <a:buFont typeface="+mj-lt"/>
              <a:buAutoNum type="arabicPeriod"/>
            </a:pPr>
            <a:r>
              <a:rPr lang="fr-FR" sz="1000" dirty="0" smtClean="0">
                <a:solidFill>
                  <a:prstClr val="black"/>
                </a:solidFill>
                <a:latin typeface="Arial"/>
                <a:ea typeface="Calibri"/>
                <a:cs typeface="Times New Roman"/>
              </a:rPr>
              <a:t>Dans la liste, cliquez sur la flèche </a:t>
            </a:r>
            <a:r>
              <a:rPr lang="fr-FR" sz="1000" b="1" dirty="0" smtClean="0">
                <a:solidFill>
                  <a:prstClr val="black"/>
                </a:solidFill>
                <a:latin typeface="Arial"/>
                <a:ea typeface="Calibri"/>
                <a:cs typeface="Times New Roman"/>
              </a:rPr>
              <a:t>Niveau d'autorisation</a:t>
            </a:r>
            <a:r>
              <a:rPr lang="fr-FR" sz="1000" dirty="0" smtClean="0">
                <a:solidFill>
                  <a:prstClr val="black"/>
                </a:solidFill>
                <a:latin typeface="Arial"/>
                <a:ea typeface="Calibri"/>
                <a:cs typeface="Times New Roman"/>
              </a:rPr>
              <a:t> du groupe </a:t>
            </a:r>
            <a:r>
              <a:rPr lang="fr-FR" sz="1000" b="1" dirty="0" err="1" smtClean="0">
                <a:solidFill>
                  <a:prstClr val="black"/>
                </a:solidFill>
                <a:latin typeface="Arial"/>
                <a:ea typeface="Calibri"/>
                <a:cs typeface="Times New Roman"/>
              </a:rPr>
              <a:t>Research</a:t>
            </a:r>
            <a:r>
              <a:rPr lang="fr-FR" sz="1000" dirty="0" smtClean="0">
                <a:solidFill>
                  <a:prstClr val="black"/>
                </a:solidFill>
                <a:latin typeface="Arial"/>
                <a:ea typeface="Calibri"/>
                <a:cs typeface="Times New Roman"/>
              </a:rPr>
              <a:t>, puis sélectionnez </a:t>
            </a:r>
            <a:r>
              <a:rPr lang="fr-FR" sz="1000" b="1" dirty="0" smtClean="0">
                <a:solidFill>
                  <a:prstClr val="black"/>
                </a:solidFill>
                <a:latin typeface="Arial"/>
                <a:ea typeface="Calibri"/>
                <a:cs typeface="Times New Roman"/>
              </a:rPr>
              <a:t>Lecture/écriture</a:t>
            </a:r>
            <a:r>
              <a:rPr lang="fr-FR" sz="1000" dirty="0" smtClean="0">
                <a:solidFill>
                  <a:prstClr val="black"/>
                </a:solidFill>
                <a:latin typeface="Arial"/>
                <a:ea typeface="Calibri"/>
                <a:cs typeface="Times New Roman"/>
              </a:rPr>
              <a:t>.</a:t>
            </a:r>
          </a:p>
          <a:p>
            <a:pPr marL="342900" lvl="0" indent="-342900">
              <a:lnSpc>
                <a:spcPct val="115000"/>
              </a:lnSpc>
              <a:spcAft>
                <a:spcPts val="995"/>
              </a:spcAft>
              <a:buFont typeface="+mj-lt"/>
              <a:buAutoNum type="arabicPeriod"/>
            </a:pPr>
            <a:r>
              <a:rPr lang="fr-FR" sz="1000" dirty="0" smtClean="0">
                <a:solidFill>
                  <a:prstClr val="black"/>
                </a:solidFill>
                <a:latin typeface="Arial"/>
                <a:ea typeface="Calibri"/>
                <a:cs typeface="Times New Roman"/>
              </a:rPr>
              <a:t>Cliquez sur </a:t>
            </a:r>
            <a:r>
              <a:rPr lang="fr-FR" sz="1000" b="1" dirty="0" smtClean="0">
                <a:solidFill>
                  <a:prstClr val="black"/>
                </a:solidFill>
                <a:latin typeface="Arial"/>
                <a:ea typeface="Calibri"/>
                <a:cs typeface="Times New Roman"/>
              </a:rPr>
              <a:t>Partager</a:t>
            </a:r>
            <a:r>
              <a:rPr lang="fr-FR" sz="1000" dirty="0" smtClean="0">
                <a:solidFill>
                  <a:prstClr val="black"/>
                </a:solidFill>
                <a:latin typeface="Arial"/>
                <a:ea typeface="Calibri"/>
                <a:cs typeface="Times New Roman"/>
              </a:rPr>
              <a:t>, puis sur </a:t>
            </a:r>
            <a:r>
              <a:rPr lang="fr-FR" sz="1000" b="1" dirty="0" smtClean="0">
                <a:solidFill>
                  <a:prstClr val="black"/>
                </a:solidFill>
                <a:latin typeface="Arial"/>
                <a:ea typeface="Calibri"/>
                <a:cs typeface="Times New Roman"/>
              </a:rPr>
              <a:t>Terminé</a:t>
            </a:r>
            <a:r>
              <a:rPr lang="fr-FR" sz="1000" dirty="0" smtClean="0">
                <a:solidFill>
                  <a:prstClr val="black"/>
                </a:solidFill>
                <a:latin typeface="Arial"/>
                <a:ea typeface="Calibri"/>
                <a:cs typeface="Times New Roman"/>
              </a:rPr>
              <a:t>.</a:t>
            </a:r>
          </a:p>
          <a:p>
            <a:pPr lvl="0">
              <a:lnSpc>
                <a:spcPct val="115000"/>
              </a:lnSpc>
              <a:spcAft>
                <a:spcPts val="1000"/>
              </a:spcAft>
            </a:pPr>
            <a:r>
              <a:rPr lang="fr-FR" sz="1000" b="1" dirty="0" smtClean="0">
                <a:solidFill>
                  <a:prstClr val="black"/>
                </a:solidFill>
                <a:latin typeface="Arial"/>
                <a:ea typeface="Calibri"/>
                <a:cs typeface="Times New Roman"/>
              </a:rPr>
              <a:t>Créer un partage sur LON-DC1 pour stocker les modèles AD RMS</a:t>
            </a:r>
            <a:endParaRPr lang="fr-FR" sz="1000" dirty="0" smtClean="0">
              <a:solidFill>
                <a:prstClr val="black"/>
              </a:solidFill>
              <a:latin typeface="Arial"/>
              <a:ea typeface="Calibri"/>
              <a:cs typeface="Times New Roman"/>
            </a:endParaRPr>
          </a:p>
          <a:p>
            <a:pPr marL="342900" lvl="0" indent="-342900">
              <a:lnSpc>
                <a:spcPct val="115000"/>
              </a:lnSpc>
              <a:spcAft>
                <a:spcPts val="995"/>
              </a:spcAft>
              <a:buFont typeface="+mj-lt"/>
              <a:buAutoNum type="arabicPeriod"/>
            </a:pPr>
            <a:r>
              <a:rPr lang="fr-FR" sz="1000" dirty="0" smtClean="0">
                <a:solidFill>
                  <a:prstClr val="black"/>
                </a:solidFill>
                <a:latin typeface="Arial"/>
                <a:ea typeface="Calibri"/>
                <a:cs typeface="Times New Roman"/>
              </a:rPr>
              <a:t>Dans l'Explorateur de fichiers, cliquez avec le bouton droit sur </a:t>
            </a:r>
            <a:r>
              <a:rPr lang="fr-FR" sz="1000" b="1" dirty="0" smtClean="0">
                <a:solidFill>
                  <a:prstClr val="black"/>
                </a:solidFill>
                <a:latin typeface="Arial"/>
                <a:ea typeface="Calibri"/>
                <a:cs typeface="Times New Roman"/>
              </a:rPr>
              <a:t>Disque local (C:)</a:t>
            </a:r>
            <a:r>
              <a:rPr lang="fr-FR" sz="1000" dirty="0" smtClean="0">
                <a:solidFill>
                  <a:prstClr val="black"/>
                </a:solidFill>
                <a:latin typeface="Arial"/>
                <a:ea typeface="Calibri"/>
                <a:cs typeface="Times New Roman"/>
              </a:rPr>
              <a:t>.</a:t>
            </a:r>
          </a:p>
          <a:p>
            <a:pPr marL="342900" lvl="0" indent="-342900">
              <a:lnSpc>
                <a:spcPct val="115000"/>
              </a:lnSpc>
              <a:spcAft>
                <a:spcPts val="995"/>
              </a:spcAft>
              <a:buFont typeface="+mj-lt"/>
              <a:buAutoNum type="arabicPeriod"/>
            </a:pPr>
            <a:r>
              <a:rPr lang="fr-FR" sz="1000" dirty="0" smtClean="0">
                <a:solidFill>
                  <a:prstClr val="black"/>
                </a:solidFill>
                <a:latin typeface="Arial"/>
                <a:ea typeface="Calibri"/>
                <a:cs typeface="Times New Roman"/>
              </a:rPr>
              <a:t>Pointez sur </a:t>
            </a:r>
            <a:r>
              <a:rPr lang="fr-FR" sz="1000" b="1" dirty="0" smtClean="0">
                <a:solidFill>
                  <a:prstClr val="black"/>
                </a:solidFill>
                <a:latin typeface="Arial"/>
                <a:ea typeface="Calibri"/>
                <a:cs typeface="Times New Roman"/>
              </a:rPr>
              <a:t>Nouveau</a:t>
            </a:r>
            <a:r>
              <a:rPr lang="fr-FR" sz="1000" dirty="0" smtClean="0">
                <a:solidFill>
                  <a:prstClr val="black"/>
                </a:solidFill>
                <a:latin typeface="Arial"/>
                <a:ea typeface="Calibri"/>
                <a:cs typeface="Times New Roman"/>
              </a:rPr>
              <a:t>, puis cliquez sur </a:t>
            </a:r>
            <a:r>
              <a:rPr lang="fr-FR" sz="1000" b="1" dirty="0" smtClean="0">
                <a:solidFill>
                  <a:prstClr val="black"/>
                </a:solidFill>
                <a:latin typeface="Arial"/>
                <a:ea typeface="Calibri"/>
                <a:cs typeface="Times New Roman"/>
              </a:rPr>
              <a:t>Dossier</a:t>
            </a:r>
            <a:r>
              <a:rPr lang="fr-FR" sz="1000" dirty="0" smtClean="0">
                <a:solidFill>
                  <a:prstClr val="black"/>
                </a:solidFill>
                <a:latin typeface="Arial"/>
                <a:ea typeface="Calibri"/>
                <a:cs typeface="Times New Roman"/>
              </a:rPr>
              <a:t>.</a:t>
            </a:r>
          </a:p>
          <a:p>
            <a:pPr marL="342900" lvl="0" indent="-342900">
              <a:lnSpc>
                <a:spcPct val="115000"/>
              </a:lnSpc>
              <a:spcAft>
                <a:spcPts val="995"/>
              </a:spcAft>
              <a:buFont typeface="+mj-lt"/>
              <a:buAutoNum type="arabicPeriod"/>
            </a:pPr>
            <a:r>
              <a:rPr lang="fr-FR" sz="1000" dirty="0" smtClean="0">
                <a:solidFill>
                  <a:prstClr val="black"/>
                </a:solidFill>
                <a:latin typeface="Arial"/>
                <a:ea typeface="Calibri"/>
                <a:cs typeface="Times New Roman"/>
              </a:rPr>
              <a:t>Attribuez le nom </a:t>
            </a:r>
            <a:r>
              <a:rPr lang="fr-FR" sz="1000" b="1" dirty="0" smtClean="0">
                <a:solidFill>
                  <a:prstClr val="black"/>
                </a:solidFill>
                <a:latin typeface="Arial"/>
                <a:ea typeface="Calibri"/>
                <a:cs typeface="Times New Roman"/>
              </a:rPr>
              <a:t>Public </a:t>
            </a:r>
            <a:r>
              <a:rPr lang="fr-FR" sz="1000" dirty="0" smtClean="0">
                <a:solidFill>
                  <a:prstClr val="black"/>
                </a:solidFill>
                <a:latin typeface="Arial"/>
                <a:ea typeface="Calibri"/>
                <a:cs typeface="Times New Roman"/>
              </a:rPr>
              <a:t>au nouveau dossier, puis appuyez sur Entrée.</a:t>
            </a:r>
            <a:endParaRPr lang="fr-FR" sz="1000" dirty="0">
              <a:solidFill>
                <a:prstClr val="black"/>
              </a:solidFill>
              <a:latin typeface="Arial"/>
              <a:ea typeface="Calibri"/>
              <a:cs typeface="Times New Roman"/>
            </a:endParaRPr>
          </a:p>
        </p:txBody>
      </p:sp>
      <p:sp>
        <p:nvSpPr>
          <p:cNvPr id="4" name="Slide Number Placeholder 3"/>
          <p:cNvSpPr>
            <a:spLocks noGrp="1"/>
          </p:cNvSpPr>
          <p:nvPr>
            <p:ph type="sldNum" sz="quarter" idx="10"/>
          </p:nvPr>
        </p:nvSpPr>
        <p:spPr/>
        <p:txBody>
          <a:bodyPr/>
          <a:lstStyle/>
          <a:p>
            <a:fld id="{B0DCCA6E-50B3-4613-98BC-509B80EFCF86}" type="slidenum">
              <a:rPr lang="fr-FR" smtClean="0"/>
              <a:pPr/>
              <a:t>11</a:t>
            </a:fld>
            <a:endParaRPr lang="fr-FR"/>
          </a:p>
        </p:txBody>
      </p:sp>
      <p:sp>
        <p:nvSpPr>
          <p:cNvPr id="8" name="TextBox 7"/>
          <p:cNvSpPr txBox="1"/>
          <p:nvPr/>
        </p:nvSpPr>
        <p:spPr>
          <a:xfrm>
            <a:off x="0" y="8890000"/>
            <a:ext cx="3505200" cy="246221"/>
          </a:xfrm>
          <a:prstGeom prst="rect">
            <a:avLst/>
          </a:prstGeom>
          <a:noFill/>
        </p:spPr>
        <p:txBody>
          <a:bodyPr vert="horz" wrap="square" rtlCol="0">
            <a:spAutoFit/>
          </a:bodyPr>
          <a:lstStyle/>
          <a:p>
            <a:r>
              <a:rPr lang="fr-FR" sz="1000" smtClean="0">
                <a:latin typeface="Arial"/>
              </a:rPr>
              <a:t>(Remarques supplémentaires sur la diapositive suivante)</a:t>
            </a:r>
            <a:endParaRPr lang="fr-FR" sz="1000">
              <a:latin typeface="Arial"/>
            </a:endParaRPr>
          </a:p>
        </p:txBody>
      </p:sp>
      <p:sp>
        <p:nvSpPr>
          <p:cNvPr id="9" name="Rectangle 8"/>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10" name="Rectangle 9"/>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 Planification et implémentation d'une infrastructure de gestion des droits relatifs à l'information (IRM)</a:t>
            </a:r>
            <a:endParaRPr lang="fr-FR" sz="1200" b="1">
              <a:solidFill>
                <a:srgbClr val="336699"/>
              </a:solidFill>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5" y="2095200"/>
            <a:ext cx="6153911" cy="6604000"/>
          </a:xfrm>
        </p:spPr>
        <p:txBody>
          <a:bodyPr>
            <a:noAutofit/>
          </a:bodyPr>
          <a:lstStyle/>
          <a:p>
            <a:pPr marL="342900" lvl="0" indent="-342900">
              <a:lnSpc>
                <a:spcPct val="115000"/>
              </a:lnSpc>
              <a:spcAft>
                <a:spcPts val="995"/>
              </a:spcAft>
              <a:buFont typeface="+mj-lt"/>
              <a:buAutoNum type="arabicPeriod" startAt="4"/>
            </a:pPr>
            <a:r>
              <a:rPr lang="fr-FR" sz="1000" dirty="0">
                <a:solidFill>
                  <a:prstClr val="black"/>
                </a:solidFill>
                <a:latin typeface="Arial"/>
                <a:ea typeface="SimSun"/>
                <a:cs typeface="Arial"/>
              </a:rPr>
              <a:t>Cliquez avec le bouton droit sur </a:t>
            </a:r>
            <a:r>
              <a:rPr lang="en-US" sz="1000" b="1" dirty="0">
                <a:solidFill>
                  <a:prstClr val="black"/>
                </a:solidFill>
                <a:latin typeface="Arial"/>
                <a:ea typeface="SimSun"/>
                <a:cs typeface="Arial"/>
              </a:rPr>
              <a:t>Public</a:t>
            </a:r>
            <a:r>
              <a:rPr lang="fr-FR" sz="1000" dirty="0">
                <a:solidFill>
                  <a:prstClr val="black"/>
                </a:solidFill>
                <a:latin typeface="Arial"/>
                <a:ea typeface="SimSun"/>
                <a:cs typeface="Arial"/>
              </a:rPr>
              <a:t>, pointez sur </a:t>
            </a:r>
            <a:r>
              <a:rPr lang="en-US" sz="1000" b="1" dirty="0" err="1">
                <a:solidFill>
                  <a:prstClr val="black"/>
                </a:solidFill>
                <a:latin typeface="Arial"/>
                <a:ea typeface="SimSun"/>
                <a:cs typeface="Arial"/>
              </a:rPr>
              <a:t>Partager</a:t>
            </a:r>
            <a:r>
              <a:rPr lang="en-US" sz="1000" b="1" dirty="0">
                <a:solidFill>
                  <a:prstClr val="black"/>
                </a:solidFill>
                <a:latin typeface="Arial"/>
                <a:ea typeface="SimSun"/>
                <a:cs typeface="Arial"/>
              </a:rPr>
              <a:t> avec</a:t>
            </a:r>
            <a:r>
              <a:rPr lang="fr-FR" sz="1000" dirty="0">
                <a:solidFill>
                  <a:prstClr val="black"/>
                </a:solidFill>
                <a:latin typeface="Arial"/>
                <a:ea typeface="SimSun"/>
                <a:cs typeface="Arial"/>
              </a:rPr>
              <a:t>, puis cliquez sur </a:t>
            </a:r>
            <a:r>
              <a:rPr lang="en-US" sz="1000" b="1" dirty="0" smtClean="0">
                <a:solidFill>
                  <a:prstClr val="black"/>
                </a:solidFill>
                <a:latin typeface="Arial"/>
                <a:ea typeface="SimSun"/>
                <a:cs typeface="Arial"/>
              </a:rPr>
              <a:t>Des </a:t>
            </a:r>
            <a:r>
              <a:rPr lang="en-US" sz="1000" b="1" dirty="0" err="1" smtClean="0">
                <a:solidFill>
                  <a:prstClr val="black"/>
                </a:solidFill>
                <a:latin typeface="Arial"/>
                <a:ea typeface="SimSun"/>
                <a:cs typeface="Arial"/>
              </a:rPr>
              <a:t>personnes</a:t>
            </a:r>
            <a:r>
              <a:rPr lang="en-US" sz="1000" b="1" dirty="0" smtClean="0">
                <a:solidFill>
                  <a:prstClr val="black"/>
                </a:solidFill>
                <a:latin typeface="Arial"/>
                <a:ea typeface="SimSun"/>
                <a:cs typeface="Arial"/>
              </a:rPr>
              <a:t> </a:t>
            </a:r>
            <a:r>
              <a:rPr lang="en-US" sz="1000" b="1" dirty="0" err="1" smtClean="0">
                <a:solidFill>
                  <a:prstClr val="black"/>
                </a:solidFill>
                <a:latin typeface="Arial"/>
                <a:ea typeface="SimSun"/>
                <a:cs typeface="Arial"/>
              </a:rPr>
              <a:t>spécifiques</a:t>
            </a:r>
            <a:r>
              <a:rPr lang="fr-FR" sz="1000" dirty="0" smtClean="0">
                <a:solidFill>
                  <a:prstClr val="black"/>
                </a:solidFill>
                <a:latin typeface="Arial"/>
                <a:ea typeface="Calibri"/>
                <a:cs typeface="Times New Roman"/>
              </a:rPr>
              <a:t>.</a:t>
            </a:r>
            <a:endParaRPr lang="fr-FR" sz="1000" dirty="0" smtClean="0">
              <a:solidFill>
                <a:prstClr val="black"/>
              </a:solidFill>
              <a:latin typeface="Arial"/>
              <a:ea typeface="Calibri"/>
              <a:cs typeface="Times New Roman"/>
            </a:endParaRPr>
          </a:p>
          <a:p>
            <a:pPr marL="342900" lvl="0" indent="-342900">
              <a:lnSpc>
                <a:spcPct val="115000"/>
              </a:lnSpc>
              <a:spcAft>
                <a:spcPts val="995"/>
              </a:spcAft>
              <a:buFont typeface="+mj-lt"/>
              <a:buAutoNum type="arabicPeriod" startAt="4"/>
            </a:pPr>
            <a:r>
              <a:rPr lang="fr-FR" sz="1000" dirty="0" smtClean="0">
                <a:solidFill>
                  <a:prstClr val="black"/>
                </a:solidFill>
                <a:latin typeface="Arial"/>
                <a:ea typeface="Calibri"/>
                <a:cs typeface="Times New Roman"/>
              </a:rPr>
              <a:t>Pour </a:t>
            </a:r>
            <a:r>
              <a:rPr lang="fr-FR" sz="1000" b="1" dirty="0" smtClean="0">
                <a:solidFill>
                  <a:prstClr val="black"/>
                </a:solidFill>
                <a:latin typeface="Arial"/>
                <a:ea typeface="Calibri"/>
                <a:cs typeface="Times New Roman"/>
              </a:rPr>
              <a:t>Choisir les utilisateurs pouvant accéder à votre dossier partagé</a:t>
            </a:r>
            <a:r>
              <a:rPr lang="fr-FR" sz="1000" dirty="0" smtClean="0">
                <a:solidFill>
                  <a:prstClr val="black"/>
                </a:solidFill>
                <a:latin typeface="Arial"/>
                <a:ea typeface="Calibri"/>
                <a:cs typeface="Times New Roman"/>
              </a:rPr>
              <a:t>, cliquez sur la flèche, sélectionnez </a:t>
            </a:r>
            <a:r>
              <a:rPr lang="fr-FR" sz="1000" b="1" dirty="0" smtClean="0">
                <a:solidFill>
                  <a:prstClr val="black"/>
                </a:solidFill>
                <a:latin typeface="Arial"/>
                <a:ea typeface="Calibri"/>
                <a:cs typeface="Times New Roman"/>
              </a:rPr>
              <a:t>Tout le monde</a:t>
            </a:r>
            <a:r>
              <a:rPr lang="fr-FR" sz="1000" dirty="0" smtClean="0">
                <a:solidFill>
                  <a:prstClr val="black"/>
                </a:solidFill>
                <a:latin typeface="Arial"/>
                <a:ea typeface="Calibri"/>
                <a:cs typeface="Times New Roman"/>
              </a:rPr>
              <a:t>, puis cliquez sur </a:t>
            </a:r>
            <a:r>
              <a:rPr lang="fr-FR" sz="1000" b="1" dirty="0" smtClean="0">
                <a:solidFill>
                  <a:prstClr val="black"/>
                </a:solidFill>
                <a:latin typeface="Arial"/>
                <a:ea typeface="Calibri"/>
                <a:cs typeface="Times New Roman"/>
              </a:rPr>
              <a:t>Ajouter</a:t>
            </a:r>
            <a:r>
              <a:rPr lang="fr-FR" sz="1000" dirty="0" smtClean="0">
                <a:solidFill>
                  <a:prstClr val="black"/>
                </a:solidFill>
                <a:latin typeface="Arial"/>
                <a:ea typeface="Calibri"/>
                <a:cs typeface="Times New Roman"/>
              </a:rPr>
              <a:t>. </a:t>
            </a:r>
          </a:p>
          <a:p>
            <a:pPr marL="342900" lvl="0" indent="-342900">
              <a:lnSpc>
                <a:spcPct val="115000"/>
              </a:lnSpc>
              <a:spcAft>
                <a:spcPts val="995"/>
              </a:spcAft>
              <a:buFont typeface="+mj-lt"/>
              <a:buAutoNum type="arabicPeriod" startAt="4"/>
            </a:pPr>
            <a:r>
              <a:rPr lang="fr-FR" sz="1000" dirty="0" smtClean="0">
                <a:solidFill>
                  <a:prstClr val="black"/>
                </a:solidFill>
                <a:latin typeface="Arial"/>
                <a:ea typeface="Calibri"/>
                <a:cs typeface="Times New Roman"/>
              </a:rPr>
              <a:t>Cliquez sur </a:t>
            </a:r>
            <a:r>
              <a:rPr lang="fr-FR" sz="1000" b="1" dirty="0" smtClean="0">
                <a:solidFill>
                  <a:prstClr val="black"/>
                </a:solidFill>
                <a:latin typeface="Arial"/>
                <a:ea typeface="Calibri"/>
                <a:cs typeface="Times New Roman"/>
              </a:rPr>
              <a:t>Partager</a:t>
            </a:r>
            <a:r>
              <a:rPr lang="fr-FR" sz="1000" dirty="0" smtClean="0">
                <a:solidFill>
                  <a:prstClr val="black"/>
                </a:solidFill>
                <a:latin typeface="Arial"/>
                <a:ea typeface="Calibri"/>
                <a:cs typeface="Times New Roman"/>
              </a:rPr>
              <a:t>, puis sur </a:t>
            </a:r>
            <a:r>
              <a:rPr lang="fr-FR" sz="1000" b="1" dirty="0" smtClean="0">
                <a:solidFill>
                  <a:prstClr val="black"/>
                </a:solidFill>
                <a:latin typeface="Arial"/>
                <a:ea typeface="Calibri"/>
                <a:cs typeface="Times New Roman"/>
              </a:rPr>
              <a:t>Terminé</a:t>
            </a:r>
            <a:r>
              <a:rPr lang="fr-FR" sz="1000" dirty="0" smtClean="0">
                <a:solidFill>
                  <a:prstClr val="black"/>
                </a:solidFill>
                <a:latin typeface="Arial"/>
                <a:ea typeface="Calibri"/>
                <a:cs typeface="Times New Roman"/>
              </a:rPr>
              <a:t>.</a:t>
            </a:r>
          </a:p>
          <a:p>
            <a:pPr marL="342900" lvl="0" indent="-342900">
              <a:lnSpc>
                <a:spcPct val="115000"/>
              </a:lnSpc>
              <a:spcAft>
                <a:spcPts val="995"/>
              </a:spcAft>
              <a:buFont typeface="+mj-lt"/>
              <a:buAutoNum type="arabicPeriod" startAt="4"/>
            </a:pPr>
            <a:r>
              <a:rPr lang="fr-FR" sz="1000" dirty="0" smtClean="0">
                <a:solidFill>
                  <a:prstClr val="black"/>
                </a:solidFill>
                <a:latin typeface="Arial"/>
                <a:ea typeface="Calibri"/>
                <a:cs typeface="Times New Roman"/>
              </a:rPr>
              <a:t>Fermez l'Explorateur de fichiers.</a:t>
            </a:r>
          </a:p>
          <a:p>
            <a:pPr lvl="0">
              <a:lnSpc>
                <a:spcPct val="115000"/>
              </a:lnSpc>
              <a:spcAft>
                <a:spcPts val="300"/>
              </a:spcAft>
            </a:pPr>
            <a:r>
              <a:rPr lang="fr-FR" sz="1000" b="1" dirty="0" smtClean="0">
                <a:solidFill>
                  <a:prstClr val="black"/>
                </a:solidFill>
                <a:latin typeface="Arial"/>
                <a:ea typeface="Calibri"/>
                <a:cs typeface="Times New Roman"/>
              </a:rPr>
              <a:t>Ajouter le rôle de serveur AD RMS</a:t>
            </a:r>
            <a:endParaRPr lang="fr-FR" sz="1000" dirty="0" smtClean="0">
              <a:solidFill>
                <a:prstClr val="black"/>
              </a:solidFill>
              <a:latin typeface="Arial"/>
              <a:ea typeface="Calibri"/>
              <a:cs typeface="Times New Roman"/>
            </a:endParaRPr>
          </a:p>
          <a:p>
            <a:pPr lvl="0">
              <a:lnSpc>
                <a:spcPct val="115000"/>
              </a:lnSpc>
            </a:pPr>
            <a:r>
              <a:rPr lang="fr-FR" sz="1000" dirty="0" smtClean="0">
                <a:solidFill>
                  <a:prstClr val="black"/>
                </a:solidFill>
                <a:latin typeface="Arial"/>
                <a:ea typeface="Calibri"/>
                <a:cs typeface="Times New Roman"/>
              </a:rPr>
              <a:t>Windows Server 2012 offre la possibilité d'installer AD RMS en tant que rôle de serveur via le Gestionnaire de serveur Windows Server 2012</a:t>
            </a:r>
            <a:r>
              <a:rPr lang="fr-FR" sz="1000" strike="noStrike" baseline="0" dirty="0" smtClean="0">
                <a:solidFill>
                  <a:prstClr val="black"/>
                </a:solidFill>
                <a:latin typeface="Arial"/>
                <a:ea typeface="Calibri"/>
                <a:cs typeface="Times New Roman"/>
              </a:rPr>
              <a:t>. </a:t>
            </a:r>
            <a:r>
              <a:rPr lang="fr-FR" sz="1000" dirty="0" smtClean="0">
                <a:solidFill>
                  <a:prstClr val="black"/>
                </a:solidFill>
                <a:latin typeface="Arial"/>
                <a:ea typeface="Calibri"/>
                <a:cs typeface="Times New Roman"/>
              </a:rPr>
              <a:t>Le premier serveur d'un environnement AD RMS est le cluster racine, qui possède un ou plusieurs serveurs AD RMS que vous configurez dans un environnement d'équilibrage de charge. </a:t>
            </a:r>
          </a:p>
          <a:p>
            <a:pPr lvl="0">
              <a:lnSpc>
                <a:spcPct val="115000"/>
              </a:lnSpc>
              <a:spcAft>
                <a:spcPts val="1000"/>
              </a:spcAft>
            </a:pPr>
            <a:r>
              <a:rPr lang="fr-FR" sz="1000" b="1" dirty="0" smtClean="0">
                <a:solidFill>
                  <a:prstClr val="black"/>
                </a:solidFill>
                <a:latin typeface="Arial"/>
                <a:ea typeface="Calibri"/>
                <a:cs typeface="Times New Roman"/>
              </a:rPr>
              <a:t>Remarque : </a:t>
            </a:r>
            <a:r>
              <a:rPr lang="fr-FR" sz="1000" dirty="0" smtClean="0">
                <a:solidFill>
                  <a:prstClr val="black"/>
                </a:solidFill>
                <a:latin typeface="Arial"/>
                <a:ea typeface="Calibri"/>
                <a:cs typeface="Times New Roman"/>
              </a:rPr>
              <a:t>Comme AD RMS est un rôle serveur Windows Server 2012, une licence d'accès client (CAL) Windows Server 2012 est requise pour chaque utilisateur ou périphérique qui accède au logiciel serveur.</a:t>
            </a:r>
          </a:p>
          <a:p>
            <a:pPr lvl="0">
              <a:lnSpc>
                <a:spcPct val="115000"/>
              </a:lnSpc>
              <a:spcAft>
                <a:spcPts val="300"/>
              </a:spcAft>
            </a:pPr>
            <a:r>
              <a:rPr lang="fr-FR" sz="1000" b="1" dirty="0" smtClean="0">
                <a:solidFill>
                  <a:prstClr val="black"/>
                </a:solidFill>
                <a:latin typeface="Arial"/>
                <a:ea typeface="Calibri"/>
                <a:cs typeface="Times New Roman"/>
              </a:rPr>
              <a:t>Pour ajouter le rôle serveur AD RMS</a:t>
            </a:r>
            <a:endParaRPr lang="fr-FR" sz="1000" dirty="0" smtClean="0">
              <a:solidFill>
                <a:prstClr val="black"/>
              </a:solidFill>
              <a:latin typeface="Arial"/>
              <a:ea typeface="Calibri"/>
              <a:cs typeface="Times New Roman"/>
            </a:endParaRPr>
          </a:p>
          <a:p>
            <a:pPr marL="342900" lvl="0" indent="-342900">
              <a:lnSpc>
                <a:spcPct val="115000"/>
              </a:lnSpc>
              <a:spcAft>
                <a:spcPts val="995"/>
              </a:spcAft>
              <a:buSzPts val="950"/>
              <a:buFont typeface="Segoe"/>
              <a:buAutoNum type="arabicPeriod"/>
            </a:pPr>
            <a:r>
              <a:rPr lang="fr-FR" sz="1000" dirty="0" smtClean="0">
                <a:solidFill>
                  <a:prstClr val="black"/>
                </a:solidFill>
                <a:latin typeface="Arial"/>
                <a:ea typeface="Times New Roman"/>
                <a:cs typeface="Times New Roman"/>
              </a:rPr>
              <a:t>Sur LON-DC1, dans la console </a:t>
            </a:r>
            <a:r>
              <a:rPr lang="fr-FR" sz="1000" b="1" dirty="0" smtClean="0">
                <a:solidFill>
                  <a:prstClr val="black"/>
                </a:solidFill>
                <a:latin typeface="Arial"/>
                <a:ea typeface="Calibri"/>
                <a:cs typeface="Times New Roman"/>
              </a:rPr>
              <a:t>Tableau de bord</a:t>
            </a:r>
            <a:r>
              <a:rPr lang="fr-FR" sz="1000" b="1" dirty="0" smtClean="0">
                <a:solidFill>
                  <a:prstClr val="black"/>
                </a:solidFill>
                <a:latin typeface="Arial"/>
                <a:ea typeface="Times New Roman"/>
                <a:cs typeface="Times New Roman"/>
              </a:rPr>
              <a:t> du Gestionnaire de serveur, </a:t>
            </a:r>
            <a:r>
              <a:rPr lang="fr-FR" sz="1000" dirty="0" smtClean="0">
                <a:solidFill>
                  <a:prstClr val="black"/>
                </a:solidFill>
                <a:latin typeface="Arial"/>
                <a:ea typeface="Times New Roman"/>
                <a:cs typeface="Times New Roman"/>
              </a:rPr>
              <a:t>cliquez sur </a:t>
            </a:r>
            <a:r>
              <a:rPr lang="fr-FR" sz="1000" b="1" dirty="0" smtClean="0">
                <a:solidFill>
                  <a:prstClr val="black"/>
                </a:solidFill>
                <a:latin typeface="Arial"/>
                <a:ea typeface="Times New Roman"/>
                <a:cs typeface="Times New Roman"/>
              </a:rPr>
              <a:t>Ajouter des rôles et des fonctionnalités</a:t>
            </a:r>
            <a:r>
              <a:rPr lang="fr-FR" sz="1000" dirty="0" smtClean="0">
                <a:solidFill>
                  <a:prstClr val="black"/>
                </a:solidFill>
                <a:latin typeface="Arial"/>
                <a:ea typeface="Calibri"/>
                <a:cs typeface="Times New Roman"/>
              </a:rPr>
              <a:t>.</a:t>
            </a:r>
          </a:p>
          <a:p>
            <a:pPr marL="342900" lvl="0" indent="-342900">
              <a:lnSpc>
                <a:spcPct val="115000"/>
              </a:lnSpc>
              <a:spcAft>
                <a:spcPts val="995"/>
              </a:spcAft>
              <a:buSzPts val="950"/>
              <a:buFont typeface="Segoe"/>
              <a:buAutoNum type="arabicPeriod"/>
            </a:pPr>
            <a:r>
              <a:rPr lang="fr-FR" sz="1000" dirty="0" smtClean="0">
                <a:solidFill>
                  <a:prstClr val="black"/>
                </a:solidFill>
                <a:latin typeface="Arial"/>
                <a:ea typeface="Times New Roman"/>
                <a:cs typeface="Times New Roman"/>
              </a:rPr>
              <a:t>Cliquez sur </a:t>
            </a:r>
            <a:r>
              <a:rPr lang="fr-FR" sz="1000" b="1" dirty="0" smtClean="0">
                <a:solidFill>
                  <a:prstClr val="black"/>
                </a:solidFill>
                <a:latin typeface="Arial"/>
                <a:ea typeface="Times New Roman"/>
                <a:cs typeface="Times New Roman"/>
              </a:rPr>
              <a:t>Suivant</a:t>
            </a:r>
            <a:r>
              <a:rPr lang="fr-FR" sz="1000" dirty="0" smtClean="0">
                <a:solidFill>
                  <a:prstClr val="black"/>
                </a:solidFill>
                <a:latin typeface="Arial"/>
                <a:ea typeface="Times New Roman"/>
                <a:cs typeface="Times New Roman"/>
              </a:rPr>
              <a:t> à trois reprises pour accéder à la page </a:t>
            </a:r>
            <a:r>
              <a:rPr lang="fr-FR" sz="1000" b="1" dirty="0" smtClean="0">
                <a:solidFill>
                  <a:prstClr val="black"/>
                </a:solidFill>
                <a:latin typeface="Arial"/>
                <a:ea typeface="Times New Roman"/>
                <a:cs typeface="Times New Roman"/>
              </a:rPr>
              <a:t>Sélectionner des rôles de serveurs</a:t>
            </a:r>
            <a:r>
              <a:rPr lang="fr-FR" sz="1000" dirty="0" smtClean="0">
                <a:solidFill>
                  <a:prstClr val="black"/>
                </a:solidFill>
                <a:latin typeface="Arial"/>
                <a:ea typeface="Times New Roman"/>
                <a:cs typeface="Times New Roman"/>
              </a:rPr>
              <a:t>. </a:t>
            </a:r>
          </a:p>
          <a:p>
            <a:pPr marL="342900" lvl="0" indent="-342900">
              <a:lnSpc>
                <a:spcPct val="115000"/>
              </a:lnSpc>
              <a:spcAft>
                <a:spcPts val="995"/>
              </a:spcAft>
              <a:buSzPts val="950"/>
              <a:buFont typeface="Segoe"/>
              <a:buAutoNum type="arabicPeriod"/>
            </a:pPr>
            <a:r>
              <a:rPr lang="fr-FR" sz="1000" dirty="0">
                <a:solidFill>
                  <a:prstClr val="black"/>
                </a:solidFill>
                <a:latin typeface="Arial"/>
                <a:ea typeface="Times New Roman"/>
                <a:cs typeface="Times New Roman"/>
              </a:rPr>
              <a:t>Dans la page </a:t>
            </a:r>
            <a:r>
              <a:rPr lang="en-US" sz="1000" b="1" dirty="0" err="1">
                <a:solidFill>
                  <a:prstClr val="black"/>
                </a:solidFill>
                <a:latin typeface="Arial"/>
                <a:ea typeface="Times New Roman"/>
                <a:cs typeface="Arial"/>
              </a:rPr>
              <a:t>Sélectionner</a:t>
            </a:r>
            <a:r>
              <a:rPr lang="en-US" sz="1000" b="1" dirty="0">
                <a:solidFill>
                  <a:prstClr val="black"/>
                </a:solidFill>
                <a:latin typeface="Arial"/>
                <a:ea typeface="Times New Roman"/>
                <a:cs typeface="Arial"/>
              </a:rPr>
              <a:t> des </a:t>
            </a:r>
            <a:r>
              <a:rPr lang="en-US" sz="1000" b="1" dirty="0" err="1">
                <a:solidFill>
                  <a:prstClr val="black"/>
                </a:solidFill>
                <a:latin typeface="Arial"/>
                <a:ea typeface="Times New Roman"/>
                <a:cs typeface="Arial"/>
              </a:rPr>
              <a:t>rôles</a:t>
            </a:r>
            <a:r>
              <a:rPr lang="en-US" sz="1000" b="1" dirty="0">
                <a:solidFill>
                  <a:prstClr val="black"/>
                </a:solidFill>
                <a:latin typeface="Arial"/>
                <a:ea typeface="Times New Roman"/>
                <a:cs typeface="Arial"/>
              </a:rPr>
              <a:t> de </a:t>
            </a:r>
            <a:r>
              <a:rPr lang="en-US" sz="1000" b="1" dirty="0" err="1">
                <a:solidFill>
                  <a:prstClr val="black"/>
                </a:solidFill>
                <a:latin typeface="Arial"/>
                <a:ea typeface="Times New Roman"/>
                <a:cs typeface="Arial"/>
              </a:rPr>
              <a:t>serveurs</a:t>
            </a:r>
            <a:r>
              <a:rPr lang="fr-FR" sz="1000" dirty="0">
                <a:solidFill>
                  <a:prstClr val="black"/>
                </a:solidFill>
                <a:latin typeface="Arial"/>
                <a:ea typeface="Times New Roman"/>
                <a:cs typeface="Times New Roman"/>
              </a:rPr>
              <a:t>, sélectionnez</a:t>
            </a:r>
            <a:r>
              <a:rPr lang="en-US" sz="1000" b="1" dirty="0">
                <a:solidFill>
                  <a:prstClr val="black"/>
                </a:solidFill>
                <a:latin typeface="Arial"/>
                <a:ea typeface="Times New Roman"/>
                <a:cs typeface="Arial"/>
              </a:rPr>
              <a:t> Services AD RMS </a:t>
            </a:r>
            <a:r>
              <a:rPr lang="en-US" sz="1000" dirty="0">
                <a:solidFill>
                  <a:prstClr val="black"/>
                </a:solidFill>
                <a:latin typeface="Arial"/>
                <a:ea typeface="Times New Roman"/>
                <a:cs typeface="Times New Roman"/>
              </a:rPr>
              <a:t>(</a:t>
            </a:r>
            <a:r>
              <a:rPr lang="en-US" sz="1000" dirty="0" smtClean="0">
                <a:solidFill>
                  <a:prstClr val="black"/>
                </a:solidFill>
                <a:latin typeface="Arial"/>
                <a:ea typeface="Times New Roman"/>
                <a:cs typeface="Times New Roman"/>
              </a:rPr>
              <a:t>Active Directory </a:t>
            </a:r>
            <a:r>
              <a:rPr lang="en-US" sz="1000" dirty="0">
                <a:solidFill>
                  <a:prstClr val="black"/>
                </a:solidFill>
                <a:latin typeface="Arial"/>
                <a:ea typeface="Times New Roman"/>
                <a:cs typeface="Times New Roman"/>
              </a:rPr>
              <a:t>Rights Management Services)</a:t>
            </a:r>
            <a:r>
              <a:rPr lang="fr-FR" sz="1000" dirty="0">
                <a:solidFill>
                  <a:prstClr val="black"/>
                </a:solidFill>
                <a:latin typeface="Arial"/>
                <a:ea typeface="Times New Roman"/>
                <a:cs typeface="Times New Roman"/>
              </a:rPr>
              <a:t>, cliquez sur </a:t>
            </a:r>
            <a:r>
              <a:rPr lang="en-US" sz="1000" b="1" dirty="0" err="1">
                <a:solidFill>
                  <a:prstClr val="black"/>
                </a:solidFill>
                <a:latin typeface="Arial"/>
                <a:ea typeface="Times New Roman"/>
                <a:cs typeface="Arial"/>
              </a:rPr>
              <a:t>Ajouter</a:t>
            </a:r>
            <a:r>
              <a:rPr lang="en-US" sz="1000" b="1" dirty="0">
                <a:solidFill>
                  <a:prstClr val="black"/>
                </a:solidFill>
                <a:latin typeface="Arial"/>
                <a:ea typeface="Times New Roman"/>
                <a:cs typeface="Arial"/>
              </a:rPr>
              <a:t> des </a:t>
            </a:r>
            <a:r>
              <a:rPr lang="en-US" sz="1000" b="1" dirty="0" err="1">
                <a:solidFill>
                  <a:prstClr val="black"/>
                </a:solidFill>
                <a:latin typeface="Arial"/>
                <a:ea typeface="Times New Roman"/>
                <a:cs typeface="Arial"/>
              </a:rPr>
              <a:t>fonctionnalités</a:t>
            </a:r>
            <a:r>
              <a:rPr lang="fr-FR" sz="1000" dirty="0">
                <a:solidFill>
                  <a:prstClr val="black"/>
                </a:solidFill>
                <a:latin typeface="Arial"/>
                <a:ea typeface="Times New Roman"/>
                <a:cs typeface="Times New Roman"/>
              </a:rPr>
              <a:t>, puis cliquez sur </a:t>
            </a:r>
            <a:r>
              <a:rPr lang="en-US" sz="1000" b="1" dirty="0" err="1">
                <a:solidFill>
                  <a:prstClr val="black"/>
                </a:solidFill>
                <a:latin typeface="Arial"/>
                <a:ea typeface="Times New Roman"/>
                <a:cs typeface="Arial"/>
              </a:rPr>
              <a:t>Suivant</a:t>
            </a:r>
            <a:r>
              <a:rPr lang="fr-FR" sz="1000" dirty="0" smtClean="0">
                <a:solidFill>
                  <a:prstClr val="black"/>
                </a:solidFill>
                <a:latin typeface="Arial"/>
                <a:ea typeface="Times New Roman"/>
                <a:cs typeface="Times New Roman"/>
              </a:rPr>
              <a:t>.</a:t>
            </a:r>
            <a:endParaRPr lang="fr-FR" sz="1000" dirty="0" smtClean="0">
              <a:solidFill>
                <a:prstClr val="black"/>
              </a:solidFill>
              <a:latin typeface="Arial"/>
              <a:ea typeface="Times New Roman"/>
              <a:cs typeface="Times New Roman"/>
            </a:endParaRPr>
          </a:p>
          <a:p>
            <a:pPr marL="342900" lvl="0" indent="-342900">
              <a:lnSpc>
                <a:spcPct val="115000"/>
              </a:lnSpc>
              <a:spcAft>
                <a:spcPts val="995"/>
              </a:spcAft>
              <a:buSzPts val="950"/>
              <a:buFont typeface="Segoe"/>
              <a:buAutoNum type="arabicPeriod"/>
            </a:pPr>
            <a:r>
              <a:rPr lang="fr-FR" sz="1000" dirty="0" smtClean="0">
                <a:solidFill>
                  <a:prstClr val="black"/>
                </a:solidFill>
                <a:latin typeface="Arial"/>
                <a:ea typeface="Times New Roman"/>
                <a:cs typeface="Times New Roman"/>
              </a:rPr>
              <a:t>Dans la page </a:t>
            </a:r>
            <a:r>
              <a:rPr lang="fr-FR" sz="1000" b="1" dirty="0" smtClean="0">
                <a:solidFill>
                  <a:prstClr val="black"/>
                </a:solidFill>
                <a:latin typeface="Arial"/>
                <a:ea typeface="Times New Roman"/>
                <a:cs typeface="Times New Roman"/>
              </a:rPr>
              <a:t>Sélectionner des fonctionnalités</a:t>
            </a:r>
            <a:r>
              <a:rPr lang="fr-FR" sz="1000" dirty="0" smtClean="0">
                <a:solidFill>
                  <a:prstClr val="black"/>
                </a:solidFill>
                <a:latin typeface="Arial"/>
                <a:ea typeface="Times New Roman"/>
                <a:cs typeface="Times New Roman"/>
              </a:rPr>
              <a:t>, cliquez sur </a:t>
            </a:r>
            <a:r>
              <a:rPr lang="fr-FR" sz="1000" b="1" dirty="0" smtClean="0">
                <a:solidFill>
                  <a:prstClr val="black"/>
                </a:solidFill>
                <a:latin typeface="Arial"/>
                <a:ea typeface="Times New Roman"/>
                <a:cs typeface="Times New Roman"/>
              </a:rPr>
              <a:t>Suivant</a:t>
            </a:r>
            <a:r>
              <a:rPr lang="fr-FR" sz="1000" dirty="0" smtClean="0">
                <a:solidFill>
                  <a:prstClr val="black"/>
                </a:solidFill>
                <a:latin typeface="Arial"/>
                <a:ea typeface="Times New Roman"/>
                <a:cs typeface="Times New Roman"/>
              </a:rPr>
              <a:t>.</a:t>
            </a:r>
          </a:p>
          <a:p>
            <a:pPr marL="342900" lvl="0" indent="-342900">
              <a:lnSpc>
                <a:spcPct val="115000"/>
              </a:lnSpc>
              <a:spcAft>
                <a:spcPts val="995"/>
              </a:spcAft>
              <a:buSzPts val="950"/>
              <a:buFont typeface="Segoe"/>
              <a:buAutoNum type="arabicPeriod"/>
            </a:pPr>
            <a:r>
              <a:rPr lang="fr-FR" sz="1000" dirty="0" smtClean="0">
                <a:solidFill>
                  <a:prstClr val="black"/>
                </a:solidFill>
                <a:latin typeface="Arial"/>
                <a:ea typeface="Times New Roman"/>
                <a:cs typeface="Times New Roman"/>
              </a:rPr>
              <a:t>Dans la page </a:t>
            </a:r>
            <a:r>
              <a:rPr lang="fr-FR" sz="1000" b="1" dirty="0" smtClean="0">
                <a:solidFill>
                  <a:prstClr val="black"/>
                </a:solidFill>
                <a:latin typeface="Arial"/>
                <a:ea typeface="Times New Roman"/>
                <a:cs typeface="Times New Roman"/>
              </a:rPr>
              <a:t>Services AD RMS (Active Directory </a:t>
            </a:r>
            <a:r>
              <a:rPr lang="fr-FR" sz="1000" b="1" dirty="0" err="1" smtClean="0">
                <a:solidFill>
                  <a:prstClr val="black"/>
                </a:solidFill>
                <a:latin typeface="Arial"/>
                <a:ea typeface="Times New Roman"/>
                <a:cs typeface="Times New Roman"/>
              </a:rPr>
              <a:t>Rights</a:t>
            </a:r>
            <a:r>
              <a:rPr lang="fr-FR" sz="1000" b="1" dirty="0" smtClean="0">
                <a:solidFill>
                  <a:prstClr val="black"/>
                </a:solidFill>
                <a:latin typeface="Arial"/>
                <a:ea typeface="Times New Roman"/>
                <a:cs typeface="Times New Roman"/>
              </a:rPr>
              <a:t> Management Services)</a:t>
            </a:r>
            <a:r>
              <a:rPr lang="fr-FR" sz="1000" dirty="0" smtClean="0">
                <a:solidFill>
                  <a:prstClr val="black"/>
                </a:solidFill>
                <a:latin typeface="Arial"/>
                <a:ea typeface="Times New Roman"/>
                <a:cs typeface="Times New Roman"/>
              </a:rPr>
              <a:t>, cliquez sur </a:t>
            </a:r>
            <a:r>
              <a:rPr lang="fr-FR" sz="1000" b="1" dirty="0" smtClean="0">
                <a:solidFill>
                  <a:prstClr val="black"/>
                </a:solidFill>
                <a:latin typeface="Arial"/>
                <a:ea typeface="Times New Roman"/>
                <a:cs typeface="Times New Roman"/>
              </a:rPr>
              <a:t>Suivant</a:t>
            </a:r>
            <a:r>
              <a:rPr lang="fr-FR" sz="1000" dirty="0" smtClean="0">
                <a:solidFill>
                  <a:prstClr val="black"/>
                </a:solidFill>
                <a:latin typeface="Arial"/>
                <a:ea typeface="Times New Roman"/>
                <a:cs typeface="Times New Roman"/>
              </a:rPr>
              <a:t>.</a:t>
            </a:r>
          </a:p>
          <a:p>
            <a:pPr marL="342900" lvl="0" indent="-342900">
              <a:lnSpc>
                <a:spcPct val="115000"/>
              </a:lnSpc>
              <a:spcAft>
                <a:spcPts val="995"/>
              </a:spcAft>
              <a:buSzPts val="950"/>
              <a:buFont typeface="Segoe"/>
              <a:buAutoNum type="arabicPeriod"/>
            </a:pPr>
            <a:r>
              <a:rPr lang="fr-FR" sz="1000" dirty="0" smtClean="0">
                <a:solidFill>
                  <a:prstClr val="black"/>
                </a:solidFill>
                <a:latin typeface="Arial"/>
                <a:ea typeface="Times New Roman"/>
                <a:cs typeface="Times New Roman"/>
              </a:rPr>
              <a:t>Dans </a:t>
            </a:r>
            <a:r>
              <a:rPr lang="fr-FR" sz="1000" b="1" dirty="0" smtClean="0">
                <a:solidFill>
                  <a:prstClr val="black"/>
                </a:solidFill>
                <a:latin typeface="Arial"/>
                <a:ea typeface="Times New Roman"/>
                <a:cs typeface="Times New Roman"/>
              </a:rPr>
              <a:t>Sélectionner des services de rôle</a:t>
            </a:r>
            <a:r>
              <a:rPr lang="fr-FR" sz="1000" dirty="0" smtClean="0">
                <a:solidFill>
                  <a:prstClr val="black"/>
                </a:solidFill>
                <a:latin typeface="Arial"/>
                <a:ea typeface="Times New Roman"/>
                <a:cs typeface="Times New Roman"/>
              </a:rPr>
              <a:t>, vérifiez que </a:t>
            </a:r>
            <a:r>
              <a:rPr lang="fr-FR" sz="1000" b="1" dirty="0" smtClean="0">
                <a:solidFill>
                  <a:prstClr val="black"/>
                </a:solidFill>
                <a:latin typeface="Arial"/>
                <a:ea typeface="Times New Roman"/>
                <a:cs typeface="Times New Roman"/>
              </a:rPr>
              <a:t>Active Directory </a:t>
            </a:r>
            <a:r>
              <a:rPr lang="fr-FR" sz="1000" b="1" dirty="0" err="1" smtClean="0">
                <a:solidFill>
                  <a:prstClr val="black"/>
                </a:solidFill>
                <a:latin typeface="Arial"/>
                <a:ea typeface="Times New Roman"/>
                <a:cs typeface="Times New Roman"/>
              </a:rPr>
              <a:t>Rights</a:t>
            </a:r>
            <a:r>
              <a:rPr lang="fr-FR" sz="1000" b="1" dirty="0" smtClean="0">
                <a:solidFill>
                  <a:prstClr val="black"/>
                </a:solidFill>
                <a:latin typeface="Arial"/>
                <a:ea typeface="Times New Roman"/>
                <a:cs typeface="Times New Roman"/>
              </a:rPr>
              <a:t> Management Server</a:t>
            </a:r>
            <a:r>
              <a:rPr lang="fr-FR" sz="1000" dirty="0" smtClean="0">
                <a:solidFill>
                  <a:prstClr val="black"/>
                </a:solidFill>
                <a:latin typeface="Arial"/>
                <a:ea typeface="Times New Roman"/>
                <a:cs typeface="Times New Roman"/>
              </a:rPr>
              <a:t> est sélectionné, puis cliquez sur </a:t>
            </a:r>
            <a:r>
              <a:rPr lang="fr-FR" sz="1000" b="1" dirty="0" smtClean="0">
                <a:solidFill>
                  <a:prstClr val="black"/>
                </a:solidFill>
                <a:latin typeface="Arial"/>
                <a:ea typeface="Times New Roman"/>
                <a:cs typeface="Times New Roman"/>
              </a:rPr>
              <a:t>Suivant</a:t>
            </a:r>
            <a:r>
              <a:rPr lang="fr-FR" sz="1000" dirty="0" smtClean="0">
                <a:solidFill>
                  <a:prstClr val="black"/>
                </a:solidFill>
                <a:latin typeface="Arial"/>
                <a:ea typeface="Times New Roman"/>
                <a:cs typeface="Times New Roman"/>
              </a:rPr>
              <a:t>.</a:t>
            </a:r>
          </a:p>
          <a:p>
            <a:pPr marL="342900" lvl="0" indent="-342900">
              <a:lnSpc>
                <a:spcPct val="115000"/>
              </a:lnSpc>
              <a:spcAft>
                <a:spcPts val="995"/>
              </a:spcAft>
              <a:buSzPts val="950"/>
              <a:buFont typeface="Segoe"/>
              <a:buAutoNum type="arabicPeriod"/>
            </a:pPr>
            <a:r>
              <a:rPr lang="fr-FR" sz="1000" dirty="0" smtClean="0">
                <a:solidFill>
                  <a:prstClr val="black"/>
                </a:solidFill>
                <a:latin typeface="Arial"/>
                <a:ea typeface="Times New Roman"/>
                <a:cs typeface="Times New Roman"/>
              </a:rPr>
              <a:t>Cliquez sur </a:t>
            </a:r>
            <a:r>
              <a:rPr lang="fr-FR" sz="1000" b="1" dirty="0" smtClean="0">
                <a:solidFill>
                  <a:prstClr val="black"/>
                </a:solidFill>
                <a:latin typeface="Arial"/>
                <a:ea typeface="Times New Roman"/>
                <a:cs typeface="Times New Roman"/>
              </a:rPr>
              <a:t>Installer</a:t>
            </a:r>
            <a:r>
              <a:rPr lang="fr-FR" sz="1000" dirty="0" smtClean="0">
                <a:solidFill>
                  <a:prstClr val="black"/>
                </a:solidFill>
                <a:latin typeface="Arial"/>
                <a:ea typeface="Times New Roman"/>
                <a:cs typeface="Times New Roman"/>
              </a:rPr>
              <a:t> pour ajouter le rôle.</a:t>
            </a:r>
          </a:p>
          <a:p>
            <a:pPr marL="342900" lvl="0" indent="-342900">
              <a:lnSpc>
                <a:spcPct val="115000"/>
              </a:lnSpc>
              <a:spcAft>
                <a:spcPts val="995"/>
              </a:spcAft>
              <a:buSzPts val="950"/>
              <a:buFont typeface="Segoe"/>
              <a:buAutoNum type="arabicPeriod"/>
            </a:pPr>
            <a:r>
              <a:rPr lang="fr-FR" sz="1000" dirty="0" smtClean="0">
                <a:solidFill>
                  <a:prstClr val="black"/>
                </a:solidFill>
                <a:latin typeface="Arial"/>
                <a:ea typeface="Times New Roman"/>
                <a:cs typeface="Times New Roman"/>
              </a:rPr>
              <a:t>Patientez jusqu'à la fin de l'installation, puis cliquez sur </a:t>
            </a:r>
            <a:r>
              <a:rPr lang="fr-FR" sz="1000" b="1" dirty="0" smtClean="0">
                <a:solidFill>
                  <a:prstClr val="black"/>
                </a:solidFill>
                <a:latin typeface="Arial"/>
                <a:ea typeface="Times New Roman"/>
                <a:cs typeface="Times New Roman"/>
              </a:rPr>
              <a:t>Fermer</a:t>
            </a:r>
            <a:r>
              <a:rPr lang="fr-FR" sz="1000" dirty="0" smtClean="0">
                <a:solidFill>
                  <a:prstClr val="black"/>
                </a:solidFill>
                <a:latin typeface="Arial"/>
                <a:ea typeface="Times New Roman"/>
                <a:cs typeface="Times New Roman"/>
              </a:rPr>
              <a:t>.</a:t>
            </a:r>
          </a:p>
        </p:txBody>
      </p:sp>
      <p:sp>
        <p:nvSpPr>
          <p:cNvPr id="4" name="Slide Number Placeholder 3"/>
          <p:cNvSpPr>
            <a:spLocks noGrp="1"/>
          </p:cNvSpPr>
          <p:nvPr>
            <p:ph type="sldNum" sz="quarter" idx="10"/>
          </p:nvPr>
        </p:nvSpPr>
        <p:spPr/>
        <p:txBody>
          <a:bodyPr/>
          <a:lstStyle/>
          <a:p>
            <a:fld id="{B0DCCA6E-50B3-4613-98BC-509B80EFCF86}" type="slidenum">
              <a:rPr lang="fr-FR" smtClean="0"/>
              <a:pPr/>
              <a:t>12</a:t>
            </a:fld>
            <a:endParaRPr lang="fr-FR"/>
          </a:p>
        </p:txBody>
      </p:sp>
      <p:sp>
        <p:nvSpPr>
          <p:cNvPr id="8" name="TextBox 7"/>
          <p:cNvSpPr txBox="1"/>
          <p:nvPr/>
        </p:nvSpPr>
        <p:spPr>
          <a:xfrm>
            <a:off x="0" y="8890000"/>
            <a:ext cx="3733800" cy="246221"/>
          </a:xfrm>
          <a:prstGeom prst="rect">
            <a:avLst/>
          </a:prstGeom>
          <a:noFill/>
        </p:spPr>
        <p:txBody>
          <a:bodyPr vert="horz" wrap="square" rtlCol="0">
            <a:spAutoFit/>
          </a:bodyPr>
          <a:lstStyle/>
          <a:p>
            <a:r>
              <a:rPr lang="fr-FR" sz="1000" smtClean="0">
                <a:latin typeface="Arial"/>
              </a:rPr>
              <a:t>(Remarques supplémentaires sur la diapositive suivante)</a:t>
            </a:r>
            <a:endParaRPr lang="fr-FR" sz="1000">
              <a:latin typeface="Arial"/>
            </a:endParaRPr>
          </a:p>
        </p:txBody>
      </p:sp>
      <p:sp>
        <p:nvSpPr>
          <p:cNvPr id="9" name="Rectangle 8"/>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10" name="Rectangle 9"/>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 Planification et implémentation d'une infrastructure de gestion des droits relatifs à l'information (IRM)</a:t>
            </a:r>
            <a:endParaRPr lang="fr-FR" sz="1200" b="1">
              <a:solidFill>
                <a:srgbClr val="336699"/>
              </a:solidFill>
              <a:latin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5" y="2093976"/>
            <a:ext cx="6153911" cy="6604000"/>
          </a:xfrm>
        </p:spPr>
        <p:txBody>
          <a:bodyPr>
            <a:noAutofit/>
          </a:bodyPr>
          <a:lstStyle/>
          <a:p>
            <a:pPr lvl="0">
              <a:lnSpc>
                <a:spcPct val="115000"/>
              </a:lnSpc>
              <a:spcAft>
                <a:spcPts val="300"/>
              </a:spcAft>
            </a:pPr>
            <a:r>
              <a:rPr lang="fr-FR" sz="1000" b="1" dirty="0" smtClean="0">
                <a:solidFill>
                  <a:prstClr val="black"/>
                </a:solidFill>
                <a:latin typeface="Arial"/>
                <a:ea typeface="Calibri"/>
                <a:cs typeface="Times New Roman"/>
              </a:rPr>
              <a:t>Configurer un nouveau cluster racine AD RMS</a:t>
            </a:r>
            <a:endParaRPr lang="fr-FR" sz="1000" dirty="0" smtClean="0">
              <a:solidFill>
                <a:prstClr val="black"/>
              </a:solidFill>
              <a:latin typeface="Arial"/>
              <a:ea typeface="Calibri"/>
              <a:cs typeface="Times New Roman"/>
            </a:endParaRPr>
          </a:p>
          <a:p>
            <a:pPr lvl="0">
              <a:lnSpc>
                <a:spcPct val="115000"/>
              </a:lnSpc>
            </a:pPr>
            <a:r>
              <a:rPr lang="fr-FR" sz="1000" dirty="0" smtClean="0">
                <a:solidFill>
                  <a:prstClr val="black"/>
                </a:solidFill>
                <a:latin typeface="Arial"/>
                <a:ea typeface="Calibri"/>
                <a:cs typeface="Times New Roman"/>
              </a:rPr>
              <a:t>Dans Windows Server 2012, il existe des processus distincts pour ajouter le rôle AD RMS, puis configurer un nouveau cluster AD RMS. Une fois que vous avez ajouté le rôle, vous devez le configurer pour le déployer.</a:t>
            </a:r>
          </a:p>
          <a:p>
            <a:pPr lvl="0">
              <a:lnSpc>
                <a:spcPct val="115000"/>
              </a:lnSpc>
              <a:spcAft>
                <a:spcPts val="900"/>
              </a:spcAft>
            </a:pPr>
            <a:r>
              <a:rPr lang="fr-FR" sz="1000" dirty="0" smtClean="0">
                <a:solidFill>
                  <a:prstClr val="black"/>
                </a:solidFill>
                <a:latin typeface="Arial"/>
                <a:ea typeface="Calibri"/>
                <a:cs typeface="Times New Roman"/>
              </a:rPr>
              <a:t>Pour configurer un nouveau cluster racine AD RMS :</a:t>
            </a:r>
          </a:p>
          <a:p>
            <a:pPr marL="342900" lvl="0" indent="-342900">
              <a:lnSpc>
                <a:spcPct val="115000"/>
              </a:lnSpc>
              <a:spcAft>
                <a:spcPts val="900"/>
              </a:spcAft>
              <a:buFont typeface="+mj-lt"/>
              <a:buAutoNum type="arabicPeriod"/>
            </a:pPr>
            <a:r>
              <a:rPr lang="fr-FR" sz="1000" dirty="0">
                <a:solidFill>
                  <a:prstClr val="black"/>
                </a:solidFill>
                <a:latin typeface="Arial"/>
                <a:ea typeface="SimSun"/>
                <a:cs typeface="Arial"/>
              </a:rPr>
              <a:t>Dans le Gestionnaire de serveur, cliquez sur l'icône </a:t>
            </a:r>
            <a:r>
              <a:rPr lang="en-US" sz="1000" b="1" dirty="0">
                <a:solidFill>
                  <a:prstClr val="black"/>
                </a:solidFill>
                <a:latin typeface="Arial"/>
                <a:ea typeface="SimSun"/>
                <a:cs typeface="Arial"/>
              </a:rPr>
              <a:t>Notifications</a:t>
            </a:r>
            <a:r>
              <a:rPr lang="fr-FR" sz="1000" dirty="0">
                <a:solidFill>
                  <a:prstClr val="black"/>
                </a:solidFill>
                <a:latin typeface="Arial"/>
                <a:ea typeface="SimSun"/>
                <a:cs typeface="Arial"/>
              </a:rPr>
              <a:t> (le drapeau blanc en regard </a:t>
            </a:r>
            <a:r>
              <a:rPr lang="fr-FR" sz="1000" dirty="0" smtClean="0">
                <a:solidFill>
                  <a:prstClr val="black"/>
                </a:solidFill>
                <a:latin typeface="Arial"/>
                <a:ea typeface="SimSun"/>
                <a:cs typeface="Arial"/>
              </a:rPr>
              <a:t>de </a:t>
            </a:r>
            <a:r>
              <a:rPr lang="en-US" sz="1000" b="1" dirty="0" err="1" smtClean="0">
                <a:solidFill>
                  <a:prstClr val="black"/>
                </a:solidFill>
                <a:latin typeface="Arial"/>
                <a:ea typeface="SimSun"/>
                <a:cs typeface="Arial"/>
              </a:rPr>
              <a:t>Gérer</a:t>
            </a:r>
            <a:r>
              <a:rPr lang="fr-FR" sz="1000" dirty="0" smtClean="0">
                <a:solidFill>
                  <a:prstClr val="black"/>
                </a:solidFill>
                <a:latin typeface="Arial"/>
                <a:ea typeface="Calibri"/>
                <a:cs typeface="Times New Roman"/>
              </a:rPr>
              <a:t>).</a:t>
            </a:r>
            <a:endParaRPr lang="fr-FR" sz="1000" dirty="0" smtClean="0">
              <a:solidFill>
                <a:prstClr val="black"/>
              </a:solidFill>
              <a:latin typeface="Arial"/>
              <a:ea typeface="Calibri"/>
              <a:cs typeface="Times New Roman"/>
            </a:endParaRPr>
          </a:p>
          <a:p>
            <a:pPr marL="342900" lvl="0" indent="-342900">
              <a:lnSpc>
                <a:spcPct val="115000"/>
              </a:lnSpc>
              <a:spcAft>
                <a:spcPts val="900"/>
              </a:spcAft>
              <a:buFont typeface="+mj-lt"/>
              <a:buAutoNum type="arabicPeriod"/>
            </a:pPr>
            <a:r>
              <a:rPr lang="fr-FR" sz="1000" dirty="0">
                <a:solidFill>
                  <a:prstClr val="black"/>
                </a:solidFill>
                <a:latin typeface="Arial"/>
                <a:ea typeface="SimSun"/>
                <a:cs typeface="Arial"/>
              </a:rPr>
              <a:t>Pour l'événement de tâche étiqueté </a:t>
            </a:r>
            <a:r>
              <a:rPr lang="en-US" sz="1000" b="1" dirty="0">
                <a:solidFill>
                  <a:prstClr val="black"/>
                </a:solidFill>
                <a:latin typeface="Arial"/>
                <a:ea typeface="SimSun"/>
                <a:cs typeface="Arial"/>
              </a:rPr>
              <a:t>Configuration </a:t>
            </a:r>
            <a:r>
              <a:rPr lang="en-US" sz="1000" b="1" dirty="0" err="1">
                <a:solidFill>
                  <a:prstClr val="black"/>
                </a:solidFill>
                <a:latin typeface="Arial"/>
                <a:ea typeface="SimSun"/>
                <a:cs typeface="Arial"/>
              </a:rPr>
              <a:t>requise</a:t>
            </a:r>
            <a:r>
              <a:rPr lang="en-US" sz="1000" b="1" dirty="0">
                <a:solidFill>
                  <a:prstClr val="black"/>
                </a:solidFill>
                <a:latin typeface="Arial"/>
                <a:ea typeface="SimSun"/>
                <a:cs typeface="Arial"/>
              </a:rPr>
              <a:t> pour : Services AD RMS (</a:t>
            </a:r>
            <a:r>
              <a:rPr lang="en-US" sz="1000" b="1" dirty="0" smtClean="0">
                <a:solidFill>
                  <a:prstClr val="black"/>
                </a:solidFill>
                <a:latin typeface="Arial"/>
                <a:ea typeface="SimSun"/>
                <a:cs typeface="Arial"/>
              </a:rPr>
              <a:t>Active Directory </a:t>
            </a:r>
            <a:r>
              <a:rPr lang="en-US" sz="1000" b="1" dirty="0">
                <a:solidFill>
                  <a:prstClr val="black"/>
                </a:solidFill>
                <a:latin typeface="Arial"/>
                <a:ea typeface="SimSun"/>
                <a:cs typeface="Arial"/>
              </a:rPr>
              <a:t>Rights Management Services) à LON-DC1</a:t>
            </a:r>
            <a:r>
              <a:rPr lang="fr-FR" sz="1000" dirty="0">
                <a:solidFill>
                  <a:prstClr val="black"/>
                </a:solidFill>
                <a:latin typeface="Arial"/>
                <a:ea typeface="SimSun"/>
                <a:cs typeface="Arial"/>
              </a:rPr>
              <a:t>, cliquez sur </a:t>
            </a:r>
            <a:r>
              <a:rPr lang="en-US" sz="1000" b="1" dirty="0" err="1">
                <a:solidFill>
                  <a:prstClr val="black"/>
                </a:solidFill>
                <a:latin typeface="Arial"/>
                <a:ea typeface="SimSun"/>
                <a:cs typeface="Arial"/>
              </a:rPr>
              <a:t>Effectuer</a:t>
            </a:r>
            <a:r>
              <a:rPr lang="en-US" sz="1000" b="1" dirty="0">
                <a:solidFill>
                  <a:prstClr val="black"/>
                </a:solidFill>
                <a:latin typeface="Arial"/>
                <a:ea typeface="SimSun"/>
                <a:cs typeface="Arial"/>
              </a:rPr>
              <a:t> </a:t>
            </a:r>
            <a:r>
              <a:rPr lang="en-US" sz="1000" b="1" dirty="0" err="1">
                <a:solidFill>
                  <a:prstClr val="black"/>
                </a:solidFill>
                <a:latin typeface="Arial"/>
                <a:ea typeface="SimSun"/>
                <a:cs typeface="Arial"/>
              </a:rPr>
              <a:t>une</a:t>
            </a:r>
            <a:r>
              <a:rPr lang="en-US" sz="1000" b="1" dirty="0">
                <a:solidFill>
                  <a:prstClr val="black"/>
                </a:solidFill>
                <a:latin typeface="Arial"/>
                <a:ea typeface="SimSun"/>
                <a:cs typeface="Arial"/>
              </a:rPr>
              <a:t> configuration </a:t>
            </a:r>
            <a:r>
              <a:rPr lang="en-US" sz="1000" b="1" dirty="0" err="1">
                <a:solidFill>
                  <a:prstClr val="black"/>
                </a:solidFill>
                <a:latin typeface="Arial"/>
                <a:ea typeface="SimSun"/>
                <a:cs typeface="Arial"/>
              </a:rPr>
              <a:t>supplémentaire</a:t>
            </a:r>
            <a:r>
              <a:rPr lang="fr-FR" sz="1000" dirty="0">
                <a:solidFill>
                  <a:prstClr val="black"/>
                </a:solidFill>
                <a:latin typeface="Arial"/>
                <a:ea typeface="SimSun"/>
                <a:cs typeface="Arial"/>
              </a:rPr>
              <a:t>. L'Assistant Configuration AD RMS : LON-DC1.Adatum.com s'ouvre</a:t>
            </a:r>
            <a:r>
              <a:rPr lang="fr-FR" sz="1000" dirty="0" smtClean="0">
                <a:solidFill>
                  <a:prstClr val="black"/>
                </a:solidFill>
                <a:latin typeface="Arial"/>
                <a:ea typeface="Calibri"/>
                <a:cs typeface="Times New Roman"/>
              </a:rPr>
              <a:t>.</a:t>
            </a:r>
            <a:endParaRPr lang="fr-FR" sz="1000" dirty="0" smtClean="0">
              <a:solidFill>
                <a:prstClr val="black"/>
              </a:solidFill>
              <a:latin typeface="Arial"/>
              <a:ea typeface="Calibri"/>
              <a:cs typeface="Times New Roman"/>
            </a:endParaRPr>
          </a:p>
          <a:p>
            <a:pPr marL="342900" lvl="0" indent="-342900">
              <a:lnSpc>
                <a:spcPct val="115000"/>
              </a:lnSpc>
              <a:spcAft>
                <a:spcPts val="900"/>
              </a:spcAft>
              <a:buFont typeface="+mj-lt"/>
              <a:buAutoNum type="arabicPeriod"/>
            </a:pPr>
            <a:r>
              <a:rPr lang="fr-FR" sz="1000" dirty="0">
                <a:solidFill>
                  <a:prstClr val="black"/>
                </a:solidFill>
                <a:latin typeface="Arial"/>
                <a:ea typeface="SimSun"/>
                <a:cs typeface="Arial"/>
              </a:rPr>
              <a:t>Dans l'Assistant Configuration AD RMS : LON-DC1.Adatum.com, dans la page </a:t>
            </a:r>
            <a:r>
              <a:rPr lang="en-US" sz="1000" b="1" dirty="0">
                <a:solidFill>
                  <a:prstClr val="black"/>
                </a:solidFill>
                <a:latin typeface="Arial"/>
                <a:ea typeface="SimSun"/>
                <a:cs typeface="Arial"/>
              </a:rPr>
              <a:t>AD RMS</a:t>
            </a:r>
            <a:r>
              <a:rPr lang="fr-FR" sz="1000" dirty="0">
                <a:solidFill>
                  <a:prstClr val="black"/>
                </a:solidFill>
                <a:latin typeface="Arial"/>
                <a:ea typeface="SimSun"/>
                <a:cs typeface="Arial"/>
              </a:rPr>
              <a:t>, cliquez </a:t>
            </a:r>
            <a:r>
              <a:rPr lang="fr-FR" sz="1000" dirty="0" smtClean="0">
                <a:solidFill>
                  <a:prstClr val="black"/>
                </a:solidFill>
                <a:latin typeface="Arial"/>
                <a:ea typeface="SimSun"/>
                <a:cs typeface="Arial"/>
              </a:rPr>
              <a:t>sur </a:t>
            </a:r>
            <a:r>
              <a:rPr lang="en-US" sz="1000" b="1" dirty="0" err="1" smtClean="0">
                <a:solidFill>
                  <a:prstClr val="black"/>
                </a:solidFill>
                <a:latin typeface="Arial"/>
                <a:ea typeface="SimSun"/>
                <a:cs typeface="Arial"/>
              </a:rPr>
              <a:t>Suivant</a:t>
            </a:r>
            <a:r>
              <a:rPr lang="fr-FR" sz="1000" dirty="0" smtClean="0">
                <a:solidFill>
                  <a:prstClr val="black"/>
                </a:solidFill>
                <a:latin typeface="Arial"/>
                <a:ea typeface="Calibri"/>
                <a:cs typeface="Times New Roman"/>
              </a:rPr>
              <a:t>.</a:t>
            </a:r>
            <a:endParaRPr lang="fr-FR" sz="1000" dirty="0" smtClean="0">
              <a:solidFill>
                <a:prstClr val="black"/>
              </a:solidFill>
              <a:latin typeface="Arial"/>
              <a:ea typeface="Calibri"/>
              <a:cs typeface="Times New Roman"/>
            </a:endParaRPr>
          </a:p>
          <a:p>
            <a:pPr marL="342900" lvl="0" indent="-342900">
              <a:lnSpc>
                <a:spcPct val="115000"/>
              </a:lnSpc>
              <a:spcAft>
                <a:spcPts val="900"/>
              </a:spcAft>
              <a:buFont typeface="+mj-lt"/>
              <a:buAutoNum type="arabicPeriod"/>
            </a:pPr>
            <a:r>
              <a:rPr lang="fr-FR" sz="1000" dirty="0" smtClean="0">
                <a:solidFill>
                  <a:prstClr val="black"/>
                </a:solidFill>
                <a:latin typeface="Arial"/>
                <a:ea typeface="Calibri"/>
                <a:cs typeface="Times New Roman"/>
              </a:rPr>
              <a:t>Dans la page </a:t>
            </a:r>
            <a:r>
              <a:rPr lang="fr-FR" sz="1000" b="1" dirty="0" smtClean="0">
                <a:solidFill>
                  <a:prstClr val="black"/>
                </a:solidFill>
                <a:latin typeface="Arial"/>
                <a:ea typeface="Calibri"/>
                <a:cs typeface="Times New Roman"/>
              </a:rPr>
              <a:t>Créer ou joindre un cluster AD RMS</a:t>
            </a:r>
            <a:r>
              <a:rPr lang="fr-FR" sz="1000" dirty="0" smtClean="0">
                <a:solidFill>
                  <a:prstClr val="black"/>
                </a:solidFill>
                <a:latin typeface="Arial"/>
                <a:ea typeface="Calibri"/>
                <a:cs typeface="Times New Roman"/>
              </a:rPr>
              <a:t>, acceptez la sélection par défaut (</a:t>
            </a:r>
            <a:r>
              <a:rPr lang="fr-FR" sz="1000" b="1" dirty="0" smtClean="0">
                <a:solidFill>
                  <a:prstClr val="black"/>
                </a:solidFill>
                <a:latin typeface="Arial"/>
                <a:ea typeface="Calibri"/>
                <a:cs typeface="Times New Roman"/>
              </a:rPr>
              <a:t>Créer un nouveau cluster racine AD RMS</a:t>
            </a:r>
            <a:r>
              <a:rPr lang="fr-FR" sz="1000" dirty="0" smtClean="0">
                <a:solidFill>
                  <a:prstClr val="black"/>
                </a:solidFill>
                <a:latin typeface="Arial"/>
                <a:ea typeface="Calibri"/>
                <a:cs typeface="Times New Roman"/>
              </a:rPr>
              <a:t>), puis cliquez sur </a:t>
            </a:r>
            <a:r>
              <a:rPr lang="fr-FR" sz="1000" b="1" dirty="0" smtClean="0">
                <a:solidFill>
                  <a:prstClr val="black"/>
                </a:solidFill>
                <a:latin typeface="Arial"/>
                <a:ea typeface="Calibri"/>
                <a:cs typeface="Times New Roman"/>
              </a:rPr>
              <a:t>Suivant</a:t>
            </a:r>
            <a:r>
              <a:rPr lang="fr-FR" sz="1000" dirty="0" smtClean="0">
                <a:solidFill>
                  <a:prstClr val="black"/>
                </a:solidFill>
                <a:latin typeface="Arial"/>
                <a:ea typeface="Calibri"/>
                <a:cs typeface="Times New Roman"/>
              </a:rPr>
              <a:t>.</a:t>
            </a:r>
          </a:p>
          <a:p>
            <a:pPr marL="342900" lvl="0" indent="-342900">
              <a:lnSpc>
                <a:spcPct val="115000"/>
              </a:lnSpc>
              <a:spcAft>
                <a:spcPts val="900"/>
              </a:spcAft>
              <a:buFont typeface="+mj-lt"/>
              <a:buAutoNum type="arabicPeriod"/>
            </a:pPr>
            <a:r>
              <a:rPr lang="fr-FR" sz="1000" dirty="0" smtClean="0">
                <a:solidFill>
                  <a:prstClr val="black"/>
                </a:solidFill>
                <a:latin typeface="Arial"/>
                <a:ea typeface="Calibri"/>
                <a:cs typeface="Times New Roman"/>
              </a:rPr>
              <a:t>Dans la page </a:t>
            </a:r>
            <a:r>
              <a:rPr lang="fr-FR" sz="1000" b="1" dirty="0" smtClean="0">
                <a:solidFill>
                  <a:prstClr val="black"/>
                </a:solidFill>
                <a:latin typeface="Arial"/>
                <a:ea typeface="Calibri"/>
                <a:cs typeface="Times New Roman"/>
              </a:rPr>
              <a:t>Sélectionner un serveur de base de données de configuration</a:t>
            </a:r>
            <a:r>
              <a:rPr lang="fr-FR" sz="1000" dirty="0" smtClean="0">
                <a:solidFill>
                  <a:prstClr val="black"/>
                </a:solidFill>
                <a:latin typeface="Arial"/>
                <a:ea typeface="Calibri"/>
                <a:cs typeface="Times New Roman"/>
              </a:rPr>
              <a:t>, activez la case d'option </a:t>
            </a:r>
            <a:r>
              <a:rPr lang="fr-FR" sz="1000" b="1" dirty="0" smtClean="0">
                <a:solidFill>
                  <a:prstClr val="black"/>
                </a:solidFill>
                <a:latin typeface="Arial"/>
                <a:ea typeface="Calibri"/>
                <a:cs typeface="Times New Roman"/>
              </a:rPr>
              <a:t>Utiliser la base de données interne de Windows sur ce serveur</a:t>
            </a:r>
            <a:r>
              <a:rPr lang="fr-FR" sz="1000" dirty="0" smtClean="0">
                <a:solidFill>
                  <a:prstClr val="black"/>
                </a:solidFill>
                <a:latin typeface="Arial"/>
                <a:ea typeface="Calibri"/>
                <a:cs typeface="Times New Roman"/>
              </a:rPr>
              <a:t>, puis cliquez sur </a:t>
            </a:r>
            <a:r>
              <a:rPr lang="fr-FR" sz="1000" b="1" dirty="0" smtClean="0">
                <a:solidFill>
                  <a:prstClr val="black"/>
                </a:solidFill>
                <a:latin typeface="Arial"/>
                <a:ea typeface="Calibri"/>
                <a:cs typeface="Times New Roman"/>
              </a:rPr>
              <a:t>Suivant</a:t>
            </a:r>
            <a:r>
              <a:rPr lang="fr-FR" sz="1000" dirty="0" smtClean="0">
                <a:solidFill>
                  <a:prstClr val="black"/>
                </a:solidFill>
                <a:latin typeface="Arial"/>
                <a:ea typeface="Calibri"/>
                <a:cs typeface="Times New Roman"/>
              </a:rPr>
              <a:t>.</a:t>
            </a:r>
          </a:p>
          <a:p>
            <a:pPr marL="342900" lvl="0" indent="-342900">
              <a:lnSpc>
                <a:spcPct val="115000"/>
              </a:lnSpc>
              <a:spcAft>
                <a:spcPts val="900"/>
              </a:spcAft>
              <a:buFont typeface="+mj-lt"/>
              <a:buAutoNum type="arabicPeriod"/>
            </a:pPr>
            <a:r>
              <a:rPr lang="fr-FR" sz="1000" dirty="0">
                <a:solidFill>
                  <a:prstClr val="black"/>
                </a:solidFill>
                <a:latin typeface="Arial"/>
                <a:ea typeface="SimSun"/>
                <a:cs typeface="Arial"/>
              </a:rPr>
              <a:t>Dans </a:t>
            </a:r>
            <a:r>
              <a:rPr lang="en-US" sz="1000" b="1" dirty="0" err="1">
                <a:solidFill>
                  <a:prstClr val="black"/>
                </a:solidFill>
                <a:latin typeface="Arial"/>
                <a:ea typeface="SimSun"/>
                <a:cs typeface="Arial"/>
              </a:rPr>
              <a:t>Spécifier</a:t>
            </a:r>
            <a:r>
              <a:rPr lang="en-US" sz="1000" b="1" dirty="0">
                <a:solidFill>
                  <a:prstClr val="black"/>
                </a:solidFill>
                <a:latin typeface="Arial"/>
                <a:ea typeface="SimSun"/>
                <a:cs typeface="Arial"/>
              </a:rPr>
              <a:t> un </a:t>
            </a:r>
            <a:r>
              <a:rPr lang="en-US" sz="1000" b="1" dirty="0" err="1">
                <a:solidFill>
                  <a:prstClr val="black"/>
                </a:solidFill>
                <a:latin typeface="Arial"/>
                <a:ea typeface="SimSun"/>
                <a:cs typeface="Arial"/>
              </a:rPr>
              <a:t>compte</a:t>
            </a:r>
            <a:r>
              <a:rPr lang="en-US" sz="1000" b="1" dirty="0">
                <a:solidFill>
                  <a:prstClr val="black"/>
                </a:solidFill>
                <a:latin typeface="Arial"/>
                <a:ea typeface="SimSun"/>
                <a:cs typeface="Arial"/>
              </a:rPr>
              <a:t> de service</a:t>
            </a:r>
            <a:r>
              <a:rPr lang="fr-FR" sz="1000" dirty="0">
                <a:solidFill>
                  <a:prstClr val="black"/>
                </a:solidFill>
                <a:latin typeface="Arial"/>
                <a:ea typeface="SimSun"/>
                <a:cs typeface="Arial"/>
              </a:rPr>
              <a:t>, cliquez sur </a:t>
            </a:r>
            <a:r>
              <a:rPr lang="en-US" sz="1000" b="1" dirty="0" err="1">
                <a:solidFill>
                  <a:prstClr val="black"/>
                </a:solidFill>
                <a:latin typeface="Arial"/>
                <a:ea typeface="SimSun"/>
                <a:cs typeface="Arial"/>
              </a:rPr>
              <a:t>Spécifier</a:t>
            </a:r>
            <a:r>
              <a:rPr lang="fr-FR" sz="1000" dirty="0">
                <a:solidFill>
                  <a:prstClr val="black"/>
                </a:solidFill>
                <a:latin typeface="Arial"/>
                <a:ea typeface="SimSun"/>
                <a:cs typeface="Arial"/>
              </a:rPr>
              <a:t> et, dans la boîte de dialogue </a:t>
            </a:r>
            <a:r>
              <a:rPr lang="en-US" sz="1000" b="1" dirty="0" err="1">
                <a:solidFill>
                  <a:prstClr val="black"/>
                </a:solidFill>
                <a:latin typeface="Arial"/>
                <a:ea typeface="SimSun"/>
                <a:cs typeface="Arial"/>
              </a:rPr>
              <a:t>Sécurité</a:t>
            </a:r>
            <a:r>
              <a:rPr lang="en-US" sz="1000" b="1" dirty="0">
                <a:solidFill>
                  <a:prstClr val="black"/>
                </a:solidFill>
                <a:latin typeface="Arial"/>
                <a:ea typeface="SimSun"/>
                <a:cs typeface="Arial"/>
              </a:rPr>
              <a:t> de Windows</a:t>
            </a:r>
            <a:r>
              <a:rPr lang="fr-FR" sz="1000" dirty="0">
                <a:solidFill>
                  <a:prstClr val="black"/>
                </a:solidFill>
                <a:latin typeface="Arial"/>
                <a:ea typeface="SimSun"/>
                <a:cs typeface="Arial"/>
              </a:rPr>
              <a:t>, tapez </a:t>
            </a:r>
            <a:r>
              <a:rPr lang="en-US" sz="1000" b="1" dirty="0">
                <a:solidFill>
                  <a:prstClr val="black"/>
                </a:solidFill>
                <a:latin typeface="Arial"/>
                <a:ea typeface="SimSun"/>
                <a:cs typeface="Arial"/>
              </a:rPr>
              <a:t>ADRMSSRVC</a:t>
            </a:r>
            <a:r>
              <a:rPr lang="fr-FR" sz="1000" dirty="0">
                <a:solidFill>
                  <a:prstClr val="black"/>
                </a:solidFill>
                <a:latin typeface="Arial"/>
                <a:ea typeface="SimSun"/>
                <a:cs typeface="Arial"/>
              </a:rPr>
              <a:t> et le mot de passe </a:t>
            </a:r>
            <a:r>
              <a:rPr lang="en-US" sz="1000" b="1" dirty="0">
                <a:solidFill>
                  <a:prstClr val="black"/>
                </a:solidFill>
                <a:latin typeface="Arial"/>
                <a:ea typeface="SimSun"/>
                <a:cs typeface="Arial"/>
              </a:rPr>
              <a:t>Pa$$w0rd</a:t>
            </a:r>
            <a:r>
              <a:rPr lang="fr-FR" sz="1000" dirty="0">
                <a:solidFill>
                  <a:prstClr val="black"/>
                </a:solidFill>
                <a:latin typeface="Arial"/>
                <a:ea typeface="SimSun"/>
                <a:cs typeface="Arial"/>
              </a:rPr>
              <a:t>, puis cliquez sur </a:t>
            </a:r>
            <a:r>
              <a:rPr lang="en-US" sz="1000" b="1" dirty="0">
                <a:solidFill>
                  <a:prstClr val="black"/>
                </a:solidFill>
                <a:latin typeface="Arial"/>
                <a:ea typeface="SimSun"/>
                <a:cs typeface="Arial"/>
              </a:rPr>
              <a:t>OK</a:t>
            </a:r>
            <a:r>
              <a:rPr lang="fr-FR" sz="1000" dirty="0" smtClean="0">
                <a:solidFill>
                  <a:prstClr val="black"/>
                </a:solidFill>
                <a:latin typeface="Arial"/>
                <a:ea typeface="Calibri"/>
                <a:cs typeface="Times New Roman"/>
              </a:rPr>
              <a:t>.</a:t>
            </a:r>
            <a:endParaRPr lang="fr-FR" sz="1000" dirty="0" smtClean="0">
              <a:solidFill>
                <a:prstClr val="black"/>
              </a:solidFill>
              <a:latin typeface="Arial"/>
              <a:ea typeface="Calibri"/>
              <a:cs typeface="Times New Roman"/>
            </a:endParaRPr>
          </a:p>
          <a:p>
            <a:pPr marL="342900" lvl="0" indent="-342900">
              <a:lnSpc>
                <a:spcPct val="115000"/>
              </a:lnSpc>
              <a:spcAft>
                <a:spcPts val="900"/>
              </a:spcAft>
              <a:buFont typeface="+mj-lt"/>
              <a:buAutoNum type="arabicPeriod"/>
            </a:pPr>
            <a:r>
              <a:rPr lang="fr-FR" sz="1000" dirty="0" smtClean="0">
                <a:solidFill>
                  <a:prstClr val="black"/>
                </a:solidFill>
                <a:latin typeface="Arial"/>
                <a:ea typeface="Calibri"/>
                <a:cs typeface="Times New Roman"/>
              </a:rPr>
              <a:t>Vérifiez que le </a:t>
            </a:r>
            <a:r>
              <a:rPr lang="fr-FR" sz="1000" b="1" dirty="0" smtClean="0">
                <a:solidFill>
                  <a:prstClr val="black"/>
                </a:solidFill>
                <a:latin typeface="Arial"/>
                <a:ea typeface="Calibri"/>
                <a:cs typeface="Times New Roman"/>
              </a:rPr>
              <a:t>Compte d'utilisateur de domaine</a:t>
            </a:r>
            <a:r>
              <a:rPr lang="fr-FR" sz="1000" dirty="0" smtClean="0">
                <a:solidFill>
                  <a:prstClr val="black"/>
                </a:solidFill>
                <a:latin typeface="Arial"/>
                <a:ea typeface="Calibri"/>
                <a:cs typeface="Times New Roman"/>
              </a:rPr>
              <a:t> a la valeur </a:t>
            </a:r>
            <a:r>
              <a:rPr lang="fr-FR" sz="1000" b="1" dirty="0" smtClean="0">
                <a:solidFill>
                  <a:prstClr val="black"/>
                </a:solidFill>
                <a:latin typeface="Arial"/>
                <a:ea typeface="Calibri"/>
                <a:cs typeface="Times New Roman"/>
              </a:rPr>
              <a:t>ADATUM\ADRMSSRVC</a:t>
            </a:r>
            <a:r>
              <a:rPr lang="fr-FR" sz="1000" dirty="0" smtClean="0">
                <a:solidFill>
                  <a:prstClr val="black"/>
                </a:solidFill>
                <a:latin typeface="Arial"/>
                <a:ea typeface="Calibri"/>
                <a:cs typeface="Times New Roman"/>
              </a:rPr>
              <a:t>, puis cliquez sur </a:t>
            </a:r>
            <a:r>
              <a:rPr lang="fr-FR" sz="1000" b="1" dirty="0" smtClean="0">
                <a:solidFill>
                  <a:prstClr val="black"/>
                </a:solidFill>
                <a:latin typeface="Arial"/>
                <a:ea typeface="Calibri"/>
                <a:cs typeface="Times New Roman"/>
              </a:rPr>
              <a:t>Suivant</a:t>
            </a:r>
            <a:r>
              <a:rPr lang="fr-FR" sz="1000" dirty="0" smtClean="0">
                <a:solidFill>
                  <a:prstClr val="black"/>
                </a:solidFill>
                <a:latin typeface="Arial"/>
                <a:ea typeface="Calibri"/>
                <a:cs typeface="Times New Roman"/>
              </a:rPr>
              <a:t>.</a:t>
            </a:r>
          </a:p>
          <a:p>
            <a:pPr marL="342900" lvl="0" indent="-342900">
              <a:lnSpc>
                <a:spcPct val="115000"/>
              </a:lnSpc>
              <a:spcAft>
                <a:spcPts val="900"/>
              </a:spcAft>
              <a:buFont typeface="+mj-lt"/>
              <a:buAutoNum type="arabicPeriod"/>
            </a:pPr>
            <a:r>
              <a:rPr lang="fr-FR" sz="1000" dirty="0">
                <a:solidFill>
                  <a:prstClr val="black"/>
                </a:solidFill>
                <a:latin typeface="Arial"/>
                <a:ea typeface="SimSun"/>
                <a:cs typeface="Arial"/>
              </a:rPr>
              <a:t>Pour </a:t>
            </a:r>
            <a:r>
              <a:rPr lang="en-US" sz="1000" b="1" dirty="0">
                <a:solidFill>
                  <a:prstClr val="black"/>
                </a:solidFill>
                <a:latin typeface="Arial"/>
                <a:ea typeface="SimSun"/>
                <a:cs typeface="Arial"/>
              </a:rPr>
              <a:t>Mode de </a:t>
            </a:r>
            <a:r>
              <a:rPr lang="en-US" sz="1000" b="1" dirty="0" err="1">
                <a:solidFill>
                  <a:prstClr val="black"/>
                </a:solidFill>
                <a:latin typeface="Arial"/>
                <a:ea typeface="SimSun"/>
                <a:cs typeface="Arial"/>
              </a:rPr>
              <a:t>chiffrement</a:t>
            </a:r>
            <a:r>
              <a:rPr lang="fr-FR" sz="1000" dirty="0">
                <a:solidFill>
                  <a:prstClr val="black"/>
                </a:solidFill>
                <a:latin typeface="Arial"/>
                <a:ea typeface="SimSun"/>
                <a:cs typeface="Arial"/>
              </a:rPr>
              <a:t>, acceptez la valeur par défaut (</a:t>
            </a:r>
            <a:r>
              <a:rPr lang="en-US" sz="1000" b="1" dirty="0">
                <a:solidFill>
                  <a:prstClr val="black"/>
                </a:solidFill>
                <a:latin typeface="Arial"/>
                <a:ea typeface="SimSun"/>
                <a:cs typeface="Arial"/>
              </a:rPr>
              <a:t>Mode de </a:t>
            </a:r>
            <a:r>
              <a:rPr lang="en-US" sz="1000" b="1" dirty="0" err="1">
                <a:solidFill>
                  <a:prstClr val="black"/>
                </a:solidFill>
                <a:latin typeface="Arial"/>
                <a:ea typeface="SimSun"/>
                <a:cs typeface="Arial"/>
              </a:rPr>
              <a:t>chiffrement</a:t>
            </a:r>
            <a:r>
              <a:rPr lang="en-US" sz="1000" b="1" dirty="0">
                <a:solidFill>
                  <a:prstClr val="black"/>
                </a:solidFill>
                <a:latin typeface="Arial"/>
                <a:ea typeface="SimSun"/>
                <a:cs typeface="Arial"/>
              </a:rPr>
              <a:t> 2 </a:t>
            </a:r>
            <a:r>
              <a:rPr lang="en-US" sz="1000" b="1" dirty="0" smtClean="0">
                <a:solidFill>
                  <a:prstClr val="black"/>
                </a:solidFill>
                <a:latin typeface="Arial"/>
                <a:ea typeface="SimSun"/>
                <a:cs typeface="Arial"/>
              </a:rPr>
              <a:t/>
            </a:r>
            <a:br>
              <a:rPr lang="en-US" sz="1000" b="1" dirty="0" smtClean="0">
                <a:solidFill>
                  <a:prstClr val="black"/>
                </a:solidFill>
                <a:latin typeface="Arial"/>
                <a:ea typeface="SimSun"/>
                <a:cs typeface="Arial"/>
              </a:rPr>
            </a:br>
            <a:r>
              <a:rPr lang="en-US" sz="1000" b="1" dirty="0" smtClean="0">
                <a:solidFill>
                  <a:prstClr val="black"/>
                </a:solidFill>
                <a:latin typeface="Arial"/>
                <a:ea typeface="SimSun"/>
                <a:cs typeface="Arial"/>
              </a:rPr>
              <a:t>(</a:t>
            </a:r>
            <a:r>
              <a:rPr lang="en-US" sz="1000" b="1" dirty="0" err="1">
                <a:solidFill>
                  <a:prstClr val="black"/>
                </a:solidFill>
                <a:latin typeface="Arial"/>
                <a:ea typeface="SimSun"/>
                <a:cs typeface="Arial"/>
              </a:rPr>
              <a:t>clés</a:t>
            </a:r>
            <a:r>
              <a:rPr lang="en-US" sz="1000" b="1" dirty="0">
                <a:solidFill>
                  <a:prstClr val="black"/>
                </a:solidFill>
                <a:latin typeface="Arial"/>
                <a:ea typeface="SimSun"/>
                <a:cs typeface="Arial"/>
              </a:rPr>
              <a:t> RSA 2048 bits/</a:t>
            </a:r>
            <a:r>
              <a:rPr lang="en-US" sz="1000" b="1" dirty="0" err="1">
                <a:solidFill>
                  <a:prstClr val="black"/>
                </a:solidFill>
                <a:latin typeface="Arial"/>
                <a:ea typeface="SimSun"/>
                <a:cs typeface="Arial"/>
              </a:rPr>
              <a:t>hachages</a:t>
            </a:r>
            <a:r>
              <a:rPr lang="en-US" sz="1000" b="1" dirty="0">
                <a:solidFill>
                  <a:prstClr val="black"/>
                </a:solidFill>
                <a:latin typeface="Arial"/>
                <a:ea typeface="SimSun"/>
                <a:cs typeface="Arial"/>
              </a:rPr>
              <a:t> SHA-256)</a:t>
            </a:r>
            <a:r>
              <a:rPr lang="fr-FR" sz="1000" dirty="0">
                <a:solidFill>
                  <a:prstClr val="black"/>
                </a:solidFill>
                <a:latin typeface="Arial"/>
                <a:ea typeface="SimSun"/>
                <a:cs typeface="Arial"/>
              </a:rPr>
              <a:t>), puis cliquez sur </a:t>
            </a:r>
            <a:r>
              <a:rPr lang="en-US" sz="1000" b="1" dirty="0" err="1">
                <a:solidFill>
                  <a:prstClr val="black"/>
                </a:solidFill>
                <a:latin typeface="Arial"/>
                <a:ea typeface="SimSun"/>
                <a:cs typeface="Arial"/>
              </a:rPr>
              <a:t>Suivant</a:t>
            </a:r>
            <a:r>
              <a:rPr lang="fr-FR" sz="1000" dirty="0" smtClean="0">
                <a:solidFill>
                  <a:prstClr val="black"/>
                </a:solidFill>
                <a:latin typeface="Arial"/>
                <a:ea typeface="Calibri"/>
                <a:cs typeface="Times New Roman"/>
              </a:rPr>
              <a:t>.</a:t>
            </a:r>
            <a:endParaRPr lang="fr-FR" sz="1000" dirty="0" smtClean="0">
              <a:solidFill>
                <a:prstClr val="black"/>
              </a:solidFill>
              <a:latin typeface="Arial"/>
              <a:ea typeface="Calibri"/>
              <a:cs typeface="Times New Roman"/>
            </a:endParaRPr>
          </a:p>
          <a:p>
            <a:pPr marL="342900" lvl="0" indent="-342900">
              <a:lnSpc>
                <a:spcPct val="115000"/>
              </a:lnSpc>
              <a:spcAft>
                <a:spcPts val="900"/>
              </a:spcAft>
              <a:buFont typeface="+mj-lt"/>
              <a:buAutoNum type="arabicPeriod"/>
            </a:pPr>
            <a:r>
              <a:rPr lang="fr-FR" sz="1000" dirty="0" smtClean="0">
                <a:solidFill>
                  <a:prstClr val="black"/>
                </a:solidFill>
                <a:latin typeface="Arial"/>
                <a:ea typeface="Calibri"/>
                <a:cs typeface="Times New Roman"/>
              </a:rPr>
              <a:t>Pour </a:t>
            </a:r>
            <a:r>
              <a:rPr lang="fr-FR" sz="1000" b="1" dirty="0" smtClean="0">
                <a:solidFill>
                  <a:prstClr val="black"/>
                </a:solidFill>
                <a:latin typeface="Arial"/>
                <a:ea typeface="Calibri"/>
                <a:cs typeface="Times New Roman"/>
              </a:rPr>
              <a:t>Stockage de clé de cluster</a:t>
            </a:r>
            <a:r>
              <a:rPr lang="fr-FR" sz="1000" dirty="0" smtClean="0">
                <a:solidFill>
                  <a:prstClr val="black"/>
                </a:solidFill>
                <a:latin typeface="Arial"/>
                <a:ea typeface="Calibri"/>
                <a:cs typeface="Times New Roman"/>
              </a:rPr>
              <a:t>, acceptez la valeur par défaut (</a:t>
            </a:r>
            <a:r>
              <a:rPr lang="fr-FR" sz="1000" b="1" dirty="0" smtClean="0">
                <a:solidFill>
                  <a:prstClr val="black"/>
                </a:solidFill>
                <a:latin typeface="Arial"/>
                <a:ea typeface="Calibri"/>
                <a:cs typeface="Times New Roman"/>
              </a:rPr>
              <a:t>Utiliser le stockage de clé AD RMS géré de manière centralisée</a:t>
            </a:r>
            <a:r>
              <a:rPr lang="fr-FR" sz="1000" dirty="0" smtClean="0">
                <a:solidFill>
                  <a:prstClr val="black"/>
                </a:solidFill>
                <a:latin typeface="Arial"/>
                <a:ea typeface="Calibri"/>
                <a:cs typeface="Times New Roman"/>
              </a:rPr>
              <a:t>), puis cliquez sur </a:t>
            </a:r>
            <a:r>
              <a:rPr lang="fr-FR" sz="1000" b="1" dirty="0" smtClean="0">
                <a:solidFill>
                  <a:prstClr val="black"/>
                </a:solidFill>
                <a:latin typeface="Arial"/>
                <a:ea typeface="Calibri"/>
                <a:cs typeface="Times New Roman"/>
              </a:rPr>
              <a:t>Suivant</a:t>
            </a:r>
            <a:r>
              <a:rPr lang="fr-FR" sz="1000" dirty="0" smtClean="0">
                <a:solidFill>
                  <a:prstClr val="black"/>
                </a:solidFill>
                <a:latin typeface="Arial"/>
                <a:ea typeface="Calibri"/>
                <a:cs typeface="Times New Roman"/>
              </a:rPr>
              <a:t>.</a:t>
            </a:r>
          </a:p>
          <a:p>
            <a:pPr marL="342900" lvl="0" indent="-342900">
              <a:lnSpc>
                <a:spcPct val="115000"/>
              </a:lnSpc>
              <a:spcAft>
                <a:spcPts val="900"/>
              </a:spcAft>
              <a:buFont typeface="+mj-lt"/>
              <a:buAutoNum type="arabicPeriod"/>
            </a:pPr>
            <a:r>
              <a:rPr lang="fr-FR" sz="1000" dirty="0" smtClean="0">
                <a:solidFill>
                  <a:prstClr val="black"/>
                </a:solidFill>
                <a:latin typeface="Arial"/>
                <a:ea typeface="Calibri"/>
                <a:cs typeface="Times New Roman"/>
              </a:rPr>
              <a:t>Pour </a:t>
            </a:r>
            <a:r>
              <a:rPr lang="fr-FR" sz="1000" b="1" dirty="0" smtClean="0">
                <a:solidFill>
                  <a:prstClr val="black"/>
                </a:solidFill>
                <a:latin typeface="Arial"/>
                <a:ea typeface="Calibri"/>
                <a:cs typeface="Times New Roman"/>
              </a:rPr>
              <a:t>Mot de passe de clé de cluster</a:t>
            </a:r>
            <a:r>
              <a:rPr lang="fr-FR" sz="1000" dirty="0" smtClean="0">
                <a:solidFill>
                  <a:prstClr val="black"/>
                </a:solidFill>
                <a:latin typeface="Arial"/>
                <a:ea typeface="Calibri"/>
                <a:cs typeface="Times New Roman"/>
              </a:rPr>
              <a:t>, tapez et confirmez </a:t>
            </a:r>
            <a:r>
              <a:rPr lang="fr-FR" sz="1000" b="1" dirty="0" smtClean="0">
                <a:solidFill>
                  <a:prstClr val="black"/>
                </a:solidFill>
                <a:latin typeface="Arial"/>
                <a:ea typeface="Calibri"/>
                <a:cs typeface="Times New Roman"/>
              </a:rPr>
              <a:t>Pa$$w0rd</a:t>
            </a:r>
            <a:r>
              <a:rPr lang="fr-FR" sz="1000" dirty="0" smtClean="0">
                <a:solidFill>
                  <a:prstClr val="black"/>
                </a:solidFill>
                <a:latin typeface="Arial"/>
                <a:ea typeface="Calibri"/>
                <a:cs typeface="Times New Roman"/>
              </a:rPr>
              <a:t>, puis cliquez sur </a:t>
            </a:r>
            <a:r>
              <a:rPr lang="fr-FR" sz="1000" b="1" dirty="0" smtClean="0">
                <a:solidFill>
                  <a:prstClr val="black"/>
                </a:solidFill>
                <a:latin typeface="Arial"/>
                <a:ea typeface="Calibri"/>
                <a:cs typeface="Times New Roman"/>
              </a:rPr>
              <a:t>Suivant</a:t>
            </a:r>
            <a:r>
              <a:rPr lang="fr-FR" sz="1000" dirty="0" smtClean="0">
                <a:solidFill>
                  <a:prstClr val="black"/>
                </a:solidFill>
                <a:latin typeface="Arial"/>
                <a:ea typeface="Calibri"/>
                <a:cs typeface="Times New Roman"/>
              </a:rPr>
              <a:t>.</a:t>
            </a:r>
            <a:endParaRPr lang="fr-FR" sz="1000" dirty="0" smtClean="0">
              <a:solidFill>
                <a:prstClr val="black"/>
              </a:solidFill>
              <a:latin typeface="Arial"/>
              <a:ea typeface="Calibri"/>
              <a:cs typeface="Times New Roman"/>
            </a:endParaRPr>
          </a:p>
        </p:txBody>
      </p:sp>
      <p:sp>
        <p:nvSpPr>
          <p:cNvPr id="4" name="Slide Number Placeholder 3"/>
          <p:cNvSpPr>
            <a:spLocks noGrp="1"/>
          </p:cNvSpPr>
          <p:nvPr>
            <p:ph type="sldNum" sz="quarter" idx="10"/>
          </p:nvPr>
        </p:nvSpPr>
        <p:spPr/>
        <p:txBody>
          <a:bodyPr/>
          <a:lstStyle/>
          <a:p>
            <a:fld id="{B0DCCA6E-50B3-4613-98BC-509B80EFCF86}" type="slidenum">
              <a:rPr lang="fr-FR" smtClean="0"/>
              <a:pPr/>
              <a:t>13</a:t>
            </a:fld>
            <a:endParaRPr lang="fr-FR"/>
          </a:p>
        </p:txBody>
      </p:sp>
      <p:sp>
        <p:nvSpPr>
          <p:cNvPr id="8" name="TextBox 7"/>
          <p:cNvSpPr txBox="1"/>
          <p:nvPr/>
        </p:nvSpPr>
        <p:spPr>
          <a:xfrm>
            <a:off x="0" y="8890000"/>
            <a:ext cx="3505200" cy="246221"/>
          </a:xfrm>
          <a:prstGeom prst="rect">
            <a:avLst/>
          </a:prstGeom>
          <a:noFill/>
        </p:spPr>
        <p:txBody>
          <a:bodyPr vert="horz" wrap="square" rtlCol="0">
            <a:spAutoFit/>
          </a:bodyPr>
          <a:lstStyle/>
          <a:p>
            <a:r>
              <a:rPr lang="fr-FR" sz="1000" smtClean="0">
                <a:latin typeface="Arial"/>
              </a:rPr>
              <a:t>(Remarques supplémentaires sur la diapositive suivante)</a:t>
            </a:r>
            <a:endParaRPr lang="fr-FR" sz="1000">
              <a:latin typeface="Arial"/>
            </a:endParaRPr>
          </a:p>
        </p:txBody>
      </p:sp>
      <p:sp>
        <p:nvSpPr>
          <p:cNvPr id="9" name="Rectangle 8"/>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10" name="Rectangle 9"/>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 Planification et implémentation d'une infrastructure de gestion des droits relatifs à l'information (IRM)</a:t>
            </a:r>
            <a:endParaRPr lang="fr-FR" sz="1200" b="1">
              <a:solidFill>
                <a:srgbClr val="336699"/>
              </a:solidFill>
              <a:latin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5" y="2093976"/>
            <a:ext cx="6153911" cy="6604000"/>
          </a:xfrm>
        </p:spPr>
        <p:txBody>
          <a:bodyPr>
            <a:noAutofit/>
          </a:bodyPr>
          <a:lstStyle/>
          <a:p>
            <a:pPr marL="342900" lvl="0" indent="-342900">
              <a:lnSpc>
                <a:spcPct val="115000"/>
              </a:lnSpc>
              <a:spcAft>
                <a:spcPts val="900"/>
              </a:spcAft>
              <a:buFont typeface="+mj-lt"/>
              <a:buAutoNum type="arabicPeriod" startAt="11"/>
            </a:pPr>
            <a:r>
              <a:rPr lang="fr-FR" sz="1000" dirty="0" smtClean="0">
                <a:solidFill>
                  <a:prstClr val="black"/>
                </a:solidFill>
                <a:latin typeface="Arial"/>
                <a:ea typeface="SimSun"/>
                <a:cs typeface="Arial"/>
              </a:rPr>
              <a:t>Pour </a:t>
            </a:r>
            <a:r>
              <a:rPr lang="en-US" sz="1000" b="1" dirty="0" smtClean="0">
                <a:solidFill>
                  <a:prstClr val="black"/>
                </a:solidFill>
                <a:latin typeface="Arial"/>
                <a:ea typeface="SimSun"/>
                <a:cs typeface="Arial"/>
              </a:rPr>
              <a:t>Site Web de cluster</a:t>
            </a:r>
            <a:r>
              <a:rPr lang="fr-FR" sz="1000" dirty="0" smtClean="0">
                <a:solidFill>
                  <a:prstClr val="black"/>
                </a:solidFill>
                <a:latin typeface="Arial"/>
                <a:ea typeface="SimSun"/>
                <a:cs typeface="Arial"/>
              </a:rPr>
              <a:t>, acceptez la valeur par défaut (</a:t>
            </a:r>
            <a:r>
              <a:rPr lang="en-US" sz="1000" b="1" dirty="0" smtClean="0">
                <a:solidFill>
                  <a:prstClr val="black"/>
                </a:solidFill>
                <a:latin typeface="Arial"/>
                <a:ea typeface="SimSun"/>
                <a:cs typeface="Arial"/>
              </a:rPr>
              <a:t>Default Web Site</a:t>
            </a:r>
            <a:r>
              <a:rPr lang="fr-FR" sz="1000" dirty="0" smtClean="0">
                <a:solidFill>
                  <a:prstClr val="black"/>
                </a:solidFill>
                <a:latin typeface="Arial"/>
                <a:ea typeface="SimSun"/>
                <a:cs typeface="Arial"/>
              </a:rPr>
              <a:t> (</a:t>
            </a:r>
            <a:r>
              <a:rPr lang="en-US" sz="1000" dirty="0" smtClean="0">
                <a:solidFill>
                  <a:prstClr val="black"/>
                </a:solidFill>
                <a:latin typeface="Arial"/>
                <a:ea typeface="SimSun"/>
                <a:cs typeface="Arial"/>
              </a:rPr>
              <a:t>Site Web par </a:t>
            </a:r>
            <a:r>
              <a:rPr lang="en-US" sz="1000" dirty="0" err="1" smtClean="0">
                <a:solidFill>
                  <a:prstClr val="black"/>
                </a:solidFill>
                <a:latin typeface="Arial"/>
                <a:ea typeface="SimSun"/>
                <a:cs typeface="Arial"/>
              </a:rPr>
              <a:t>défaut</a:t>
            </a:r>
            <a:r>
              <a:rPr lang="en-US" sz="1000" dirty="0" smtClean="0">
                <a:solidFill>
                  <a:prstClr val="black"/>
                </a:solidFill>
                <a:latin typeface="Arial"/>
                <a:ea typeface="SimSun"/>
                <a:cs typeface="Arial"/>
              </a:rPr>
              <a:t>)</a:t>
            </a:r>
            <a:r>
              <a:rPr lang="fr-FR" sz="1000" dirty="0" smtClean="0">
                <a:solidFill>
                  <a:prstClr val="black"/>
                </a:solidFill>
                <a:latin typeface="Arial"/>
                <a:ea typeface="SimSun"/>
                <a:cs typeface="Arial"/>
              </a:rPr>
              <a:t>), puis cliquez sur </a:t>
            </a:r>
            <a:r>
              <a:rPr lang="en-US" sz="1000" b="1" dirty="0" err="1" smtClean="0">
                <a:solidFill>
                  <a:prstClr val="black"/>
                </a:solidFill>
                <a:latin typeface="Arial"/>
                <a:ea typeface="SimSun"/>
                <a:cs typeface="Arial"/>
              </a:rPr>
              <a:t>Suivant</a:t>
            </a:r>
            <a:r>
              <a:rPr lang="fr-FR" sz="1000" dirty="0" smtClean="0">
                <a:solidFill>
                  <a:prstClr val="black"/>
                </a:solidFill>
                <a:latin typeface="Arial"/>
                <a:ea typeface="Calibri"/>
                <a:cs typeface="Times New Roman"/>
              </a:rPr>
              <a:t>.</a:t>
            </a:r>
          </a:p>
          <a:p>
            <a:pPr marL="342900" lvl="0" indent="-342900">
              <a:lnSpc>
                <a:spcPct val="115000"/>
              </a:lnSpc>
              <a:spcAft>
                <a:spcPts val="900"/>
              </a:spcAft>
              <a:buFont typeface="+mj-lt"/>
              <a:buAutoNum type="arabicPeriod" startAt="11"/>
            </a:pPr>
            <a:r>
              <a:rPr lang="fr-FR" sz="1000" dirty="0" smtClean="0">
                <a:solidFill>
                  <a:prstClr val="black"/>
                </a:solidFill>
                <a:latin typeface="Arial"/>
                <a:ea typeface="Calibri"/>
                <a:cs typeface="Times New Roman"/>
              </a:rPr>
              <a:t>Pour </a:t>
            </a:r>
            <a:r>
              <a:rPr lang="fr-FR" sz="1000" b="1" dirty="0" smtClean="0">
                <a:solidFill>
                  <a:prstClr val="black"/>
                </a:solidFill>
                <a:latin typeface="Arial"/>
                <a:ea typeface="Calibri"/>
                <a:cs typeface="Times New Roman"/>
              </a:rPr>
              <a:t>Adresse du cluster</a:t>
            </a:r>
            <a:r>
              <a:rPr lang="fr-FR" sz="1000" dirty="0" smtClean="0">
                <a:solidFill>
                  <a:prstClr val="black"/>
                </a:solidFill>
                <a:latin typeface="Arial"/>
                <a:ea typeface="Calibri"/>
                <a:cs typeface="Times New Roman"/>
              </a:rPr>
              <a:t>, acceptez la valeur par défaut (</a:t>
            </a:r>
            <a:r>
              <a:rPr lang="fr-FR" sz="1000" b="1" dirty="0" smtClean="0">
                <a:solidFill>
                  <a:prstClr val="black"/>
                </a:solidFill>
                <a:latin typeface="Arial"/>
                <a:ea typeface="Calibri"/>
                <a:cs typeface="Times New Roman"/>
              </a:rPr>
              <a:t>Utiliser une connexion SSL chiffrée (https://)</a:t>
            </a:r>
            <a:r>
              <a:rPr lang="fr-FR" sz="1000" dirty="0" smtClean="0">
                <a:solidFill>
                  <a:prstClr val="black"/>
                </a:solidFill>
                <a:latin typeface="Arial"/>
                <a:ea typeface="Calibri"/>
                <a:cs typeface="Times New Roman"/>
              </a:rPr>
              <a:t>). Pour </a:t>
            </a:r>
            <a:r>
              <a:rPr lang="fr-FR" sz="1000" b="1" dirty="0" smtClean="0">
                <a:solidFill>
                  <a:prstClr val="black"/>
                </a:solidFill>
                <a:latin typeface="Arial"/>
                <a:ea typeface="Calibri"/>
                <a:cs typeface="Times New Roman"/>
              </a:rPr>
              <a:t>Nom de domaine complet</a:t>
            </a:r>
            <a:r>
              <a:rPr lang="fr-FR" sz="1000" dirty="0" smtClean="0">
                <a:solidFill>
                  <a:prstClr val="black"/>
                </a:solidFill>
                <a:latin typeface="Arial"/>
                <a:ea typeface="Calibri"/>
                <a:cs typeface="Times New Roman"/>
              </a:rPr>
              <a:t>, tapez </a:t>
            </a:r>
            <a:r>
              <a:rPr lang="fr-FR" sz="1000" b="1" dirty="0" smtClean="0">
                <a:solidFill>
                  <a:prstClr val="black"/>
                </a:solidFill>
                <a:latin typeface="Arial"/>
                <a:ea typeface="Calibri"/>
                <a:cs typeface="Times New Roman"/>
              </a:rPr>
              <a:t>LON-DC1.adatum.com</a:t>
            </a:r>
            <a:r>
              <a:rPr lang="fr-FR" sz="1000" dirty="0" smtClean="0">
                <a:solidFill>
                  <a:prstClr val="black"/>
                </a:solidFill>
                <a:latin typeface="Arial"/>
                <a:ea typeface="Calibri"/>
                <a:cs typeface="Times New Roman"/>
              </a:rPr>
              <a:t> (utilisez le nom de domaine complet [FQDN], pas seulement LON-DC1), puis cliquez sur </a:t>
            </a:r>
            <a:r>
              <a:rPr lang="fr-FR" sz="1000" b="1" dirty="0" smtClean="0">
                <a:solidFill>
                  <a:prstClr val="black"/>
                </a:solidFill>
                <a:latin typeface="Arial"/>
                <a:ea typeface="Calibri"/>
                <a:cs typeface="Times New Roman"/>
              </a:rPr>
              <a:t>Suivant</a:t>
            </a:r>
            <a:r>
              <a:rPr lang="fr-FR" sz="1000" dirty="0" smtClean="0">
                <a:solidFill>
                  <a:prstClr val="black"/>
                </a:solidFill>
                <a:latin typeface="Arial"/>
                <a:ea typeface="Calibri"/>
                <a:cs typeface="Times New Roman"/>
              </a:rPr>
              <a:t>.</a:t>
            </a:r>
          </a:p>
          <a:p>
            <a:pPr marL="342900" lvl="0" indent="-342900">
              <a:lnSpc>
                <a:spcPct val="115000"/>
              </a:lnSpc>
              <a:spcAft>
                <a:spcPts val="900"/>
              </a:spcAft>
              <a:buFont typeface="+mj-lt"/>
              <a:buAutoNum type="arabicPeriod" startAt="13"/>
            </a:pPr>
            <a:r>
              <a:rPr lang="fr-FR" sz="1000" dirty="0" smtClean="0">
                <a:solidFill>
                  <a:prstClr val="black"/>
                </a:solidFill>
                <a:latin typeface="Arial"/>
                <a:ea typeface="Calibri"/>
                <a:cs typeface="Times New Roman"/>
              </a:rPr>
              <a:t>Pour </a:t>
            </a:r>
            <a:r>
              <a:rPr lang="fr-FR" sz="1000" b="1" dirty="0" smtClean="0">
                <a:solidFill>
                  <a:prstClr val="black"/>
                </a:solidFill>
                <a:latin typeface="Arial"/>
                <a:ea typeface="Calibri"/>
                <a:cs typeface="Times New Roman"/>
              </a:rPr>
              <a:t>Certificat du serveur</a:t>
            </a:r>
            <a:r>
              <a:rPr lang="fr-FR" sz="1000" dirty="0" smtClean="0">
                <a:solidFill>
                  <a:prstClr val="black"/>
                </a:solidFill>
                <a:latin typeface="Arial"/>
                <a:ea typeface="Calibri"/>
                <a:cs typeface="Times New Roman"/>
              </a:rPr>
              <a:t>, cliquez sur </a:t>
            </a:r>
            <a:r>
              <a:rPr lang="fr-FR" sz="1000" b="1" dirty="0" smtClean="0">
                <a:solidFill>
                  <a:prstClr val="black"/>
                </a:solidFill>
                <a:latin typeface="Arial"/>
                <a:ea typeface="Calibri"/>
                <a:cs typeface="Times New Roman"/>
              </a:rPr>
              <a:t>LON-DC1.Adatum.com</a:t>
            </a:r>
            <a:r>
              <a:rPr lang="fr-FR" sz="1000" dirty="0" smtClean="0">
                <a:solidFill>
                  <a:prstClr val="black"/>
                </a:solidFill>
                <a:latin typeface="Arial"/>
                <a:ea typeface="Calibri"/>
                <a:cs typeface="Times New Roman"/>
              </a:rPr>
              <a:t>, puis cliquez sur </a:t>
            </a:r>
            <a:r>
              <a:rPr lang="fr-FR" sz="1000" b="1" dirty="0" smtClean="0">
                <a:solidFill>
                  <a:prstClr val="black"/>
                </a:solidFill>
                <a:latin typeface="Arial"/>
                <a:ea typeface="Calibri"/>
                <a:cs typeface="Times New Roman"/>
              </a:rPr>
              <a:t>Suivant</a:t>
            </a:r>
            <a:r>
              <a:rPr lang="fr-FR" sz="1000" dirty="0" smtClean="0">
                <a:solidFill>
                  <a:prstClr val="black"/>
                </a:solidFill>
                <a:latin typeface="Arial"/>
                <a:ea typeface="Calibri"/>
                <a:cs typeface="Times New Roman"/>
              </a:rPr>
              <a:t>.</a:t>
            </a:r>
          </a:p>
          <a:p>
            <a:pPr marL="342900" lvl="0" indent="-342900">
              <a:lnSpc>
                <a:spcPct val="115000"/>
              </a:lnSpc>
              <a:spcAft>
                <a:spcPts val="900"/>
              </a:spcAft>
              <a:buFont typeface="+mj-lt"/>
              <a:buAutoNum type="arabicPeriod" startAt="13"/>
            </a:pPr>
            <a:r>
              <a:rPr lang="fr-FR" sz="1000" dirty="0" smtClean="0">
                <a:solidFill>
                  <a:prstClr val="black"/>
                </a:solidFill>
                <a:latin typeface="Arial"/>
                <a:ea typeface="Calibri"/>
                <a:cs typeface="Times New Roman"/>
              </a:rPr>
              <a:t>Pour </a:t>
            </a:r>
            <a:r>
              <a:rPr lang="fr-FR" sz="1000" b="1" dirty="0" smtClean="0">
                <a:solidFill>
                  <a:prstClr val="black"/>
                </a:solidFill>
                <a:latin typeface="Arial"/>
                <a:ea typeface="Calibri"/>
                <a:cs typeface="Times New Roman"/>
              </a:rPr>
              <a:t>Certificat de licence</a:t>
            </a:r>
            <a:r>
              <a:rPr lang="fr-FR" sz="1000" dirty="0" smtClean="0">
                <a:solidFill>
                  <a:prstClr val="black"/>
                </a:solidFill>
                <a:latin typeface="Arial"/>
                <a:ea typeface="Calibri"/>
                <a:cs typeface="Times New Roman"/>
              </a:rPr>
              <a:t>, acceptez le nom par défaut (</a:t>
            </a:r>
            <a:r>
              <a:rPr lang="fr-FR" sz="1000" b="1" dirty="0" smtClean="0">
                <a:solidFill>
                  <a:prstClr val="black"/>
                </a:solidFill>
                <a:latin typeface="Arial"/>
                <a:ea typeface="Calibri"/>
                <a:cs typeface="Times New Roman"/>
              </a:rPr>
              <a:t>LON-DC1</a:t>
            </a:r>
            <a:r>
              <a:rPr lang="fr-FR" sz="1000" dirty="0" smtClean="0">
                <a:solidFill>
                  <a:prstClr val="black"/>
                </a:solidFill>
                <a:latin typeface="Arial"/>
                <a:ea typeface="Calibri"/>
                <a:cs typeface="Times New Roman"/>
              </a:rPr>
              <a:t> n'a pas besoin d'être le nom de domaine complet), puis cliquez sur </a:t>
            </a:r>
            <a:r>
              <a:rPr lang="fr-FR" sz="1000" b="1" dirty="0" smtClean="0">
                <a:solidFill>
                  <a:prstClr val="black"/>
                </a:solidFill>
                <a:latin typeface="Arial"/>
                <a:ea typeface="Calibri"/>
                <a:cs typeface="Times New Roman"/>
              </a:rPr>
              <a:t>Suivant</a:t>
            </a:r>
            <a:r>
              <a:rPr lang="fr-FR" sz="1000" dirty="0" smtClean="0">
                <a:solidFill>
                  <a:prstClr val="black"/>
                </a:solidFill>
                <a:latin typeface="Arial"/>
                <a:ea typeface="Calibri"/>
                <a:cs typeface="Times New Roman"/>
              </a:rPr>
              <a:t>.</a:t>
            </a:r>
            <a:endParaRPr lang="fr-FR" sz="1000" dirty="0" smtClean="0"/>
          </a:p>
          <a:p>
            <a:pPr marL="342900" lvl="0" indent="-342900">
              <a:lnSpc>
                <a:spcPct val="115000"/>
              </a:lnSpc>
              <a:spcAft>
                <a:spcPts val="900"/>
              </a:spcAft>
              <a:buFont typeface="+mj-lt"/>
              <a:buAutoNum type="arabicPeriod" startAt="15"/>
            </a:pPr>
            <a:r>
              <a:rPr lang="fr-FR" sz="1000" dirty="0" smtClean="0">
                <a:solidFill>
                  <a:prstClr val="black"/>
                </a:solidFill>
                <a:latin typeface="Arial"/>
                <a:ea typeface="Calibri"/>
                <a:cs typeface="Times New Roman"/>
              </a:rPr>
              <a:t>Pour </a:t>
            </a:r>
            <a:r>
              <a:rPr lang="fr-FR" sz="1000" b="1" dirty="0" smtClean="0">
                <a:solidFill>
                  <a:prstClr val="black"/>
                </a:solidFill>
                <a:latin typeface="Arial"/>
                <a:ea typeface="Calibri"/>
                <a:cs typeface="Times New Roman"/>
              </a:rPr>
              <a:t>Inscription du SCP</a:t>
            </a:r>
            <a:r>
              <a:rPr lang="fr-FR" sz="1000" dirty="0" smtClean="0">
                <a:solidFill>
                  <a:prstClr val="black"/>
                </a:solidFill>
                <a:latin typeface="Arial"/>
                <a:ea typeface="Calibri"/>
                <a:cs typeface="Times New Roman"/>
              </a:rPr>
              <a:t>, acceptez la valeur par défaut (</a:t>
            </a:r>
            <a:r>
              <a:rPr lang="fr-FR" sz="1000" b="1" dirty="0" smtClean="0">
                <a:solidFill>
                  <a:prstClr val="black"/>
                </a:solidFill>
                <a:latin typeface="Arial"/>
                <a:ea typeface="Calibri"/>
                <a:cs typeface="Times New Roman"/>
              </a:rPr>
              <a:t>Enregistrer le point de connexion de service maintenant</a:t>
            </a:r>
            <a:r>
              <a:rPr lang="fr-FR" sz="1000" dirty="0" smtClean="0">
                <a:solidFill>
                  <a:prstClr val="black"/>
                </a:solidFill>
                <a:latin typeface="Arial"/>
                <a:ea typeface="Calibri"/>
                <a:cs typeface="Times New Roman"/>
              </a:rPr>
              <a:t>), puis cliquez sur </a:t>
            </a:r>
            <a:r>
              <a:rPr lang="fr-FR" sz="1000" b="1" dirty="0" smtClean="0">
                <a:solidFill>
                  <a:prstClr val="black"/>
                </a:solidFill>
                <a:latin typeface="Arial"/>
                <a:ea typeface="Calibri"/>
                <a:cs typeface="Times New Roman"/>
              </a:rPr>
              <a:t>Suivant</a:t>
            </a:r>
            <a:r>
              <a:rPr lang="fr-FR" sz="1000" dirty="0" smtClean="0">
                <a:solidFill>
                  <a:prstClr val="black"/>
                </a:solidFill>
                <a:latin typeface="Arial"/>
                <a:ea typeface="Calibri"/>
                <a:cs typeface="Times New Roman"/>
              </a:rPr>
              <a:t>.</a:t>
            </a:r>
          </a:p>
          <a:p>
            <a:pPr marL="342900" lvl="0" indent="-342900">
              <a:lnSpc>
                <a:spcPct val="115000"/>
              </a:lnSpc>
              <a:spcAft>
                <a:spcPts val="900"/>
              </a:spcAft>
              <a:buFont typeface="+mj-lt"/>
              <a:buAutoNum type="arabicPeriod" startAt="15"/>
            </a:pPr>
            <a:r>
              <a:rPr lang="fr-FR" sz="1000" dirty="0" smtClean="0">
                <a:solidFill>
                  <a:prstClr val="black"/>
                </a:solidFill>
                <a:latin typeface="Arial"/>
                <a:ea typeface="Calibri"/>
                <a:cs typeface="Times New Roman"/>
              </a:rPr>
              <a:t>Pour </a:t>
            </a:r>
            <a:r>
              <a:rPr lang="fr-FR" sz="1000" b="1" dirty="0" smtClean="0">
                <a:solidFill>
                  <a:prstClr val="black"/>
                </a:solidFill>
                <a:latin typeface="Arial"/>
                <a:ea typeface="Calibri"/>
                <a:cs typeface="Times New Roman"/>
              </a:rPr>
              <a:t>Confirmation</a:t>
            </a:r>
            <a:r>
              <a:rPr lang="fr-FR" sz="1000" dirty="0" smtClean="0">
                <a:solidFill>
                  <a:prstClr val="black"/>
                </a:solidFill>
                <a:latin typeface="Arial"/>
                <a:ea typeface="Calibri"/>
                <a:cs typeface="Times New Roman"/>
              </a:rPr>
              <a:t>, vérifiez vos choix d'installation, puis cliquez sur </a:t>
            </a:r>
            <a:r>
              <a:rPr lang="fr-FR" sz="1000" b="1" dirty="0" smtClean="0">
                <a:solidFill>
                  <a:prstClr val="black"/>
                </a:solidFill>
                <a:latin typeface="Arial"/>
                <a:ea typeface="Calibri"/>
                <a:cs typeface="Times New Roman"/>
              </a:rPr>
              <a:t>Installer</a:t>
            </a:r>
            <a:r>
              <a:rPr lang="fr-FR" sz="1000" dirty="0" smtClean="0">
                <a:solidFill>
                  <a:prstClr val="black"/>
                </a:solidFill>
                <a:latin typeface="Arial"/>
                <a:ea typeface="Calibri"/>
                <a:cs typeface="Times New Roman"/>
              </a:rPr>
              <a:t>.</a:t>
            </a:r>
          </a:p>
          <a:p>
            <a:pPr marL="342900" lvl="0" indent="-342900">
              <a:lnSpc>
                <a:spcPct val="115000"/>
              </a:lnSpc>
              <a:spcAft>
                <a:spcPts val="900"/>
              </a:spcAft>
              <a:buFont typeface="+mj-lt"/>
              <a:buAutoNum type="arabicPeriod" startAt="15"/>
            </a:pPr>
            <a:r>
              <a:rPr lang="fr-FR" sz="1000" dirty="0" smtClean="0">
                <a:solidFill>
                  <a:prstClr val="black"/>
                </a:solidFill>
                <a:latin typeface="Arial"/>
                <a:ea typeface="Calibri"/>
                <a:cs typeface="Times New Roman"/>
              </a:rPr>
              <a:t>Cliquez sur </a:t>
            </a:r>
            <a:r>
              <a:rPr lang="fr-FR" sz="1000" b="1" dirty="0" smtClean="0">
                <a:solidFill>
                  <a:prstClr val="black"/>
                </a:solidFill>
                <a:latin typeface="Arial"/>
                <a:ea typeface="Calibri"/>
                <a:cs typeface="Times New Roman"/>
              </a:rPr>
              <a:t>Fermer</a:t>
            </a:r>
            <a:r>
              <a:rPr lang="fr-FR" sz="1000" dirty="0" smtClean="0">
                <a:solidFill>
                  <a:prstClr val="black"/>
                </a:solidFill>
                <a:latin typeface="Arial"/>
                <a:ea typeface="Calibri"/>
                <a:cs typeface="Times New Roman"/>
              </a:rPr>
              <a:t>.</a:t>
            </a:r>
          </a:p>
          <a:p>
            <a:pPr marL="342900" lvl="0" indent="-342900">
              <a:lnSpc>
                <a:spcPct val="115000"/>
              </a:lnSpc>
              <a:spcAft>
                <a:spcPts val="900"/>
              </a:spcAft>
              <a:buFont typeface="+mj-lt"/>
              <a:buAutoNum type="arabicPeriod" startAt="15"/>
            </a:pPr>
            <a:r>
              <a:rPr lang="fr-FR" sz="1000" dirty="0" smtClean="0">
                <a:solidFill>
                  <a:prstClr val="black"/>
                </a:solidFill>
                <a:latin typeface="Arial"/>
                <a:ea typeface="Calibri"/>
                <a:cs typeface="Times New Roman"/>
              </a:rPr>
              <a:t>Déconnectez-vous du serveur, puis connectez-vous de nouveau pour mettre à jour le jeton de sécurité du compte d'utilisateur connecté.</a:t>
            </a:r>
          </a:p>
          <a:p>
            <a:pPr lvl="0">
              <a:lnSpc>
                <a:spcPct val="115000"/>
              </a:lnSpc>
              <a:spcAft>
                <a:spcPts val="900"/>
              </a:spcAft>
            </a:pPr>
            <a:r>
              <a:rPr lang="fr-FR" sz="1000" b="1" dirty="0" smtClean="0">
                <a:solidFill>
                  <a:prstClr val="black"/>
                </a:solidFill>
                <a:latin typeface="Arial"/>
                <a:ea typeface="Calibri"/>
                <a:cs typeface="Times New Roman"/>
              </a:rPr>
              <a:t>Remarque</a:t>
            </a:r>
            <a:r>
              <a:rPr lang="fr-FR" sz="1000" dirty="0" smtClean="0">
                <a:solidFill>
                  <a:prstClr val="black"/>
                </a:solidFill>
                <a:latin typeface="Arial"/>
                <a:ea typeface="Calibri"/>
                <a:cs typeface="Times New Roman"/>
              </a:rPr>
              <a:t> </a:t>
            </a:r>
            <a:r>
              <a:rPr lang="fr-FR" sz="1000" b="1" dirty="0" smtClean="0">
                <a:solidFill>
                  <a:prstClr val="black"/>
                </a:solidFill>
                <a:latin typeface="Arial"/>
                <a:ea typeface="Calibri"/>
                <a:cs typeface="Times New Roman"/>
              </a:rPr>
              <a:t>:</a:t>
            </a:r>
            <a:r>
              <a:rPr lang="fr-FR" sz="1000" dirty="0" smtClean="0">
                <a:solidFill>
                  <a:prstClr val="black"/>
                </a:solidFill>
                <a:latin typeface="Arial"/>
                <a:ea typeface="Calibri"/>
                <a:cs typeface="Times New Roman"/>
              </a:rPr>
              <a:t> Votre cluster racine AD RMS est désormais installé et configuré. Une fois que vous vous connectez à nouveau, vous pouvez continuer à gérer AD RMS à l'aide de la console AD RMS.</a:t>
            </a:r>
          </a:p>
          <a:p>
            <a:pPr lvl="0">
              <a:lnSpc>
                <a:spcPct val="115000"/>
              </a:lnSpc>
              <a:spcAft>
                <a:spcPts val="900"/>
              </a:spcAft>
            </a:pPr>
            <a:r>
              <a:rPr lang="en-US" sz="1000" b="1" dirty="0" err="1" smtClean="0">
                <a:solidFill>
                  <a:prstClr val="black"/>
                </a:solidFill>
                <a:latin typeface="Arial"/>
                <a:ea typeface="SimSun"/>
                <a:cs typeface="Arial"/>
              </a:rPr>
              <a:t>Ouvrir</a:t>
            </a:r>
            <a:r>
              <a:rPr lang="en-US" sz="1000" b="1" dirty="0" smtClean="0">
                <a:solidFill>
                  <a:prstClr val="black"/>
                </a:solidFill>
                <a:latin typeface="Arial"/>
                <a:ea typeface="SimSun"/>
                <a:cs typeface="Arial"/>
              </a:rPr>
              <a:t> la console Services AD RMS (Active Directory Rights Management Services</a:t>
            </a:r>
            <a:r>
              <a:rPr lang="fr-FR" sz="1000" b="1" dirty="0" smtClean="0">
                <a:solidFill>
                  <a:prstClr val="black"/>
                </a:solidFill>
                <a:latin typeface="Arial"/>
                <a:ea typeface="Calibri"/>
                <a:cs typeface="Times New Roman"/>
              </a:rPr>
              <a:t>)</a:t>
            </a:r>
            <a:endParaRPr lang="fr-FR" sz="1000" dirty="0" smtClean="0">
              <a:solidFill>
                <a:prstClr val="black"/>
              </a:solidFill>
              <a:latin typeface="Arial"/>
              <a:ea typeface="Calibri"/>
              <a:cs typeface="Times New Roman"/>
            </a:endParaRPr>
          </a:p>
          <a:p>
            <a:pPr marL="347472" lvl="0" indent="-347472">
              <a:lnSpc>
                <a:spcPct val="115000"/>
              </a:lnSpc>
              <a:spcAft>
                <a:spcPts val="900"/>
              </a:spcAft>
              <a:buFont typeface="+mj-lt"/>
              <a:buAutoNum type="arabicPeriod"/>
            </a:pPr>
            <a:r>
              <a:rPr lang="fr-FR" sz="1000" dirty="0" smtClean="0">
                <a:solidFill>
                  <a:prstClr val="black"/>
                </a:solidFill>
                <a:latin typeface="Arial"/>
                <a:ea typeface="SimSun"/>
                <a:cs typeface="Arial"/>
              </a:rPr>
              <a:t>Dans le Gestionnaire de serveur sur LON-DC1, cliquez sur </a:t>
            </a:r>
            <a:r>
              <a:rPr lang="en-US" sz="1000" b="1" dirty="0" err="1" smtClean="0">
                <a:solidFill>
                  <a:prstClr val="black"/>
                </a:solidFill>
                <a:latin typeface="Arial"/>
                <a:ea typeface="SimSun"/>
                <a:cs typeface="Arial"/>
              </a:rPr>
              <a:t>Outils</a:t>
            </a:r>
            <a:r>
              <a:rPr lang="fr-FR" sz="1000" dirty="0" smtClean="0">
                <a:solidFill>
                  <a:prstClr val="black"/>
                </a:solidFill>
                <a:latin typeface="Arial"/>
                <a:ea typeface="SimSun"/>
                <a:cs typeface="Arial"/>
              </a:rPr>
              <a:t>, puis sur </a:t>
            </a:r>
            <a:r>
              <a:rPr lang="en-US" sz="1000" b="1" dirty="0" smtClean="0">
                <a:solidFill>
                  <a:prstClr val="black"/>
                </a:solidFill>
                <a:latin typeface="Arial"/>
                <a:ea typeface="SimSun"/>
                <a:cs typeface="Arial"/>
              </a:rPr>
              <a:t>Services AD RMS (Active Directory Rights Management Services)</a:t>
            </a:r>
            <a:r>
              <a:rPr lang="fr-FR" sz="1000" dirty="0" smtClean="0">
                <a:solidFill>
                  <a:prstClr val="black"/>
                </a:solidFill>
                <a:latin typeface="Arial"/>
                <a:ea typeface="Calibri"/>
                <a:cs typeface="Times New Roman"/>
              </a:rPr>
              <a:t>.</a:t>
            </a:r>
          </a:p>
          <a:p>
            <a:pPr lvl="0">
              <a:lnSpc>
                <a:spcPct val="115000"/>
              </a:lnSpc>
              <a:spcAft>
                <a:spcPts val="900"/>
              </a:spcAft>
            </a:pPr>
            <a:r>
              <a:rPr lang="fr-FR" sz="1000" b="1" dirty="0" smtClean="0">
                <a:solidFill>
                  <a:prstClr val="black"/>
                </a:solidFill>
                <a:latin typeface="Arial"/>
                <a:ea typeface="Calibri"/>
                <a:cs typeface="Times New Roman"/>
              </a:rPr>
              <a:t>Conseil : </a:t>
            </a:r>
            <a:r>
              <a:rPr lang="fr-FR" sz="1000" dirty="0" smtClean="0">
                <a:solidFill>
                  <a:prstClr val="black"/>
                </a:solidFill>
                <a:latin typeface="Arial"/>
                <a:ea typeface="Calibri"/>
                <a:cs typeface="Times New Roman"/>
              </a:rPr>
              <a:t>Si vous utilisez un certificat auto-signé pour le cluster, vous pouvez mettre une copie de ce certificat dans le magasin des autorités de certification racine approuvées afin qu'il soit approuvé. Vous pouvez aussi placer une copie dans le même magasin de certificats sur l'ordinateur client, de telle sorte que le site Web soit approuvé.</a:t>
            </a:r>
            <a:r>
              <a:rPr lang="fr-FR" sz="1000" b="1" dirty="0" smtClean="0">
                <a:solidFill>
                  <a:prstClr val="black"/>
                </a:solidFill>
                <a:latin typeface="Arial"/>
                <a:ea typeface="Calibri"/>
                <a:cs typeface="Times New Roman"/>
              </a:rPr>
              <a:t> </a:t>
            </a:r>
            <a:endParaRPr lang="fr-FR" sz="1000" dirty="0" smtClean="0">
              <a:solidFill>
                <a:prstClr val="black"/>
              </a:solidFill>
              <a:latin typeface="Arial"/>
              <a:ea typeface="Calibri"/>
              <a:cs typeface="Times New Roman"/>
            </a:endParaRPr>
          </a:p>
          <a:p>
            <a:pPr marL="347472" lvl="0" indent="-347472">
              <a:lnSpc>
                <a:spcPct val="115000"/>
              </a:lnSpc>
              <a:spcAft>
                <a:spcPts val="900"/>
              </a:spcAft>
              <a:buFont typeface="+mj-lt"/>
              <a:buAutoNum type="arabicPeriod" startAt="2"/>
            </a:pPr>
            <a:r>
              <a:rPr lang="fr-FR" sz="1000" dirty="0" smtClean="0">
                <a:solidFill>
                  <a:prstClr val="black"/>
                </a:solidFill>
                <a:latin typeface="Arial"/>
                <a:ea typeface="Calibri"/>
                <a:cs typeface="Times New Roman"/>
              </a:rPr>
              <a:t>Si la page </a:t>
            </a:r>
            <a:r>
              <a:rPr lang="fr-FR" sz="1000" b="1" dirty="0" smtClean="0">
                <a:solidFill>
                  <a:prstClr val="black"/>
                </a:solidFill>
                <a:latin typeface="Arial"/>
                <a:ea typeface="Calibri"/>
                <a:cs typeface="Times New Roman"/>
              </a:rPr>
              <a:t>Avertissement de certificat</a:t>
            </a:r>
            <a:r>
              <a:rPr lang="fr-FR" sz="1000" dirty="0" smtClean="0">
                <a:solidFill>
                  <a:prstClr val="black"/>
                </a:solidFill>
                <a:latin typeface="Arial"/>
                <a:ea typeface="Calibri"/>
                <a:cs typeface="Times New Roman"/>
              </a:rPr>
              <a:t> s'affiche, vous pouvez cliquer sur </a:t>
            </a:r>
            <a:r>
              <a:rPr lang="fr-FR" sz="1000" b="1" dirty="0" smtClean="0">
                <a:solidFill>
                  <a:prstClr val="black"/>
                </a:solidFill>
                <a:latin typeface="Arial"/>
                <a:ea typeface="Calibri"/>
                <a:cs typeface="Times New Roman"/>
              </a:rPr>
              <a:t>Oui</a:t>
            </a:r>
            <a:r>
              <a:rPr lang="fr-FR" sz="1000" dirty="0" smtClean="0">
                <a:solidFill>
                  <a:prstClr val="black"/>
                </a:solidFill>
                <a:latin typeface="Arial"/>
                <a:ea typeface="Calibri"/>
                <a:cs typeface="Times New Roman"/>
              </a:rPr>
              <a:t> pour charger le site Web, ou vous pouvez installer le certificat dans le magasin de certificats racines de confiance. Procédez ainsi pour le compte d'ordinateur local.</a:t>
            </a:r>
          </a:p>
        </p:txBody>
      </p:sp>
      <p:sp>
        <p:nvSpPr>
          <p:cNvPr id="4" name="Slide Number Placeholder 3"/>
          <p:cNvSpPr>
            <a:spLocks noGrp="1"/>
          </p:cNvSpPr>
          <p:nvPr>
            <p:ph type="sldNum" sz="quarter" idx="10"/>
          </p:nvPr>
        </p:nvSpPr>
        <p:spPr/>
        <p:txBody>
          <a:bodyPr/>
          <a:lstStyle/>
          <a:p>
            <a:fld id="{B0DCCA6E-50B3-4613-98BC-509B80EFCF86}" type="slidenum">
              <a:rPr lang="fr-FR" smtClean="0"/>
              <a:pPr/>
              <a:t>14</a:t>
            </a:fld>
            <a:endParaRPr lang="fr-F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9" name="Rectangle 8"/>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 Planification et implémentation d'une infrastructure de gestion des droits relatifs à l'information (IRM)</a:t>
            </a:r>
            <a:endParaRPr lang="fr-FR" sz="1200" b="1">
              <a:solidFill>
                <a:srgbClr val="336699"/>
              </a:solidFill>
              <a:latin typeface="Arial"/>
            </a:endParaRPr>
          </a:p>
        </p:txBody>
      </p:sp>
      <p:sp>
        <p:nvSpPr>
          <p:cNvPr id="7" name="TextBox 6"/>
          <p:cNvSpPr txBox="1"/>
          <p:nvPr/>
        </p:nvSpPr>
        <p:spPr>
          <a:xfrm>
            <a:off x="0" y="8890000"/>
            <a:ext cx="3505200" cy="246221"/>
          </a:xfrm>
          <a:prstGeom prst="rect">
            <a:avLst/>
          </a:prstGeom>
          <a:noFill/>
        </p:spPr>
        <p:txBody>
          <a:bodyPr vert="horz" wrap="square" rtlCol="0">
            <a:spAutoFit/>
          </a:bodyPr>
          <a:lstStyle/>
          <a:p>
            <a:r>
              <a:rPr lang="fr-FR" sz="1000" smtClean="0">
                <a:latin typeface="Arial"/>
              </a:rPr>
              <a:t>(Remarques supplémentaires sur la diapositive suivante)</a:t>
            </a:r>
            <a:endParaRPr lang="fr-FR" sz="1000">
              <a:latin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5" y="2093976"/>
            <a:ext cx="6153911" cy="6604000"/>
          </a:xfrm>
        </p:spPr>
        <p:txBody>
          <a:bodyPr>
            <a:noAutofit/>
          </a:bodyPr>
          <a:lstStyle/>
          <a:p>
            <a:pPr marL="347472" lvl="0" indent="-347472">
              <a:lnSpc>
                <a:spcPct val="115000"/>
              </a:lnSpc>
              <a:spcAft>
                <a:spcPts val="900"/>
              </a:spcAft>
              <a:buFont typeface="+mj-lt"/>
              <a:buAutoNum type="arabicPeriod" startAt="3"/>
            </a:pPr>
            <a:r>
              <a:rPr lang="fr-FR" sz="1000" dirty="0" smtClean="0">
                <a:solidFill>
                  <a:prstClr val="black"/>
                </a:solidFill>
                <a:latin typeface="Arial"/>
                <a:ea typeface="Calibri"/>
                <a:cs typeface="Times New Roman"/>
              </a:rPr>
              <a:t>À </a:t>
            </a:r>
            <a:r>
              <a:rPr lang="fr-FR" sz="1000" dirty="0" smtClean="0">
                <a:solidFill>
                  <a:prstClr val="black"/>
                </a:solidFill>
                <a:latin typeface="Arial"/>
                <a:ea typeface="Calibri"/>
                <a:cs typeface="Times New Roman"/>
              </a:rPr>
              <a:t>partir de la console, vous pouvez configurer les stratégies d'approbation et d'exclusion, et créer les modèles de stratégies de droits.</a:t>
            </a:r>
          </a:p>
          <a:p>
            <a:pPr marL="347472" lvl="0" indent="-347472">
              <a:lnSpc>
                <a:spcPct val="115000"/>
              </a:lnSpc>
              <a:spcAft>
                <a:spcPts val="900"/>
              </a:spcAft>
              <a:buAutoNum type="arabicPeriod" startAt="3"/>
            </a:pPr>
            <a:r>
              <a:rPr lang="fr-FR" sz="1000" dirty="0" smtClean="0">
                <a:solidFill>
                  <a:prstClr val="black"/>
                </a:solidFill>
                <a:latin typeface="Arial"/>
                <a:ea typeface="Calibri"/>
                <a:cs typeface="Times New Roman"/>
              </a:rPr>
              <a:t>Le compte d'utilisateur qui est connecté lorsque le rôle serveur AD RMS est installé automatiquement devient membre du groupe local Administrateurs d'entreprise AD RMS. Un utilisateur doit être membre de ce groupe pour administrer AD RMS.</a:t>
            </a:r>
          </a:p>
          <a:p>
            <a:pPr marL="347472" lvl="0" indent="-347472">
              <a:lnSpc>
                <a:spcPct val="115000"/>
              </a:lnSpc>
              <a:spcAft>
                <a:spcPts val="900"/>
              </a:spcAft>
              <a:buAutoNum type="arabicPeriod" startAt="3"/>
            </a:pPr>
            <a:r>
              <a:rPr lang="fr-FR" sz="1000" dirty="0" smtClean="0">
                <a:solidFill>
                  <a:prstClr val="black"/>
                </a:solidFill>
                <a:latin typeface="Arial"/>
                <a:ea typeface="SimSun"/>
                <a:cs typeface="Arial"/>
              </a:rPr>
              <a:t>Présentez les différents nœuds de l'arborescence de console. Expliquez comment vous pouvez utiliser les nœuds de la console pour configurer les stratégies d'approbation et d'exclusion, et créer les modèles de stratégies de droits</a:t>
            </a:r>
            <a:r>
              <a:rPr lang="fr-FR" sz="1000" dirty="0" smtClean="0">
                <a:solidFill>
                  <a:prstClr val="black"/>
                </a:solidFill>
                <a:latin typeface="Arial"/>
                <a:ea typeface="Calibri"/>
                <a:cs typeface="Times New Roman"/>
              </a:rPr>
              <a:t>.</a:t>
            </a:r>
            <a:endParaRPr lang="fr-FR" sz="1000" dirty="0" smtClean="0"/>
          </a:p>
        </p:txBody>
      </p:sp>
      <p:sp>
        <p:nvSpPr>
          <p:cNvPr id="4" name="Slide Number Placeholder 3"/>
          <p:cNvSpPr>
            <a:spLocks noGrp="1"/>
          </p:cNvSpPr>
          <p:nvPr>
            <p:ph type="sldNum" sz="quarter" idx="10"/>
          </p:nvPr>
        </p:nvSpPr>
        <p:spPr/>
        <p:txBody>
          <a:bodyPr/>
          <a:lstStyle/>
          <a:p>
            <a:fld id="{B0DCCA6E-50B3-4613-98BC-509B80EFCF86}" type="slidenum">
              <a:rPr lang="fr-FR" smtClean="0"/>
              <a:pPr/>
              <a:t>15</a:t>
            </a:fld>
            <a:endParaRPr lang="fr-F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9" name="Rectangle 8"/>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 Planification et implémentation d'une infrastructure de gestion des droits relatifs à l'information (IRM)</a:t>
            </a:r>
            <a:endParaRPr lang="fr-FR" sz="1200" b="1">
              <a:solidFill>
                <a:srgbClr val="336699"/>
              </a:solidFill>
              <a:latin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a:latin typeface="Arial"/>
                <a:ea typeface="Calibri"/>
                <a:cs typeface="Times New Roman"/>
              </a:rPr>
              <a:t>Présentez les options de configuration des clusters AD RMS. Assurez-vous que les stagiaires comprennent la différence entre un cluster de certification racine et un cluster gérant </a:t>
            </a:r>
            <a:r>
              <a:rPr lang="en-US" sz="1000">
                <a:latin typeface="Arial"/>
                <a:ea typeface="Calibri"/>
                <a:cs typeface="Times New Roman"/>
              </a:rPr>
              <a:t>uniquement </a:t>
            </a:r>
            <a:r>
              <a:rPr lang="en-US" sz="1000" smtClean="0">
                <a:latin typeface="Arial"/>
                <a:ea typeface="Calibri"/>
                <a:cs typeface="Times New Roman"/>
              </a:rPr>
              <a:t>les licences</a:t>
            </a:r>
            <a:r>
              <a:rPr lang="en-US" sz="1000" dirty="0">
                <a:latin typeface="Arial"/>
                <a:ea typeface="Calibri"/>
                <a:cs typeface="Times New Roman"/>
              </a:rPr>
              <a:t>. En outre, expliquez qu'un cluster AD RMS n'est pas la même chose qu'un </a:t>
            </a:r>
            <a:r>
              <a:rPr lang="en-US" sz="1000">
                <a:latin typeface="Arial"/>
                <a:ea typeface="Calibri"/>
                <a:cs typeface="Times New Roman"/>
              </a:rPr>
              <a:t>cluster </a:t>
            </a:r>
            <a:r>
              <a:rPr lang="en-US" sz="1000" smtClean="0">
                <a:latin typeface="Arial"/>
                <a:ea typeface="Calibri"/>
                <a:cs typeface="Times New Roman"/>
              </a:rPr>
              <a:t>de basculement </a:t>
            </a:r>
            <a:r>
              <a:rPr lang="en-US" sz="1000" dirty="0">
                <a:latin typeface="Arial"/>
                <a:ea typeface="Calibri"/>
                <a:cs typeface="Times New Roman"/>
              </a:rPr>
              <a:t>Windows.</a:t>
            </a:r>
          </a:p>
          <a:p>
            <a:pPr>
              <a:lnSpc>
                <a:spcPct val="115000"/>
              </a:lnSpc>
              <a:spcAft>
                <a:spcPts val="1000"/>
              </a:spcAft>
            </a:pPr>
            <a:r>
              <a:rPr lang="en-US" sz="1000" dirty="0">
                <a:latin typeface="Arial"/>
                <a:ea typeface="Calibri"/>
                <a:cs typeface="Times New Roman"/>
              </a:rPr>
              <a:t>Expliquez que :</a:t>
            </a: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Times New Roman"/>
              </a:rPr>
              <a:t>Le cluster de certification racine est le premier composant d'un déploiement AD RMS</a:t>
            </a:r>
            <a:r>
              <a:rPr lang="en-US" sz="1000" smtClean="0">
                <a:effectLst/>
                <a:latin typeface="Arial"/>
                <a:ea typeface="Times New Roman"/>
                <a:cs typeface="Times New Roman"/>
              </a:rPr>
              <a:t>. Tous les autres </a:t>
            </a:r>
            <a:r>
              <a:rPr lang="en-US" sz="1000" dirty="0" smtClean="0">
                <a:effectLst/>
                <a:latin typeface="Arial"/>
                <a:ea typeface="Times New Roman"/>
                <a:cs typeface="Times New Roman"/>
              </a:rPr>
              <a:t>composants en dépendent. Ce sera le premier serveur que vous installez.</a:t>
            </a: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Times New Roman"/>
              </a:rPr>
              <a:t>Chaque forêt AD DS ne peut avoir qu'un seul cluster de certification racine.</a:t>
            </a: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Times New Roman"/>
              </a:rPr>
              <a:t>Le cluster de certification racine exécute tous les services AD RMS, y compris le service de certification de compte qui fournit les certificats de compte de droits aux clients AD RMS. Vous pouvez ajouter des serveurs à l'installation pour créer un cluster de certification racine, que vous pouvez ensuite utiliser pour la redondance et l'équilibrage de charge. Un cluster gérant uniquement les licences est facultatif, et ne fait pas partie du cluster de certification racine. Un cluster gérant uniquement les licences est sous-inscrit sous le cluster de certification racine. </a:t>
            </a: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Times New Roman"/>
              </a:rPr>
              <a:t>Un cluster gérant uniquement les licences dépend du cluster de certification racine pour la certification et autres services. Pour configurer la redondance et l'équilibrage de charge, vous pouvez ajouter des serveurs à l'installation afin de créer un cluster gérant uniquement les licences. </a:t>
            </a:r>
          </a:p>
          <a:p>
            <a:pPr>
              <a:lnSpc>
                <a:spcPct val="115000"/>
              </a:lnSpc>
              <a:spcAft>
                <a:spcPts val="1000"/>
              </a:spcAft>
            </a:pPr>
            <a:r>
              <a:rPr lang="en-US" sz="1000" b="1" dirty="0">
                <a:latin typeface="Arial"/>
                <a:ea typeface="Calibri"/>
                <a:cs typeface="Times New Roman"/>
              </a:rPr>
              <a:t>Remarque : </a:t>
            </a:r>
            <a:r>
              <a:rPr lang="en-US" sz="1000" dirty="0">
                <a:latin typeface="Arial"/>
                <a:ea typeface="Calibri"/>
                <a:cs typeface="Times New Roman"/>
              </a:rPr>
              <a:t>Vous ne pouvez pas équilibrer la charge d'un serveur gérant uniquement les licences</a:t>
            </a:r>
            <a:r>
              <a:rPr lang="en-US" sz="1000">
                <a:latin typeface="Arial"/>
                <a:ea typeface="Calibri"/>
                <a:cs typeface="Times New Roman"/>
              </a:rPr>
              <a:t>. </a:t>
            </a:r>
            <a:r>
              <a:rPr lang="en-US" sz="1000" smtClean="0">
                <a:latin typeface="Arial"/>
                <a:ea typeface="Calibri"/>
                <a:cs typeface="Times New Roman"/>
              </a:rPr>
              <a:t>Pour cette </a:t>
            </a:r>
            <a:r>
              <a:rPr lang="en-US" sz="1000" dirty="0">
                <a:latin typeface="Arial"/>
                <a:ea typeface="Calibri"/>
                <a:cs typeface="Times New Roman"/>
              </a:rPr>
              <a:t>raison, nous vous recommandons d'utiliser uniquement un cluster de certification racine</a:t>
            </a:r>
            <a:r>
              <a:rPr lang="en-US" sz="1000">
                <a:latin typeface="Arial"/>
                <a:ea typeface="Calibri"/>
                <a:cs typeface="Times New Roman"/>
              </a:rPr>
              <a:t>, </a:t>
            </a:r>
            <a:r>
              <a:rPr lang="en-US" sz="1000" smtClean="0">
                <a:latin typeface="Arial"/>
                <a:ea typeface="Calibri"/>
                <a:cs typeface="Times New Roman"/>
              </a:rPr>
              <a:t>pas un cluster </a:t>
            </a:r>
            <a:r>
              <a:rPr lang="en-US" sz="1000" dirty="0">
                <a:latin typeface="Arial"/>
                <a:ea typeface="Calibri"/>
                <a:cs typeface="Times New Roman"/>
              </a:rPr>
              <a:t>gérant uniquement les licences, et d'associer les serveurs AD RMS </a:t>
            </a:r>
            <a:r>
              <a:rPr lang="en-US" sz="1000">
                <a:latin typeface="Arial"/>
                <a:ea typeface="Calibri"/>
                <a:cs typeface="Times New Roman"/>
              </a:rPr>
              <a:t>supplémentaires </a:t>
            </a:r>
            <a:r>
              <a:rPr lang="en-US" sz="1000" smtClean="0">
                <a:latin typeface="Arial"/>
                <a:ea typeface="Calibri"/>
                <a:cs typeface="Times New Roman"/>
              </a:rPr>
              <a:t>au cluster </a:t>
            </a:r>
            <a:r>
              <a:rPr lang="en-US" sz="1000" dirty="0">
                <a:latin typeface="Arial"/>
                <a:ea typeface="Calibri"/>
                <a:cs typeface="Times New Roman"/>
              </a:rPr>
              <a:t>de certification racine.</a:t>
            </a:r>
          </a:p>
        </p:txBody>
      </p:sp>
      <p:sp>
        <p:nvSpPr>
          <p:cNvPr id="4" name="Slide Number Placeholder 3"/>
          <p:cNvSpPr>
            <a:spLocks noGrp="1"/>
          </p:cNvSpPr>
          <p:nvPr>
            <p:ph type="sldNum" sz="quarter" idx="10"/>
          </p:nvPr>
        </p:nvSpPr>
        <p:spPr/>
        <p:txBody>
          <a:bodyPr/>
          <a:lstStyle/>
          <a:p>
            <a:fld id="{5683F72D-4582-45DC-91B3-992085101A36}" type="slidenum">
              <a:rPr lang="en-US" smtClean="0"/>
              <a:t>16</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8" name="Rectangle 7"/>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13 : Planification et implémentation d'une infrastructure de gestion des droits relatifs à l'information (IRM)</a:t>
            </a:r>
            <a:endParaRPr lang="en-US" sz="1200" b="1">
              <a:solidFill>
                <a:srgbClr val="336699"/>
              </a:solidFill>
              <a:latin typeface="Arial"/>
            </a:endParaRPr>
          </a:p>
        </p:txBody>
      </p:sp>
    </p:spTree>
    <p:extLst>
      <p:ext uri="{BB962C8B-B14F-4D97-AF65-F5344CB8AC3E}">
        <p14:creationId xmlns:p14="http://schemas.microsoft.com/office/powerpoint/2010/main" val="491220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Présentez les instructions de conception des clusters AD RMS. Assurez-vous que les stagiaires comprennent les cas dans lesquels ils doivent utiliser plusieurs serveurs AD RMS.</a:t>
            </a:r>
          </a:p>
          <a:p>
            <a:pPr>
              <a:lnSpc>
                <a:spcPct val="115000"/>
              </a:lnSpc>
              <a:spcAft>
                <a:spcPts val="1000"/>
              </a:spcAft>
            </a:pPr>
            <a:r>
              <a:rPr lang="en-US" sz="1000">
                <a:latin typeface="Arial"/>
                <a:ea typeface="Calibri"/>
                <a:cs typeface="Times New Roman"/>
              </a:rPr>
              <a:t>Un cluster AD RMS est défini comme serveur unique exécutant AD RMS ou comme groupe de serveurs qui partagent les demandes de publication et de gestion de licences AD RMS provenant des clients </a:t>
            </a:r>
            <a:r>
              <a:rPr lang="en-US" sz="1000" smtClean="0">
                <a:latin typeface="Arial"/>
                <a:ea typeface="Calibri"/>
                <a:cs typeface="Times New Roman"/>
              </a:rPr>
              <a:t>AD RMS</a:t>
            </a:r>
            <a:r>
              <a:rPr lang="en-US" sz="1000">
                <a:latin typeface="Arial"/>
                <a:ea typeface="Calibri"/>
                <a:cs typeface="Times New Roman"/>
              </a:rPr>
              <a:t>. Lorsque le premier serveur AD RMS est configuré dans une forêt Active Directory, il devient </a:t>
            </a:r>
            <a:r>
              <a:rPr lang="en-US" sz="1000" smtClean="0">
                <a:latin typeface="Arial"/>
                <a:ea typeface="Calibri"/>
                <a:cs typeface="Times New Roman"/>
              </a:rPr>
              <a:t>un cluster </a:t>
            </a:r>
            <a:r>
              <a:rPr lang="en-US" sz="1000">
                <a:latin typeface="Arial"/>
                <a:ea typeface="Calibri"/>
                <a:cs typeface="Times New Roman"/>
              </a:rPr>
              <a:t>AD RMS. Vous pouvez configurer des serveurs supplémentaires, puis les ajouter au cluster </a:t>
            </a:r>
            <a:r>
              <a:rPr lang="en-US" sz="1000" smtClean="0">
                <a:latin typeface="Arial"/>
                <a:ea typeface="Calibri"/>
                <a:cs typeface="Times New Roman"/>
              </a:rPr>
              <a:t>AD RMS </a:t>
            </a:r>
            <a:r>
              <a:rPr lang="en-US" sz="1000">
                <a:latin typeface="Arial"/>
                <a:ea typeface="Calibri"/>
                <a:cs typeface="Times New Roman"/>
              </a:rPr>
              <a:t>à tout moment.</a:t>
            </a:r>
          </a:p>
          <a:p>
            <a:pPr>
              <a:lnSpc>
                <a:spcPct val="115000"/>
              </a:lnSpc>
              <a:spcAft>
                <a:spcPts val="1000"/>
              </a:spcAft>
            </a:pPr>
            <a:r>
              <a:rPr lang="en-US" sz="1000">
                <a:latin typeface="Arial"/>
                <a:ea typeface="Calibri"/>
                <a:cs typeface="Times New Roman"/>
              </a:rPr>
              <a:t>Le premier serveur d'une installation AD RMS devient toujours le cluster racine. Celui-ci traite toutes les demandes de certification et de gestion des licences pour le domaine AD DS dans lequel vous l'installez. Pour les environnements complexes, vous pouvez créer des clusters gérant uniquement les licences </a:t>
            </a:r>
            <a:r>
              <a:rPr lang="en-US" sz="1000" smtClean="0">
                <a:latin typeface="Arial"/>
                <a:ea typeface="Calibri"/>
                <a:cs typeface="Times New Roman"/>
              </a:rPr>
              <a:t>en plus </a:t>
            </a:r>
            <a:r>
              <a:rPr lang="en-US" sz="1000">
                <a:latin typeface="Arial"/>
                <a:ea typeface="Calibri"/>
                <a:cs typeface="Times New Roman"/>
              </a:rPr>
              <a:t>du cluster racine. Cependant, nous vous recommandons d'utiliser uniquement un cluster racine, puis de joindre plusieurs serveurs AD RMS au cluster. La raison en est que vous ne pouvez pas utiliser </a:t>
            </a:r>
            <a:r>
              <a:rPr lang="en-US" sz="1000" smtClean="0">
                <a:latin typeface="Arial"/>
                <a:ea typeface="Calibri"/>
                <a:cs typeface="Times New Roman"/>
              </a:rPr>
              <a:t>le cluster </a:t>
            </a:r>
            <a:r>
              <a:rPr lang="en-US" sz="1000">
                <a:latin typeface="Arial"/>
                <a:ea typeface="Calibri"/>
                <a:cs typeface="Times New Roman"/>
              </a:rPr>
              <a:t>racine et les clusters gérant uniquement les licences dans le même pool d'équilibrage de charge.</a:t>
            </a:r>
          </a:p>
        </p:txBody>
      </p:sp>
      <p:sp>
        <p:nvSpPr>
          <p:cNvPr id="4" name="Slide Number Placeholder 3"/>
          <p:cNvSpPr>
            <a:spLocks noGrp="1"/>
          </p:cNvSpPr>
          <p:nvPr>
            <p:ph type="sldNum" sz="quarter" idx="10"/>
          </p:nvPr>
        </p:nvSpPr>
        <p:spPr/>
        <p:txBody>
          <a:bodyPr/>
          <a:lstStyle/>
          <a:p>
            <a:fld id="{5683F72D-4582-45DC-91B3-992085101A36}" type="slidenum">
              <a:rPr lang="en-US" smtClean="0"/>
              <a:t>17</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8" name="Rectangle 7"/>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13 : Planification et implémentation d'une infrastructure de gestion des droits relatifs à l'information (IRM)</a:t>
            </a:r>
            <a:endParaRPr lang="en-US" sz="1200" b="1">
              <a:solidFill>
                <a:srgbClr val="336699"/>
              </a:solidFill>
              <a:latin typeface="Arial"/>
            </a:endParaRPr>
          </a:p>
        </p:txBody>
      </p:sp>
    </p:spTree>
    <p:extLst>
      <p:ext uri="{BB962C8B-B14F-4D97-AF65-F5344CB8AC3E}">
        <p14:creationId xmlns:p14="http://schemas.microsoft.com/office/powerpoint/2010/main" val="140906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Expliquez que vous ajoutez la fonctionnalité d'équilibrage de la charge réseau après l'ajout des serveurs AD RMS au cluster. La présentation doit inclure les détails sur la façon d'utiliser les noms canoniques (CNAME) DNS (Domain Name System) dans l'équilibrage de la charge réseau et la disponibilité des bases de données, et doit expliquer que les solutions coûteuses de clustering avec basculement ne </a:t>
            </a:r>
            <a:r>
              <a:rPr lang="en-US" sz="1000" smtClean="0">
                <a:latin typeface="Arial"/>
                <a:ea typeface="Calibri"/>
                <a:cs typeface="Times New Roman"/>
              </a:rPr>
              <a:t>sont pas </a:t>
            </a:r>
            <a:r>
              <a:rPr lang="en-US" sz="1000">
                <a:latin typeface="Arial"/>
                <a:ea typeface="Calibri"/>
                <a:cs typeface="Times New Roman"/>
              </a:rPr>
              <a:t>nécessaires pour les bases de données AD RMS. Cependant, expliquez ensuite qu'une certaine forme d'assurance de base de données est nécessaire, comme l'intégration d'AD RMS dans un cluster </a:t>
            </a:r>
            <a:r>
              <a:rPr lang="en-US" sz="1000" smtClean="0">
                <a:latin typeface="Arial"/>
                <a:ea typeface="Calibri"/>
                <a:cs typeface="Times New Roman"/>
              </a:rPr>
              <a:t>de basculement </a:t>
            </a:r>
            <a:r>
              <a:rPr lang="en-US" sz="1000">
                <a:latin typeface="Arial"/>
                <a:ea typeface="Calibri"/>
                <a:cs typeface="Times New Roman"/>
              </a:rPr>
              <a:t>Microsoft SQL Server</a:t>
            </a:r>
            <a:r>
              <a:rPr lang="en-US" sz="1000" baseline="30000">
                <a:latin typeface="Arial"/>
                <a:ea typeface="Calibri"/>
                <a:cs typeface="Times New Roman"/>
              </a:rPr>
              <a:t>®</a:t>
            </a:r>
            <a:r>
              <a:rPr lang="en-US" sz="1000">
                <a:latin typeface="Arial"/>
                <a:ea typeface="Calibri"/>
                <a:cs typeface="Times New Roman"/>
              </a:rPr>
              <a:t> que vous avez déjà installé à d'autres fins. Enfin, fournissez des informations détaillées sur les éléments à prendre en compte pour le dimensionnement, et notez que </a:t>
            </a:r>
            <a:r>
              <a:rPr lang="en-US" sz="1000" smtClean="0">
                <a:latin typeface="Arial"/>
                <a:ea typeface="Calibri"/>
                <a:cs typeface="Times New Roman"/>
              </a:rPr>
              <a:t>le processeur </a:t>
            </a:r>
            <a:r>
              <a:rPr lang="en-US" sz="1000">
                <a:latin typeface="Arial"/>
                <a:ea typeface="Calibri"/>
                <a:cs typeface="Times New Roman"/>
              </a:rPr>
              <a:t>et la mise en réseau sont deux composants vitaux.</a:t>
            </a:r>
          </a:p>
        </p:txBody>
      </p:sp>
      <p:sp>
        <p:nvSpPr>
          <p:cNvPr id="4" name="Slide Number Placeholder 3"/>
          <p:cNvSpPr>
            <a:spLocks noGrp="1"/>
          </p:cNvSpPr>
          <p:nvPr>
            <p:ph type="sldNum" sz="quarter" idx="10"/>
          </p:nvPr>
        </p:nvSpPr>
        <p:spPr/>
        <p:txBody>
          <a:bodyPr/>
          <a:lstStyle/>
          <a:p>
            <a:fld id="{5683F72D-4582-45DC-91B3-992085101A36}" type="slidenum">
              <a:rPr lang="en-US" smtClean="0"/>
              <a:t>18</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8" name="Rectangle 7"/>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13 : Planification et implémentation d'une infrastructure de gestion des droits relatifs à l'information (IRM)</a:t>
            </a:r>
            <a:endParaRPr lang="en-US" sz="1200" b="1">
              <a:solidFill>
                <a:srgbClr val="336699"/>
              </a:solidFill>
              <a:latin typeface="Arial"/>
            </a:endParaRPr>
          </a:p>
        </p:txBody>
      </p:sp>
    </p:spTree>
    <p:extLst>
      <p:ext uri="{BB962C8B-B14F-4D97-AF65-F5344CB8AC3E}">
        <p14:creationId xmlns:p14="http://schemas.microsoft.com/office/powerpoint/2010/main" val="208490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hr-HR" sz="1000">
                <a:latin typeface="Arial"/>
                <a:ea typeface="Calibri"/>
                <a:cs typeface="Times New Roman"/>
              </a:rPr>
              <a:t>Expliquez le but des rôles administratifs AD RMS. En outre, présentez les droits détenus par chaque groupe. Informez les stagiaires qu'il leur est recommandé de ne pas utiliser trop souvent le rôle Administrateurs d'entreprise AD RMS.</a:t>
            </a:r>
            <a:endParaRPr lang="en-US"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5683F72D-4582-45DC-91B3-992085101A36}" type="slidenum">
              <a:rPr lang="en-US" smtClean="0"/>
              <a:t>19</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8" name="Rectangle 7"/>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13 : Planification et implémentation d'une infrastructure de gestion des droits relatifs à l'information (IRM)</a:t>
            </a:r>
            <a:endParaRPr lang="en-US" sz="1200" b="1">
              <a:solidFill>
                <a:srgbClr val="336699"/>
              </a:solidFill>
              <a:latin typeface="Arial"/>
            </a:endParaRPr>
          </a:p>
        </p:txBody>
      </p:sp>
    </p:spTree>
    <p:extLst>
      <p:ext uri="{BB962C8B-B14F-4D97-AF65-F5344CB8AC3E}">
        <p14:creationId xmlns:p14="http://schemas.microsoft.com/office/powerpoint/2010/main" val="1646430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Présentez le contenu du module et demandez aux stagiaires s'ils ont une quelconque expérience des services AD RMS. Si tel est le cas, passez plus de temps sur la conception et les éléments à prendre en compte pour déployer AD RMS, que sur les concepts eux-mêmes. Selon l'expérience de vos stagiaires, vous pouvez décider du temps que vous souhaitez consacrer à la leçon 1.</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5683F72D-4582-45DC-91B3-992085101A36}" type="slidenum">
              <a:rPr lang="fr-FR" smtClean="0"/>
              <a:t>2</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 Planification et implémentation d'une infrastructure de gestion des droits relatifs à l'information (IRM)</a:t>
            </a:r>
            <a:endParaRPr lang="fr-FR" sz="1200" b="1">
              <a:solidFill>
                <a:srgbClr val="336699"/>
              </a:solidFill>
              <a:latin typeface="Arial"/>
            </a:endParaRPr>
          </a:p>
        </p:txBody>
      </p:sp>
    </p:spTree>
    <p:extLst>
      <p:ext uri="{BB962C8B-B14F-4D97-AF65-F5344CB8AC3E}">
        <p14:creationId xmlns:p14="http://schemas.microsoft.com/office/powerpoint/2010/main" val="2157670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fr-FR" sz="1000" smtClean="0">
                <a:latin typeface="Arial"/>
                <a:ea typeface="Calibri"/>
                <a:cs typeface="Times New Roman"/>
              </a:rPr>
              <a:t>Présentez la sauvegarde et la récupération d'AD RMS. Listez les composants que vous devez sauvegarder. Fournissez des exemples de stratégie de sauvegarde pour chaque composant. Expliquez la différence entre la restauration d'une base de données et la restauration d'une installation AD RMS complète. Soulignez l'importance de l'objet AD RMS </a:t>
            </a:r>
            <a:r>
              <a:rPr lang="fr-FR" sz="1000" b="1" smtClean="0">
                <a:latin typeface="Arial"/>
                <a:ea typeface="Calibri"/>
                <a:cs typeface="Times New Roman"/>
              </a:rPr>
              <a:t>ServiceConnectionPoint</a:t>
            </a:r>
            <a:r>
              <a:rPr lang="fr-FR" sz="1000" smtClean="0">
                <a:latin typeface="Arial"/>
                <a:ea typeface="Calibri"/>
                <a:cs typeface="Times New Roman"/>
              </a:rPr>
              <a:t>.</a:t>
            </a:r>
          </a:p>
          <a:p>
            <a:pPr>
              <a:lnSpc>
                <a:spcPct val="115000"/>
              </a:lnSpc>
              <a:spcAft>
                <a:spcPts val="1000"/>
              </a:spcAft>
            </a:pPr>
            <a:r>
              <a:rPr lang="fr-FR" sz="1000" smtClean="0">
                <a:latin typeface="Arial"/>
                <a:ea typeface="Calibri"/>
                <a:cs typeface="Times New Roman"/>
              </a:rPr>
              <a:t>Fournissez les instructions pour la sauvegarde et la restauration, et notamment :</a:t>
            </a:r>
          </a:p>
          <a:p>
            <a:pPr marL="342900" marR="0" lvl="0" indent="-342900">
              <a:lnSpc>
                <a:spcPct val="115000"/>
              </a:lnSpc>
              <a:spcBef>
                <a:spcPts val="0"/>
              </a:spcBef>
              <a:spcAft>
                <a:spcPts val="995"/>
              </a:spcAft>
              <a:buFont typeface="Symbol"/>
              <a:buChar char=""/>
            </a:pPr>
            <a:r>
              <a:rPr lang="fr-FR" sz="1000" smtClean="0">
                <a:latin typeface="Arial"/>
                <a:ea typeface="Times New Roman"/>
                <a:cs typeface="Times New Roman"/>
              </a:rPr>
              <a:t>sauvegarder et gérer la clé privée AD RMS dans le cadre du plan de sécurité, car AD RMS utilise une clé privée pour chiffrer le contenu ;</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fr-FR" sz="1000" smtClean="0">
                <a:latin typeface="Arial"/>
                <a:ea typeface="Times New Roman"/>
                <a:cs typeface="Times New Roman"/>
              </a:rPr>
              <a:t>conserver en permanence une sauvegarde de la base de données AD RMS ;</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fr-FR" sz="1000" smtClean="0">
                <a:latin typeface="Arial"/>
                <a:ea typeface="Times New Roman"/>
                <a:cs typeface="Times New Roman"/>
              </a:rPr>
              <a:t>fournir un lien Internet redondant pour AD RMS si vous desservez des clients externes ;</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fr-FR" sz="1000" smtClean="0">
                <a:latin typeface="Arial"/>
                <a:ea typeface="Times New Roman"/>
                <a:cs typeface="Times New Roman"/>
              </a:rPr>
              <a:t>sauvegarder tous les certificats qui sont sur AD RMS ;</a:t>
            </a:r>
            <a:endParaRPr lang="fr-FR" sz="1000" smtClean="0">
              <a:effectLst/>
              <a:latin typeface="Arial"/>
              <a:ea typeface="Times New Roman"/>
              <a:cs typeface="Times New Roman"/>
            </a:endParaRPr>
          </a:p>
          <a:p>
            <a:pPr marL="342900" indent="-342900">
              <a:lnSpc>
                <a:spcPct val="115000"/>
              </a:lnSpc>
              <a:spcAft>
                <a:spcPts val="995"/>
              </a:spcAft>
              <a:buFont typeface="Symbol"/>
              <a:buChar char=""/>
            </a:pPr>
            <a:r>
              <a:rPr lang="fr-FR" sz="1000" smtClean="0">
                <a:latin typeface="Arial"/>
                <a:ea typeface="Times New Roman"/>
                <a:cs typeface="Times New Roman"/>
              </a:rPr>
              <a:t>sauvegarder les modèles personnalisés qui sont sur AD RMS ;</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fr-FR" sz="1000" smtClean="0">
                <a:latin typeface="Arial"/>
                <a:ea typeface="Times New Roman"/>
                <a:cs typeface="Times New Roman"/>
              </a:rPr>
              <a:t>tester votre sauvegarde.</a:t>
            </a:r>
            <a:endParaRPr lang="fr-FR" sz="1000">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5683F72D-4582-45DC-91B3-992085101A36}" type="slidenum">
              <a:rPr lang="fr-FR" smtClean="0"/>
              <a:t>20</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 Planification et implémentation d'une infrastructure de gestion des droits relatifs à l'information (IRM)</a:t>
            </a:r>
            <a:endParaRPr lang="fr-FR" sz="1200" b="1">
              <a:solidFill>
                <a:srgbClr val="336699"/>
              </a:solidFill>
              <a:latin typeface="Arial"/>
            </a:endParaRPr>
          </a:p>
        </p:txBody>
      </p:sp>
    </p:spTree>
    <p:extLst>
      <p:ext uri="{BB962C8B-B14F-4D97-AF65-F5344CB8AC3E}">
        <p14:creationId xmlns:p14="http://schemas.microsoft.com/office/powerpoint/2010/main" val="3374033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 </a:t>
            </a:r>
          </a:p>
        </p:txBody>
      </p:sp>
      <p:sp>
        <p:nvSpPr>
          <p:cNvPr id="4" name="Slide Number Placeholder 3"/>
          <p:cNvSpPr>
            <a:spLocks noGrp="1"/>
          </p:cNvSpPr>
          <p:nvPr>
            <p:ph type="sldNum" sz="quarter" idx="10"/>
          </p:nvPr>
        </p:nvSpPr>
        <p:spPr/>
        <p:txBody>
          <a:bodyPr/>
          <a:lstStyle/>
          <a:p>
            <a:fld id="{5683F72D-4582-45DC-91B3-992085101A36}" type="slidenum">
              <a:rPr lang="en-US" smtClean="0"/>
              <a:t>21</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8" name="Rectangle 7"/>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13 : Planification et implémentation d'une infrastructure de gestion des droits relatifs à l'information (IRM)</a:t>
            </a:r>
            <a:endParaRPr lang="en-US" sz="1200" b="1">
              <a:solidFill>
                <a:srgbClr val="336699"/>
              </a:solidFill>
              <a:latin typeface="Arial"/>
            </a:endParaRPr>
          </a:p>
        </p:txBody>
      </p:sp>
    </p:spTree>
    <p:extLst>
      <p:ext uri="{BB962C8B-B14F-4D97-AF65-F5344CB8AC3E}">
        <p14:creationId xmlns:p14="http://schemas.microsoft.com/office/powerpoint/2010/main" val="228528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hr-HR" sz="1000">
                <a:latin typeface="Arial"/>
                <a:ea typeface="Calibri"/>
                <a:cs typeface="Times New Roman"/>
              </a:rPr>
              <a:t>Présentez brièvement le contenu de la leçon. L'objectif de cette leçon est de planifier l'utilisation </a:t>
            </a:r>
            <a:r>
              <a:rPr lang="hr-HR" sz="1000" smtClean="0">
                <a:latin typeface="Arial"/>
                <a:ea typeface="Calibri"/>
                <a:cs typeface="Times New Roman"/>
              </a:rPr>
              <a:t>des</a:t>
            </a:r>
            <a:r>
              <a:rPr lang="es-ES" sz="1000" smtClean="0">
                <a:latin typeface="Arial"/>
                <a:ea typeface="Calibri"/>
                <a:cs typeface="Times New Roman"/>
              </a:rPr>
              <a:t> </a:t>
            </a:r>
            <a:r>
              <a:rPr lang="hr-HR" sz="1000" smtClean="0">
                <a:latin typeface="Arial"/>
                <a:ea typeface="Calibri"/>
                <a:cs typeface="Times New Roman"/>
              </a:rPr>
              <a:t>stratégies </a:t>
            </a:r>
            <a:r>
              <a:rPr lang="hr-HR" sz="1000">
                <a:latin typeface="Arial"/>
                <a:ea typeface="Calibri"/>
                <a:cs typeface="Times New Roman"/>
              </a:rPr>
              <a:t>de droits d'utilisation et la création des modèles pour déployer les droits d'utilisation </a:t>
            </a:r>
            <a:r>
              <a:rPr lang="hr-HR" sz="1000" smtClean="0">
                <a:latin typeface="Arial"/>
                <a:ea typeface="Calibri"/>
                <a:cs typeface="Times New Roman"/>
              </a:rPr>
              <a:t>plus</a:t>
            </a:r>
            <a:r>
              <a:rPr lang="es-ES" sz="1000" smtClean="0">
                <a:latin typeface="Arial"/>
                <a:ea typeface="Calibri"/>
                <a:cs typeface="Times New Roman"/>
              </a:rPr>
              <a:t> </a:t>
            </a:r>
            <a:r>
              <a:rPr lang="hr-HR" sz="1000" smtClean="0">
                <a:latin typeface="Arial"/>
                <a:ea typeface="Calibri"/>
                <a:cs typeface="Times New Roman"/>
              </a:rPr>
              <a:t>facilement</a:t>
            </a:r>
            <a:r>
              <a:rPr lang="hr-HR" sz="1000">
                <a:latin typeface="Arial"/>
                <a:ea typeface="Calibri"/>
                <a:cs typeface="Times New Roman"/>
              </a:rPr>
              <a:t>.</a:t>
            </a:r>
            <a:endParaRPr lang="en-US"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5683F72D-4582-45DC-91B3-992085101A36}" type="slidenum">
              <a:rPr lang="en-US" smtClean="0"/>
              <a:t>22</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8" name="Rectangle 7"/>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13 : Planification et implémentation d'une infrastructure de gestion des droits relatifs à l'information (IRM)</a:t>
            </a:r>
            <a:endParaRPr lang="en-US" sz="1200" b="1">
              <a:solidFill>
                <a:srgbClr val="336699"/>
              </a:solidFill>
              <a:latin typeface="Arial"/>
            </a:endParaRPr>
          </a:p>
        </p:txBody>
      </p:sp>
    </p:spTree>
    <p:extLst>
      <p:ext uri="{BB962C8B-B14F-4D97-AF65-F5344CB8AC3E}">
        <p14:creationId xmlns:p14="http://schemas.microsoft.com/office/powerpoint/2010/main" val="26960544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Définissez les droits AD RMS et les modèles de stratégies de droits. Assurez-vous que les stagiaires comprennent la différence entre les droits AD RMS et les modèles de stratégies de droits. Précisez que, dans un même déploiement de cluster AD RMS (serveur unique ou cluster unique), tous les modèles sont accessibles à tous les utilisateurs. </a:t>
            </a:r>
          </a:p>
          <a:p>
            <a:pPr>
              <a:lnSpc>
                <a:spcPct val="115000"/>
              </a:lnSpc>
              <a:spcAft>
                <a:spcPts val="300"/>
              </a:spcAft>
            </a:pPr>
            <a:r>
              <a:rPr lang="fr-FR" sz="1000" b="1" smtClean="0">
                <a:latin typeface="Arial"/>
                <a:ea typeface="Calibri"/>
                <a:cs typeface="Times New Roman"/>
              </a:rPr>
              <a:t>Question</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Times New Roman"/>
              </a:rPr>
              <a:t>Une organisation peut-elle utiliser AD RMS sans recourir aux modèles de stratégies de droits ? Si oui, quelles sont les limites ?</a:t>
            </a:r>
          </a:p>
          <a:p>
            <a:pPr>
              <a:lnSpc>
                <a:spcPct val="115000"/>
              </a:lnSpc>
              <a:spcAft>
                <a:spcPts val="300"/>
              </a:spcAft>
            </a:pPr>
            <a:r>
              <a:rPr lang="fr-FR" sz="1000" b="1" smtClean="0">
                <a:latin typeface="Arial"/>
                <a:ea typeface="Calibri"/>
                <a:cs typeface="Times New Roman"/>
              </a:rPr>
              <a:t>Réponse</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Times New Roman"/>
              </a:rPr>
              <a:t>Une organisation peut utiliser AD RMS sans recourir aux modèles de stratégies de droits. La principale différence est que vous devez configurer manuellement les utilisateurs autorisés, puis utiliser les droits chaque fois que vous protégez le contenu avec AD RMS.</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5683F72D-4582-45DC-91B3-992085101A36}" type="slidenum">
              <a:rPr lang="fr-FR" smtClean="0"/>
              <a:t>23</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 Planification et implémentation d'une infrastructure de gestion des droits relatifs à l'information (IRM)</a:t>
            </a:r>
            <a:endParaRPr lang="fr-FR" sz="1200" b="1">
              <a:solidFill>
                <a:srgbClr val="336699"/>
              </a:solidFill>
              <a:latin typeface="Arial"/>
            </a:endParaRPr>
          </a:p>
        </p:txBody>
      </p:sp>
    </p:spTree>
    <p:extLst>
      <p:ext uri="{BB962C8B-B14F-4D97-AF65-F5344CB8AC3E}">
        <p14:creationId xmlns:p14="http://schemas.microsoft.com/office/powerpoint/2010/main" val="4256427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hr-HR" sz="1000" dirty="0">
                <a:latin typeface="Arial"/>
                <a:ea typeface="Calibri"/>
                <a:cs typeface="Times New Roman"/>
              </a:rPr>
              <a:t>Expliquez </a:t>
            </a:r>
            <a:r>
              <a:rPr lang="en-US" sz="1000" dirty="0">
                <a:latin typeface="Arial"/>
                <a:ea typeface="Calibri"/>
                <a:cs typeface="Times New Roman"/>
              </a:rPr>
              <a:t>comment </a:t>
            </a:r>
            <a:r>
              <a:rPr lang="hr-HR" sz="1000" dirty="0">
                <a:latin typeface="Arial"/>
                <a:ea typeface="Calibri"/>
                <a:cs typeface="Times New Roman"/>
              </a:rPr>
              <a:t>distribuer </a:t>
            </a:r>
            <a:r>
              <a:rPr lang="en-US" sz="1000" dirty="0">
                <a:latin typeface="Arial"/>
                <a:ea typeface="Calibri"/>
                <a:cs typeface="Times New Roman"/>
              </a:rPr>
              <a:t>les</a:t>
            </a:r>
            <a:r>
              <a:rPr lang="hr-HR" sz="1000" dirty="0">
                <a:latin typeface="Arial"/>
                <a:ea typeface="Calibri"/>
                <a:cs typeface="Times New Roman"/>
              </a:rPr>
              <a:t> modèles AD RMS. Soulignez pourquoi </a:t>
            </a:r>
            <a:r>
              <a:rPr lang="en-US" sz="1000" dirty="0">
                <a:latin typeface="Arial"/>
                <a:ea typeface="Calibri"/>
                <a:cs typeface="Times New Roman"/>
              </a:rPr>
              <a:t>il </a:t>
            </a:r>
            <a:r>
              <a:rPr lang="hr-HR" sz="1000" dirty="0">
                <a:latin typeface="Arial"/>
                <a:ea typeface="Calibri"/>
                <a:cs typeface="Times New Roman"/>
              </a:rPr>
              <a:t>est important </a:t>
            </a:r>
            <a:r>
              <a:rPr lang="hr-HR" sz="1000">
                <a:latin typeface="Arial"/>
                <a:ea typeface="Calibri"/>
                <a:cs typeface="Times New Roman"/>
              </a:rPr>
              <a:t>d'avoir </a:t>
            </a:r>
            <a:r>
              <a:rPr lang="hr-HR" sz="1000" smtClean="0">
                <a:latin typeface="Arial"/>
                <a:ea typeface="Calibri"/>
                <a:cs typeface="Times New Roman"/>
              </a:rPr>
              <a:t>des</a:t>
            </a:r>
            <a:r>
              <a:rPr lang="es-ES" sz="1000" smtClean="0">
                <a:latin typeface="Arial"/>
                <a:ea typeface="Calibri"/>
                <a:cs typeface="Times New Roman"/>
              </a:rPr>
              <a:t> </a:t>
            </a:r>
            <a:r>
              <a:rPr lang="hr-HR" sz="1000" smtClean="0">
                <a:latin typeface="Arial"/>
                <a:ea typeface="Calibri"/>
                <a:cs typeface="Times New Roman"/>
              </a:rPr>
              <a:t>modèles </a:t>
            </a:r>
            <a:r>
              <a:rPr lang="hr-HR" sz="1000" dirty="0">
                <a:latin typeface="Arial"/>
                <a:ea typeface="Calibri"/>
                <a:cs typeface="Times New Roman"/>
              </a:rPr>
              <a:t>disponibles </a:t>
            </a:r>
            <a:r>
              <a:rPr lang="en-US" sz="1000" dirty="0">
                <a:latin typeface="Arial"/>
                <a:ea typeface="Calibri"/>
                <a:cs typeface="Times New Roman"/>
              </a:rPr>
              <a:t>à </a:t>
            </a:r>
            <a:r>
              <a:rPr lang="hr-HR" sz="1000" dirty="0">
                <a:latin typeface="Arial"/>
                <a:ea typeface="Calibri"/>
                <a:cs typeface="Times New Roman"/>
              </a:rPr>
              <a:t>plusieurs emplacements et hors connexion.</a:t>
            </a:r>
            <a:endParaRPr lang="en-US" sz="1000" dirty="0">
              <a:latin typeface="Arial"/>
              <a:ea typeface="Calibri"/>
              <a:cs typeface="Times New Roman"/>
            </a:endParaRPr>
          </a:p>
          <a:p>
            <a:pPr>
              <a:lnSpc>
                <a:spcPct val="115000"/>
              </a:lnSpc>
              <a:spcAft>
                <a:spcPts val="1000"/>
              </a:spcAft>
            </a:pPr>
            <a:r>
              <a:rPr lang="en-US" sz="1000" dirty="0">
                <a:latin typeface="Arial"/>
                <a:ea typeface="Calibri"/>
                <a:cs typeface="Times New Roman"/>
              </a:rPr>
              <a:t>Pour simplifier la distribution des modèles de stratégies de droits, AD RMS possède un </a:t>
            </a:r>
            <a:r>
              <a:rPr lang="en-US" sz="1000">
                <a:latin typeface="Arial"/>
                <a:ea typeface="Calibri"/>
                <a:cs typeface="Times New Roman"/>
              </a:rPr>
              <a:t>nouveau </a:t>
            </a:r>
            <a:r>
              <a:rPr lang="en-US" sz="1000" smtClean="0">
                <a:latin typeface="Arial"/>
                <a:ea typeface="Calibri"/>
                <a:cs typeface="Times New Roman"/>
              </a:rPr>
              <a:t>pipeline de </a:t>
            </a:r>
            <a:r>
              <a:rPr lang="en-US" sz="1000" dirty="0">
                <a:latin typeface="Arial"/>
                <a:ea typeface="Calibri"/>
                <a:cs typeface="Times New Roman"/>
              </a:rPr>
              <a:t>distribution de modèles de stratégies de droits, qui permet à un client AD RMS de demander les modèles de stratégies de droits stockés sur le cluster AD RMS, puis de les stocker localement sur l'ordinateur client. Cette fonctionnalité est disponible uniquement avec les clients AD RMS qui exécutent Windows Vista avec SP1 ou version ultérieure.</a:t>
            </a:r>
          </a:p>
          <a:p>
            <a:pPr>
              <a:lnSpc>
                <a:spcPct val="115000"/>
              </a:lnSpc>
              <a:spcAft>
                <a:spcPts val="1000"/>
              </a:spcAft>
            </a:pPr>
            <a:r>
              <a:rPr lang="en-US" sz="1000" dirty="0">
                <a:latin typeface="Arial"/>
                <a:ea typeface="Calibri"/>
                <a:cs typeface="Times New Roman"/>
              </a:rPr>
              <a:t>Pour les clients AD RMS qui ne s'exécutent pas sur Windows Vista avec SP1 ou version ultérieure</a:t>
            </a:r>
            <a:r>
              <a:rPr lang="en-US" sz="1000">
                <a:latin typeface="Arial"/>
                <a:ea typeface="Calibri"/>
                <a:cs typeface="Times New Roman"/>
              </a:rPr>
              <a:t>, </a:t>
            </a:r>
            <a:r>
              <a:rPr lang="en-US" sz="1000" smtClean="0">
                <a:latin typeface="Arial"/>
                <a:ea typeface="Calibri"/>
                <a:cs typeface="Times New Roman"/>
              </a:rPr>
              <a:t>vous devez </a:t>
            </a:r>
            <a:r>
              <a:rPr lang="en-US" sz="1000" dirty="0">
                <a:latin typeface="Arial"/>
                <a:ea typeface="Calibri"/>
                <a:cs typeface="Times New Roman"/>
              </a:rPr>
              <a:t>leur distribuer manuellement les modèles de stratégies de droits, à partir d'un emplacement centralisé. Certaines méthodes de distribution incluent System Center Configuration Management Server, la stratégie de groupe ou la copie manuelle des modèles sur l'ordinateur client.</a:t>
            </a:r>
          </a:p>
        </p:txBody>
      </p:sp>
      <p:sp>
        <p:nvSpPr>
          <p:cNvPr id="4" name="Slide Number Placeholder 3"/>
          <p:cNvSpPr>
            <a:spLocks noGrp="1"/>
          </p:cNvSpPr>
          <p:nvPr>
            <p:ph type="sldNum" sz="quarter" idx="10"/>
          </p:nvPr>
        </p:nvSpPr>
        <p:spPr/>
        <p:txBody>
          <a:bodyPr/>
          <a:lstStyle/>
          <a:p>
            <a:fld id="{5683F72D-4582-45DC-91B3-992085101A36}" type="slidenum">
              <a:rPr lang="en-US" smtClean="0"/>
              <a:t>24</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8" name="Rectangle 7"/>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13 : Planification et implémentation d'une infrastructure de gestion des droits relatifs à l'information (IRM)</a:t>
            </a:r>
            <a:endParaRPr lang="en-US" sz="1200" b="1">
              <a:solidFill>
                <a:srgbClr val="336699"/>
              </a:solidFill>
              <a:latin typeface="Arial"/>
            </a:endParaRPr>
          </a:p>
        </p:txBody>
      </p:sp>
    </p:spTree>
    <p:extLst>
      <p:ext uri="{BB962C8B-B14F-4D97-AF65-F5344CB8AC3E}">
        <p14:creationId xmlns:p14="http://schemas.microsoft.com/office/powerpoint/2010/main" val="23477821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a:latin typeface="Arial"/>
                <a:ea typeface="Calibri"/>
                <a:cs typeface="Times New Roman"/>
              </a:rPr>
              <a:t>Les stratégies d'exclusion refusent à certaines entités la possibilité d'acquérir des </a:t>
            </a:r>
            <a:r>
              <a:rPr lang="en-US" sz="1000">
                <a:latin typeface="Arial"/>
                <a:ea typeface="Calibri"/>
                <a:cs typeface="Times New Roman"/>
              </a:rPr>
              <a:t>certificats </a:t>
            </a:r>
            <a:r>
              <a:rPr lang="en-US" sz="1000" smtClean="0">
                <a:latin typeface="Arial"/>
                <a:ea typeface="Calibri"/>
                <a:cs typeface="Times New Roman"/>
              </a:rPr>
              <a:t>et des demandes </a:t>
            </a:r>
            <a:r>
              <a:rPr lang="en-US" sz="1000" dirty="0">
                <a:latin typeface="Arial"/>
                <a:ea typeface="Calibri"/>
                <a:cs typeface="Times New Roman"/>
              </a:rPr>
              <a:t>de licence.</a:t>
            </a:r>
          </a:p>
          <a:p>
            <a:pPr>
              <a:lnSpc>
                <a:spcPct val="115000"/>
              </a:lnSpc>
              <a:spcAft>
                <a:spcPts val="1000"/>
              </a:spcAft>
            </a:pPr>
            <a:r>
              <a:rPr lang="en-US" sz="1000" dirty="0">
                <a:latin typeface="Arial"/>
                <a:ea typeface="Calibri"/>
                <a:cs typeface="Times New Roman"/>
              </a:rPr>
              <a:t>Il existe trois façons d'exclure ces entités : par utilisateur, par application et par version de référentiel sécurisé.</a:t>
            </a:r>
          </a:p>
        </p:txBody>
      </p:sp>
      <p:sp>
        <p:nvSpPr>
          <p:cNvPr id="4" name="Slide Number Placeholder 3"/>
          <p:cNvSpPr>
            <a:spLocks noGrp="1"/>
          </p:cNvSpPr>
          <p:nvPr>
            <p:ph type="sldNum" sz="quarter" idx="10"/>
          </p:nvPr>
        </p:nvSpPr>
        <p:spPr/>
        <p:txBody>
          <a:bodyPr/>
          <a:lstStyle/>
          <a:p>
            <a:fld id="{5683F72D-4582-45DC-91B3-992085101A36}" type="slidenum">
              <a:rPr lang="en-US" smtClean="0"/>
              <a:t>25</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8" name="Rectangle 7"/>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13 : Planification et implémentation d'une infrastructure de gestion des droits relatifs à l'information (IRM)</a:t>
            </a:r>
            <a:endParaRPr lang="en-US" sz="1200" b="1">
              <a:solidFill>
                <a:srgbClr val="336699"/>
              </a:solidFill>
              <a:latin typeface="Arial"/>
            </a:endParaRPr>
          </a:p>
        </p:txBody>
      </p:sp>
    </p:spTree>
    <p:extLst>
      <p:ext uri="{BB962C8B-B14F-4D97-AF65-F5344CB8AC3E}">
        <p14:creationId xmlns:p14="http://schemas.microsoft.com/office/powerpoint/2010/main" val="2477183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242304" cy="6604000"/>
          </a:xfrm>
        </p:spPr>
        <p:txBody>
          <a:bodyPr>
            <a:noAutofit/>
          </a:bodyPr>
          <a:lstStyle/>
          <a:p>
            <a:pPr>
              <a:lnSpc>
                <a:spcPct val="115000"/>
              </a:lnSpc>
              <a:spcAft>
                <a:spcPts val="1000"/>
              </a:spcAft>
            </a:pPr>
            <a:r>
              <a:rPr lang="fr-FR" sz="1000" b="1" dirty="0" smtClean="0">
                <a:latin typeface="Arial"/>
                <a:ea typeface="Calibri"/>
                <a:cs typeface="Times New Roman"/>
              </a:rPr>
              <a:t>Étapes de préparation</a:t>
            </a:r>
            <a:endParaRPr lang="fr-FR" sz="1000" dirty="0" smtClean="0">
              <a:latin typeface="Arial"/>
              <a:ea typeface="Calibri"/>
              <a:cs typeface="Times New Roman"/>
            </a:endParaRPr>
          </a:p>
          <a:p>
            <a:pPr>
              <a:lnSpc>
                <a:spcPct val="115000"/>
              </a:lnSpc>
              <a:spcAft>
                <a:spcPts val="1000"/>
              </a:spcAft>
            </a:pPr>
            <a:r>
              <a:rPr lang="fr-FR" sz="1000" dirty="0">
                <a:latin typeface="Arial"/>
                <a:ea typeface="SimSun"/>
                <a:cs typeface="Arial"/>
              </a:rPr>
              <a:t>Pour réaliser cette démonstration, vous devez vous assurer que les ordinateurs </a:t>
            </a:r>
            <a:r>
              <a:rPr lang="fr-FR" sz="1000" dirty="0" smtClean="0">
                <a:latin typeface="Arial"/>
                <a:ea typeface="SimSun"/>
                <a:cs typeface="Arial"/>
              </a:rPr>
              <a:t>virtuels </a:t>
            </a:r>
            <a:br>
              <a:rPr lang="fr-FR" sz="1000" dirty="0" smtClean="0">
                <a:latin typeface="Arial"/>
                <a:ea typeface="SimSun"/>
                <a:cs typeface="Arial"/>
              </a:rPr>
            </a:br>
            <a:r>
              <a:rPr lang="fr-FR" sz="1000" dirty="0" smtClean="0">
                <a:latin typeface="Arial"/>
                <a:ea typeface="SimSun"/>
                <a:cs typeface="Arial"/>
              </a:rPr>
              <a:t>22414B-LON-DC1 </a:t>
            </a:r>
            <a:r>
              <a:rPr lang="fr-FR" sz="1000" dirty="0">
                <a:latin typeface="Arial"/>
                <a:ea typeface="SimSun"/>
                <a:cs typeface="Arial"/>
              </a:rPr>
              <a:t>et 22414B-LON-CL1 sont en cours d'exécution</a:t>
            </a:r>
            <a:r>
              <a:rPr lang="fr-FR" sz="1000" dirty="0">
                <a:latin typeface="Arial"/>
                <a:ea typeface="SimSun"/>
                <a:cs typeface="Segoe UI"/>
              </a:rPr>
              <a:t>. Connectez-vous à LON-DC1 en </a:t>
            </a:r>
            <a:r>
              <a:rPr lang="fr-FR" sz="1000" dirty="0" smtClean="0">
                <a:latin typeface="Arial"/>
                <a:ea typeface="SimSun"/>
                <a:cs typeface="Segoe UI"/>
              </a:rPr>
              <a:t>tant qu'</a:t>
            </a:r>
            <a:r>
              <a:rPr lang="en-US" sz="1000" b="1" dirty="0">
                <a:latin typeface="Arial"/>
                <a:ea typeface="SimSun"/>
                <a:cs typeface="Arial"/>
              </a:rPr>
              <a:t>ADATUM\</a:t>
            </a:r>
            <a:r>
              <a:rPr lang="en-US" sz="1000" b="1" dirty="0" err="1">
                <a:latin typeface="Arial"/>
                <a:ea typeface="SimSun"/>
                <a:cs typeface="Arial"/>
              </a:rPr>
              <a:t>Administrateur</a:t>
            </a:r>
            <a:r>
              <a:rPr lang="fr-FR" sz="1000" dirty="0">
                <a:latin typeface="Arial"/>
                <a:ea typeface="SimSun"/>
                <a:cs typeface="Segoe UI"/>
              </a:rPr>
              <a:t> avec le mot de passe </a:t>
            </a:r>
            <a:r>
              <a:rPr lang="en-US" sz="1000" b="1" dirty="0">
                <a:latin typeface="Arial"/>
                <a:ea typeface="SimSun"/>
                <a:cs typeface="Arial"/>
              </a:rPr>
              <a:t>Pa$$w0rd</a:t>
            </a:r>
            <a:r>
              <a:rPr lang="fr-FR" sz="1000" dirty="0">
                <a:latin typeface="Arial"/>
                <a:ea typeface="SimSun"/>
                <a:cs typeface="Segoe UI"/>
              </a:rPr>
              <a:t>. Connectez-vous à LON-CL1 en tant qu'</a:t>
            </a:r>
            <a:r>
              <a:rPr lang="en-US" sz="1000" b="1" dirty="0">
                <a:latin typeface="Arial"/>
                <a:ea typeface="SimSun"/>
                <a:cs typeface="Arial"/>
              </a:rPr>
              <a:t>ADATUM\Hani</a:t>
            </a:r>
            <a:r>
              <a:rPr lang="fr-FR" sz="1000" dirty="0">
                <a:latin typeface="Arial"/>
                <a:ea typeface="SimSun"/>
                <a:cs typeface="Segoe UI"/>
              </a:rPr>
              <a:t> avec le mot de passe </a:t>
            </a:r>
            <a:r>
              <a:rPr lang="en-US" sz="1000" b="1" dirty="0">
                <a:latin typeface="Arial"/>
                <a:ea typeface="SimSun"/>
                <a:cs typeface="Arial"/>
              </a:rPr>
              <a:t>Pa$$w0rd</a:t>
            </a:r>
            <a:r>
              <a:rPr lang="fr-FR" sz="1000" dirty="0">
                <a:latin typeface="Arial"/>
                <a:ea typeface="SimSun"/>
                <a:cs typeface="Segoe UI"/>
              </a:rPr>
              <a:t>. Vous devez aussi exécuter toutes les démonstrations précédentes du module.</a:t>
            </a:r>
            <a:r>
              <a:rPr lang="fr-FR" sz="1000" dirty="0">
                <a:latin typeface="Arial"/>
                <a:ea typeface="SimSun"/>
                <a:cs typeface="Arial"/>
              </a:rPr>
              <a:t> </a:t>
            </a:r>
            <a:r>
              <a:rPr lang="fr-FR" sz="1000" dirty="0">
                <a:latin typeface="Arial"/>
                <a:ea typeface="SimSun"/>
                <a:cs typeface="Segoe UI"/>
              </a:rPr>
              <a:t>Cette démonstration requiert également que le compte d'utilisateur Hani </a:t>
            </a:r>
            <a:r>
              <a:rPr lang="fr-FR" sz="1000" dirty="0" err="1">
                <a:latin typeface="Arial"/>
                <a:ea typeface="SimSun"/>
                <a:cs typeface="Segoe UI"/>
              </a:rPr>
              <a:t>Loza</a:t>
            </a:r>
            <a:r>
              <a:rPr lang="fr-FR" sz="1000" dirty="0">
                <a:latin typeface="Arial"/>
                <a:ea typeface="SimSun"/>
                <a:cs typeface="Segoe UI"/>
              </a:rPr>
              <a:t> existe dans l'unité d'organisation </a:t>
            </a:r>
            <a:r>
              <a:rPr lang="fr-FR" sz="1000" dirty="0" err="1">
                <a:latin typeface="Arial"/>
                <a:ea typeface="SimSun"/>
                <a:cs typeface="Segoe UI"/>
              </a:rPr>
              <a:t>Research</a:t>
            </a:r>
            <a:r>
              <a:rPr lang="fr-FR" sz="1000" dirty="0">
                <a:latin typeface="Arial"/>
                <a:ea typeface="SimSun"/>
                <a:cs typeface="Segoe UI"/>
              </a:rPr>
              <a:t>, avec hani@adatum.com comme adresse de messagerie dans les propriétés générales du compte et avec research@adatum.com comme adresse de messagerie dans le groupe </a:t>
            </a:r>
            <a:r>
              <a:rPr lang="fr-FR" sz="1000" dirty="0" err="1">
                <a:latin typeface="Arial"/>
                <a:ea typeface="SimSun"/>
                <a:cs typeface="Segoe UI"/>
              </a:rPr>
              <a:t>Research</a:t>
            </a:r>
            <a:r>
              <a:rPr lang="fr-FR" sz="1000" dirty="0">
                <a:latin typeface="Arial"/>
                <a:ea typeface="SimSun"/>
                <a:cs typeface="Segoe UI"/>
              </a:rPr>
              <a:t> </a:t>
            </a:r>
            <a:r>
              <a:rPr lang="fr-FR" sz="1000" dirty="0" err="1">
                <a:latin typeface="Arial"/>
                <a:ea typeface="SimSun"/>
                <a:cs typeface="Segoe UI"/>
              </a:rPr>
              <a:t>Universal</a:t>
            </a:r>
            <a:r>
              <a:rPr lang="fr-FR" sz="1000" dirty="0">
                <a:latin typeface="Arial"/>
                <a:ea typeface="SimSun"/>
                <a:cs typeface="Segoe UI"/>
              </a:rPr>
              <a:t>. Vous devez configurer ces adresses dans Utilisateurs et ordinateurs Active Directory avant d'effectuer cette démonstration</a:t>
            </a:r>
            <a:r>
              <a:rPr lang="fr-FR" sz="1000" dirty="0" smtClean="0">
                <a:latin typeface="Arial"/>
                <a:ea typeface="Calibri"/>
                <a:cs typeface="Segoe UI"/>
              </a:rPr>
              <a:t>.</a:t>
            </a:r>
            <a:endParaRPr lang="fr-FR" sz="1000" dirty="0" smtClean="0">
              <a:latin typeface="Arial"/>
              <a:ea typeface="Calibri"/>
              <a:cs typeface="Times New Roman"/>
            </a:endParaRPr>
          </a:p>
          <a:p>
            <a:pPr>
              <a:lnSpc>
                <a:spcPct val="115000"/>
              </a:lnSpc>
              <a:spcAft>
                <a:spcPts val="1000"/>
              </a:spcAft>
            </a:pPr>
            <a:r>
              <a:rPr lang="fr-FR" sz="1000" b="1" dirty="0" smtClean="0">
                <a:latin typeface="Arial"/>
                <a:ea typeface="Calibri"/>
                <a:cs typeface="Times New Roman"/>
              </a:rPr>
              <a:t>Procédure de démonstration</a:t>
            </a:r>
            <a:endParaRPr lang="fr-FR" sz="1000" dirty="0" smtClean="0">
              <a:latin typeface="Arial"/>
              <a:ea typeface="Calibri"/>
              <a:cs typeface="Times New Roman"/>
            </a:endParaRPr>
          </a:p>
          <a:p>
            <a:pPr>
              <a:lnSpc>
                <a:spcPct val="115000"/>
              </a:lnSpc>
              <a:spcAft>
                <a:spcPts val="300"/>
              </a:spcAft>
            </a:pPr>
            <a:r>
              <a:rPr lang="fr-FR" sz="1000" b="1" dirty="0" smtClean="0">
                <a:latin typeface="Arial"/>
                <a:ea typeface="Calibri"/>
                <a:cs typeface="Times New Roman"/>
              </a:rPr>
              <a:t>Exclure les certificats de compte de droits</a:t>
            </a:r>
            <a:endParaRPr lang="fr-FR" sz="1000" dirty="0" smtClean="0">
              <a:latin typeface="Arial"/>
              <a:ea typeface="Calibri"/>
              <a:cs typeface="Times New Roman"/>
            </a:endParaRPr>
          </a:p>
          <a:p>
            <a:pPr marL="342900" marR="0" lvl="0" indent="-342900">
              <a:lnSpc>
                <a:spcPct val="115000"/>
              </a:lnSpc>
              <a:spcBef>
                <a:spcPts val="0"/>
              </a:spcBef>
              <a:spcAft>
                <a:spcPts val="995"/>
              </a:spcAft>
              <a:buFont typeface="+mj-lt"/>
              <a:buAutoNum type="arabicPeriod"/>
              <a:tabLst>
                <a:tab pos="457200" algn="l"/>
              </a:tabLst>
            </a:pPr>
            <a:r>
              <a:rPr lang="fr-FR" sz="1000" dirty="0">
                <a:latin typeface="Arial"/>
                <a:ea typeface="Calibri"/>
                <a:cs typeface="Times New Roman"/>
              </a:rPr>
              <a:t>Connectez-vous à </a:t>
            </a:r>
            <a:r>
              <a:rPr lang="en-US" sz="1000" b="1" dirty="0">
                <a:latin typeface="Arial"/>
                <a:ea typeface="Calibri"/>
                <a:cs typeface="Times New Roman"/>
              </a:rPr>
              <a:t>LON-CL1</a:t>
            </a:r>
            <a:r>
              <a:rPr lang="fr-FR" sz="1000" dirty="0">
                <a:latin typeface="Arial"/>
                <a:ea typeface="Calibri"/>
                <a:cs typeface="Times New Roman"/>
              </a:rPr>
              <a:t> en tant qu'</a:t>
            </a:r>
            <a:r>
              <a:rPr lang="en-US" sz="1000" b="1" dirty="0">
                <a:latin typeface="Arial"/>
                <a:ea typeface="Calibri"/>
                <a:cs typeface="Times New Roman"/>
              </a:rPr>
              <a:t>ADATUM\</a:t>
            </a:r>
            <a:r>
              <a:rPr lang="en-US" sz="1000" b="1" dirty="0" err="1">
                <a:latin typeface="Arial"/>
                <a:ea typeface="Calibri"/>
                <a:cs typeface="Times New Roman"/>
              </a:rPr>
              <a:t>hani</a:t>
            </a:r>
            <a:r>
              <a:rPr lang="fr-FR" sz="1000" dirty="0">
                <a:latin typeface="Arial"/>
                <a:ea typeface="Calibri"/>
                <a:cs typeface="Times New Roman"/>
              </a:rPr>
              <a:t> avec le mot de passe </a:t>
            </a:r>
            <a:r>
              <a:rPr lang="en-US" sz="1000" b="1" dirty="0">
                <a:latin typeface="Arial"/>
                <a:ea typeface="Calibri"/>
                <a:cs typeface="Times New Roman"/>
              </a:rPr>
              <a:t>Pa$$w0rd</a:t>
            </a:r>
            <a:r>
              <a:rPr lang="fr-FR" sz="1000" dirty="0" smtClean="0">
                <a:effectLst/>
                <a:latin typeface="Arial"/>
                <a:ea typeface="Calibri"/>
                <a:cs typeface="Times New Roman"/>
              </a:rPr>
              <a:t>.</a:t>
            </a:r>
            <a:endParaRPr lang="fr-FR"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tabLst>
                <a:tab pos="457200" algn="l"/>
              </a:tabLst>
            </a:pPr>
            <a:r>
              <a:rPr lang="fr-FR" sz="1000" dirty="0">
                <a:latin typeface="Arial"/>
                <a:ea typeface="Calibri"/>
                <a:cs typeface="Times New Roman"/>
              </a:rPr>
              <a:t>Dans la page de l'</a:t>
            </a:r>
            <a:r>
              <a:rPr lang="en-US" sz="1000" dirty="0" err="1">
                <a:latin typeface="Arial"/>
                <a:ea typeface="Calibri"/>
                <a:cs typeface="Times New Roman"/>
              </a:rPr>
              <a:t>écran</a:t>
            </a:r>
            <a:r>
              <a:rPr lang="en-US" sz="1000" dirty="0">
                <a:latin typeface="Arial"/>
                <a:ea typeface="Calibri"/>
                <a:cs typeface="Times New Roman"/>
              </a:rPr>
              <a:t> </a:t>
            </a:r>
            <a:r>
              <a:rPr lang="en-US" sz="1000" b="1" dirty="0" err="1">
                <a:latin typeface="Arial"/>
                <a:ea typeface="Calibri"/>
                <a:cs typeface="Times New Roman"/>
              </a:rPr>
              <a:t>Accueil</a:t>
            </a:r>
            <a:r>
              <a:rPr lang="fr-FR" sz="1000" dirty="0">
                <a:latin typeface="Arial"/>
                <a:ea typeface="Calibri"/>
                <a:cs typeface="Times New Roman"/>
              </a:rPr>
              <a:t>, cliquez sur la vignette du </a:t>
            </a:r>
            <a:r>
              <a:rPr lang="en-US" sz="1000" b="1" dirty="0">
                <a:latin typeface="Arial"/>
                <a:ea typeface="Calibri"/>
                <a:cs typeface="Times New Roman"/>
              </a:rPr>
              <a:t>Bureau</a:t>
            </a:r>
            <a:r>
              <a:rPr lang="fr-FR" sz="1000" dirty="0" smtClean="0">
                <a:effectLst/>
                <a:latin typeface="Arial"/>
                <a:ea typeface="Calibri"/>
                <a:cs typeface="Times New Roman"/>
              </a:rPr>
              <a:t>. </a:t>
            </a:r>
            <a:endParaRPr lang="fr-FR"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tabLst>
                <a:tab pos="457200" algn="l"/>
              </a:tabLst>
            </a:pPr>
            <a:r>
              <a:rPr lang="fr-FR" sz="1000" dirty="0" smtClean="0">
                <a:effectLst/>
                <a:latin typeface="Arial"/>
                <a:ea typeface="Calibri"/>
                <a:cs typeface="Times New Roman"/>
              </a:rPr>
              <a:t>Dans la barre des tâches du Bureau, cliquez sur </a:t>
            </a:r>
            <a:r>
              <a:rPr lang="fr-FR" sz="1000" b="1" dirty="0" smtClean="0">
                <a:effectLst/>
                <a:latin typeface="Arial"/>
                <a:ea typeface="Calibri"/>
                <a:cs typeface="Times New Roman"/>
              </a:rPr>
              <a:t>Internet Explorer</a:t>
            </a:r>
            <a:r>
              <a:rPr lang="fr-FR" sz="1000" dirty="0" smtClean="0">
                <a:effectLst/>
                <a:latin typeface="Arial"/>
                <a:ea typeface="Calibri"/>
                <a:cs typeface="Times New Roman"/>
              </a:rPr>
              <a:t>.</a:t>
            </a:r>
            <a:endParaRPr lang="fr-FR"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tabLst>
                <a:tab pos="457200" algn="l"/>
              </a:tabLst>
            </a:pPr>
            <a:r>
              <a:rPr lang="fr-FR" sz="1000" dirty="0" smtClean="0">
                <a:effectLst/>
                <a:latin typeface="Arial"/>
                <a:ea typeface="Calibri"/>
                <a:cs typeface="Times New Roman"/>
              </a:rPr>
              <a:t>Cliquez sur </a:t>
            </a:r>
            <a:r>
              <a:rPr lang="fr-FR" sz="1000" b="1" dirty="0" smtClean="0">
                <a:effectLst/>
                <a:latin typeface="Arial"/>
                <a:ea typeface="Calibri"/>
                <a:cs typeface="Times New Roman"/>
              </a:rPr>
              <a:t>Outils</a:t>
            </a:r>
            <a:r>
              <a:rPr lang="fr-FR" sz="1000" dirty="0" smtClean="0">
                <a:effectLst/>
                <a:latin typeface="Arial"/>
                <a:ea typeface="Calibri"/>
                <a:cs typeface="Times New Roman"/>
              </a:rPr>
              <a:t>, puis sur </a:t>
            </a:r>
            <a:r>
              <a:rPr lang="fr-FR" sz="1000" b="1" dirty="0" smtClean="0">
                <a:effectLst/>
                <a:latin typeface="Arial"/>
                <a:ea typeface="Calibri"/>
                <a:cs typeface="Times New Roman"/>
              </a:rPr>
              <a:t>Options Internet</a:t>
            </a:r>
            <a:r>
              <a:rPr lang="fr-FR" sz="1000" dirty="0" smtClean="0">
                <a:effectLst/>
                <a:latin typeface="Arial"/>
                <a:ea typeface="Calibri"/>
                <a:cs typeface="Times New Roman"/>
              </a:rPr>
              <a:t>.</a:t>
            </a:r>
            <a:endParaRPr lang="fr-FR"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tabLst>
                <a:tab pos="457200" algn="l"/>
              </a:tabLst>
            </a:pPr>
            <a:r>
              <a:rPr lang="fr-FR" sz="1000" dirty="0" smtClean="0">
                <a:effectLst/>
                <a:latin typeface="Arial"/>
                <a:ea typeface="Calibri"/>
                <a:cs typeface="Times New Roman"/>
              </a:rPr>
              <a:t>Cliquez sur l'onglet </a:t>
            </a:r>
            <a:r>
              <a:rPr lang="fr-FR" sz="1000" b="1" dirty="0" smtClean="0">
                <a:effectLst/>
                <a:latin typeface="Arial"/>
                <a:ea typeface="Calibri"/>
                <a:cs typeface="Times New Roman"/>
              </a:rPr>
              <a:t>Sécurité</a:t>
            </a:r>
            <a:r>
              <a:rPr lang="fr-FR" sz="1000" dirty="0" smtClean="0">
                <a:effectLst/>
                <a:latin typeface="Arial"/>
                <a:ea typeface="Calibri"/>
                <a:cs typeface="Times New Roman"/>
              </a:rPr>
              <a:t>, sur </a:t>
            </a:r>
            <a:r>
              <a:rPr lang="fr-FR" sz="1000" b="1" dirty="0" smtClean="0">
                <a:effectLst/>
                <a:latin typeface="Arial"/>
                <a:ea typeface="Calibri"/>
                <a:cs typeface="Times New Roman"/>
              </a:rPr>
              <a:t>Intranet local</a:t>
            </a:r>
            <a:r>
              <a:rPr lang="fr-FR" sz="1000" dirty="0" smtClean="0">
                <a:effectLst/>
                <a:latin typeface="Arial"/>
                <a:ea typeface="Calibri"/>
                <a:cs typeface="Times New Roman"/>
              </a:rPr>
              <a:t>, puis sur </a:t>
            </a:r>
            <a:r>
              <a:rPr lang="fr-FR" sz="1000" b="1" dirty="0" smtClean="0">
                <a:effectLst/>
                <a:latin typeface="Arial"/>
                <a:ea typeface="Calibri"/>
                <a:cs typeface="Times New Roman"/>
              </a:rPr>
              <a:t>Sites</a:t>
            </a:r>
            <a:r>
              <a:rPr lang="fr-FR" sz="1000" dirty="0" smtClean="0">
                <a:effectLst/>
                <a:latin typeface="Arial"/>
                <a:ea typeface="Calibri"/>
                <a:cs typeface="Times New Roman"/>
              </a:rPr>
              <a:t>.</a:t>
            </a:r>
            <a:endParaRPr lang="fr-FR"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tabLst>
                <a:tab pos="457200" algn="l"/>
              </a:tabLst>
            </a:pPr>
            <a:r>
              <a:rPr lang="fr-FR" sz="1000" dirty="0" smtClean="0">
                <a:effectLst/>
                <a:latin typeface="Arial"/>
                <a:ea typeface="Calibri"/>
                <a:cs typeface="Times New Roman"/>
              </a:rPr>
              <a:t>Cliquez sur </a:t>
            </a:r>
            <a:r>
              <a:rPr lang="fr-FR" sz="1000" b="1" dirty="0" smtClean="0">
                <a:effectLst/>
                <a:latin typeface="Arial"/>
                <a:ea typeface="Calibri"/>
                <a:cs typeface="Times New Roman"/>
              </a:rPr>
              <a:t>Avancé</a:t>
            </a:r>
            <a:r>
              <a:rPr lang="fr-FR" sz="1000" dirty="0" smtClean="0">
                <a:effectLst/>
                <a:latin typeface="Arial"/>
                <a:ea typeface="Calibri"/>
                <a:cs typeface="Times New Roman"/>
              </a:rPr>
              <a:t>, et dans la boîte de dialogue </a:t>
            </a:r>
            <a:r>
              <a:rPr lang="fr-FR" sz="1000" b="1" dirty="0" smtClean="0">
                <a:effectLst/>
                <a:latin typeface="Arial"/>
                <a:ea typeface="Calibri"/>
                <a:cs typeface="Times New Roman"/>
              </a:rPr>
              <a:t>Ajouter ce site Web à la zone</a:t>
            </a:r>
            <a:r>
              <a:rPr lang="fr-FR" sz="1000" dirty="0" smtClean="0">
                <a:effectLst/>
                <a:latin typeface="Arial"/>
                <a:ea typeface="Calibri"/>
                <a:cs typeface="Times New Roman"/>
              </a:rPr>
              <a:t>, </a:t>
            </a:r>
            <a:br>
              <a:rPr lang="fr-FR" sz="1000" dirty="0" smtClean="0">
                <a:effectLst/>
                <a:latin typeface="Arial"/>
                <a:ea typeface="Calibri"/>
                <a:cs typeface="Times New Roman"/>
              </a:rPr>
            </a:br>
            <a:r>
              <a:rPr lang="fr-FR" sz="1000" dirty="0" smtClean="0">
                <a:effectLst/>
                <a:latin typeface="Arial"/>
                <a:ea typeface="Calibri"/>
                <a:cs typeface="Times New Roman"/>
              </a:rPr>
              <a:t>tapez </a:t>
            </a:r>
            <a:r>
              <a:rPr lang="fr-FR" sz="1000" b="1" dirty="0" smtClean="0">
                <a:effectLst/>
                <a:latin typeface="Arial"/>
                <a:ea typeface="Calibri"/>
                <a:cs typeface="Times New Roman"/>
              </a:rPr>
              <a:t>https://LON-DC1.adatum.com</a:t>
            </a:r>
            <a:r>
              <a:rPr lang="fr-FR" sz="1000" dirty="0" smtClean="0">
                <a:effectLst/>
                <a:latin typeface="Arial"/>
                <a:ea typeface="Calibri"/>
                <a:cs typeface="Times New Roman"/>
              </a:rPr>
              <a:t>, puis cliquez sur </a:t>
            </a:r>
            <a:r>
              <a:rPr lang="fr-FR" sz="1000" b="1" dirty="0" smtClean="0">
                <a:effectLst/>
                <a:latin typeface="Arial"/>
                <a:ea typeface="Calibri"/>
                <a:cs typeface="Times New Roman"/>
              </a:rPr>
              <a:t>Ajouter</a:t>
            </a:r>
            <a:r>
              <a:rPr lang="fr-FR" sz="1000" dirty="0" smtClean="0">
                <a:effectLst/>
                <a:latin typeface="Arial"/>
                <a:ea typeface="Calibri"/>
                <a:cs typeface="Times New Roman"/>
              </a:rPr>
              <a:t>.</a:t>
            </a:r>
            <a:endParaRPr lang="fr-FR"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tabLst>
                <a:tab pos="457200" algn="l"/>
              </a:tabLst>
            </a:pPr>
            <a:r>
              <a:rPr lang="fr-FR" sz="1000" dirty="0" smtClean="0">
                <a:effectLst/>
                <a:latin typeface="Arial"/>
                <a:ea typeface="Calibri"/>
                <a:cs typeface="Times New Roman"/>
              </a:rPr>
              <a:t>Cliquez sur </a:t>
            </a:r>
            <a:r>
              <a:rPr lang="fr-FR" sz="1000" b="1" dirty="0" smtClean="0">
                <a:effectLst/>
                <a:latin typeface="Arial"/>
                <a:ea typeface="Calibri"/>
                <a:cs typeface="Times New Roman"/>
              </a:rPr>
              <a:t>Fermer</a:t>
            </a:r>
            <a:r>
              <a:rPr lang="fr-FR" sz="1000" dirty="0" smtClean="0">
                <a:effectLst/>
                <a:latin typeface="Arial"/>
                <a:ea typeface="Calibri"/>
                <a:cs typeface="Times New Roman"/>
              </a:rPr>
              <a:t>, puis sur </a:t>
            </a:r>
            <a:r>
              <a:rPr lang="fr-FR" sz="1000" b="1" dirty="0" smtClean="0">
                <a:effectLst/>
                <a:latin typeface="Arial"/>
                <a:ea typeface="Calibri"/>
                <a:cs typeface="Times New Roman"/>
              </a:rPr>
              <a:t>OK</a:t>
            </a:r>
            <a:r>
              <a:rPr lang="fr-FR" sz="1000" dirty="0" smtClean="0">
                <a:effectLst/>
                <a:latin typeface="Arial"/>
                <a:ea typeface="Calibri"/>
                <a:cs typeface="Times New Roman"/>
              </a:rPr>
              <a:t> à deux reprises. Fermez Internet Explorer</a:t>
            </a:r>
            <a:r>
              <a:rPr lang="fr-FR" sz="1000" baseline="30000" dirty="0" smtClean="0">
                <a:effectLst/>
                <a:latin typeface="Arial"/>
                <a:ea typeface="Calibri"/>
                <a:cs typeface="Times New Roman"/>
              </a:rPr>
              <a:t>®</a:t>
            </a:r>
            <a:r>
              <a:rPr lang="fr-FR" sz="1000" dirty="0" smtClean="0">
                <a:effectLst/>
                <a:latin typeface="Arial"/>
                <a:ea typeface="Calibri"/>
                <a:cs typeface="Times New Roman"/>
              </a:rPr>
              <a:t>.</a:t>
            </a:r>
            <a:endParaRPr lang="fr-FR"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tabLst>
                <a:tab pos="457200" algn="l"/>
              </a:tabLst>
            </a:pPr>
            <a:r>
              <a:rPr lang="fr-FR" sz="1000" dirty="0">
                <a:latin typeface="Arial"/>
                <a:ea typeface="Calibri"/>
                <a:cs typeface="Times New Roman"/>
              </a:rPr>
              <a:t>Cliquez sur l'écran Accueil, puis tapez </a:t>
            </a:r>
            <a:r>
              <a:rPr lang="en-US" sz="1000" b="1" dirty="0">
                <a:latin typeface="Arial"/>
                <a:ea typeface="Calibri"/>
                <a:cs typeface="Times New Roman"/>
              </a:rPr>
              <a:t>Microsoft Word</a:t>
            </a:r>
            <a:r>
              <a:rPr lang="fr-FR" sz="1000" dirty="0" smtClean="0">
                <a:effectLst/>
                <a:latin typeface="Arial"/>
                <a:ea typeface="Calibri"/>
                <a:cs typeface="Times New Roman"/>
              </a:rPr>
              <a:t>.</a:t>
            </a:r>
            <a:endParaRPr lang="fr-FR"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tabLst>
                <a:tab pos="457200" algn="l"/>
              </a:tabLst>
            </a:pPr>
            <a:r>
              <a:rPr lang="fr-FR" sz="1000" dirty="0" smtClean="0">
                <a:effectLst/>
                <a:latin typeface="Arial"/>
                <a:ea typeface="Calibri"/>
                <a:cs typeface="Times New Roman"/>
              </a:rPr>
              <a:t>Cliquez sur </a:t>
            </a:r>
            <a:r>
              <a:rPr lang="fr-FR" sz="1000" b="1" dirty="0" smtClean="0">
                <a:effectLst/>
                <a:latin typeface="Arial"/>
                <a:ea typeface="Calibri"/>
                <a:cs typeface="Times New Roman"/>
              </a:rPr>
              <a:t>Microsoft Word 2010</a:t>
            </a:r>
            <a:r>
              <a:rPr lang="fr-FR" sz="1000" dirty="0" smtClean="0">
                <a:effectLst/>
                <a:latin typeface="Arial"/>
                <a:ea typeface="Calibri"/>
                <a:cs typeface="Times New Roman"/>
              </a:rPr>
              <a:t>. Cliquez sur </a:t>
            </a:r>
            <a:r>
              <a:rPr lang="fr-FR" sz="1000" b="1" dirty="0" smtClean="0">
                <a:effectLst/>
                <a:latin typeface="Arial"/>
                <a:ea typeface="Calibri"/>
                <a:cs typeface="Times New Roman"/>
              </a:rPr>
              <a:t>OK</a:t>
            </a:r>
            <a:r>
              <a:rPr lang="fr-FR" sz="1000" dirty="0" smtClean="0">
                <a:effectLst/>
                <a:latin typeface="Arial"/>
                <a:ea typeface="Calibri"/>
                <a:cs typeface="Times New Roman"/>
              </a:rPr>
              <a:t> dans la boîte de dialogue </a:t>
            </a:r>
            <a:r>
              <a:rPr lang="fr-FR" sz="1000" b="1" dirty="0" smtClean="0">
                <a:effectLst/>
                <a:latin typeface="Arial"/>
                <a:ea typeface="Calibri"/>
                <a:cs typeface="Times New Roman"/>
              </a:rPr>
              <a:t>Nom d'utilisateur</a:t>
            </a:r>
            <a:r>
              <a:rPr lang="fr-FR" sz="1000" dirty="0" smtClean="0">
                <a:effectLst/>
                <a:latin typeface="Arial"/>
                <a:ea typeface="Calibri"/>
                <a:cs typeface="Times New Roman"/>
              </a:rPr>
              <a:t>.</a:t>
            </a:r>
            <a:endParaRPr lang="fr-FR"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tabLst>
                <a:tab pos="457200" algn="l"/>
              </a:tabLst>
            </a:pPr>
            <a:r>
              <a:rPr lang="fr-FR" sz="1000" dirty="0" smtClean="0">
                <a:effectLst/>
                <a:latin typeface="Arial"/>
                <a:ea typeface="Calibri"/>
                <a:cs typeface="Times New Roman"/>
              </a:rPr>
              <a:t>Dans la boîte de dialogue </a:t>
            </a:r>
            <a:r>
              <a:rPr lang="fr-FR" sz="1000" b="1" dirty="0" smtClean="0">
                <a:effectLst/>
                <a:latin typeface="Arial"/>
                <a:ea typeface="Calibri"/>
                <a:cs typeface="Times New Roman"/>
              </a:rPr>
              <a:t>Participez à la protection et à l'amélioration de Microsoft Office</a:t>
            </a:r>
            <a:r>
              <a:rPr lang="fr-FR" sz="1000" dirty="0" smtClean="0">
                <a:effectLst/>
                <a:latin typeface="Arial"/>
                <a:ea typeface="Calibri"/>
                <a:cs typeface="Times New Roman"/>
              </a:rPr>
              <a:t>, cliquez sur </a:t>
            </a:r>
            <a:r>
              <a:rPr lang="fr-FR" sz="1000" b="1" dirty="0" smtClean="0">
                <a:effectLst/>
                <a:latin typeface="Arial"/>
                <a:ea typeface="Calibri"/>
                <a:cs typeface="Times New Roman"/>
              </a:rPr>
              <a:t>Ne pas apporter de modifications</a:t>
            </a:r>
            <a:r>
              <a:rPr lang="fr-FR" sz="1000" dirty="0" smtClean="0">
                <a:effectLst/>
                <a:latin typeface="Arial"/>
                <a:ea typeface="Calibri"/>
                <a:cs typeface="Times New Roman"/>
              </a:rPr>
              <a:t>. Cliquez sur </a:t>
            </a:r>
            <a:r>
              <a:rPr lang="fr-FR" sz="1000" b="1" dirty="0" smtClean="0">
                <a:effectLst/>
                <a:latin typeface="Arial"/>
                <a:ea typeface="Calibri"/>
                <a:cs typeface="Times New Roman"/>
              </a:rPr>
              <a:t>OK</a:t>
            </a:r>
            <a:r>
              <a:rPr lang="fr-FR" sz="1000" dirty="0" smtClean="0">
                <a:effectLst/>
                <a:latin typeface="Arial"/>
                <a:ea typeface="Calibri"/>
                <a:cs typeface="Times New Roman"/>
              </a:rPr>
              <a:t>.</a:t>
            </a:r>
            <a:endParaRPr lang="fr-FR"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tabLst>
                <a:tab pos="457200" algn="l"/>
              </a:tabLst>
            </a:pPr>
            <a:r>
              <a:rPr lang="fr-FR" sz="1000" dirty="0" smtClean="0">
                <a:effectLst/>
                <a:latin typeface="Arial"/>
                <a:ea typeface="Calibri"/>
                <a:cs typeface="Times New Roman"/>
              </a:rPr>
              <a:t>Dans Microsoft Word, tapez </a:t>
            </a:r>
            <a:r>
              <a:rPr lang="fr-FR" sz="1000" b="1" dirty="0" smtClean="0">
                <a:effectLst/>
                <a:latin typeface="Arial"/>
                <a:ea typeface="Calibri"/>
                <a:cs typeface="Times New Roman"/>
              </a:rPr>
              <a:t>Les employés de </a:t>
            </a:r>
            <a:r>
              <a:rPr lang="fr-FR" sz="1000" b="1" dirty="0" err="1" smtClean="0">
                <a:effectLst/>
                <a:latin typeface="Arial"/>
                <a:ea typeface="Calibri"/>
                <a:cs typeface="Times New Roman"/>
              </a:rPr>
              <a:t>Research</a:t>
            </a:r>
            <a:r>
              <a:rPr lang="fr-FR" sz="1000" b="1" dirty="0" smtClean="0">
                <a:effectLst/>
                <a:latin typeface="Arial"/>
                <a:ea typeface="Calibri"/>
                <a:cs typeface="Times New Roman"/>
              </a:rPr>
              <a:t> peuvent lire ce document, mais ne peuvent pas le modifier, l'imprimer ou le copier dans la page de document vierge</a:t>
            </a:r>
            <a:r>
              <a:rPr lang="fr-FR" sz="1000" dirty="0" smtClean="0">
                <a:effectLst/>
                <a:latin typeface="Arial"/>
                <a:ea typeface="Calibri"/>
                <a:cs typeface="Times New Roman"/>
              </a:rPr>
              <a:t>.</a:t>
            </a:r>
            <a:endParaRPr lang="fr-FR"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tabLst>
                <a:tab pos="457200" algn="l"/>
              </a:tabLst>
            </a:pPr>
            <a:endParaRPr lang="fr-FR" sz="1000" dirty="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5683F72D-4582-45DC-91B3-992085101A36}" type="slidenum">
              <a:rPr lang="fr-FR" smtClean="0"/>
              <a:t>26</a:t>
            </a:fld>
            <a:endParaRPr lang="fr-FR"/>
          </a:p>
        </p:txBody>
      </p:sp>
      <p:sp>
        <p:nvSpPr>
          <p:cNvPr id="7" name="TextBox 6"/>
          <p:cNvSpPr txBox="1"/>
          <p:nvPr/>
        </p:nvSpPr>
        <p:spPr>
          <a:xfrm>
            <a:off x="0" y="8890000"/>
            <a:ext cx="3505200" cy="246221"/>
          </a:xfrm>
          <a:prstGeom prst="rect">
            <a:avLst/>
          </a:prstGeom>
          <a:noFill/>
        </p:spPr>
        <p:txBody>
          <a:bodyPr vert="horz" wrap="square" rtlCol="0">
            <a:spAutoFit/>
          </a:bodyPr>
          <a:lstStyle/>
          <a:p>
            <a:r>
              <a:rPr lang="fr-FR" sz="1000" smtClean="0">
                <a:latin typeface="Arial"/>
              </a:rPr>
              <a:t>(Remarques supplémentaires sur la diapositive suivante)</a:t>
            </a:r>
            <a:endParaRPr lang="fr-FR" sz="1000">
              <a:latin typeface="Arial"/>
            </a:endParaRP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9" name="Rectangle 8"/>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 Planification et implémentation d'une infrastructure de gestion des droits relatifs à l'information (IRM)</a:t>
            </a:r>
            <a:endParaRPr lang="fr-FR" sz="1200" b="1">
              <a:solidFill>
                <a:srgbClr val="336699"/>
              </a:solidFill>
              <a:latin typeface="Arial"/>
            </a:endParaRPr>
          </a:p>
        </p:txBody>
      </p:sp>
    </p:spTree>
    <p:extLst>
      <p:ext uri="{BB962C8B-B14F-4D97-AF65-F5344CB8AC3E}">
        <p14:creationId xmlns:p14="http://schemas.microsoft.com/office/powerpoint/2010/main" val="33220229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5" y="2093976"/>
            <a:ext cx="6153911" cy="6604000"/>
          </a:xfrm>
        </p:spPr>
        <p:txBody>
          <a:bodyPr>
            <a:noAutofit/>
          </a:bodyPr>
          <a:lstStyle/>
          <a:p>
            <a:pPr marL="342900" lvl="0" indent="-342900">
              <a:lnSpc>
                <a:spcPct val="115000"/>
              </a:lnSpc>
              <a:spcAft>
                <a:spcPts val="995"/>
              </a:spcAft>
              <a:buFont typeface="+mj-lt"/>
              <a:buAutoNum type="arabicPeriod" startAt="12"/>
              <a:tabLst>
                <a:tab pos="457200" algn="l"/>
              </a:tabLst>
            </a:pPr>
            <a:r>
              <a:rPr lang="fr-FR" sz="1000" dirty="0" smtClean="0">
                <a:solidFill>
                  <a:prstClr val="black"/>
                </a:solidFill>
                <a:latin typeface="Arial"/>
                <a:ea typeface="Calibri"/>
                <a:cs typeface="Times New Roman"/>
              </a:rPr>
              <a:t>Dans le menu </a:t>
            </a:r>
            <a:r>
              <a:rPr lang="fr-FR" sz="1000" b="1" dirty="0" smtClean="0">
                <a:solidFill>
                  <a:prstClr val="black"/>
                </a:solidFill>
                <a:latin typeface="Arial"/>
                <a:ea typeface="Calibri"/>
                <a:cs typeface="Times New Roman"/>
              </a:rPr>
              <a:t>Fichier</a:t>
            </a:r>
            <a:r>
              <a:rPr lang="fr-FR" sz="1000" dirty="0" smtClean="0">
                <a:solidFill>
                  <a:prstClr val="black"/>
                </a:solidFill>
                <a:latin typeface="Arial"/>
                <a:ea typeface="Calibri"/>
                <a:cs typeface="Times New Roman"/>
              </a:rPr>
              <a:t>, cliquez sur </a:t>
            </a:r>
            <a:r>
              <a:rPr lang="fr-FR" sz="1000" b="1" dirty="0" smtClean="0">
                <a:solidFill>
                  <a:prstClr val="black"/>
                </a:solidFill>
                <a:latin typeface="Arial"/>
                <a:ea typeface="Calibri"/>
                <a:cs typeface="Times New Roman"/>
              </a:rPr>
              <a:t>Protéger le document</a:t>
            </a:r>
            <a:r>
              <a:rPr lang="fr-FR" sz="1000" dirty="0" smtClean="0">
                <a:solidFill>
                  <a:prstClr val="black"/>
                </a:solidFill>
                <a:latin typeface="Arial"/>
                <a:ea typeface="Calibri"/>
                <a:cs typeface="Times New Roman"/>
              </a:rPr>
              <a:t>, pointez sur </a:t>
            </a:r>
            <a:r>
              <a:rPr lang="fr-FR" sz="1000" b="1" dirty="0" smtClean="0">
                <a:solidFill>
                  <a:prstClr val="black"/>
                </a:solidFill>
                <a:latin typeface="Arial"/>
                <a:ea typeface="Calibri"/>
                <a:cs typeface="Times New Roman"/>
              </a:rPr>
              <a:t>Restreindre l'autorisation par les personnes</a:t>
            </a:r>
            <a:r>
              <a:rPr lang="fr-FR" sz="1000" dirty="0" smtClean="0">
                <a:solidFill>
                  <a:prstClr val="black"/>
                </a:solidFill>
                <a:latin typeface="Arial"/>
                <a:ea typeface="Calibri"/>
                <a:cs typeface="Times New Roman"/>
              </a:rPr>
              <a:t>, puis cliquez sur </a:t>
            </a:r>
            <a:r>
              <a:rPr lang="fr-FR" sz="1000" b="1" dirty="0" smtClean="0">
                <a:solidFill>
                  <a:prstClr val="black"/>
                </a:solidFill>
                <a:latin typeface="Arial"/>
                <a:ea typeface="Calibri"/>
                <a:cs typeface="Times New Roman"/>
              </a:rPr>
              <a:t>Accès restreint</a:t>
            </a:r>
            <a:r>
              <a:rPr lang="fr-FR" sz="1000" dirty="0" smtClean="0">
                <a:solidFill>
                  <a:prstClr val="black"/>
                </a:solidFill>
                <a:latin typeface="Arial"/>
                <a:ea typeface="Calibri"/>
                <a:cs typeface="Times New Roman"/>
              </a:rPr>
              <a:t>.</a:t>
            </a:r>
            <a:endParaRPr lang="fr-FR" sz="1000" dirty="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2"/>
              <a:tabLst>
                <a:tab pos="457200" algn="l"/>
              </a:tabLst>
            </a:pPr>
            <a:r>
              <a:rPr lang="fr-FR" sz="1000" dirty="0">
                <a:solidFill>
                  <a:prstClr val="black"/>
                </a:solidFill>
                <a:latin typeface="Arial"/>
                <a:ea typeface="Calibri"/>
                <a:cs typeface="Times New Roman"/>
              </a:rPr>
              <a:t>Dans la boîte de dialogue </a:t>
            </a:r>
            <a:r>
              <a:rPr lang="en-US" sz="1000" b="1" dirty="0" err="1">
                <a:solidFill>
                  <a:prstClr val="black"/>
                </a:solidFill>
                <a:latin typeface="Arial"/>
                <a:ea typeface="Calibri"/>
                <a:cs typeface="Times New Roman"/>
              </a:rPr>
              <a:t>Autorisation</a:t>
            </a:r>
            <a:r>
              <a:rPr lang="fr-FR" sz="1000" dirty="0">
                <a:solidFill>
                  <a:prstClr val="black"/>
                </a:solidFill>
                <a:latin typeface="Arial"/>
                <a:ea typeface="Calibri"/>
                <a:cs typeface="Times New Roman"/>
              </a:rPr>
              <a:t>, activez la case à cocher </a:t>
            </a:r>
            <a:r>
              <a:rPr lang="en-US" sz="1000" b="1" dirty="0" err="1">
                <a:solidFill>
                  <a:prstClr val="black"/>
                </a:solidFill>
                <a:latin typeface="Arial"/>
                <a:ea typeface="Calibri"/>
                <a:cs typeface="Times New Roman"/>
              </a:rPr>
              <a:t>Restreindre</a:t>
            </a:r>
            <a:r>
              <a:rPr lang="en-US" sz="1000" b="1" dirty="0">
                <a:solidFill>
                  <a:prstClr val="black"/>
                </a:solidFill>
                <a:latin typeface="Arial"/>
                <a:ea typeface="Calibri"/>
                <a:cs typeface="Times New Roman"/>
              </a:rPr>
              <a:t> </a:t>
            </a:r>
            <a:r>
              <a:rPr lang="en-US" sz="1000" b="1" dirty="0" err="1">
                <a:solidFill>
                  <a:prstClr val="black"/>
                </a:solidFill>
                <a:latin typeface="Arial"/>
                <a:ea typeface="Calibri"/>
                <a:cs typeface="Times New Roman"/>
              </a:rPr>
              <a:t>l'autorisation</a:t>
            </a:r>
            <a:r>
              <a:rPr lang="en-US" sz="1000" b="1" dirty="0">
                <a:solidFill>
                  <a:prstClr val="black"/>
                </a:solidFill>
                <a:latin typeface="Arial"/>
                <a:ea typeface="Calibri"/>
                <a:cs typeface="Times New Roman"/>
              </a:rPr>
              <a:t> à : document</a:t>
            </a:r>
            <a:r>
              <a:rPr lang="fr-FR" sz="1000" dirty="0">
                <a:solidFill>
                  <a:prstClr val="black"/>
                </a:solidFill>
                <a:latin typeface="Arial"/>
                <a:ea typeface="Calibri"/>
                <a:cs typeface="Times New Roman"/>
              </a:rPr>
              <a:t>, puis dans la zone </a:t>
            </a:r>
            <a:r>
              <a:rPr lang="en-US" sz="1000" b="1" dirty="0">
                <a:solidFill>
                  <a:prstClr val="black"/>
                </a:solidFill>
                <a:latin typeface="Arial"/>
                <a:ea typeface="Calibri"/>
                <a:cs typeface="Times New Roman"/>
              </a:rPr>
              <a:t>Lire</a:t>
            </a:r>
            <a:r>
              <a:rPr lang="fr-FR" sz="1000" dirty="0">
                <a:solidFill>
                  <a:prstClr val="black"/>
                </a:solidFill>
                <a:latin typeface="Arial"/>
                <a:ea typeface="Calibri"/>
                <a:cs typeface="Times New Roman"/>
              </a:rPr>
              <a:t>, tapez </a:t>
            </a:r>
            <a:r>
              <a:rPr lang="en-US" sz="1000" b="1" dirty="0">
                <a:solidFill>
                  <a:prstClr val="black"/>
                </a:solidFill>
                <a:latin typeface="Arial"/>
                <a:ea typeface="Calibri"/>
                <a:cs typeface="Times New Roman"/>
              </a:rPr>
              <a:t>Research@adatum.com</a:t>
            </a:r>
            <a:r>
              <a:rPr lang="fr-FR" sz="1000" dirty="0" smtClean="0">
                <a:solidFill>
                  <a:prstClr val="black"/>
                </a:solidFill>
                <a:latin typeface="Arial"/>
                <a:ea typeface="Calibri"/>
                <a:cs typeface="Times New Roman"/>
              </a:rPr>
              <a:t>.</a:t>
            </a:r>
            <a:endParaRPr lang="fr-FR" sz="1000" dirty="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2"/>
              <a:tabLst>
                <a:tab pos="457200" algn="l"/>
              </a:tabLst>
            </a:pPr>
            <a:r>
              <a:rPr lang="fr-FR" sz="1000" dirty="0" smtClean="0">
                <a:solidFill>
                  <a:prstClr val="black"/>
                </a:solidFill>
                <a:latin typeface="Arial"/>
                <a:ea typeface="Calibri"/>
                <a:cs typeface="Times New Roman"/>
              </a:rPr>
              <a:t>Cliquez sur </a:t>
            </a:r>
            <a:r>
              <a:rPr lang="fr-FR" sz="1000" b="1" dirty="0" smtClean="0">
                <a:solidFill>
                  <a:prstClr val="black"/>
                </a:solidFill>
                <a:latin typeface="Arial"/>
                <a:ea typeface="Calibri"/>
                <a:cs typeface="Times New Roman"/>
              </a:rPr>
              <a:t>OK</a:t>
            </a:r>
            <a:r>
              <a:rPr lang="fr-FR" sz="1000" dirty="0" smtClean="0">
                <a:solidFill>
                  <a:prstClr val="black"/>
                </a:solidFill>
                <a:latin typeface="Arial"/>
                <a:ea typeface="Calibri"/>
                <a:cs typeface="Times New Roman"/>
              </a:rPr>
              <a:t> pour fermer la boîte de dialogue </a:t>
            </a:r>
            <a:r>
              <a:rPr lang="fr-FR" sz="1000" b="1" dirty="0" smtClean="0">
                <a:solidFill>
                  <a:prstClr val="black"/>
                </a:solidFill>
                <a:latin typeface="Arial"/>
                <a:ea typeface="Calibri"/>
                <a:cs typeface="Times New Roman"/>
              </a:rPr>
              <a:t>Autorisations</a:t>
            </a:r>
            <a:r>
              <a:rPr lang="fr-FR" sz="1000" dirty="0" smtClean="0">
                <a:solidFill>
                  <a:prstClr val="black"/>
                </a:solidFill>
                <a:latin typeface="Arial"/>
                <a:ea typeface="Calibri"/>
                <a:cs typeface="Times New Roman"/>
              </a:rPr>
              <a:t>.</a:t>
            </a:r>
            <a:endParaRPr lang="fr-FR" sz="1000" dirty="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2"/>
              <a:tabLst>
                <a:tab pos="457200" algn="l"/>
              </a:tabLst>
            </a:pPr>
            <a:r>
              <a:rPr lang="fr-FR" sz="1000" dirty="0" smtClean="0">
                <a:solidFill>
                  <a:prstClr val="black"/>
                </a:solidFill>
                <a:latin typeface="Arial"/>
                <a:ea typeface="Calibri"/>
                <a:cs typeface="Times New Roman"/>
              </a:rPr>
              <a:t>Dans le menu Fichier, cliquez sur </a:t>
            </a:r>
            <a:r>
              <a:rPr lang="fr-FR" sz="1000" b="1" dirty="0" smtClean="0">
                <a:solidFill>
                  <a:prstClr val="black"/>
                </a:solidFill>
                <a:latin typeface="Arial"/>
                <a:ea typeface="Calibri"/>
                <a:cs typeface="Times New Roman"/>
              </a:rPr>
              <a:t>Enregistrer sous</a:t>
            </a:r>
            <a:r>
              <a:rPr lang="fr-FR" sz="1000" dirty="0" smtClean="0">
                <a:solidFill>
                  <a:prstClr val="black"/>
                </a:solidFill>
                <a:latin typeface="Arial"/>
                <a:ea typeface="Calibri"/>
                <a:cs typeface="Times New Roman"/>
              </a:rPr>
              <a:t>, puis enregistrez le fichier sous </a:t>
            </a:r>
            <a:br>
              <a:rPr lang="fr-FR" sz="1000" dirty="0" smtClean="0">
                <a:solidFill>
                  <a:prstClr val="black"/>
                </a:solidFill>
                <a:latin typeface="Arial"/>
                <a:ea typeface="Calibri"/>
                <a:cs typeface="Times New Roman"/>
              </a:rPr>
            </a:br>
            <a:r>
              <a:rPr lang="fr-FR" sz="1000" b="1" dirty="0" smtClean="0">
                <a:solidFill>
                  <a:prstClr val="black"/>
                </a:solidFill>
                <a:latin typeface="Arial"/>
                <a:ea typeface="Calibri"/>
                <a:cs typeface="Times New Roman"/>
              </a:rPr>
              <a:t>\\LON-DC1\ConfidentialResearch\ADRMS-TST.docx</a:t>
            </a:r>
            <a:r>
              <a:rPr lang="fr-FR" sz="1000" dirty="0" smtClean="0">
                <a:solidFill>
                  <a:prstClr val="black"/>
                </a:solidFill>
                <a:latin typeface="Arial"/>
                <a:ea typeface="Calibri"/>
                <a:cs typeface="Times New Roman"/>
              </a:rPr>
              <a:t>.</a:t>
            </a:r>
            <a:endParaRPr lang="fr-FR" sz="1000" dirty="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2"/>
              <a:tabLst>
                <a:tab pos="457200" algn="l"/>
              </a:tabLst>
            </a:pPr>
            <a:r>
              <a:rPr lang="fr-FR" sz="1000" dirty="0" smtClean="0">
                <a:solidFill>
                  <a:prstClr val="black"/>
                </a:solidFill>
                <a:latin typeface="Arial"/>
                <a:ea typeface="Calibri"/>
                <a:cs typeface="Times New Roman"/>
              </a:rPr>
              <a:t>Fermez Microsoft Word, déconnectez-vous de LON-CL1, puis souvenez-vous que les étapes </a:t>
            </a:r>
            <a:br>
              <a:rPr lang="fr-FR" sz="1000" dirty="0" smtClean="0">
                <a:solidFill>
                  <a:prstClr val="black"/>
                </a:solidFill>
                <a:latin typeface="Arial"/>
                <a:ea typeface="Calibri"/>
                <a:cs typeface="Times New Roman"/>
              </a:rPr>
            </a:br>
            <a:r>
              <a:rPr lang="fr-FR" sz="1000" dirty="0" smtClean="0">
                <a:solidFill>
                  <a:prstClr val="black"/>
                </a:solidFill>
                <a:latin typeface="Arial"/>
                <a:ea typeface="Calibri"/>
                <a:cs typeface="Times New Roman"/>
              </a:rPr>
              <a:t>ci-dessus garantissent qu'un certificat de compte de droits a été créé pour Hani. </a:t>
            </a:r>
            <a:endParaRPr lang="fr-FR" sz="1000" dirty="0" smtClean="0">
              <a:solidFill>
                <a:prstClr val="black"/>
              </a:solidFill>
              <a:latin typeface="Arial"/>
              <a:ea typeface="Times New Roman"/>
              <a:cs typeface="Times New Roman"/>
            </a:endParaRPr>
          </a:p>
          <a:p>
            <a:pPr lvl="0">
              <a:lnSpc>
                <a:spcPct val="115000"/>
              </a:lnSpc>
              <a:spcAft>
                <a:spcPts val="300"/>
              </a:spcAft>
            </a:pPr>
            <a:r>
              <a:rPr lang="fr-FR" sz="1000" b="1" dirty="0" smtClean="0">
                <a:solidFill>
                  <a:prstClr val="black"/>
                </a:solidFill>
                <a:latin typeface="Arial"/>
                <a:ea typeface="Calibri"/>
                <a:cs typeface="Times New Roman"/>
              </a:rPr>
              <a:t>Exclure la restriction pour un utilisateur</a:t>
            </a:r>
            <a:endParaRPr lang="fr-FR" sz="1000" dirty="0" smtClean="0">
              <a:solidFill>
                <a:prstClr val="black"/>
              </a:solidFill>
              <a:latin typeface="Arial"/>
              <a:ea typeface="Calibri"/>
              <a:cs typeface="Times New Roman"/>
            </a:endParaRPr>
          </a:p>
          <a:p>
            <a:pPr marL="342900" lvl="0" indent="-342900">
              <a:lnSpc>
                <a:spcPct val="115000"/>
              </a:lnSpc>
              <a:spcAft>
                <a:spcPts val="995"/>
              </a:spcAft>
              <a:buFont typeface="+mj-lt"/>
              <a:buAutoNum type="arabicPeriod"/>
              <a:tabLst>
                <a:tab pos="457200" algn="l"/>
              </a:tabLst>
            </a:pPr>
            <a:r>
              <a:rPr lang="fr-FR" sz="1000" dirty="0">
                <a:solidFill>
                  <a:prstClr val="black"/>
                </a:solidFill>
                <a:latin typeface="Arial"/>
                <a:ea typeface="Calibri"/>
                <a:cs typeface="Times New Roman"/>
              </a:rPr>
              <a:t>Dans le Gestionnaire de serveur sur </a:t>
            </a:r>
            <a:r>
              <a:rPr lang="en-US" sz="1000" b="1" dirty="0">
                <a:solidFill>
                  <a:prstClr val="black"/>
                </a:solidFill>
                <a:latin typeface="Arial"/>
                <a:ea typeface="Calibri"/>
                <a:cs typeface="Times New Roman"/>
              </a:rPr>
              <a:t>LON-DC1</a:t>
            </a:r>
            <a:r>
              <a:rPr lang="fr-FR" sz="1000" dirty="0">
                <a:solidFill>
                  <a:prstClr val="black"/>
                </a:solidFill>
                <a:latin typeface="Arial"/>
                <a:ea typeface="Calibri"/>
                <a:cs typeface="Times New Roman"/>
              </a:rPr>
              <a:t>, cliquez sur </a:t>
            </a:r>
            <a:r>
              <a:rPr lang="en-US" sz="1000" b="1" dirty="0" err="1">
                <a:solidFill>
                  <a:prstClr val="black"/>
                </a:solidFill>
                <a:latin typeface="Arial"/>
                <a:ea typeface="Calibri"/>
                <a:cs typeface="Times New Roman"/>
              </a:rPr>
              <a:t>Outils</a:t>
            </a:r>
            <a:r>
              <a:rPr lang="fr-FR" sz="1000" dirty="0">
                <a:solidFill>
                  <a:prstClr val="black"/>
                </a:solidFill>
                <a:latin typeface="Arial"/>
                <a:ea typeface="Calibri"/>
                <a:cs typeface="Times New Roman"/>
              </a:rPr>
              <a:t>, puis sur </a:t>
            </a:r>
            <a:r>
              <a:rPr lang="en-US" sz="1000" b="1" dirty="0">
                <a:solidFill>
                  <a:prstClr val="black"/>
                </a:solidFill>
                <a:latin typeface="Arial"/>
                <a:ea typeface="Times New Roman"/>
                <a:cs typeface="Times New Roman"/>
              </a:rPr>
              <a:t>Services AD RMS (Active Directory Rights Management Services)</a:t>
            </a:r>
            <a:r>
              <a:rPr lang="fr-FR" sz="1000" dirty="0" smtClean="0">
                <a:solidFill>
                  <a:prstClr val="black"/>
                </a:solidFill>
                <a:latin typeface="Arial"/>
                <a:ea typeface="Calibri"/>
                <a:cs typeface="Times New Roman"/>
              </a:rPr>
              <a:t>.</a:t>
            </a:r>
            <a:endParaRPr lang="fr-FR" sz="1000" dirty="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tabLst>
                <a:tab pos="457200" algn="l"/>
              </a:tabLst>
            </a:pPr>
            <a:r>
              <a:rPr lang="fr-FR" sz="1000" dirty="0">
                <a:solidFill>
                  <a:prstClr val="black"/>
                </a:solidFill>
                <a:latin typeface="Arial"/>
                <a:ea typeface="Calibri"/>
                <a:cs typeface="Times New Roman"/>
              </a:rPr>
              <a:t>Dans la console AD RMS, développez </a:t>
            </a:r>
            <a:r>
              <a:rPr lang="en-US" sz="1000" b="1" dirty="0">
                <a:solidFill>
                  <a:prstClr val="black"/>
                </a:solidFill>
                <a:latin typeface="Arial"/>
                <a:ea typeface="Calibri"/>
                <a:cs typeface="Times New Roman"/>
              </a:rPr>
              <a:t>lon-dc1.adatum.com (Local)</a:t>
            </a:r>
            <a:r>
              <a:rPr lang="fr-FR" sz="1000" dirty="0" smtClean="0">
                <a:solidFill>
                  <a:prstClr val="black"/>
                </a:solidFill>
                <a:latin typeface="Arial"/>
                <a:ea typeface="Calibri"/>
                <a:cs typeface="Times New Roman"/>
              </a:rPr>
              <a:t>.</a:t>
            </a:r>
            <a:endParaRPr lang="fr-FR" sz="1000" dirty="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tabLst>
                <a:tab pos="457200" algn="l"/>
              </a:tabLst>
            </a:pPr>
            <a:r>
              <a:rPr lang="fr-FR" sz="1000" dirty="0" smtClean="0">
                <a:solidFill>
                  <a:prstClr val="black"/>
                </a:solidFill>
                <a:latin typeface="Arial"/>
                <a:ea typeface="Calibri"/>
                <a:cs typeface="Times New Roman"/>
              </a:rPr>
              <a:t>Développez </a:t>
            </a:r>
            <a:r>
              <a:rPr lang="fr-FR" sz="1000" b="1" dirty="0" smtClean="0">
                <a:solidFill>
                  <a:prstClr val="black"/>
                </a:solidFill>
                <a:latin typeface="Arial"/>
                <a:ea typeface="Calibri"/>
                <a:cs typeface="Times New Roman"/>
              </a:rPr>
              <a:t>Stratégies d'exclusion</a:t>
            </a:r>
            <a:r>
              <a:rPr lang="fr-FR" sz="1000" dirty="0" smtClean="0">
                <a:solidFill>
                  <a:prstClr val="black"/>
                </a:solidFill>
                <a:latin typeface="Arial"/>
                <a:ea typeface="Calibri"/>
                <a:cs typeface="Times New Roman"/>
              </a:rPr>
              <a:t>, puis cliquez sur </a:t>
            </a:r>
            <a:r>
              <a:rPr lang="fr-FR" sz="1000" b="1" dirty="0" smtClean="0">
                <a:solidFill>
                  <a:prstClr val="black"/>
                </a:solidFill>
                <a:latin typeface="Arial"/>
                <a:ea typeface="Calibri"/>
                <a:cs typeface="Times New Roman"/>
              </a:rPr>
              <a:t>Utilisateurs</a:t>
            </a:r>
            <a:r>
              <a:rPr lang="fr-FR" sz="1000" dirty="0" smtClean="0">
                <a:solidFill>
                  <a:prstClr val="black"/>
                </a:solidFill>
                <a:latin typeface="Arial"/>
                <a:ea typeface="Calibri"/>
                <a:cs typeface="Times New Roman"/>
              </a:rPr>
              <a:t>.</a:t>
            </a:r>
            <a:endParaRPr lang="fr-FR" sz="1000" dirty="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tabLst>
                <a:tab pos="457200" algn="l"/>
              </a:tabLst>
            </a:pPr>
            <a:r>
              <a:rPr lang="fr-FR" sz="1000" dirty="0" smtClean="0">
                <a:solidFill>
                  <a:prstClr val="black"/>
                </a:solidFill>
                <a:latin typeface="Arial"/>
                <a:ea typeface="Calibri"/>
                <a:cs typeface="Times New Roman"/>
              </a:rPr>
              <a:t>Dans le volet Actions, cliquez sur </a:t>
            </a:r>
            <a:r>
              <a:rPr lang="fr-FR" sz="1000" b="1" dirty="0" smtClean="0">
                <a:solidFill>
                  <a:prstClr val="black"/>
                </a:solidFill>
                <a:latin typeface="Arial"/>
                <a:ea typeface="Calibri"/>
                <a:cs typeface="Times New Roman"/>
              </a:rPr>
              <a:t>Activer l'exclusion d'utilisateurs</a:t>
            </a:r>
            <a:r>
              <a:rPr lang="fr-FR" sz="1000" dirty="0" smtClean="0">
                <a:solidFill>
                  <a:prstClr val="black"/>
                </a:solidFill>
                <a:latin typeface="Arial"/>
                <a:ea typeface="Calibri"/>
                <a:cs typeface="Times New Roman"/>
              </a:rPr>
              <a:t>.</a:t>
            </a:r>
            <a:endParaRPr lang="fr-FR" sz="1000" dirty="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tabLst>
                <a:tab pos="457200" algn="l"/>
              </a:tabLst>
            </a:pPr>
            <a:r>
              <a:rPr lang="fr-FR" sz="1000" dirty="0" smtClean="0">
                <a:solidFill>
                  <a:prstClr val="black"/>
                </a:solidFill>
                <a:latin typeface="Arial"/>
                <a:ea typeface="Calibri"/>
                <a:cs typeface="Times New Roman"/>
              </a:rPr>
              <a:t>Dans le volet Actions, cliquez sur </a:t>
            </a:r>
            <a:r>
              <a:rPr lang="fr-FR" sz="1000" b="1" dirty="0" smtClean="0">
                <a:solidFill>
                  <a:prstClr val="black"/>
                </a:solidFill>
                <a:latin typeface="Arial"/>
                <a:ea typeface="Calibri"/>
                <a:cs typeface="Times New Roman"/>
              </a:rPr>
              <a:t>Exclure le certificat de compte de droits</a:t>
            </a:r>
            <a:r>
              <a:rPr lang="fr-FR" sz="1000" dirty="0" smtClean="0">
                <a:solidFill>
                  <a:prstClr val="black"/>
                </a:solidFill>
                <a:latin typeface="Arial"/>
                <a:ea typeface="Calibri"/>
                <a:cs typeface="Times New Roman"/>
              </a:rPr>
              <a:t>.</a:t>
            </a:r>
            <a:endParaRPr lang="fr-FR" sz="1000" dirty="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tabLst>
                <a:tab pos="457200" algn="l"/>
              </a:tabLst>
            </a:pPr>
            <a:r>
              <a:rPr lang="fr-FR" sz="1000" dirty="0" smtClean="0">
                <a:solidFill>
                  <a:prstClr val="black"/>
                </a:solidFill>
                <a:latin typeface="Arial"/>
                <a:ea typeface="Calibri"/>
                <a:cs typeface="Times New Roman"/>
              </a:rPr>
              <a:t>Dans la page </a:t>
            </a:r>
            <a:r>
              <a:rPr lang="fr-FR" sz="1000" b="1" dirty="0" smtClean="0">
                <a:solidFill>
                  <a:prstClr val="black"/>
                </a:solidFill>
                <a:latin typeface="Arial"/>
                <a:ea typeface="Calibri"/>
                <a:cs typeface="Times New Roman"/>
              </a:rPr>
              <a:t>Ajouter un certificat de compte de droits à exclure</a:t>
            </a:r>
            <a:r>
              <a:rPr lang="fr-FR" sz="1000" dirty="0" smtClean="0">
                <a:solidFill>
                  <a:prstClr val="black"/>
                </a:solidFill>
                <a:latin typeface="Arial"/>
                <a:ea typeface="Calibri"/>
                <a:cs typeface="Times New Roman"/>
              </a:rPr>
              <a:t>, vérifiez que la case d'option </a:t>
            </a:r>
            <a:r>
              <a:rPr lang="fr-FR" sz="1000" b="1" dirty="0" smtClean="0">
                <a:solidFill>
                  <a:prstClr val="black"/>
                </a:solidFill>
                <a:latin typeface="Arial"/>
                <a:ea typeface="Calibri"/>
                <a:cs typeface="Times New Roman"/>
              </a:rPr>
              <a:t>Utiliser cette option pour exclure les certificats de compte des droits des utilisateurs internes qui disposent d'un compte des services de domaine Active Directory</a:t>
            </a:r>
            <a:r>
              <a:rPr lang="fr-FR" sz="1000" dirty="0" smtClean="0">
                <a:solidFill>
                  <a:prstClr val="black"/>
                </a:solidFill>
                <a:latin typeface="Arial"/>
                <a:ea typeface="Calibri"/>
                <a:cs typeface="Times New Roman"/>
              </a:rPr>
              <a:t> est sélectionnée. Tapez </a:t>
            </a:r>
            <a:r>
              <a:rPr lang="fr-FR" sz="1000" b="1" dirty="0" smtClean="0">
                <a:solidFill>
                  <a:prstClr val="black"/>
                </a:solidFill>
                <a:latin typeface="Arial"/>
                <a:ea typeface="Calibri"/>
                <a:cs typeface="Times New Roman"/>
              </a:rPr>
              <a:t>hani@adatum.com</a:t>
            </a:r>
            <a:r>
              <a:rPr lang="fr-FR" sz="1000" dirty="0" smtClean="0">
                <a:solidFill>
                  <a:prstClr val="black"/>
                </a:solidFill>
                <a:latin typeface="Arial"/>
                <a:ea typeface="Calibri"/>
                <a:cs typeface="Times New Roman"/>
              </a:rPr>
              <a:t> dans la zone </a:t>
            </a:r>
            <a:r>
              <a:rPr lang="fr-FR" sz="1000" b="1" dirty="0" smtClean="0">
                <a:solidFill>
                  <a:prstClr val="black"/>
                </a:solidFill>
                <a:latin typeface="Arial"/>
                <a:ea typeface="Calibri"/>
                <a:cs typeface="Times New Roman"/>
              </a:rPr>
              <a:t>Nom d'utilisateur</a:t>
            </a:r>
            <a:r>
              <a:rPr lang="fr-FR" sz="1000" dirty="0" smtClean="0">
                <a:solidFill>
                  <a:prstClr val="black"/>
                </a:solidFill>
                <a:latin typeface="Arial"/>
                <a:ea typeface="Calibri"/>
                <a:cs typeface="Times New Roman"/>
              </a:rPr>
              <a:t>. </a:t>
            </a:r>
            <a:endParaRPr lang="fr-FR" sz="1000" dirty="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tabLst>
                <a:tab pos="457200" algn="l"/>
              </a:tabLst>
            </a:pPr>
            <a:r>
              <a:rPr lang="fr-FR" sz="1000" dirty="0" smtClean="0">
                <a:solidFill>
                  <a:prstClr val="black"/>
                </a:solidFill>
                <a:latin typeface="Arial"/>
                <a:ea typeface="Calibri"/>
                <a:cs typeface="Times New Roman"/>
              </a:rPr>
              <a:t>Cliquez sur </a:t>
            </a:r>
            <a:r>
              <a:rPr lang="fr-FR" sz="1000" b="1" dirty="0" smtClean="0">
                <a:solidFill>
                  <a:prstClr val="black"/>
                </a:solidFill>
                <a:latin typeface="Arial"/>
                <a:ea typeface="Calibri"/>
                <a:cs typeface="Times New Roman"/>
              </a:rPr>
              <a:t>Terminer</a:t>
            </a:r>
            <a:r>
              <a:rPr lang="fr-FR" sz="1000" dirty="0" smtClean="0">
                <a:solidFill>
                  <a:prstClr val="black"/>
                </a:solidFill>
                <a:latin typeface="Arial"/>
                <a:ea typeface="Calibri"/>
                <a:cs typeface="Times New Roman"/>
              </a:rPr>
              <a:t>.</a:t>
            </a:r>
            <a:endParaRPr lang="fr-FR" sz="1000" dirty="0" smtClean="0">
              <a:solidFill>
                <a:prstClr val="black"/>
              </a:solidFill>
              <a:latin typeface="Arial"/>
              <a:ea typeface="Times New Roman"/>
              <a:cs typeface="Times New Roman"/>
            </a:endParaRPr>
          </a:p>
          <a:p>
            <a:pPr>
              <a:lnSpc>
                <a:spcPct val="115000"/>
              </a:lnSpc>
              <a:spcAft>
                <a:spcPts val="1000"/>
              </a:spcAft>
            </a:pPr>
            <a:r>
              <a:rPr lang="fr-FR" sz="1000" dirty="0" smtClean="0">
                <a:solidFill>
                  <a:prstClr val="black"/>
                </a:solidFill>
                <a:latin typeface="Arial"/>
                <a:ea typeface="Calibri"/>
                <a:cs typeface="Times New Roman"/>
              </a:rPr>
              <a:t>L'adresse de messagerie et la clé publique de Hani doivent apparaître dans le tableau de la page </a:t>
            </a:r>
            <a:r>
              <a:rPr lang="en-US" sz="1000" b="1" dirty="0" err="1">
                <a:solidFill>
                  <a:prstClr val="black"/>
                </a:solidFill>
                <a:latin typeface="Arial"/>
                <a:ea typeface="SimSun"/>
                <a:cs typeface="Arial"/>
              </a:rPr>
              <a:t>Informations</a:t>
            </a:r>
            <a:r>
              <a:rPr lang="en-US" sz="1000" b="1" dirty="0">
                <a:solidFill>
                  <a:prstClr val="black"/>
                </a:solidFill>
                <a:latin typeface="Arial"/>
                <a:ea typeface="SimSun"/>
                <a:cs typeface="Arial"/>
              </a:rPr>
              <a:t> </a:t>
            </a:r>
            <a:r>
              <a:rPr lang="en-US" sz="1000" b="1" dirty="0" err="1">
                <a:solidFill>
                  <a:prstClr val="black"/>
                </a:solidFill>
                <a:latin typeface="Arial"/>
                <a:ea typeface="SimSun"/>
                <a:cs typeface="Arial"/>
              </a:rPr>
              <a:t>sur</a:t>
            </a:r>
            <a:r>
              <a:rPr lang="en-US" sz="1000" b="1" dirty="0">
                <a:solidFill>
                  <a:prstClr val="black"/>
                </a:solidFill>
                <a:latin typeface="Arial"/>
                <a:ea typeface="SimSun"/>
                <a:cs typeface="Arial"/>
              </a:rPr>
              <a:t> les exclusions </a:t>
            </a:r>
            <a:r>
              <a:rPr lang="en-US" sz="1000" b="1" dirty="0" err="1">
                <a:solidFill>
                  <a:prstClr val="black"/>
                </a:solidFill>
                <a:latin typeface="Arial"/>
                <a:ea typeface="SimSun"/>
                <a:cs typeface="Arial"/>
              </a:rPr>
              <a:t>d'utilisateurs</a:t>
            </a:r>
            <a:r>
              <a:rPr lang="fr-FR" sz="1000" dirty="0" smtClean="0">
                <a:solidFill>
                  <a:prstClr val="black"/>
                </a:solidFill>
                <a:latin typeface="Arial"/>
                <a:ea typeface="Calibri"/>
                <a:cs typeface="Times New Roman"/>
              </a:rPr>
              <a:t>.</a:t>
            </a:r>
            <a:endParaRPr lang="fr-FR" sz="1000" dirty="0" smtClean="0">
              <a:solidFill>
                <a:prstClr val="black"/>
              </a:solidFill>
              <a:latin typeface="Arial"/>
              <a:ea typeface="Calibri"/>
              <a:cs typeface="Times New Roman"/>
            </a:endParaRPr>
          </a:p>
        </p:txBody>
      </p:sp>
      <p:sp>
        <p:nvSpPr>
          <p:cNvPr id="4" name="Slide Number Placeholder 3"/>
          <p:cNvSpPr>
            <a:spLocks noGrp="1"/>
          </p:cNvSpPr>
          <p:nvPr>
            <p:ph type="sldNum" sz="quarter" idx="10"/>
          </p:nvPr>
        </p:nvSpPr>
        <p:spPr/>
        <p:txBody>
          <a:bodyPr/>
          <a:lstStyle/>
          <a:p>
            <a:fld id="{B0DCCA6E-50B3-4613-98BC-509B80EFCF86}" type="slidenum">
              <a:rPr lang="fr-FR" smtClean="0"/>
              <a:pPr/>
              <a:t>27</a:t>
            </a:fld>
            <a:endParaRPr lang="fr-F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9" name="Rectangle 8"/>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 Planification et implémentation d'une infrastructure de gestion des droits relatifs à l'information (IRM)</a:t>
            </a:r>
            <a:endParaRPr lang="fr-FR" sz="1200" b="1">
              <a:solidFill>
                <a:srgbClr val="336699"/>
              </a:solidFill>
              <a:latin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995"/>
              </a:spcAft>
              <a:tabLst>
                <a:tab pos="457200" algn="l"/>
              </a:tabLst>
            </a:pPr>
            <a:r>
              <a:rPr lang="en-US" sz="1000" b="1" dirty="0" err="1">
                <a:solidFill>
                  <a:prstClr val="black"/>
                </a:solidFill>
                <a:latin typeface="Arial"/>
                <a:ea typeface="SimSun"/>
                <a:cs typeface="Arial"/>
              </a:rPr>
              <a:t>Arrêter</a:t>
            </a:r>
            <a:r>
              <a:rPr lang="en-US" sz="1000" b="1" dirty="0">
                <a:solidFill>
                  <a:prstClr val="black"/>
                </a:solidFill>
                <a:latin typeface="Arial"/>
                <a:ea typeface="SimSun"/>
                <a:cs typeface="Arial"/>
              </a:rPr>
              <a:t> </a:t>
            </a:r>
            <a:r>
              <a:rPr lang="en-US" sz="1000" b="1" dirty="0" err="1">
                <a:solidFill>
                  <a:prstClr val="black"/>
                </a:solidFill>
                <a:latin typeface="Arial"/>
                <a:ea typeface="SimSun"/>
                <a:cs typeface="Arial"/>
              </a:rPr>
              <a:t>l'exclusion</a:t>
            </a:r>
            <a:r>
              <a:rPr lang="en-US" sz="1000" b="1" dirty="0">
                <a:solidFill>
                  <a:prstClr val="black"/>
                </a:solidFill>
                <a:latin typeface="Arial"/>
                <a:ea typeface="SimSun"/>
                <a:cs typeface="Arial"/>
              </a:rPr>
              <a:t> des </a:t>
            </a:r>
            <a:r>
              <a:rPr lang="en-US" sz="1000" b="1" dirty="0" err="1">
                <a:solidFill>
                  <a:prstClr val="black"/>
                </a:solidFill>
                <a:latin typeface="Arial"/>
                <a:ea typeface="SimSun"/>
                <a:cs typeface="Arial"/>
              </a:rPr>
              <a:t>certificats</a:t>
            </a:r>
            <a:r>
              <a:rPr lang="en-US" sz="1000" b="1" dirty="0">
                <a:solidFill>
                  <a:prstClr val="black"/>
                </a:solidFill>
                <a:latin typeface="Arial"/>
                <a:ea typeface="SimSun"/>
                <a:cs typeface="Arial"/>
              </a:rPr>
              <a:t> de </a:t>
            </a:r>
            <a:r>
              <a:rPr lang="en-US" sz="1000" b="1" dirty="0" err="1">
                <a:solidFill>
                  <a:prstClr val="black"/>
                </a:solidFill>
                <a:latin typeface="Arial"/>
                <a:ea typeface="SimSun"/>
                <a:cs typeface="Arial"/>
              </a:rPr>
              <a:t>compte</a:t>
            </a:r>
            <a:r>
              <a:rPr lang="en-US" sz="1000" b="1" dirty="0">
                <a:solidFill>
                  <a:prstClr val="black"/>
                </a:solidFill>
                <a:latin typeface="Arial"/>
                <a:ea typeface="SimSun"/>
                <a:cs typeface="Arial"/>
              </a:rPr>
              <a:t> de </a:t>
            </a:r>
            <a:r>
              <a:rPr lang="en-US" sz="1000" b="1" dirty="0" err="1">
                <a:solidFill>
                  <a:prstClr val="black"/>
                </a:solidFill>
                <a:latin typeface="Arial"/>
                <a:ea typeface="SimSun"/>
                <a:cs typeface="Arial"/>
              </a:rPr>
              <a:t>droits</a:t>
            </a:r>
            <a:r>
              <a:rPr lang="en-US" sz="1000" b="1" dirty="0">
                <a:solidFill>
                  <a:prstClr val="black"/>
                </a:solidFill>
                <a:latin typeface="Arial"/>
                <a:ea typeface="SimSun"/>
                <a:cs typeface="Arial"/>
              </a:rPr>
              <a:t> des </a:t>
            </a:r>
            <a:r>
              <a:rPr lang="en-US" sz="1000" b="1" dirty="0" err="1">
                <a:solidFill>
                  <a:prstClr val="black"/>
                </a:solidFill>
                <a:latin typeface="Arial"/>
                <a:ea typeface="SimSun"/>
                <a:cs typeface="Arial"/>
              </a:rPr>
              <a:t>utilisateurs</a:t>
            </a:r>
            <a:endParaRPr lang="fr-FR" sz="1000" dirty="0">
              <a:solidFill>
                <a:prstClr val="black"/>
              </a:solidFill>
              <a:latin typeface="Arial"/>
              <a:ea typeface="SimSun"/>
              <a:cs typeface="Arial"/>
            </a:endParaRPr>
          </a:p>
          <a:p>
            <a:pPr marL="342900" lvl="0" indent="-342900">
              <a:lnSpc>
                <a:spcPct val="115000"/>
              </a:lnSpc>
              <a:spcAft>
                <a:spcPts val="995"/>
              </a:spcAft>
              <a:buFont typeface="+mj-lt"/>
              <a:buAutoNum type="arabicPeriod"/>
              <a:tabLst>
                <a:tab pos="457200" algn="l"/>
              </a:tabLst>
            </a:pPr>
            <a:r>
              <a:rPr lang="fr-FR" sz="1000" dirty="0" smtClean="0">
                <a:solidFill>
                  <a:prstClr val="black"/>
                </a:solidFill>
                <a:latin typeface="Arial"/>
                <a:ea typeface="Calibri"/>
                <a:cs typeface="Times New Roman"/>
              </a:rPr>
              <a:t>Ouvrez </a:t>
            </a:r>
            <a:r>
              <a:rPr lang="fr-FR" sz="1000" dirty="0" smtClean="0">
                <a:solidFill>
                  <a:prstClr val="black"/>
                </a:solidFill>
                <a:latin typeface="Arial"/>
                <a:ea typeface="Calibri"/>
                <a:cs typeface="Times New Roman"/>
              </a:rPr>
              <a:t>la console AD RMS, puis développez le cluster AD RMS. </a:t>
            </a:r>
            <a:endParaRPr lang="fr-FR" sz="1000" dirty="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tabLst>
                <a:tab pos="457200" algn="l"/>
              </a:tabLst>
            </a:pPr>
            <a:r>
              <a:rPr lang="fr-FR" sz="1000" dirty="0" smtClean="0">
                <a:solidFill>
                  <a:prstClr val="black"/>
                </a:solidFill>
                <a:latin typeface="Arial"/>
                <a:ea typeface="Calibri"/>
                <a:cs typeface="Times New Roman"/>
              </a:rPr>
              <a:t>Dans l'arborescence de la console, développez </a:t>
            </a:r>
            <a:r>
              <a:rPr lang="fr-FR" sz="1000" b="1" dirty="0" smtClean="0">
                <a:solidFill>
                  <a:prstClr val="black"/>
                </a:solidFill>
                <a:latin typeface="Arial"/>
                <a:ea typeface="Calibri"/>
                <a:cs typeface="Times New Roman"/>
              </a:rPr>
              <a:t>Stratégies d'exclusion</a:t>
            </a:r>
            <a:r>
              <a:rPr lang="fr-FR" sz="1000" dirty="0" smtClean="0">
                <a:solidFill>
                  <a:prstClr val="black"/>
                </a:solidFill>
                <a:latin typeface="Arial"/>
                <a:ea typeface="Calibri"/>
                <a:cs typeface="Times New Roman"/>
              </a:rPr>
              <a:t>, puis cliquez sur </a:t>
            </a:r>
            <a:r>
              <a:rPr lang="fr-FR" sz="1000" b="1" dirty="0" smtClean="0">
                <a:solidFill>
                  <a:prstClr val="black"/>
                </a:solidFill>
                <a:latin typeface="Arial"/>
                <a:ea typeface="Calibri"/>
                <a:cs typeface="Times New Roman"/>
              </a:rPr>
              <a:t>Utilisateurs</a:t>
            </a:r>
            <a:r>
              <a:rPr lang="fr-FR" sz="1000" dirty="0" smtClean="0">
                <a:solidFill>
                  <a:prstClr val="black"/>
                </a:solidFill>
                <a:latin typeface="Arial"/>
                <a:ea typeface="Calibri"/>
                <a:cs typeface="Times New Roman"/>
              </a:rPr>
              <a:t>. </a:t>
            </a:r>
          </a:p>
          <a:p>
            <a:pPr marL="342900" lvl="0" indent="-342900">
              <a:lnSpc>
                <a:spcPct val="115000"/>
              </a:lnSpc>
              <a:spcAft>
                <a:spcPts val="995"/>
              </a:spcAft>
              <a:buFont typeface="+mj-lt"/>
              <a:buAutoNum type="arabicPeriod" startAt="3"/>
              <a:tabLst>
                <a:tab pos="457200" algn="l"/>
              </a:tabLst>
            </a:pPr>
            <a:r>
              <a:rPr lang="fr-FR" sz="1000" dirty="0" smtClean="0">
                <a:solidFill>
                  <a:prstClr val="black"/>
                </a:solidFill>
                <a:latin typeface="Arial"/>
                <a:ea typeface="Calibri"/>
                <a:cs typeface="Times New Roman"/>
              </a:rPr>
              <a:t>Effectuez l'une des opérations suivantes :</a:t>
            </a:r>
            <a:endParaRPr lang="fr-FR" sz="1000" dirty="0" smtClean="0">
              <a:solidFill>
                <a:prstClr val="black"/>
              </a:solidFill>
              <a:latin typeface="Arial"/>
              <a:ea typeface="Times New Roman"/>
              <a:cs typeface="Times New Roman"/>
            </a:endParaRPr>
          </a:p>
          <a:p>
            <a:pPr marL="742950" lvl="1" indent="-285750">
              <a:lnSpc>
                <a:spcPct val="115000"/>
              </a:lnSpc>
              <a:spcAft>
                <a:spcPts val="995"/>
              </a:spcAft>
              <a:buFont typeface="Symbol"/>
              <a:buChar char=""/>
              <a:tabLst>
                <a:tab pos="914400" algn="l"/>
              </a:tabLst>
            </a:pPr>
            <a:r>
              <a:rPr lang="fr-FR" sz="1000" dirty="0" smtClean="0">
                <a:solidFill>
                  <a:prstClr val="black"/>
                </a:solidFill>
                <a:latin typeface="Arial"/>
                <a:ea typeface="Calibri"/>
                <a:cs typeface="Times New Roman"/>
              </a:rPr>
              <a:t>Pour désactiver l'exclusion d'utilisateurs pour tous les comptes d'utilisateurs, dans le volet Actions, cliquez sur </a:t>
            </a:r>
            <a:r>
              <a:rPr lang="fr-FR" sz="1000" b="1" dirty="0" smtClean="0">
                <a:solidFill>
                  <a:prstClr val="black"/>
                </a:solidFill>
                <a:latin typeface="Arial"/>
                <a:ea typeface="Calibri"/>
                <a:cs typeface="Times New Roman"/>
              </a:rPr>
              <a:t>Désactiver l'exclusion d'utilisateurs</a:t>
            </a:r>
            <a:r>
              <a:rPr lang="fr-FR" sz="1000" dirty="0" smtClean="0">
                <a:solidFill>
                  <a:prstClr val="black"/>
                </a:solidFill>
                <a:latin typeface="Arial"/>
                <a:ea typeface="Calibri"/>
                <a:cs typeface="Times New Roman"/>
              </a:rPr>
              <a:t>. Tous les comptes d'utilisateurs précédemment exclus pourront acquérir les licences d'utilisation AD RMS.</a:t>
            </a:r>
            <a:endParaRPr lang="fr-FR" sz="1000" dirty="0" smtClean="0">
              <a:solidFill>
                <a:prstClr val="black"/>
              </a:solidFill>
              <a:latin typeface="Arial"/>
              <a:ea typeface="Times New Roman"/>
              <a:cs typeface="Times New Roman"/>
            </a:endParaRPr>
          </a:p>
          <a:p>
            <a:pPr marL="742950" lvl="1" indent="-285750">
              <a:lnSpc>
                <a:spcPct val="115000"/>
              </a:lnSpc>
              <a:spcAft>
                <a:spcPts val="995"/>
              </a:spcAft>
              <a:buFont typeface="Symbol"/>
              <a:buChar char=""/>
              <a:tabLst>
                <a:tab pos="914400" algn="l"/>
              </a:tabLst>
            </a:pPr>
            <a:r>
              <a:rPr lang="fr-FR" sz="1000" dirty="0">
                <a:solidFill>
                  <a:prstClr val="black"/>
                </a:solidFill>
                <a:latin typeface="Arial"/>
                <a:ea typeface="Calibri"/>
                <a:cs typeface="Times New Roman"/>
              </a:rPr>
              <a:t>Pour cesser d'exclure un compte d'utilisateur spécifique, comme celui d'Hani ci-dessus</a:t>
            </a:r>
            <a:r>
              <a:rPr lang="fr-FR" sz="1000" dirty="0" smtClean="0">
                <a:solidFill>
                  <a:prstClr val="black"/>
                </a:solidFill>
                <a:latin typeface="Arial"/>
                <a:ea typeface="Calibri"/>
                <a:cs typeface="Times New Roman"/>
              </a:rPr>
              <a:t>, dans le volet de résultats, sélectionnez son certificat d'utilisateur exclu. Dans le volet Actions, cliquez sur </a:t>
            </a:r>
            <a:r>
              <a:rPr lang="fr-FR" sz="1000" b="1" dirty="0" smtClean="0">
                <a:solidFill>
                  <a:prstClr val="black"/>
                </a:solidFill>
                <a:latin typeface="Arial"/>
                <a:ea typeface="Calibri"/>
                <a:cs typeface="Times New Roman"/>
              </a:rPr>
              <a:t>Supprimer</a:t>
            </a:r>
            <a:r>
              <a:rPr lang="fr-FR" sz="1000" dirty="0" smtClean="0">
                <a:solidFill>
                  <a:prstClr val="black"/>
                </a:solidFill>
                <a:latin typeface="Arial"/>
                <a:ea typeface="Calibri"/>
                <a:cs typeface="Times New Roman"/>
              </a:rPr>
              <a:t>, puis cliquez sur </a:t>
            </a:r>
            <a:r>
              <a:rPr lang="fr-FR" sz="1000" b="1" dirty="0" smtClean="0">
                <a:solidFill>
                  <a:prstClr val="black"/>
                </a:solidFill>
                <a:latin typeface="Arial"/>
                <a:ea typeface="Calibri"/>
                <a:cs typeface="Times New Roman"/>
              </a:rPr>
              <a:t>Oui</a:t>
            </a:r>
            <a:r>
              <a:rPr lang="fr-FR" sz="1000" dirty="0" smtClean="0">
                <a:solidFill>
                  <a:prstClr val="black"/>
                </a:solidFill>
                <a:latin typeface="Arial"/>
                <a:ea typeface="Calibri"/>
                <a:cs typeface="Times New Roman"/>
              </a:rPr>
              <a:t> pour confirmer la suppression.</a:t>
            </a:r>
            <a:endParaRPr lang="fr-FR" sz="1000" dirty="0" smtClean="0">
              <a:latin typeface="Arial"/>
              <a:ea typeface="Calibri"/>
              <a:cs typeface="Times New Roman"/>
            </a:endParaRPr>
          </a:p>
          <a:p>
            <a:pPr>
              <a:lnSpc>
                <a:spcPct val="115000"/>
              </a:lnSpc>
              <a:spcAft>
                <a:spcPts val="1000"/>
              </a:spcAft>
            </a:pPr>
            <a:r>
              <a:rPr lang="fr-FR" sz="1000" dirty="0" smtClean="0">
                <a:latin typeface="Arial"/>
                <a:ea typeface="Calibri"/>
                <a:cs typeface="Times New Roman"/>
              </a:rPr>
              <a:t>Définissez et décrivez le groupe des super utilisateurs, et expliquez qu'il peut être utile pour la récupération de données. En outre, expliquez qu'un serveur Exchange peut être membre du groupe des supers utilisateurs en cas d'intégration d'AD RMS à Exchange Server 2010 ou Exchange Server 2013. Notez que vous devez créer un compte qui sera utilisé par les serveurs Exchange pour déchiffrer les messages, et ajouter ce compte au groupe des super utilisateurs.</a:t>
            </a:r>
          </a:p>
          <a:p>
            <a:pPr>
              <a:lnSpc>
                <a:spcPct val="115000"/>
              </a:lnSpc>
              <a:spcAft>
                <a:spcPts val="1000"/>
              </a:spcAft>
            </a:pPr>
            <a:r>
              <a:rPr lang="fr-FR" sz="1000" dirty="0" smtClean="0">
                <a:latin typeface="Arial"/>
                <a:ea typeface="Calibri"/>
                <a:cs typeface="Times New Roman"/>
              </a:rPr>
              <a:t>Pour installer un groupe de super utilisateurs :</a:t>
            </a:r>
          </a:p>
          <a:p>
            <a:pPr marL="342900" marR="0" lvl="0" indent="-342900">
              <a:lnSpc>
                <a:spcPct val="115000"/>
              </a:lnSpc>
              <a:spcBef>
                <a:spcPts val="0"/>
              </a:spcBef>
              <a:spcAft>
                <a:spcPts val="995"/>
              </a:spcAft>
              <a:buFont typeface="+mj-lt"/>
              <a:buAutoNum type="arabicPeriod"/>
              <a:tabLst>
                <a:tab pos="457200" algn="l"/>
              </a:tabLst>
            </a:pPr>
            <a:r>
              <a:rPr lang="fr-FR" sz="1000" dirty="0" smtClean="0">
                <a:effectLst/>
                <a:latin typeface="Arial"/>
                <a:ea typeface="Times New Roman"/>
                <a:cs typeface="Times New Roman"/>
              </a:rPr>
              <a:t>Ouvrez la console AD RMS, puis développez le cluster AD RMS. </a:t>
            </a:r>
          </a:p>
          <a:p>
            <a:pPr marL="342900" marR="0" lvl="0" indent="-342900">
              <a:lnSpc>
                <a:spcPct val="115000"/>
              </a:lnSpc>
              <a:spcBef>
                <a:spcPts val="0"/>
              </a:spcBef>
              <a:spcAft>
                <a:spcPts val="995"/>
              </a:spcAft>
              <a:buFont typeface="+mj-lt"/>
              <a:buAutoNum type="arabicPeriod"/>
              <a:tabLst>
                <a:tab pos="457200" algn="l"/>
              </a:tabLst>
            </a:pPr>
            <a:r>
              <a:rPr lang="fr-FR" sz="1000" dirty="0" smtClean="0">
                <a:effectLst/>
                <a:latin typeface="Arial"/>
                <a:ea typeface="Times New Roman"/>
                <a:cs typeface="Times New Roman"/>
              </a:rPr>
              <a:t>Dans l'arborescence de la console, développez </a:t>
            </a:r>
            <a:r>
              <a:rPr lang="fr-FR" sz="1000" b="1" dirty="0" smtClean="0">
                <a:effectLst/>
                <a:latin typeface="Arial"/>
                <a:ea typeface="Times New Roman"/>
                <a:cs typeface="Times New Roman"/>
              </a:rPr>
              <a:t>Stratégies de sécurité</a:t>
            </a:r>
            <a:r>
              <a:rPr lang="fr-FR" sz="1000" dirty="0" smtClean="0">
                <a:effectLst/>
                <a:latin typeface="Arial"/>
                <a:ea typeface="Times New Roman"/>
                <a:cs typeface="Times New Roman"/>
              </a:rPr>
              <a:t>, puis cliquez sur </a:t>
            </a:r>
            <a:r>
              <a:rPr lang="fr-FR" sz="1000" b="1" dirty="0" smtClean="0">
                <a:effectLst/>
                <a:latin typeface="Arial"/>
                <a:ea typeface="Times New Roman"/>
                <a:cs typeface="Times New Roman"/>
              </a:rPr>
              <a:t>Super utilisateurs</a:t>
            </a:r>
            <a:r>
              <a:rPr lang="fr-FR"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tabLst>
                <a:tab pos="457200" algn="l"/>
              </a:tabLst>
            </a:pPr>
            <a:r>
              <a:rPr lang="fr-FR" sz="1000" dirty="0" smtClean="0">
                <a:effectLst/>
                <a:latin typeface="Arial"/>
                <a:ea typeface="Times New Roman"/>
                <a:cs typeface="Times New Roman"/>
              </a:rPr>
              <a:t>Dans le volet Actions, cliquez sur </a:t>
            </a:r>
            <a:r>
              <a:rPr lang="fr-FR" sz="1000" b="1" dirty="0" smtClean="0">
                <a:effectLst/>
                <a:latin typeface="Arial"/>
                <a:ea typeface="Times New Roman"/>
                <a:cs typeface="Times New Roman"/>
              </a:rPr>
              <a:t>Activer les super utilisateurs</a:t>
            </a:r>
            <a:r>
              <a:rPr lang="fr-FR"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tabLst>
                <a:tab pos="457200" algn="l"/>
              </a:tabLst>
            </a:pPr>
            <a:r>
              <a:rPr lang="fr-FR" sz="1000" dirty="0" smtClean="0">
                <a:effectLst/>
                <a:latin typeface="Arial"/>
                <a:ea typeface="Times New Roman"/>
                <a:cs typeface="Times New Roman"/>
              </a:rPr>
              <a:t>Dans le volet de résultats, cliquez sur </a:t>
            </a:r>
            <a:r>
              <a:rPr lang="fr-FR" sz="1000" b="1" dirty="0" smtClean="0">
                <a:effectLst/>
                <a:latin typeface="Arial"/>
                <a:ea typeface="Times New Roman"/>
                <a:cs typeface="Times New Roman"/>
              </a:rPr>
              <a:t>Modifier le groupe des super utilisateurs</a:t>
            </a:r>
            <a:r>
              <a:rPr lang="fr-FR" sz="1000" dirty="0" smtClean="0">
                <a:effectLst/>
                <a:latin typeface="Arial"/>
                <a:ea typeface="Times New Roman"/>
                <a:cs typeface="Times New Roman"/>
              </a:rPr>
              <a:t> pour ouvrir la feuille de propriétés de </a:t>
            </a:r>
            <a:r>
              <a:rPr lang="fr-FR" sz="1000" b="1" dirty="0" smtClean="0">
                <a:effectLst/>
                <a:latin typeface="Arial"/>
                <a:ea typeface="Times New Roman"/>
                <a:cs typeface="Times New Roman"/>
              </a:rPr>
              <a:t>Super utilisateurs</a:t>
            </a:r>
            <a:r>
              <a:rPr lang="fr-FR"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tabLst>
                <a:tab pos="457200" algn="l"/>
              </a:tabLst>
            </a:pPr>
            <a:r>
              <a:rPr lang="fr-FR" sz="1000" dirty="0" smtClean="0">
                <a:effectLst/>
                <a:latin typeface="Arial"/>
                <a:ea typeface="Times New Roman"/>
                <a:cs typeface="Times New Roman"/>
              </a:rPr>
              <a:t>Dans la zone </a:t>
            </a:r>
            <a:r>
              <a:rPr lang="fr-FR" sz="1000" b="1" dirty="0" smtClean="0">
                <a:effectLst/>
                <a:latin typeface="Arial"/>
                <a:ea typeface="Times New Roman"/>
                <a:cs typeface="Times New Roman"/>
              </a:rPr>
              <a:t>Groupe </a:t>
            </a:r>
            <a:r>
              <a:rPr lang="fr-FR" sz="1000" b="1" dirty="0" smtClean="0">
                <a:effectLst/>
                <a:latin typeface="Arial"/>
                <a:ea typeface="Times New Roman"/>
                <a:cs typeface="Times New Roman"/>
              </a:rPr>
              <a:t>de </a:t>
            </a:r>
            <a:r>
              <a:rPr lang="fr-FR" sz="1000" b="1" dirty="0" smtClean="0">
                <a:effectLst/>
                <a:latin typeface="Arial"/>
                <a:ea typeface="Times New Roman"/>
                <a:cs typeface="Times New Roman"/>
              </a:rPr>
              <a:t>super utilisateurs</a:t>
            </a:r>
            <a:r>
              <a:rPr lang="fr-FR" sz="1000" dirty="0" smtClean="0">
                <a:effectLst/>
                <a:latin typeface="Arial"/>
                <a:ea typeface="Times New Roman"/>
                <a:cs typeface="Times New Roman"/>
              </a:rPr>
              <a:t>, tapez l'adresse de messagerie d'un groupe existant dans la forêt Active Directory, ou cliquez sur </a:t>
            </a:r>
            <a:r>
              <a:rPr lang="fr-FR" sz="1000" b="1" dirty="0" smtClean="0">
                <a:effectLst/>
                <a:latin typeface="Arial"/>
                <a:ea typeface="Times New Roman"/>
                <a:cs typeface="Times New Roman"/>
              </a:rPr>
              <a:t>Parcourir</a:t>
            </a:r>
            <a:r>
              <a:rPr lang="fr-FR" sz="1000" dirty="0" smtClean="0">
                <a:effectLst/>
                <a:latin typeface="Arial"/>
                <a:ea typeface="Times New Roman"/>
                <a:cs typeface="Times New Roman"/>
              </a:rPr>
              <a:t> pour accéder aux utilisateurs et groupes définis dans l'annuaire.</a:t>
            </a:r>
          </a:p>
          <a:p>
            <a:pPr marL="342900" marR="0" lvl="0" indent="-342900">
              <a:lnSpc>
                <a:spcPct val="115000"/>
              </a:lnSpc>
              <a:spcBef>
                <a:spcPts val="0"/>
              </a:spcBef>
              <a:spcAft>
                <a:spcPts val="995"/>
              </a:spcAft>
              <a:buFont typeface="+mj-lt"/>
              <a:buAutoNum type="arabicPeriod"/>
              <a:tabLst>
                <a:tab pos="457200" algn="l"/>
              </a:tabLst>
            </a:pPr>
            <a:r>
              <a:rPr lang="fr-FR" sz="1000" dirty="0" smtClean="0">
                <a:effectLst/>
                <a:latin typeface="Arial"/>
                <a:ea typeface="Times New Roman"/>
                <a:cs typeface="Times New Roman"/>
              </a:rPr>
              <a:t>Cliquez sur </a:t>
            </a:r>
            <a:r>
              <a:rPr lang="fr-FR" sz="1000" b="1" dirty="0" smtClean="0">
                <a:effectLst/>
                <a:latin typeface="Arial"/>
                <a:ea typeface="Times New Roman"/>
                <a:cs typeface="Times New Roman"/>
              </a:rPr>
              <a:t>OK</a:t>
            </a:r>
            <a:r>
              <a:rPr lang="fr-FR" sz="1000" dirty="0" smtClean="0">
                <a:effectLst/>
                <a:latin typeface="Arial"/>
                <a:ea typeface="Times New Roman"/>
                <a:cs typeface="Times New Roman"/>
              </a:rPr>
              <a:t>.</a:t>
            </a:r>
            <a:endParaRPr lang="fr-FR" sz="1000" dirty="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5683F72D-4582-45DC-91B3-992085101A36}" type="slidenum">
              <a:rPr lang="fr-FR" smtClean="0"/>
              <a:t>28</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 Planification et implémentation d'une infrastructure de gestion des droits relatifs à l'information (IRM)</a:t>
            </a:r>
            <a:endParaRPr lang="fr-FR" sz="1200" b="1">
              <a:solidFill>
                <a:srgbClr val="336699"/>
              </a:solidFill>
              <a:latin typeface="Arial"/>
            </a:endParaRPr>
          </a:p>
        </p:txBody>
      </p:sp>
    </p:spTree>
    <p:extLst>
      <p:ext uri="{BB962C8B-B14F-4D97-AF65-F5344CB8AC3E}">
        <p14:creationId xmlns:p14="http://schemas.microsoft.com/office/powerpoint/2010/main" val="11561384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a:latin typeface="Arial"/>
                <a:ea typeface="Calibri"/>
                <a:cs typeface="Times New Roman"/>
              </a:rPr>
              <a:t>Expliquez qu'AD RMS peut s'intégrer à d'autres produits, tels qu'Exchange Server et la technologie SharePoint.</a:t>
            </a:r>
          </a:p>
          <a:p>
            <a:pPr>
              <a:lnSpc>
                <a:spcPct val="115000"/>
              </a:lnSpc>
              <a:spcAft>
                <a:spcPts val="1000"/>
              </a:spcAft>
            </a:pPr>
            <a:r>
              <a:rPr lang="en-US" sz="1000" dirty="0">
                <a:latin typeface="Arial"/>
                <a:ea typeface="Calibri"/>
                <a:cs typeface="Times New Roman"/>
              </a:rPr>
              <a:t>Présentez les avantages de l'utilisation du mode de chiffrement 2, qui fournit un chiffrement </a:t>
            </a:r>
            <a:r>
              <a:rPr lang="en-US" sz="1000">
                <a:latin typeface="Arial"/>
                <a:ea typeface="Calibri"/>
                <a:cs typeface="Times New Roman"/>
              </a:rPr>
              <a:t>fort </a:t>
            </a:r>
            <a:r>
              <a:rPr lang="en-US" sz="1000" smtClean="0">
                <a:latin typeface="Arial"/>
                <a:ea typeface="Calibri"/>
                <a:cs typeface="Times New Roman"/>
              </a:rPr>
              <a:t>du chiffrement </a:t>
            </a:r>
            <a:r>
              <a:rPr lang="en-US" sz="1000" dirty="0">
                <a:latin typeface="Arial"/>
                <a:ea typeface="Calibri"/>
                <a:cs typeface="Times New Roman"/>
              </a:rPr>
              <a:t>2048 bits et de l'algorithme de hachage SHA-2 (clés SHA-2/SHA-256 bits), rendu obligatoire par le NIST (National Institute of Standards and Technology).</a:t>
            </a:r>
          </a:p>
        </p:txBody>
      </p:sp>
      <p:sp>
        <p:nvSpPr>
          <p:cNvPr id="4" name="Slide Number Placeholder 3"/>
          <p:cNvSpPr>
            <a:spLocks noGrp="1"/>
          </p:cNvSpPr>
          <p:nvPr>
            <p:ph type="sldNum" sz="quarter" idx="10"/>
          </p:nvPr>
        </p:nvSpPr>
        <p:spPr/>
        <p:txBody>
          <a:bodyPr/>
          <a:lstStyle/>
          <a:p>
            <a:fld id="{5683F72D-4582-45DC-91B3-992085101A36}" type="slidenum">
              <a:rPr lang="en-US" smtClean="0"/>
              <a:t>29</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8" name="Rectangle 7"/>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13 : Planification et implémentation d'une infrastructure de gestion des droits relatifs à l'information (IRM)</a:t>
            </a:r>
            <a:endParaRPr lang="en-US" sz="1200" b="1">
              <a:solidFill>
                <a:srgbClr val="336699"/>
              </a:solidFill>
              <a:latin typeface="Arial"/>
            </a:endParaRPr>
          </a:p>
        </p:txBody>
      </p:sp>
    </p:spTree>
    <p:extLst>
      <p:ext uri="{BB962C8B-B14F-4D97-AF65-F5344CB8AC3E}">
        <p14:creationId xmlns:p14="http://schemas.microsoft.com/office/powerpoint/2010/main" val="2220140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hr-HR" sz="1000" dirty="0">
                <a:latin typeface="Arial"/>
                <a:ea typeface="Calibri"/>
                <a:cs typeface="Times New Roman"/>
              </a:rPr>
              <a:t>Présentez brièvement le contenu de la leçon. L'objectif de cette leçon est de rappeler aux </a:t>
            </a:r>
            <a:r>
              <a:rPr lang="hr-HR" sz="1000">
                <a:latin typeface="Arial"/>
                <a:ea typeface="Calibri"/>
                <a:cs typeface="Times New Roman"/>
              </a:rPr>
              <a:t>stagiaires </a:t>
            </a:r>
            <a:r>
              <a:rPr lang="hr-HR" sz="1000" smtClean="0">
                <a:latin typeface="Arial"/>
                <a:ea typeface="Calibri"/>
                <a:cs typeface="Times New Roman"/>
              </a:rPr>
              <a:t>ce</a:t>
            </a:r>
            <a:r>
              <a:rPr lang="es-ES" sz="1000" smtClean="0">
                <a:latin typeface="Arial"/>
                <a:ea typeface="Calibri"/>
                <a:cs typeface="Times New Roman"/>
              </a:rPr>
              <a:t> </a:t>
            </a:r>
            <a:r>
              <a:rPr lang="hr-HR" sz="1000" smtClean="0">
                <a:latin typeface="Arial"/>
                <a:ea typeface="Calibri"/>
                <a:cs typeface="Times New Roman"/>
              </a:rPr>
              <a:t>qu'est </a:t>
            </a:r>
            <a:r>
              <a:rPr lang="hr-HR" sz="1000" dirty="0">
                <a:latin typeface="Arial"/>
                <a:ea typeface="Calibri"/>
                <a:cs typeface="Times New Roman"/>
              </a:rPr>
              <a:t>AD RMS, et non de leur enseigner les notions de base sur celui-ci.</a:t>
            </a:r>
            <a:endParaRPr lang="en-US" sz="1000" dirty="0">
              <a:latin typeface="Arial"/>
              <a:ea typeface="Calibri"/>
              <a:cs typeface="Times New Roman"/>
            </a:endParaRPr>
          </a:p>
        </p:txBody>
      </p:sp>
      <p:sp>
        <p:nvSpPr>
          <p:cNvPr id="4" name="Slide Number Placeholder 3"/>
          <p:cNvSpPr>
            <a:spLocks noGrp="1"/>
          </p:cNvSpPr>
          <p:nvPr>
            <p:ph type="sldNum" sz="quarter" idx="10"/>
          </p:nvPr>
        </p:nvSpPr>
        <p:spPr/>
        <p:txBody>
          <a:bodyPr/>
          <a:lstStyle/>
          <a:p>
            <a:fld id="{5683F72D-4582-45DC-91B3-992085101A36}" type="slidenum">
              <a:rPr lang="en-US" smtClean="0"/>
              <a:t>3</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8" name="Rectangle 7"/>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13 : Planification et implémentation d'une infrastructure de gestion des droits relatifs à l'information (IRM)</a:t>
            </a:r>
            <a:endParaRPr lang="en-US" sz="1200" b="1">
              <a:solidFill>
                <a:srgbClr val="336699"/>
              </a:solidFill>
              <a:latin typeface="Arial"/>
            </a:endParaRPr>
          </a:p>
        </p:txBody>
      </p:sp>
    </p:spTree>
    <p:extLst>
      <p:ext uri="{BB962C8B-B14F-4D97-AF65-F5344CB8AC3E}">
        <p14:creationId xmlns:p14="http://schemas.microsoft.com/office/powerpoint/2010/main" val="20675998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hr-HR" sz="1000">
                <a:latin typeface="Arial"/>
                <a:ea typeface="Calibri"/>
                <a:cs typeface="Times New Roman"/>
              </a:rPr>
              <a:t>Présentez le contenu de la leçon, et expliquez que cette leçon décrit les méthodes pour fournir aux utilisateurs externes une partie ou la totalité des services AD RMS que votre organisation déploie </a:t>
            </a:r>
            <a:r>
              <a:rPr lang="hr-HR" sz="1000" smtClean="0">
                <a:latin typeface="Arial"/>
                <a:ea typeface="Calibri"/>
                <a:cs typeface="Times New Roman"/>
              </a:rPr>
              <a:t>en</a:t>
            </a:r>
            <a:r>
              <a:rPr lang="es-ES" sz="1000" smtClean="0">
                <a:latin typeface="Arial"/>
                <a:ea typeface="Calibri"/>
                <a:cs typeface="Times New Roman"/>
              </a:rPr>
              <a:t> </a:t>
            </a:r>
            <a:r>
              <a:rPr lang="hr-HR" sz="1000" smtClean="0">
                <a:latin typeface="Arial"/>
                <a:ea typeface="Calibri"/>
                <a:cs typeface="Times New Roman"/>
              </a:rPr>
              <a:t>interne</a:t>
            </a:r>
            <a:r>
              <a:rPr lang="hr-HR" sz="1000">
                <a:latin typeface="Arial"/>
                <a:ea typeface="Calibri"/>
                <a:cs typeface="Times New Roman"/>
              </a:rPr>
              <a:t>, ainsi que l'interopérabilité avec d'autres installations AD RMS.</a:t>
            </a:r>
            <a:endParaRPr lang="en-US"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5683F72D-4582-45DC-91B3-992085101A36}" type="slidenum">
              <a:rPr lang="en-US" smtClean="0"/>
              <a:t>30</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8" name="Rectangle 7"/>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13 : Planification et implémentation d'une infrastructure de gestion des droits relatifs à l'information (IRM)</a:t>
            </a:r>
            <a:endParaRPr lang="en-US" sz="1200" b="1">
              <a:solidFill>
                <a:srgbClr val="336699"/>
              </a:solidFill>
              <a:latin typeface="Arial"/>
            </a:endParaRPr>
          </a:p>
        </p:txBody>
      </p:sp>
    </p:spTree>
    <p:extLst>
      <p:ext uri="{BB962C8B-B14F-4D97-AF65-F5344CB8AC3E}">
        <p14:creationId xmlns:p14="http://schemas.microsoft.com/office/powerpoint/2010/main" val="31356184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a:latin typeface="Arial"/>
                <a:ea typeface="Calibri"/>
                <a:cs typeface="Times New Roman"/>
              </a:rPr>
              <a:t>Définissez une stratégie d'approbation et expliquez que les stagiaires peuvent établir une stratégie d'approbation de différentes façons. Pour plus d'informations sur chacune des stratégies d'approbation disponibles, reportez-vous au manuel du stagiaire.</a:t>
            </a:r>
          </a:p>
          <a:p>
            <a:pPr>
              <a:lnSpc>
                <a:spcPct val="115000"/>
              </a:lnSpc>
              <a:spcAft>
                <a:spcPts val="300"/>
              </a:spcAft>
            </a:pPr>
            <a:r>
              <a:rPr lang="en-US" sz="1000" b="1" dirty="0">
                <a:latin typeface="Arial"/>
                <a:ea typeface="Calibri"/>
                <a:cs typeface="Times New Roman"/>
              </a:rPr>
              <a:t>Question</a:t>
            </a:r>
            <a:endParaRPr lang="en-US" sz="1000" dirty="0">
              <a:latin typeface="Arial"/>
              <a:ea typeface="Calibri"/>
              <a:cs typeface="Times New Roman"/>
            </a:endParaRPr>
          </a:p>
          <a:p>
            <a:pPr>
              <a:lnSpc>
                <a:spcPct val="115000"/>
              </a:lnSpc>
              <a:spcAft>
                <a:spcPts val="1000"/>
              </a:spcAft>
            </a:pPr>
            <a:r>
              <a:rPr lang="en-US" sz="1000" dirty="0">
                <a:latin typeface="Arial"/>
                <a:ea typeface="Calibri"/>
                <a:cs typeface="Times New Roman"/>
              </a:rPr>
              <a:t>Dans quels scénarios devez-vous fournir l'accès externe à AD RMS ?</a:t>
            </a:r>
          </a:p>
          <a:p>
            <a:pPr>
              <a:lnSpc>
                <a:spcPct val="115000"/>
              </a:lnSpc>
              <a:spcAft>
                <a:spcPts val="300"/>
              </a:spcAft>
            </a:pPr>
            <a:r>
              <a:rPr lang="en-US" sz="1000" b="1" dirty="0">
                <a:latin typeface="Arial"/>
                <a:ea typeface="Calibri"/>
                <a:cs typeface="Times New Roman"/>
              </a:rPr>
              <a:t>Réponse</a:t>
            </a:r>
            <a:endParaRPr lang="en-US" sz="1000" dirty="0">
              <a:latin typeface="Arial"/>
              <a:ea typeface="Calibri"/>
              <a:cs typeface="Times New Roman"/>
            </a:endParaRPr>
          </a:p>
          <a:p>
            <a:pPr>
              <a:lnSpc>
                <a:spcPct val="115000"/>
              </a:lnSpc>
              <a:spcAft>
                <a:spcPts val="1000"/>
              </a:spcAft>
            </a:pPr>
            <a:r>
              <a:rPr lang="en-US" sz="1000" dirty="0">
                <a:latin typeface="Arial"/>
                <a:ea typeface="Calibri"/>
                <a:cs typeface="Times New Roman"/>
              </a:rPr>
              <a:t>Vous devez fournir un accès externe à AD RMS si vous souhaitez distribuer ou accepter les documents d'autres organisations protégés par AD RMS, ou si vous souhaitez envoyer un contenu </a:t>
            </a:r>
            <a:r>
              <a:rPr lang="en-US" sz="1000">
                <a:latin typeface="Arial"/>
                <a:ea typeface="Calibri"/>
                <a:cs typeface="Times New Roman"/>
              </a:rPr>
              <a:t>protégé </a:t>
            </a:r>
            <a:r>
              <a:rPr lang="en-US" sz="1000" smtClean="0">
                <a:latin typeface="Arial"/>
                <a:ea typeface="Calibri"/>
                <a:cs typeface="Times New Roman"/>
              </a:rPr>
              <a:t>par AD RMS </a:t>
            </a:r>
            <a:r>
              <a:rPr lang="en-US" sz="1000" dirty="0">
                <a:latin typeface="Arial"/>
                <a:ea typeface="Calibri"/>
                <a:cs typeface="Times New Roman"/>
              </a:rPr>
              <a:t>sur Internet.</a:t>
            </a:r>
          </a:p>
        </p:txBody>
      </p:sp>
      <p:sp>
        <p:nvSpPr>
          <p:cNvPr id="4" name="Slide Number Placeholder 3"/>
          <p:cNvSpPr>
            <a:spLocks noGrp="1"/>
          </p:cNvSpPr>
          <p:nvPr>
            <p:ph type="sldNum" sz="quarter" idx="10"/>
          </p:nvPr>
        </p:nvSpPr>
        <p:spPr/>
        <p:txBody>
          <a:bodyPr/>
          <a:lstStyle/>
          <a:p>
            <a:fld id="{5683F72D-4582-45DC-91B3-992085101A36}" type="slidenum">
              <a:rPr lang="en-US" smtClean="0"/>
              <a:t>31</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8" name="Rectangle 7"/>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13 : Planification et implémentation d'une infrastructure de gestion des droits relatifs à l'information (IRM)</a:t>
            </a:r>
            <a:endParaRPr lang="en-US" sz="1200" b="1">
              <a:solidFill>
                <a:srgbClr val="336699"/>
              </a:solidFill>
              <a:latin typeface="Arial"/>
            </a:endParaRPr>
          </a:p>
        </p:txBody>
      </p:sp>
    </p:spTree>
    <p:extLst>
      <p:ext uri="{BB962C8B-B14F-4D97-AF65-F5344CB8AC3E}">
        <p14:creationId xmlns:p14="http://schemas.microsoft.com/office/powerpoint/2010/main" val="37648693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Calibri"/>
                <a:cs typeface="Times New Roman"/>
              </a:rPr>
              <a:t>Informez les stagiaires que certaines éditions Office ne proposent pas la protection RMS, mais que toutes peuvent la consommer. Si les systèmes des utilisateurs ne sont pas équipés de Microsoft Office ou autres produits Office, ils peuvent consommer le contenu protégé – et doivent savoir que la protection persiste – à l'aide des visionneuses Microsoft Office gratuites et de la spécification XPS (XML Paper Specification), pour imprimer les fichiers, si leurs autorisations le leur permettent. Il existe également un module </a:t>
            </a:r>
            <a:r>
              <a:rPr lang="en-US" sz="1000" smtClean="0">
                <a:latin typeface="Arial"/>
                <a:ea typeface="Calibri"/>
                <a:cs typeface="Times New Roman"/>
              </a:rPr>
              <a:t>de gestion </a:t>
            </a:r>
            <a:r>
              <a:rPr lang="en-US" sz="1000">
                <a:latin typeface="Arial"/>
                <a:ea typeface="Calibri"/>
                <a:cs typeface="Times New Roman"/>
              </a:rPr>
              <a:t>des droits disponible pour Internet Explorer.</a:t>
            </a:r>
          </a:p>
        </p:txBody>
      </p:sp>
      <p:sp>
        <p:nvSpPr>
          <p:cNvPr id="4" name="Slide Number Placeholder 3"/>
          <p:cNvSpPr>
            <a:spLocks noGrp="1"/>
          </p:cNvSpPr>
          <p:nvPr>
            <p:ph type="sldNum" sz="quarter" idx="10"/>
          </p:nvPr>
        </p:nvSpPr>
        <p:spPr/>
        <p:txBody>
          <a:bodyPr/>
          <a:lstStyle/>
          <a:p>
            <a:fld id="{5683F72D-4582-45DC-91B3-992085101A36}" type="slidenum">
              <a:rPr lang="en-US" smtClean="0"/>
              <a:t>32</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8" name="Rectangle 7"/>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13 : Planification et implémentation d'une infrastructure de gestion des droits relatifs à l'information (IRM)</a:t>
            </a:r>
            <a:endParaRPr lang="en-US" sz="1200" b="1">
              <a:solidFill>
                <a:srgbClr val="336699"/>
              </a:solidFill>
              <a:latin typeface="Arial"/>
            </a:endParaRPr>
          </a:p>
        </p:txBody>
      </p:sp>
    </p:spTree>
    <p:extLst>
      <p:ext uri="{BB962C8B-B14F-4D97-AF65-F5344CB8AC3E}">
        <p14:creationId xmlns:p14="http://schemas.microsoft.com/office/powerpoint/2010/main" val="23273612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Calibri"/>
                <a:cs typeface="Times New Roman"/>
              </a:rPr>
              <a:t>Expliquez qu'un domaine d'utilisateur approuvé est une approbation unidirectionnel entre les clusters </a:t>
            </a:r>
            <a:r>
              <a:rPr lang="en-US" sz="1000" smtClean="0">
                <a:latin typeface="Arial"/>
                <a:ea typeface="Calibri"/>
                <a:cs typeface="Times New Roman"/>
              </a:rPr>
              <a:t>AD RMS </a:t>
            </a:r>
            <a:r>
              <a:rPr lang="en-US" sz="1000">
                <a:latin typeface="Arial"/>
                <a:ea typeface="Calibri"/>
                <a:cs typeface="Times New Roman"/>
              </a:rPr>
              <a:t>de forêts différentes. Il permet à vos utilisateurs du domaine de consommer le contenu </a:t>
            </a:r>
            <a:r>
              <a:rPr lang="en-US" sz="1000" smtClean="0">
                <a:latin typeface="Arial"/>
                <a:ea typeface="Calibri"/>
                <a:cs typeface="Times New Roman"/>
              </a:rPr>
              <a:t>protégé par </a:t>
            </a:r>
            <a:r>
              <a:rPr lang="en-US" sz="1000">
                <a:latin typeface="Arial"/>
                <a:ea typeface="Calibri"/>
                <a:cs typeface="Times New Roman"/>
              </a:rPr>
              <a:t>le certificat de compte de droits des autres utilisateurs du domaine. Si vous souhaitez </a:t>
            </a:r>
            <a:r>
              <a:rPr lang="en-US" sz="1000" smtClean="0">
                <a:latin typeface="Arial"/>
                <a:ea typeface="Calibri"/>
                <a:cs typeface="Times New Roman"/>
              </a:rPr>
              <a:t>que les utilisateurs </a:t>
            </a:r>
            <a:r>
              <a:rPr lang="en-US" sz="1000">
                <a:latin typeface="Arial"/>
                <a:ea typeface="Calibri"/>
                <a:cs typeface="Times New Roman"/>
              </a:rPr>
              <a:t>des deux forêts consomment le contenu protégé de l'autre forêt, vous devez </a:t>
            </a:r>
            <a:r>
              <a:rPr lang="en-US" sz="1000" smtClean="0">
                <a:latin typeface="Arial"/>
                <a:ea typeface="Calibri"/>
                <a:cs typeface="Times New Roman"/>
              </a:rPr>
              <a:t>établir séparément </a:t>
            </a:r>
            <a:r>
              <a:rPr lang="en-US" sz="1000">
                <a:latin typeface="Arial"/>
                <a:ea typeface="Calibri"/>
                <a:cs typeface="Times New Roman"/>
              </a:rPr>
              <a:t>les deux domaines d'utilisateurs approuvés. Vous devez également travailler </a:t>
            </a:r>
            <a:r>
              <a:rPr lang="en-US" sz="1000" smtClean="0">
                <a:latin typeface="Arial"/>
                <a:ea typeface="Calibri"/>
                <a:cs typeface="Times New Roman"/>
              </a:rPr>
              <a:t>avec les administrateurs </a:t>
            </a:r>
            <a:r>
              <a:rPr lang="en-US" sz="1000">
                <a:latin typeface="Arial"/>
                <a:ea typeface="Calibri"/>
                <a:cs typeface="Times New Roman"/>
              </a:rPr>
              <a:t>de l'autre domaine afin d'acquérir leur certificat de licence serveur et l'ajouter </a:t>
            </a:r>
            <a:r>
              <a:rPr lang="en-US" sz="1000" smtClean="0">
                <a:latin typeface="Arial"/>
                <a:ea typeface="Calibri"/>
                <a:cs typeface="Times New Roman"/>
              </a:rPr>
              <a:t>à votre magasin </a:t>
            </a:r>
            <a:r>
              <a:rPr lang="en-US" sz="1000">
                <a:latin typeface="Arial"/>
                <a:ea typeface="Calibri"/>
                <a:cs typeface="Times New Roman"/>
              </a:rPr>
              <a:t>AD RMS. En outre, vous devez activer l'accès anonyme à l'URL du pipeline du domaine d'approbation. Notez qu'un domaine d'utilisateur approuvé n'est pas la même chose qu'une approbation </a:t>
            </a:r>
            <a:r>
              <a:rPr lang="en-US" sz="1000" smtClean="0">
                <a:latin typeface="Arial"/>
                <a:ea typeface="Calibri"/>
                <a:cs typeface="Times New Roman"/>
              </a:rPr>
              <a:t>de forêt </a:t>
            </a:r>
            <a:r>
              <a:rPr lang="en-US" sz="1000">
                <a:latin typeface="Arial"/>
                <a:ea typeface="Calibri"/>
                <a:cs typeface="Times New Roman"/>
              </a:rPr>
              <a:t>AD DS. Vous pouvez encore établir un service AD FS, ce qui facilitera l'énumération des groupes et rendra superflue la connexion anonyme à l'URL du pipeline. </a:t>
            </a:r>
          </a:p>
        </p:txBody>
      </p:sp>
      <p:sp>
        <p:nvSpPr>
          <p:cNvPr id="4" name="Slide Number Placeholder 3"/>
          <p:cNvSpPr>
            <a:spLocks noGrp="1"/>
          </p:cNvSpPr>
          <p:nvPr>
            <p:ph type="sldNum" sz="quarter" idx="10"/>
          </p:nvPr>
        </p:nvSpPr>
        <p:spPr/>
        <p:txBody>
          <a:bodyPr/>
          <a:lstStyle/>
          <a:p>
            <a:fld id="{5683F72D-4582-45DC-91B3-992085101A36}" type="slidenum">
              <a:rPr lang="en-US" smtClean="0"/>
              <a:t>33</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8" name="Rectangle 7"/>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13 : Planification et implémentation d'une infrastructure de gestion des droits relatifs à l'information (IRM)</a:t>
            </a:r>
            <a:endParaRPr lang="en-US" sz="1200" b="1">
              <a:solidFill>
                <a:srgbClr val="336699"/>
              </a:solidFill>
              <a:latin typeface="Arial"/>
            </a:endParaRPr>
          </a:p>
        </p:txBody>
      </p:sp>
    </p:spTree>
    <p:extLst>
      <p:ext uri="{BB962C8B-B14F-4D97-AF65-F5344CB8AC3E}">
        <p14:creationId xmlns:p14="http://schemas.microsoft.com/office/powerpoint/2010/main" val="13721492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Définissez un domaine de publication approuvé. Le domaine de publication approuvé ressemble </a:t>
            </a:r>
            <a:r>
              <a:rPr lang="en-US" sz="1000" smtClean="0">
                <a:latin typeface="Arial"/>
                <a:ea typeface="Calibri"/>
                <a:cs typeface="Times New Roman"/>
              </a:rPr>
              <a:t>à un domaine </a:t>
            </a:r>
            <a:r>
              <a:rPr lang="en-US" sz="1000">
                <a:latin typeface="Arial"/>
                <a:ea typeface="Calibri"/>
                <a:cs typeface="Times New Roman"/>
              </a:rPr>
              <a:t>d'utilisateur approuvé et vous le configurez de manière similaire. Cependant, </a:t>
            </a:r>
            <a:r>
              <a:rPr lang="en-US" sz="1000" smtClean="0">
                <a:latin typeface="Arial"/>
                <a:ea typeface="Calibri"/>
                <a:cs typeface="Times New Roman"/>
              </a:rPr>
              <a:t>un domaine de publication </a:t>
            </a:r>
            <a:r>
              <a:rPr lang="en-US" sz="1000">
                <a:latin typeface="Arial"/>
                <a:ea typeface="Calibri"/>
                <a:cs typeface="Times New Roman"/>
              </a:rPr>
              <a:t>approuvé présente un plus grand risque pour la sécurité qu'un domaine d'utilisateur approuvé, car il requiert le partage de la clé privée. De nombreuses organisations ont </a:t>
            </a:r>
            <a:r>
              <a:rPr lang="en-US" sz="1000" smtClean="0">
                <a:latin typeface="Arial"/>
                <a:ea typeface="Calibri"/>
                <a:cs typeface="Times New Roman"/>
              </a:rPr>
              <a:t>des stratégies de sécurité </a:t>
            </a:r>
            <a:r>
              <a:rPr lang="en-US" sz="1000">
                <a:latin typeface="Arial"/>
                <a:ea typeface="Calibri"/>
                <a:cs typeface="Times New Roman"/>
              </a:rPr>
              <a:t>qui empêchent le partage de telles clés. En outre, les domaines de publication approuvés </a:t>
            </a:r>
            <a:r>
              <a:rPr lang="en-US" sz="1000" smtClean="0">
                <a:latin typeface="Arial"/>
                <a:ea typeface="Calibri"/>
                <a:cs typeface="Times New Roman"/>
              </a:rPr>
              <a:t>sont utiles </a:t>
            </a:r>
            <a:r>
              <a:rPr lang="en-US" sz="1000">
                <a:latin typeface="Arial"/>
                <a:ea typeface="Calibri"/>
                <a:cs typeface="Times New Roman"/>
              </a:rPr>
              <a:t>lorsque </a:t>
            </a:r>
            <a:r>
              <a:rPr lang="en-US" sz="1000" smtClean="0">
                <a:latin typeface="Arial"/>
                <a:ea typeface="Calibri"/>
                <a:cs typeface="Times New Roman"/>
              </a:rPr>
              <a:t>la même </a:t>
            </a:r>
            <a:r>
              <a:rPr lang="en-US" sz="1000">
                <a:latin typeface="Arial"/>
                <a:ea typeface="Calibri"/>
                <a:cs typeface="Times New Roman"/>
              </a:rPr>
              <a:t>organisation possède des forêts distinctes, telles qu'une filiale </a:t>
            </a:r>
            <a:r>
              <a:rPr lang="en-US" sz="1000" smtClean="0">
                <a:latin typeface="Arial"/>
                <a:ea typeface="Calibri"/>
                <a:cs typeface="Times New Roman"/>
              </a:rPr>
              <a:t>et son </a:t>
            </a:r>
            <a:r>
              <a:rPr lang="en-US" sz="1000">
                <a:latin typeface="Arial"/>
                <a:ea typeface="Calibri"/>
                <a:cs typeface="Times New Roman"/>
              </a:rPr>
              <a:t>parent, ou lorsque vous vous apprêtez à désaffecter une forêt particulière et à la réorganiser en une forêt globale.</a:t>
            </a:r>
          </a:p>
        </p:txBody>
      </p:sp>
      <p:sp>
        <p:nvSpPr>
          <p:cNvPr id="4" name="Slide Number Placeholder 3"/>
          <p:cNvSpPr>
            <a:spLocks noGrp="1"/>
          </p:cNvSpPr>
          <p:nvPr>
            <p:ph type="sldNum" sz="quarter" idx="10"/>
          </p:nvPr>
        </p:nvSpPr>
        <p:spPr/>
        <p:txBody>
          <a:bodyPr/>
          <a:lstStyle/>
          <a:p>
            <a:fld id="{5683F72D-4582-45DC-91B3-992085101A36}" type="slidenum">
              <a:rPr lang="en-US" smtClean="0"/>
              <a:t>34</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8" name="Rectangle 7"/>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13 : Planification et implémentation d'une infrastructure de gestion des droits relatifs à l'information (IRM)</a:t>
            </a:r>
            <a:endParaRPr lang="en-US" sz="1200" b="1">
              <a:solidFill>
                <a:srgbClr val="336699"/>
              </a:solidFill>
              <a:latin typeface="Arial"/>
            </a:endParaRPr>
          </a:p>
        </p:txBody>
      </p:sp>
    </p:spTree>
    <p:extLst>
      <p:ext uri="{BB962C8B-B14F-4D97-AF65-F5344CB8AC3E}">
        <p14:creationId xmlns:p14="http://schemas.microsoft.com/office/powerpoint/2010/main" val="12259072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Calibri"/>
                <a:cs typeface="Times New Roman"/>
              </a:rPr>
              <a:t>Voici les tâches requises pour installer et configurer la prise en charge de Microsoft Federation Gateway sur un cluster AD RMS : </a:t>
            </a:r>
          </a:p>
          <a:p>
            <a:pPr marL="342900" marR="0" lvl="0" indent="-342900">
              <a:lnSpc>
                <a:spcPct val="115000"/>
              </a:lnSpc>
              <a:spcBef>
                <a:spcPts val="0"/>
              </a:spcBef>
              <a:spcAft>
                <a:spcPts val="995"/>
              </a:spcAft>
              <a:buFont typeface="+mj-lt"/>
              <a:buAutoNum type="arabicPeriod"/>
              <a:tabLst>
                <a:tab pos="457200" algn="l"/>
              </a:tabLst>
            </a:pPr>
            <a:r>
              <a:rPr lang="en-US" sz="1000" smtClean="0">
                <a:effectLst/>
                <a:latin typeface="Arial"/>
                <a:ea typeface="Times New Roman"/>
                <a:cs typeface="Times New Roman"/>
              </a:rPr>
              <a:t>Attribuez un certificat SSL au site Web sur chaque serveur du cluster qui héberge le cluster AD RMS, puis configurez le cluster pour qu'il utilise les connexions SSL chiffrées. Le certificat doit provenir d'une autorité de certification que Microsoft Federation Gateway approuve. </a:t>
            </a:r>
          </a:p>
          <a:p>
            <a:pPr marL="342900" marR="0" lvl="0" indent="-342900">
              <a:lnSpc>
                <a:spcPct val="115000"/>
              </a:lnSpc>
              <a:spcBef>
                <a:spcPts val="0"/>
              </a:spcBef>
              <a:spcAft>
                <a:spcPts val="995"/>
              </a:spcAft>
              <a:buFont typeface="+mj-lt"/>
              <a:buAutoNum type="arabicPeriod"/>
              <a:tabLst>
                <a:tab pos="457200" algn="l"/>
              </a:tabLst>
            </a:pPr>
            <a:r>
              <a:rPr lang="en-US" sz="1000" smtClean="0">
                <a:effectLst/>
                <a:latin typeface="Arial"/>
                <a:ea typeface="Times New Roman"/>
                <a:cs typeface="Times New Roman"/>
              </a:rPr>
              <a:t>Examinez si vous avez les modèles de stratégies de droits qui accordent les droits d'utilisateur à l'entité Tout le monde. Si tel est le cas, envisagez de les modifier pour éviter d'accorder des droits aux utilisateurs externes authentifiés par Microsoft Federation Gateway. </a:t>
            </a:r>
          </a:p>
          <a:p>
            <a:pPr marL="342900" marR="0" lvl="0" indent="-342900">
              <a:lnSpc>
                <a:spcPct val="115000"/>
              </a:lnSpc>
              <a:spcBef>
                <a:spcPts val="0"/>
              </a:spcBef>
              <a:spcAft>
                <a:spcPts val="995"/>
              </a:spcAft>
              <a:buFont typeface="+mj-lt"/>
              <a:buAutoNum type="arabicPeriod"/>
              <a:tabLst>
                <a:tab pos="457200" algn="l"/>
              </a:tabLst>
            </a:pPr>
            <a:r>
              <a:rPr lang="en-US" sz="1000" smtClean="0">
                <a:effectLst/>
                <a:latin typeface="Arial"/>
                <a:ea typeface="Times New Roman"/>
                <a:cs typeface="Times New Roman"/>
              </a:rPr>
              <a:t>Sauvegardez vos bases de données AD RMS pour vous assurer de pouvoir récupérer votre cluster AD RMS en cas de problème. Les noms des bases de données AD RMS commencent avec le préfixe DRMS. La méthode et la procédure que vous utilisez pour sauvegarder les bases de données dépendent du serveur sur lequel elles sont stockées et des procédures suivies pour sauvegarder les bases de données du serveur.</a:t>
            </a:r>
          </a:p>
          <a:p>
            <a:pPr marL="342900" marR="0" lvl="0" indent="-342900">
              <a:lnSpc>
                <a:spcPct val="115000"/>
              </a:lnSpc>
              <a:spcBef>
                <a:spcPts val="0"/>
              </a:spcBef>
              <a:spcAft>
                <a:spcPts val="995"/>
              </a:spcAft>
              <a:buFont typeface="+mj-lt"/>
              <a:buAutoNum type="arabicPeriod"/>
              <a:tabLst>
                <a:tab pos="457200" algn="l"/>
              </a:tabLst>
            </a:pPr>
            <a:r>
              <a:rPr lang="en-US" sz="1000" smtClean="0">
                <a:effectLst/>
                <a:latin typeface="Arial"/>
                <a:ea typeface="Times New Roman"/>
                <a:cs typeface="Times New Roman"/>
              </a:rPr>
              <a:t>Ajoutez la prise en charge de Microsoft Federation Gateway à chaque serveur du cluster AD RMS.</a:t>
            </a:r>
          </a:p>
          <a:p>
            <a:pPr marL="342900" marR="0" lvl="0" indent="-342900">
              <a:lnSpc>
                <a:spcPct val="115000"/>
              </a:lnSpc>
              <a:spcBef>
                <a:spcPts val="0"/>
              </a:spcBef>
              <a:spcAft>
                <a:spcPts val="995"/>
              </a:spcAft>
              <a:buFont typeface="+mj-lt"/>
              <a:buAutoNum type="arabicPeriod"/>
              <a:tabLst>
                <a:tab pos="457200" algn="l"/>
              </a:tabLst>
            </a:pPr>
            <a:r>
              <a:rPr lang="en-US" sz="1000" smtClean="0">
                <a:effectLst/>
                <a:latin typeface="Arial"/>
                <a:ea typeface="Times New Roman"/>
                <a:cs typeface="Times New Roman"/>
              </a:rPr>
              <a:t>Inscrivez le cluster sur un seul serveur du cluster AD RMS auprès de Microsoft Federation Gateway, puis activez la prise en charge de Microsoft Federation Gateway.</a:t>
            </a:r>
            <a:endParaRPr lang="en-US"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5683F72D-4582-45DC-91B3-992085101A36}" type="slidenum">
              <a:rPr lang="en-US" smtClean="0"/>
              <a:t>35</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8" name="Rectangle 7"/>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13 : Planification et implémentation d'une infrastructure de gestion des droits relatifs à l'information (IRM)</a:t>
            </a:r>
            <a:endParaRPr lang="en-US" sz="1200" b="1">
              <a:solidFill>
                <a:srgbClr val="336699"/>
              </a:solidFill>
              <a:latin typeface="Arial"/>
            </a:endParaRPr>
          </a:p>
        </p:txBody>
      </p:sp>
    </p:spTree>
    <p:extLst>
      <p:ext uri="{BB962C8B-B14F-4D97-AF65-F5344CB8AC3E}">
        <p14:creationId xmlns:p14="http://schemas.microsoft.com/office/powerpoint/2010/main" val="25131202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dirty="0" smtClean="0">
                <a:latin typeface="Arial"/>
                <a:ea typeface="Calibri"/>
                <a:cs typeface="Times New Roman"/>
              </a:rPr>
              <a:t>Décrivez un scénario qui intègre AD RMS et Windows Live</a:t>
            </a:r>
            <a:r>
              <a:rPr lang="fr-FR" sz="1000" baseline="30000" dirty="0" smtClean="0">
                <a:latin typeface="Arial"/>
                <a:ea typeface="Calibri"/>
                <a:cs typeface="Times New Roman"/>
              </a:rPr>
              <a:t>®</a:t>
            </a:r>
            <a:r>
              <a:rPr lang="fr-FR" sz="1000" dirty="0" smtClean="0">
                <a:latin typeface="Arial"/>
                <a:ea typeface="Calibri"/>
                <a:cs typeface="Times New Roman"/>
              </a:rPr>
              <a:t> ID. Comme les stagiaires sont probablement très au fait de Windows Live ID, mettez l'accent sur l'intégration de Windows Live ID à AD RMS. En outre, expliquez les limites de cette approche. Notez que, lorsque l'installation est correcte, Microsoft a établi le 25 novembre 2015 comme date d'expiration du domaine d'utilisateur approuvé. </a:t>
            </a:r>
          </a:p>
          <a:p>
            <a:pPr>
              <a:lnSpc>
                <a:spcPct val="115000"/>
              </a:lnSpc>
              <a:spcAft>
                <a:spcPts val="1000"/>
              </a:spcAft>
            </a:pPr>
            <a:r>
              <a:rPr lang="fr-FR" sz="1000" dirty="0" smtClean="0">
                <a:latin typeface="Arial"/>
                <a:ea typeface="Calibri"/>
                <a:cs typeface="Times New Roman"/>
              </a:rPr>
              <a:t>Pour activer l'accès anonyme au service de gestion de licences AD RMS :</a:t>
            </a:r>
          </a:p>
          <a:p>
            <a:pPr marL="342900" marR="0" lvl="0" indent="-342900">
              <a:lnSpc>
                <a:spcPct val="115000"/>
              </a:lnSpc>
              <a:spcBef>
                <a:spcPts val="0"/>
              </a:spcBef>
              <a:spcAft>
                <a:spcPts val="995"/>
              </a:spcAft>
              <a:buFont typeface="+mj-lt"/>
              <a:buAutoNum type="arabicPeriod"/>
              <a:tabLst>
                <a:tab pos="457200" algn="l"/>
              </a:tabLst>
            </a:pPr>
            <a:r>
              <a:rPr lang="fr-FR" sz="1000" dirty="0" smtClean="0">
                <a:effectLst/>
                <a:latin typeface="Arial"/>
                <a:ea typeface="Times New Roman"/>
                <a:cs typeface="Times New Roman"/>
              </a:rPr>
              <a:t>Connectez-vous à un serveur du cluster AD RMS.</a:t>
            </a:r>
          </a:p>
          <a:p>
            <a:pPr marL="342900" marR="0" lvl="0" indent="-342900">
              <a:lnSpc>
                <a:spcPct val="115000"/>
              </a:lnSpc>
              <a:spcBef>
                <a:spcPts val="0"/>
              </a:spcBef>
              <a:spcAft>
                <a:spcPts val="995"/>
              </a:spcAft>
              <a:buFont typeface="+mj-lt"/>
              <a:buAutoNum type="arabicPeriod"/>
              <a:tabLst>
                <a:tab pos="457200" algn="l"/>
              </a:tabLst>
            </a:pPr>
            <a:r>
              <a:rPr lang="fr-FR" sz="1000" dirty="0" smtClean="0">
                <a:effectLst/>
                <a:latin typeface="Arial"/>
                <a:ea typeface="Times New Roman"/>
                <a:cs typeface="Times New Roman"/>
              </a:rPr>
              <a:t>Ouvrez la console du Gestionnaire des services Internet (IIS), puis développez le serveur qui héberge AD RMS.</a:t>
            </a:r>
          </a:p>
          <a:p>
            <a:pPr marL="342900" marR="0" lvl="0" indent="-342900">
              <a:lnSpc>
                <a:spcPct val="115000"/>
              </a:lnSpc>
              <a:spcBef>
                <a:spcPts val="0"/>
              </a:spcBef>
              <a:spcAft>
                <a:spcPts val="995"/>
              </a:spcAft>
              <a:buFont typeface="+mj-lt"/>
              <a:buAutoNum type="arabicPeriod"/>
              <a:tabLst>
                <a:tab pos="457200" algn="l"/>
              </a:tabLst>
            </a:pPr>
            <a:r>
              <a:rPr lang="fr-FR" sz="1000" dirty="0">
                <a:latin typeface="Arial"/>
                <a:ea typeface="Times New Roman"/>
                <a:cs typeface="Times New Roman"/>
              </a:rPr>
              <a:t>Dans l'arborescence de la console, développez </a:t>
            </a:r>
            <a:r>
              <a:rPr lang="en-US" sz="1000" b="1" dirty="0">
                <a:latin typeface="Arial"/>
                <a:ea typeface="Times New Roman"/>
                <a:cs typeface="Times New Roman"/>
              </a:rPr>
              <a:t>Sites</a:t>
            </a:r>
            <a:r>
              <a:rPr lang="fr-FR" sz="1000" dirty="0">
                <a:latin typeface="Arial"/>
                <a:ea typeface="Times New Roman"/>
                <a:cs typeface="Times New Roman"/>
              </a:rPr>
              <a:t>, puis le site Web sur lequel vous avez configuré AD RMS. Par défaut, il s'agit de Default Web Site (site Web par défaut).</a:t>
            </a:r>
            <a:endParaRPr lang="fr-FR"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tabLst>
                <a:tab pos="457200" algn="l"/>
              </a:tabLst>
            </a:pPr>
            <a:r>
              <a:rPr lang="fr-FR" sz="1000" dirty="0">
                <a:latin typeface="Arial"/>
                <a:ea typeface="Times New Roman"/>
                <a:cs typeface="Times New Roman"/>
              </a:rPr>
              <a:t>Dans l'arborescence de la console, développez le répertoire virtuel </a:t>
            </a:r>
            <a:r>
              <a:rPr lang="en-US" sz="1000" b="1" dirty="0">
                <a:latin typeface="Arial"/>
                <a:ea typeface="Times New Roman"/>
                <a:cs typeface="Times New Roman"/>
              </a:rPr>
              <a:t>_</a:t>
            </a:r>
            <a:r>
              <a:rPr lang="en-US" sz="1000" b="1" dirty="0" err="1">
                <a:latin typeface="Arial"/>
                <a:ea typeface="Times New Roman"/>
                <a:cs typeface="Times New Roman"/>
              </a:rPr>
              <a:t>wmcs</a:t>
            </a:r>
            <a:r>
              <a:rPr lang="fr-FR" sz="1000" dirty="0">
                <a:latin typeface="Arial"/>
                <a:ea typeface="Times New Roman"/>
                <a:cs typeface="Times New Roman"/>
              </a:rPr>
              <a:t>, cliquez avec le bouton droit sur le répertoire virtuel </a:t>
            </a:r>
            <a:r>
              <a:rPr lang="fr-FR" sz="1000" dirty="0" err="1">
                <a:latin typeface="Arial"/>
                <a:ea typeface="Times New Roman"/>
                <a:cs typeface="Times New Roman"/>
              </a:rPr>
              <a:t>licensing</a:t>
            </a:r>
            <a:r>
              <a:rPr lang="fr-FR" sz="1000" dirty="0">
                <a:latin typeface="Arial"/>
                <a:ea typeface="Times New Roman"/>
                <a:cs typeface="Times New Roman"/>
              </a:rPr>
              <a:t>, puis cliquez sur </a:t>
            </a:r>
            <a:r>
              <a:rPr lang="en-US" sz="1000" b="1" dirty="0" err="1">
                <a:latin typeface="Arial"/>
                <a:ea typeface="Times New Roman"/>
                <a:cs typeface="Times New Roman"/>
              </a:rPr>
              <a:t>Basculer</a:t>
            </a:r>
            <a:r>
              <a:rPr lang="en-US" sz="1000" b="1" dirty="0">
                <a:latin typeface="Arial"/>
                <a:ea typeface="Times New Roman"/>
                <a:cs typeface="Times New Roman"/>
              </a:rPr>
              <a:t> </a:t>
            </a:r>
            <a:r>
              <a:rPr lang="en-US" sz="1000" b="1" dirty="0" err="1">
                <a:latin typeface="Arial"/>
                <a:ea typeface="Times New Roman"/>
                <a:cs typeface="Times New Roman"/>
              </a:rPr>
              <a:t>vers</a:t>
            </a:r>
            <a:r>
              <a:rPr lang="en-US" sz="1000" b="1" dirty="0">
                <a:latin typeface="Arial"/>
                <a:ea typeface="Times New Roman"/>
                <a:cs typeface="Times New Roman"/>
              </a:rPr>
              <a:t> </a:t>
            </a:r>
            <a:r>
              <a:rPr lang="en-US" sz="1000" b="1" dirty="0" err="1">
                <a:latin typeface="Arial"/>
                <a:ea typeface="Times New Roman"/>
                <a:cs typeface="Times New Roman"/>
              </a:rPr>
              <a:t>l'affichage</a:t>
            </a:r>
            <a:r>
              <a:rPr lang="en-US" sz="1000" b="1" dirty="0">
                <a:latin typeface="Arial"/>
                <a:ea typeface="Times New Roman"/>
                <a:cs typeface="Times New Roman"/>
              </a:rPr>
              <a:t> du </a:t>
            </a:r>
            <a:r>
              <a:rPr lang="en-US" sz="1000" b="1" dirty="0" err="1">
                <a:latin typeface="Arial"/>
                <a:ea typeface="Times New Roman"/>
                <a:cs typeface="Times New Roman"/>
              </a:rPr>
              <a:t>contenu</a:t>
            </a:r>
            <a:r>
              <a:rPr lang="fr-FR" sz="1000" dirty="0" smtClean="0">
                <a:effectLst/>
                <a:latin typeface="Arial"/>
                <a:ea typeface="Times New Roman"/>
                <a:cs typeface="Times New Roman"/>
              </a:rPr>
              <a:t>. </a:t>
            </a:r>
            <a:endParaRPr lang="fr-FR"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tabLst>
                <a:tab pos="457200" algn="l"/>
              </a:tabLst>
            </a:pPr>
            <a:r>
              <a:rPr lang="fr-FR" sz="1000" dirty="0" smtClean="0">
                <a:effectLst/>
                <a:latin typeface="Arial"/>
                <a:ea typeface="Times New Roman"/>
                <a:cs typeface="Times New Roman"/>
              </a:rPr>
              <a:t>Dans le volet des résultats, cliquez avec le bouton droit sur </a:t>
            </a:r>
            <a:r>
              <a:rPr lang="fr-FR" sz="1000" b="1" dirty="0" smtClean="0">
                <a:effectLst/>
                <a:latin typeface="Arial"/>
                <a:ea typeface="Times New Roman"/>
                <a:cs typeface="Times New Roman"/>
              </a:rPr>
              <a:t>license.asmx</a:t>
            </a:r>
            <a:r>
              <a:rPr lang="fr-FR" sz="1000" dirty="0" smtClean="0">
                <a:effectLst/>
                <a:latin typeface="Arial"/>
                <a:ea typeface="Times New Roman"/>
                <a:cs typeface="Times New Roman"/>
              </a:rPr>
              <a:t>, puis cliquez sur </a:t>
            </a:r>
            <a:r>
              <a:rPr lang="fr-FR" sz="1000" b="1" dirty="0" smtClean="0">
                <a:effectLst/>
                <a:latin typeface="Arial"/>
                <a:ea typeface="Times New Roman"/>
                <a:cs typeface="Times New Roman"/>
              </a:rPr>
              <a:t>Basculer vers l'affichage des fonctionnalités</a:t>
            </a:r>
            <a:r>
              <a:rPr lang="fr-FR"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tabLst>
                <a:tab pos="457200" algn="l"/>
              </a:tabLst>
            </a:pPr>
            <a:r>
              <a:rPr lang="fr-FR" sz="1000" dirty="0" smtClean="0">
                <a:effectLst/>
                <a:latin typeface="Arial"/>
                <a:ea typeface="Times New Roman"/>
                <a:cs typeface="Times New Roman"/>
              </a:rPr>
              <a:t>Dans le volet des résultats, double-cliquez sur </a:t>
            </a:r>
            <a:r>
              <a:rPr lang="fr-FR" sz="1000" b="1" dirty="0" smtClean="0">
                <a:effectLst/>
                <a:latin typeface="Arial"/>
                <a:ea typeface="Times New Roman"/>
                <a:cs typeface="Times New Roman"/>
              </a:rPr>
              <a:t>Authentification</a:t>
            </a:r>
            <a:r>
              <a:rPr lang="fr-FR" sz="1000" dirty="0" smtClean="0">
                <a:effectLst/>
                <a:latin typeface="Arial"/>
                <a:ea typeface="Times New Roman"/>
                <a:cs typeface="Times New Roman"/>
              </a:rPr>
              <a:t> pour ouvrir la page </a:t>
            </a:r>
            <a:r>
              <a:rPr lang="fr-FR" sz="1000" b="1" dirty="0" smtClean="0">
                <a:effectLst/>
                <a:latin typeface="Arial"/>
                <a:ea typeface="Times New Roman"/>
                <a:cs typeface="Times New Roman"/>
              </a:rPr>
              <a:t>Authentification</a:t>
            </a:r>
            <a:r>
              <a:rPr lang="fr-FR"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tabLst>
                <a:tab pos="457200" algn="l"/>
              </a:tabLst>
            </a:pPr>
            <a:r>
              <a:rPr lang="fr-FR" sz="1000" dirty="0">
                <a:latin typeface="Arial"/>
                <a:ea typeface="Times New Roman"/>
                <a:cs typeface="Times New Roman"/>
              </a:rPr>
              <a:t>Cliquez sur </a:t>
            </a:r>
            <a:r>
              <a:rPr lang="en-US" sz="1000" b="1" dirty="0" err="1">
                <a:latin typeface="Arial"/>
                <a:ea typeface="Times New Roman"/>
                <a:cs typeface="Times New Roman"/>
              </a:rPr>
              <a:t>Authentification</a:t>
            </a:r>
            <a:r>
              <a:rPr lang="en-US" sz="1000" b="1" dirty="0">
                <a:latin typeface="Arial"/>
                <a:ea typeface="Times New Roman"/>
                <a:cs typeface="Times New Roman"/>
              </a:rPr>
              <a:t> </a:t>
            </a:r>
            <a:r>
              <a:rPr lang="en-US" sz="1000" b="1" dirty="0" err="1">
                <a:latin typeface="Arial"/>
                <a:ea typeface="Times New Roman"/>
                <a:cs typeface="Times New Roman"/>
              </a:rPr>
              <a:t>anonyme</a:t>
            </a:r>
            <a:r>
              <a:rPr lang="fr-FR" sz="1000" dirty="0">
                <a:latin typeface="Arial"/>
                <a:ea typeface="Times New Roman"/>
                <a:cs typeface="Times New Roman"/>
              </a:rPr>
              <a:t>, puis, sous </a:t>
            </a:r>
            <a:r>
              <a:rPr lang="en-US" sz="1000" b="1" dirty="0">
                <a:latin typeface="Arial"/>
                <a:ea typeface="Times New Roman"/>
                <a:cs typeface="Times New Roman"/>
              </a:rPr>
              <a:t>Actions</a:t>
            </a:r>
            <a:r>
              <a:rPr lang="fr-FR" sz="1000" dirty="0">
                <a:latin typeface="Arial"/>
                <a:ea typeface="Times New Roman"/>
                <a:cs typeface="Times New Roman"/>
              </a:rPr>
              <a:t>, cliquez sur </a:t>
            </a:r>
            <a:r>
              <a:rPr lang="en-US" sz="1000" b="1" dirty="0" err="1">
                <a:latin typeface="Arial"/>
                <a:ea typeface="Times New Roman"/>
                <a:cs typeface="Times New Roman"/>
              </a:rPr>
              <a:t>Activer</a:t>
            </a:r>
            <a:r>
              <a:rPr lang="fr-FR" sz="1000" dirty="0" smtClean="0">
                <a:effectLst/>
                <a:latin typeface="Arial"/>
                <a:ea typeface="Times New Roman"/>
                <a:cs typeface="Times New Roman"/>
              </a:rPr>
              <a:t>.</a:t>
            </a:r>
            <a:endParaRPr lang="fr-FR"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tabLst>
                <a:tab pos="457200" algn="l"/>
              </a:tabLst>
            </a:pPr>
            <a:r>
              <a:rPr lang="fr-FR" sz="1000" dirty="0" smtClean="0">
                <a:effectLst/>
                <a:latin typeface="Arial"/>
                <a:ea typeface="Times New Roman"/>
                <a:cs typeface="Times New Roman"/>
              </a:rPr>
              <a:t>Répétez les étapes 1 à 7 pour chaque serveur du cluster AD RMS.</a:t>
            </a:r>
          </a:p>
          <a:p>
            <a:pPr>
              <a:lnSpc>
                <a:spcPct val="115000"/>
              </a:lnSpc>
              <a:spcAft>
                <a:spcPts val="1000"/>
              </a:spcAft>
            </a:pPr>
            <a:r>
              <a:rPr lang="fr-FR" sz="1000" dirty="0" smtClean="0">
                <a:latin typeface="Arial"/>
                <a:ea typeface="Calibri"/>
                <a:cs typeface="Times New Roman"/>
              </a:rPr>
              <a:t>Pour approuver les certificats de compte de droits basés sur Windows Live ID :</a:t>
            </a:r>
          </a:p>
          <a:p>
            <a:pPr marL="342900" marR="0" lvl="0" indent="-342900">
              <a:lnSpc>
                <a:spcPct val="115000"/>
              </a:lnSpc>
              <a:spcBef>
                <a:spcPts val="0"/>
              </a:spcBef>
              <a:spcAft>
                <a:spcPts val="995"/>
              </a:spcAft>
              <a:buFont typeface="+mj-lt"/>
              <a:buAutoNum type="arabicPeriod"/>
              <a:tabLst>
                <a:tab pos="457200" algn="l"/>
              </a:tabLst>
            </a:pPr>
            <a:r>
              <a:rPr lang="fr-FR" sz="1000" dirty="0" smtClean="0">
                <a:effectLst/>
                <a:latin typeface="Arial"/>
                <a:ea typeface="Times New Roman"/>
                <a:cs typeface="Times New Roman"/>
              </a:rPr>
              <a:t>Connectez-vous à un serveur du cluster AD RMS.</a:t>
            </a:r>
          </a:p>
          <a:p>
            <a:pPr marL="342900" marR="0" lvl="0" indent="-342900">
              <a:lnSpc>
                <a:spcPct val="115000"/>
              </a:lnSpc>
              <a:spcBef>
                <a:spcPts val="0"/>
              </a:spcBef>
              <a:spcAft>
                <a:spcPts val="995"/>
              </a:spcAft>
              <a:buFont typeface="+mj-lt"/>
              <a:buAutoNum type="arabicPeriod"/>
              <a:tabLst>
                <a:tab pos="457200" algn="l"/>
              </a:tabLst>
            </a:pPr>
            <a:r>
              <a:rPr lang="fr-FR" sz="1000" dirty="0" smtClean="0">
                <a:effectLst/>
                <a:latin typeface="Arial"/>
                <a:ea typeface="Times New Roman"/>
                <a:cs typeface="Times New Roman"/>
              </a:rPr>
              <a:t>Ouvrez la console AD RMS, puis développez le cluster AD RMS.</a:t>
            </a:r>
          </a:p>
          <a:p>
            <a:pPr marL="342900" marR="0" lvl="0" indent="-342900">
              <a:lnSpc>
                <a:spcPct val="115000"/>
              </a:lnSpc>
              <a:spcBef>
                <a:spcPts val="0"/>
              </a:spcBef>
              <a:spcAft>
                <a:spcPts val="995"/>
              </a:spcAft>
              <a:buFont typeface="+mj-lt"/>
              <a:buAutoNum type="arabicPeriod"/>
              <a:tabLst>
                <a:tab pos="457200" algn="l"/>
              </a:tabLst>
            </a:pPr>
            <a:r>
              <a:rPr lang="fr-FR" sz="1000" dirty="0" smtClean="0">
                <a:effectLst/>
                <a:latin typeface="Arial"/>
                <a:ea typeface="Times New Roman"/>
                <a:cs typeface="Times New Roman"/>
              </a:rPr>
              <a:t>Dans l'arborescence de la console, développez </a:t>
            </a:r>
            <a:r>
              <a:rPr lang="fr-FR" sz="1000" b="1" dirty="0" smtClean="0">
                <a:effectLst/>
                <a:latin typeface="Arial"/>
                <a:ea typeface="Times New Roman"/>
                <a:cs typeface="Times New Roman"/>
              </a:rPr>
              <a:t>Stratégies d'approbation</a:t>
            </a:r>
            <a:r>
              <a:rPr lang="fr-FR" sz="1000" dirty="0" smtClean="0">
                <a:effectLst/>
                <a:latin typeface="Arial"/>
                <a:ea typeface="Times New Roman"/>
                <a:cs typeface="Times New Roman"/>
              </a:rPr>
              <a:t>, puis cliquez sur </a:t>
            </a:r>
            <a:r>
              <a:rPr lang="fr-FR" sz="1000" b="1" dirty="0" smtClean="0">
                <a:effectLst/>
                <a:latin typeface="Arial"/>
                <a:ea typeface="Times New Roman"/>
                <a:cs typeface="Times New Roman"/>
              </a:rPr>
              <a:t>Domaines d'utilisateurs approuvés</a:t>
            </a:r>
            <a:r>
              <a:rPr lang="fr-FR"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tabLst>
                <a:tab pos="457200" algn="l"/>
              </a:tabLst>
            </a:pPr>
            <a:r>
              <a:rPr lang="fr-FR" sz="1000" dirty="0" smtClean="0">
                <a:effectLst/>
                <a:latin typeface="Arial"/>
                <a:ea typeface="Times New Roman"/>
                <a:cs typeface="Times New Roman"/>
              </a:rPr>
              <a:t>Dans le volet Actions, cliquez sur </a:t>
            </a:r>
            <a:r>
              <a:rPr lang="fr-FR" sz="1000" b="1" dirty="0" smtClean="0">
                <a:effectLst/>
                <a:latin typeface="Arial"/>
                <a:ea typeface="Times New Roman"/>
                <a:cs typeface="Times New Roman"/>
              </a:rPr>
              <a:t>Approuver Windows Live ID</a:t>
            </a:r>
            <a:r>
              <a:rPr lang="fr-FR" sz="1000" dirty="0" smtClean="0">
                <a:effectLst/>
                <a:latin typeface="Arial"/>
                <a:ea typeface="Times New Roman"/>
                <a:cs typeface="Times New Roman"/>
              </a:rPr>
              <a:t>. Le certificat Windows Live ID apparaît dans la liste des domaines d'utilisateurs approuvés du volet des résultats. </a:t>
            </a:r>
          </a:p>
        </p:txBody>
      </p:sp>
      <p:sp>
        <p:nvSpPr>
          <p:cNvPr id="4" name="Slide Number Placeholder 3"/>
          <p:cNvSpPr>
            <a:spLocks noGrp="1"/>
          </p:cNvSpPr>
          <p:nvPr>
            <p:ph type="sldNum" sz="quarter" idx="10"/>
          </p:nvPr>
        </p:nvSpPr>
        <p:spPr/>
        <p:txBody>
          <a:bodyPr/>
          <a:lstStyle/>
          <a:p>
            <a:fld id="{5683F72D-4582-45DC-91B3-992085101A36}" type="slidenum">
              <a:rPr lang="fr-FR" smtClean="0"/>
              <a:t>36</a:t>
            </a:fld>
            <a:endParaRPr lang="fr-FR"/>
          </a:p>
        </p:txBody>
      </p:sp>
      <p:sp>
        <p:nvSpPr>
          <p:cNvPr id="7" name="TextBox 6"/>
          <p:cNvSpPr txBox="1"/>
          <p:nvPr/>
        </p:nvSpPr>
        <p:spPr>
          <a:xfrm>
            <a:off x="0" y="8890000"/>
            <a:ext cx="3505200" cy="246221"/>
          </a:xfrm>
          <a:prstGeom prst="rect">
            <a:avLst/>
          </a:prstGeom>
          <a:noFill/>
        </p:spPr>
        <p:txBody>
          <a:bodyPr vert="horz" wrap="square" rtlCol="0">
            <a:spAutoFit/>
          </a:bodyPr>
          <a:lstStyle/>
          <a:p>
            <a:r>
              <a:rPr lang="fr-FR" sz="1000" smtClean="0">
                <a:latin typeface="Arial"/>
              </a:rPr>
              <a:t>(Remarques supplémentaires sur la diapositive suivante)</a:t>
            </a:r>
            <a:endParaRPr lang="fr-FR" sz="1000">
              <a:latin typeface="Arial"/>
            </a:endParaRP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9" name="Rectangle 8"/>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 Planification et implémentation d'une infrastructure de gestion des droits relatifs à l'information (IRM)</a:t>
            </a:r>
            <a:endParaRPr lang="fr-FR" sz="1200" b="1">
              <a:solidFill>
                <a:srgbClr val="336699"/>
              </a:solidFill>
              <a:latin typeface="Arial"/>
            </a:endParaRPr>
          </a:p>
        </p:txBody>
      </p:sp>
    </p:spTree>
    <p:extLst>
      <p:ext uri="{BB962C8B-B14F-4D97-AF65-F5344CB8AC3E}">
        <p14:creationId xmlns:p14="http://schemas.microsoft.com/office/powerpoint/2010/main" val="27691279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5" y="2093976"/>
            <a:ext cx="6153911" cy="6604000"/>
          </a:xfrm>
        </p:spPr>
        <p:txBody>
          <a:bodyPr>
            <a:noAutofit/>
          </a:bodyPr>
          <a:lstStyle/>
          <a:p>
            <a:pPr>
              <a:lnSpc>
                <a:spcPct val="115000"/>
              </a:lnSpc>
              <a:spcAft>
                <a:spcPts val="1000"/>
              </a:spcAft>
            </a:pPr>
            <a:r>
              <a:rPr lang="fr-FR" sz="1000" smtClean="0">
                <a:latin typeface="Arial"/>
                <a:ea typeface="Calibri"/>
                <a:cs typeface="Times New Roman"/>
              </a:rPr>
              <a:t>Pour spécifier les domaines de messagerie Windows Live ID à exclure :</a:t>
            </a:r>
            <a:endParaRPr lang="fr-FR" sz="1000" b="1"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tabLst>
                <a:tab pos="457200" algn="l"/>
              </a:tabLst>
            </a:pPr>
            <a:r>
              <a:rPr lang="fr-FR" sz="1000" smtClean="0">
                <a:solidFill>
                  <a:prstClr val="black"/>
                </a:solidFill>
                <a:latin typeface="Arial"/>
                <a:ea typeface="Times New Roman"/>
                <a:cs typeface="Times New Roman"/>
              </a:rPr>
              <a:t>Connectez-vous à un serveur du cluster AD RMS.</a:t>
            </a:r>
          </a:p>
          <a:p>
            <a:pPr marL="342900" lvl="0" indent="-342900">
              <a:lnSpc>
                <a:spcPct val="115000"/>
              </a:lnSpc>
              <a:spcAft>
                <a:spcPts val="995"/>
              </a:spcAft>
              <a:buFont typeface="+mj-lt"/>
              <a:buAutoNum type="arabicPeriod"/>
              <a:tabLst>
                <a:tab pos="457200" algn="l"/>
              </a:tabLst>
            </a:pPr>
            <a:r>
              <a:rPr lang="fr-FR" sz="1000" smtClean="0">
                <a:solidFill>
                  <a:prstClr val="black"/>
                </a:solidFill>
                <a:latin typeface="Arial"/>
                <a:ea typeface="Times New Roman"/>
                <a:cs typeface="Times New Roman"/>
              </a:rPr>
              <a:t>Ouvrez le composant logiciel enfichable AD RMS, puis développez le cluster AD RMS.</a:t>
            </a:r>
          </a:p>
          <a:p>
            <a:pPr marL="342900" lvl="0" indent="-342900">
              <a:lnSpc>
                <a:spcPct val="115000"/>
              </a:lnSpc>
              <a:spcAft>
                <a:spcPts val="995"/>
              </a:spcAft>
              <a:buFont typeface="+mj-lt"/>
              <a:buAutoNum type="arabicPeriod"/>
              <a:tabLst>
                <a:tab pos="457200" algn="l"/>
              </a:tabLst>
            </a:pPr>
            <a:r>
              <a:rPr lang="fr-FR" sz="1000" smtClean="0">
                <a:solidFill>
                  <a:prstClr val="black"/>
                </a:solidFill>
                <a:latin typeface="Arial"/>
                <a:ea typeface="Times New Roman"/>
                <a:cs typeface="Times New Roman"/>
              </a:rPr>
              <a:t>Dans l'arborescence de la console, développez </a:t>
            </a:r>
            <a:r>
              <a:rPr lang="fr-FR" sz="1000" b="1" smtClean="0">
                <a:solidFill>
                  <a:prstClr val="black"/>
                </a:solidFill>
                <a:latin typeface="Arial"/>
                <a:ea typeface="Times New Roman"/>
                <a:cs typeface="Times New Roman"/>
              </a:rPr>
              <a:t>Stratégies d'approbation</a:t>
            </a:r>
            <a:r>
              <a:rPr lang="fr-FR" sz="1000" smtClean="0">
                <a:solidFill>
                  <a:prstClr val="black"/>
                </a:solidFill>
                <a:latin typeface="Arial"/>
                <a:ea typeface="Times New Roman"/>
                <a:cs typeface="Times New Roman"/>
              </a:rPr>
              <a:t>, puis cliquez sur </a:t>
            </a:r>
            <a:r>
              <a:rPr lang="fr-FR" sz="1000" b="1" smtClean="0">
                <a:solidFill>
                  <a:prstClr val="black"/>
                </a:solidFill>
                <a:latin typeface="Arial"/>
                <a:ea typeface="Times New Roman"/>
                <a:cs typeface="Times New Roman"/>
              </a:rPr>
              <a:t>Domaines d'utilisateurs approuvés</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tabLst>
                <a:tab pos="457200" algn="l"/>
              </a:tabLst>
            </a:pPr>
            <a:r>
              <a:rPr lang="fr-FR" sz="1000" smtClean="0">
                <a:solidFill>
                  <a:prstClr val="black"/>
                </a:solidFill>
                <a:latin typeface="Arial"/>
                <a:ea typeface="Times New Roman"/>
                <a:cs typeface="Times New Roman"/>
              </a:rPr>
              <a:t>Sélectionnez le certificat </a:t>
            </a:r>
            <a:r>
              <a:rPr lang="fr-FR" sz="1000" b="1" smtClean="0">
                <a:solidFill>
                  <a:prstClr val="black"/>
                </a:solidFill>
                <a:latin typeface="Arial"/>
                <a:ea typeface="Times New Roman"/>
                <a:cs typeface="Times New Roman"/>
              </a:rPr>
              <a:t>Windows Live ID</a:t>
            </a:r>
            <a:r>
              <a:rPr lang="fr-FR" sz="1000" smtClean="0">
                <a:solidFill>
                  <a:prstClr val="black"/>
                </a:solidFill>
                <a:latin typeface="Arial"/>
                <a:ea typeface="Times New Roman"/>
                <a:cs typeface="Times New Roman"/>
              </a:rPr>
              <a:t> dans le volet des résultats, puis, dans le volet Actions, cliquez sur </a:t>
            </a:r>
            <a:r>
              <a:rPr lang="fr-FR" sz="1000" b="1" smtClean="0">
                <a:solidFill>
                  <a:prstClr val="black"/>
                </a:solidFill>
                <a:latin typeface="Arial"/>
                <a:ea typeface="Times New Roman"/>
                <a:cs typeface="Times New Roman"/>
              </a:rPr>
              <a:t>Propriétés</a:t>
            </a:r>
            <a:r>
              <a:rPr lang="fr-FR" sz="1000" smtClean="0">
                <a:solidFill>
                  <a:prstClr val="black"/>
                </a:solidFill>
                <a:latin typeface="Arial"/>
                <a:ea typeface="Times New Roman"/>
                <a:cs typeface="Times New Roman"/>
              </a:rPr>
              <a:t>. </a:t>
            </a:r>
          </a:p>
          <a:p>
            <a:pPr marL="342900" lvl="0" indent="-342900">
              <a:lnSpc>
                <a:spcPct val="115000"/>
              </a:lnSpc>
              <a:spcAft>
                <a:spcPts val="995"/>
              </a:spcAft>
              <a:buFont typeface="+mj-lt"/>
              <a:buAutoNum type="arabicPeriod"/>
              <a:tabLst>
                <a:tab pos="457200" algn="l"/>
              </a:tabLst>
            </a:pPr>
            <a:r>
              <a:rPr lang="fr-FR" sz="1000" smtClean="0">
                <a:solidFill>
                  <a:prstClr val="black"/>
                </a:solidFill>
                <a:latin typeface="Arial"/>
                <a:ea typeface="Times New Roman"/>
                <a:cs typeface="Times New Roman"/>
              </a:rPr>
              <a:t>Cliquez sur l'onglet </a:t>
            </a:r>
            <a:r>
              <a:rPr lang="fr-FR" sz="1000" b="1" smtClean="0">
                <a:solidFill>
                  <a:prstClr val="black"/>
                </a:solidFill>
                <a:latin typeface="Arial"/>
                <a:ea typeface="Times New Roman"/>
                <a:cs typeface="Times New Roman"/>
              </a:rPr>
              <a:t>Windows Live ID exclus</a:t>
            </a:r>
            <a:r>
              <a:rPr lang="fr-FR" sz="1000" smtClean="0">
                <a:solidFill>
                  <a:prstClr val="black"/>
                </a:solidFill>
                <a:latin typeface="Arial"/>
                <a:ea typeface="Times New Roman"/>
                <a:cs typeface="Times New Roman"/>
              </a:rPr>
              <a:t>. </a:t>
            </a:r>
          </a:p>
          <a:p>
            <a:pPr marL="342900" lvl="0" indent="-342900">
              <a:lnSpc>
                <a:spcPct val="115000"/>
              </a:lnSpc>
              <a:spcAft>
                <a:spcPts val="995"/>
              </a:spcAft>
              <a:buFont typeface="+mj-lt"/>
              <a:buAutoNum type="arabicPeriod"/>
              <a:tabLst>
                <a:tab pos="457200" algn="l"/>
              </a:tabLst>
            </a:pPr>
            <a:r>
              <a:rPr lang="fr-FR" sz="1000" smtClean="0">
                <a:solidFill>
                  <a:prstClr val="black"/>
                </a:solidFill>
                <a:latin typeface="Arial"/>
                <a:ea typeface="Times New Roman"/>
                <a:cs typeface="Times New Roman"/>
              </a:rPr>
              <a:t>Entrez le domaine de messagerie que vous voulez exclure.</a:t>
            </a:r>
          </a:p>
          <a:p>
            <a:pPr marL="342900" lvl="0" indent="-342900">
              <a:lnSpc>
                <a:spcPct val="115000"/>
              </a:lnSpc>
              <a:spcAft>
                <a:spcPts val="995"/>
              </a:spcAft>
              <a:buFont typeface="+mj-lt"/>
              <a:buAutoNum type="arabicPeriod"/>
              <a:tabLst>
                <a:tab pos="457200" algn="l"/>
              </a:tabLst>
            </a:pPr>
            <a:r>
              <a:rPr lang="fr-FR" sz="1000" smtClean="0">
                <a:solidFill>
                  <a:prstClr val="black"/>
                </a:solidFill>
                <a:latin typeface="Arial"/>
                <a:ea typeface="Times New Roman"/>
                <a:cs typeface="Times New Roman"/>
              </a:rPr>
              <a:t>Cliquez sur </a:t>
            </a:r>
            <a:r>
              <a:rPr lang="fr-FR" sz="1000" b="1" smtClean="0">
                <a:solidFill>
                  <a:prstClr val="black"/>
                </a:solidFill>
                <a:latin typeface="Arial"/>
                <a:ea typeface="Times New Roman"/>
                <a:cs typeface="Times New Roman"/>
              </a:rPr>
              <a:t>Ajouter</a:t>
            </a:r>
            <a:r>
              <a:rPr lang="fr-FR" sz="1000" smtClean="0">
                <a:solidFill>
                  <a:prstClr val="black"/>
                </a:solidFill>
                <a:latin typeface="Arial"/>
                <a:ea typeface="Times New Roman"/>
                <a:cs typeface="Times New Roman"/>
              </a:rPr>
              <a:t> pour ajouter l'objet spécifié à la liste d'exclusion.</a:t>
            </a:r>
          </a:p>
          <a:p>
            <a:pPr marL="342900" lvl="0" indent="-342900">
              <a:lnSpc>
                <a:spcPct val="115000"/>
              </a:lnSpc>
              <a:spcAft>
                <a:spcPts val="995"/>
              </a:spcAft>
              <a:buFont typeface="+mj-lt"/>
              <a:buAutoNum type="arabicPeriod"/>
              <a:tabLst>
                <a:tab pos="457200" algn="l"/>
              </a:tabLst>
            </a:pPr>
            <a:r>
              <a:rPr lang="fr-FR" sz="1000" smtClean="0">
                <a:solidFill>
                  <a:prstClr val="black"/>
                </a:solidFill>
                <a:latin typeface="Arial"/>
                <a:ea typeface="Times New Roman"/>
                <a:cs typeface="Times New Roman"/>
              </a:rPr>
              <a:t>Répétez les étapes 5 à 7 pour tous les domaines de messagerie que vous voulez exclure.</a:t>
            </a:r>
          </a:p>
          <a:p>
            <a:pPr marL="342900" lvl="0" indent="-342900">
              <a:lnSpc>
                <a:spcPct val="115000"/>
              </a:lnSpc>
              <a:spcAft>
                <a:spcPts val="995"/>
              </a:spcAft>
              <a:buFont typeface="+mj-lt"/>
              <a:buAutoNum type="arabicPeriod"/>
              <a:tabLst>
                <a:tab pos="457200" algn="l"/>
              </a:tabLst>
            </a:pPr>
            <a:r>
              <a:rPr lang="fr-FR" sz="1000" smtClean="0">
                <a:solidFill>
                  <a:prstClr val="black"/>
                </a:solidFill>
                <a:latin typeface="Arial"/>
                <a:ea typeface="Times New Roman"/>
                <a:cs typeface="Times New Roman"/>
              </a:rPr>
              <a:t>Cliquez sur </a:t>
            </a:r>
            <a:r>
              <a:rPr lang="fr-FR" sz="1000" b="1" smtClean="0">
                <a:solidFill>
                  <a:prstClr val="black"/>
                </a:solidFill>
                <a:latin typeface="Arial"/>
                <a:ea typeface="Times New Roman"/>
                <a:cs typeface="Times New Roman"/>
              </a:rPr>
              <a:t>OK</a:t>
            </a:r>
            <a:r>
              <a:rPr lang="fr-FR" sz="1000" smtClean="0">
                <a:solidFill>
                  <a:prstClr val="black"/>
                </a:solidFill>
                <a:latin typeface="Arial"/>
                <a:ea typeface="Times New Roman"/>
                <a:cs typeface="Times New Roman"/>
              </a:rPr>
              <a:t> pour appliquer la liste d'exclusion au cluster.</a:t>
            </a:r>
            <a:endParaRPr lang="fr-FR" sz="1000" smtClean="0"/>
          </a:p>
        </p:txBody>
      </p:sp>
      <p:sp>
        <p:nvSpPr>
          <p:cNvPr id="4" name="Slide Number Placeholder 3"/>
          <p:cNvSpPr>
            <a:spLocks noGrp="1"/>
          </p:cNvSpPr>
          <p:nvPr>
            <p:ph type="sldNum" sz="quarter" idx="10"/>
          </p:nvPr>
        </p:nvSpPr>
        <p:spPr/>
        <p:txBody>
          <a:bodyPr/>
          <a:lstStyle/>
          <a:p>
            <a:fld id="{B0DCCA6E-50B3-4613-98BC-509B80EFCF86}" type="slidenum">
              <a:rPr lang="fr-FR" smtClean="0"/>
              <a:pPr/>
              <a:t>37</a:t>
            </a:fld>
            <a:endParaRPr lang="fr-F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9" name="Rectangle 8"/>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 Planification et implémentation d'une infrastructure de gestion des droits relatifs à l'information (IRM)</a:t>
            </a:r>
            <a:endParaRPr lang="fr-FR" sz="1200" b="1">
              <a:solidFill>
                <a:srgbClr val="336699"/>
              </a:solidFill>
              <a:latin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fr-FR" sz="1000" smtClean="0">
                <a:latin typeface="Arial"/>
                <a:ea typeface="Calibri"/>
                <a:cs typeface="Times New Roman"/>
              </a:rPr>
              <a:t>Passez en revue les configurations d'installation requises suivantes pour AD RMS avec AD FS.</a:t>
            </a:r>
          </a:p>
          <a:p>
            <a:pPr>
              <a:lnSpc>
                <a:spcPct val="115000"/>
              </a:lnSpc>
              <a:spcAft>
                <a:spcPts val="1000"/>
              </a:spcAft>
            </a:pPr>
            <a:r>
              <a:rPr lang="fr-FR" sz="1000" smtClean="0">
                <a:latin typeface="Arial"/>
                <a:ea typeface="Calibri"/>
                <a:cs typeface="Times New Roman"/>
              </a:rPr>
              <a:t>D'abord, assurez-vous que les stagiaires ont exécuté les procédures suivantes. Vous pouvez être bref, le précédent module ayant traité la majeure partie de cet aspect. Cependant, vous devez mentionner l'étape 8, car c'est la seule étape supplémentaire que les stagiaires doivent effectuer dans AD FS :</a:t>
            </a:r>
          </a:p>
          <a:p>
            <a:pPr marL="342900" marR="0" lvl="0" indent="-342900">
              <a:lnSpc>
                <a:spcPct val="115000"/>
              </a:lnSpc>
              <a:spcBef>
                <a:spcPts val="0"/>
              </a:spcBef>
              <a:spcAft>
                <a:spcPts val="995"/>
              </a:spcAft>
              <a:buFont typeface="+mj-lt"/>
              <a:buAutoNum type="arabicPeriod"/>
              <a:tabLst>
                <a:tab pos="457200" algn="l"/>
              </a:tabLst>
            </a:pPr>
            <a:r>
              <a:rPr lang="fr-FR" sz="1000" smtClean="0">
                <a:effectLst/>
                <a:latin typeface="Arial"/>
                <a:ea typeface="Times New Roman"/>
                <a:cs typeface="Times New Roman"/>
              </a:rPr>
              <a:t>Installez le rôle serveur AD FS sur le domaine Account (AD FS-A).</a:t>
            </a:r>
          </a:p>
          <a:p>
            <a:pPr marL="342900" marR="0" lvl="0" indent="-342900">
              <a:lnSpc>
                <a:spcPct val="115000"/>
              </a:lnSpc>
              <a:spcBef>
                <a:spcPts val="0"/>
              </a:spcBef>
              <a:spcAft>
                <a:spcPts val="995"/>
              </a:spcAft>
              <a:buFont typeface="+mj-lt"/>
              <a:buAutoNum type="arabicPeriod"/>
              <a:tabLst>
                <a:tab pos="457200" algn="l"/>
              </a:tabLst>
            </a:pPr>
            <a:r>
              <a:rPr lang="fr-FR" sz="1000" smtClean="0">
                <a:effectLst/>
                <a:latin typeface="Arial"/>
                <a:ea typeface="Times New Roman"/>
                <a:cs typeface="Times New Roman"/>
              </a:rPr>
              <a:t>Configurez la stratégie d'approbation de forêt à partir d'AD FS-A.</a:t>
            </a:r>
          </a:p>
          <a:p>
            <a:pPr marL="342900" marR="0" lvl="0" indent="-342900">
              <a:lnSpc>
                <a:spcPct val="115000"/>
              </a:lnSpc>
              <a:spcBef>
                <a:spcPts val="0"/>
              </a:spcBef>
              <a:spcAft>
                <a:spcPts val="995"/>
              </a:spcAft>
              <a:buFont typeface="+mj-lt"/>
              <a:buAutoNum type="arabicPeriod"/>
              <a:tabLst>
                <a:tab pos="457200" algn="l"/>
              </a:tabLst>
            </a:pPr>
            <a:r>
              <a:rPr lang="fr-FR" sz="1000" smtClean="0">
                <a:effectLst/>
                <a:latin typeface="Arial"/>
                <a:ea typeface="Times New Roman"/>
                <a:cs typeface="Times New Roman"/>
              </a:rPr>
              <a:t>Ajoutez un magasin de comptes Active Directory.</a:t>
            </a:r>
          </a:p>
          <a:p>
            <a:pPr marL="342900" marR="0" lvl="0" indent="-342900">
              <a:lnSpc>
                <a:spcPct val="115000"/>
              </a:lnSpc>
              <a:spcBef>
                <a:spcPts val="0"/>
              </a:spcBef>
              <a:spcAft>
                <a:spcPts val="995"/>
              </a:spcAft>
              <a:buFont typeface="+mj-lt"/>
              <a:buAutoNum type="arabicPeriod"/>
              <a:tabLst>
                <a:tab pos="457200" algn="l"/>
              </a:tabLst>
            </a:pPr>
            <a:r>
              <a:rPr lang="fr-FR" sz="1000" smtClean="0">
                <a:effectLst/>
                <a:latin typeface="Arial"/>
                <a:ea typeface="Times New Roman"/>
                <a:cs typeface="Times New Roman"/>
              </a:rPr>
              <a:t>Configurez le partenaire de comptes AD FS (Active Directory FS-A), puis ajoutez le partenaire de ressources (Active Directory FS-R).</a:t>
            </a:r>
          </a:p>
          <a:p>
            <a:pPr marL="342900" marR="0" lvl="0" indent="-342900">
              <a:lnSpc>
                <a:spcPct val="115000"/>
              </a:lnSpc>
              <a:spcBef>
                <a:spcPts val="0"/>
              </a:spcBef>
              <a:spcAft>
                <a:spcPts val="995"/>
              </a:spcAft>
              <a:buFont typeface="+mj-lt"/>
              <a:buAutoNum type="arabicPeriod"/>
              <a:tabLst>
                <a:tab pos="457200" algn="l"/>
              </a:tabLst>
            </a:pPr>
            <a:r>
              <a:rPr lang="fr-FR" sz="1000" smtClean="0">
                <a:effectLst/>
                <a:latin typeface="Arial"/>
                <a:ea typeface="Times New Roman"/>
                <a:cs typeface="Times New Roman"/>
              </a:rPr>
              <a:t>Installez le rôle serveur AD FS sur le côté AD FS-R.</a:t>
            </a:r>
          </a:p>
          <a:p>
            <a:pPr marL="342900" marR="0" lvl="0" indent="-342900">
              <a:lnSpc>
                <a:spcPct val="115000"/>
              </a:lnSpc>
              <a:spcBef>
                <a:spcPts val="0"/>
              </a:spcBef>
              <a:spcAft>
                <a:spcPts val="995"/>
              </a:spcAft>
              <a:buFont typeface="+mj-lt"/>
              <a:buAutoNum type="arabicPeriod"/>
              <a:tabLst>
                <a:tab pos="457200" algn="l"/>
              </a:tabLst>
            </a:pPr>
            <a:r>
              <a:rPr lang="fr-FR" sz="1000" smtClean="0">
                <a:effectLst/>
                <a:latin typeface="Arial"/>
                <a:ea typeface="Times New Roman"/>
                <a:cs typeface="Times New Roman"/>
              </a:rPr>
              <a:t>Configurez la stratégie d'approbation de forêt à partir d'AD FS-R.</a:t>
            </a:r>
          </a:p>
          <a:p>
            <a:pPr marL="342900" marR="0" lvl="0" indent="-342900">
              <a:lnSpc>
                <a:spcPct val="115000"/>
              </a:lnSpc>
              <a:spcBef>
                <a:spcPts val="0"/>
              </a:spcBef>
              <a:spcAft>
                <a:spcPts val="995"/>
              </a:spcAft>
              <a:buFont typeface="+mj-lt"/>
              <a:buAutoNum type="arabicPeriod"/>
              <a:tabLst>
                <a:tab pos="457200" algn="l"/>
              </a:tabLst>
            </a:pPr>
            <a:r>
              <a:rPr lang="fr-FR" sz="1000" smtClean="0">
                <a:effectLst/>
                <a:latin typeface="Arial"/>
                <a:ea typeface="Times New Roman"/>
                <a:cs typeface="Times New Roman"/>
              </a:rPr>
              <a:t>Ajoutez un magasin de comptes Active Directory.</a:t>
            </a:r>
          </a:p>
          <a:p>
            <a:pPr marL="342900" marR="0" lvl="0" indent="-342900">
              <a:lnSpc>
                <a:spcPct val="115000"/>
              </a:lnSpc>
              <a:spcBef>
                <a:spcPts val="0"/>
              </a:spcBef>
              <a:spcAft>
                <a:spcPts val="995"/>
              </a:spcAft>
              <a:buFont typeface="+mj-lt"/>
              <a:buAutoNum type="arabicPeriod"/>
              <a:tabLst>
                <a:tab pos="457200" algn="l"/>
              </a:tabLst>
            </a:pPr>
            <a:r>
              <a:rPr lang="fr-FR" sz="1000" smtClean="0">
                <a:effectLst/>
                <a:latin typeface="Arial"/>
                <a:ea typeface="Times New Roman"/>
                <a:cs typeface="Times New Roman"/>
              </a:rPr>
              <a:t>Ajoutez et configurez AD RMS comme application prenant en charge les revendications.</a:t>
            </a:r>
          </a:p>
          <a:p>
            <a:pPr marL="342900" marR="0" lvl="0" indent="-342900">
              <a:lnSpc>
                <a:spcPct val="115000"/>
              </a:lnSpc>
              <a:spcBef>
                <a:spcPts val="0"/>
              </a:spcBef>
              <a:spcAft>
                <a:spcPts val="995"/>
              </a:spcAft>
              <a:buFont typeface="+mj-lt"/>
              <a:buAutoNum type="arabicPeriod"/>
              <a:tabLst>
                <a:tab pos="457200" algn="l"/>
              </a:tabLst>
            </a:pPr>
            <a:r>
              <a:rPr lang="fr-FR" sz="1000" smtClean="0">
                <a:effectLst/>
                <a:latin typeface="Arial"/>
                <a:ea typeface="Times New Roman"/>
                <a:cs typeface="Times New Roman"/>
              </a:rPr>
              <a:t>Ajoutez et configurez un partenaire de comptes AD FS.</a:t>
            </a:r>
          </a:p>
          <a:p>
            <a:pPr>
              <a:lnSpc>
                <a:spcPct val="115000"/>
              </a:lnSpc>
              <a:spcAft>
                <a:spcPts val="1000"/>
              </a:spcAft>
            </a:pPr>
            <a:r>
              <a:rPr lang="fr-FR" sz="1000" smtClean="0">
                <a:latin typeface="Arial"/>
                <a:ea typeface="Calibri"/>
                <a:cs typeface="Times New Roman"/>
              </a:rPr>
              <a:t>Ensuite, configurez AD RMS pour qu'il fonctionne avec AD FS, ce qui comprend :</a:t>
            </a:r>
          </a:p>
          <a:p>
            <a:pPr marL="342900" marR="0" lvl="0" indent="-342900">
              <a:lnSpc>
                <a:spcPct val="115000"/>
              </a:lnSpc>
              <a:spcBef>
                <a:spcPts val="0"/>
              </a:spcBef>
              <a:spcAft>
                <a:spcPts val="995"/>
              </a:spcAft>
              <a:buFont typeface="+mj-lt"/>
              <a:buAutoNum type="arabicPeriod"/>
              <a:tabLst>
                <a:tab pos="457200" algn="l"/>
              </a:tabLst>
            </a:pPr>
            <a:r>
              <a:rPr lang="fr-FR" sz="1000" smtClean="0">
                <a:effectLst/>
                <a:latin typeface="Arial"/>
                <a:ea typeface="Times New Roman"/>
                <a:cs typeface="Times New Roman"/>
              </a:rPr>
              <a:t>Accordez les privilèges d'audit de sécurité au compte de service AD RMS.</a:t>
            </a:r>
          </a:p>
          <a:p>
            <a:pPr marL="342900" marR="0" lvl="0" indent="-342900">
              <a:lnSpc>
                <a:spcPct val="115000"/>
              </a:lnSpc>
              <a:spcBef>
                <a:spcPts val="0"/>
              </a:spcBef>
              <a:spcAft>
                <a:spcPts val="995"/>
              </a:spcAft>
              <a:buFont typeface="+mj-lt"/>
              <a:buAutoNum type="arabicPeriod"/>
              <a:tabLst>
                <a:tab pos="457200" algn="l"/>
              </a:tabLst>
            </a:pPr>
            <a:r>
              <a:rPr lang="fr-FR" sz="1000" smtClean="0">
                <a:effectLst/>
                <a:latin typeface="Arial"/>
                <a:ea typeface="Times New Roman"/>
                <a:cs typeface="Times New Roman"/>
              </a:rPr>
              <a:t>Spécifiez les URL de cluster extranet AD RMS.</a:t>
            </a:r>
          </a:p>
          <a:p>
            <a:pPr marL="342900" marR="0" lvl="0" indent="-342900">
              <a:lnSpc>
                <a:spcPct val="115000"/>
              </a:lnSpc>
              <a:spcBef>
                <a:spcPts val="0"/>
              </a:spcBef>
              <a:spcAft>
                <a:spcPts val="995"/>
              </a:spcAft>
              <a:buFont typeface="+mj-lt"/>
              <a:buAutoNum type="arabicPeriod"/>
              <a:tabLst>
                <a:tab pos="457200" algn="l"/>
              </a:tabLst>
            </a:pPr>
            <a:r>
              <a:rPr lang="fr-FR" sz="1000" smtClean="0">
                <a:effectLst/>
                <a:latin typeface="Arial"/>
                <a:ea typeface="Times New Roman"/>
                <a:cs typeface="Times New Roman"/>
              </a:rPr>
              <a:t>Ajoutez le service de rôle de support de fédération d'identités AD RMS.</a:t>
            </a:r>
          </a:p>
          <a:p>
            <a:pPr marL="342900" marR="0" lvl="0" indent="-342900">
              <a:lnSpc>
                <a:spcPct val="115000"/>
              </a:lnSpc>
              <a:spcBef>
                <a:spcPts val="0"/>
              </a:spcBef>
              <a:spcAft>
                <a:spcPts val="995"/>
              </a:spcAft>
              <a:buFont typeface="+mj-lt"/>
              <a:buAutoNum type="arabicPeriod"/>
              <a:tabLst>
                <a:tab pos="457200" algn="l"/>
              </a:tabLst>
            </a:pPr>
            <a:r>
              <a:rPr lang="fr-FR" sz="1000" smtClean="0">
                <a:effectLst/>
                <a:latin typeface="Arial"/>
                <a:ea typeface="Times New Roman"/>
                <a:cs typeface="Times New Roman"/>
              </a:rPr>
              <a:t>Activez la prise en charge des identités fédérées pour le cluster AD RMS.</a:t>
            </a:r>
          </a:p>
          <a:p>
            <a:pPr marL="342900" marR="0" lvl="0" indent="-342900">
              <a:lnSpc>
                <a:spcPct val="115000"/>
              </a:lnSpc>
              <a:spcBef>
                <a:spcPts val="0"/>
              </a:spcBef>
              <a:spcAft>
                <a:spcPts val="995"/>
              </a:spcAft>
              <a:buFont typeface="+mj-lt"/>
              <a:buAutoNum type="arabicPeriod"/>
              <a:tabLst>
                <a:tab pos="457200" algn="l"/>
              </a:tabLst>
            </a:pPr>
            <a:r>
              <a:rPr lang="fr-FR" sz="1000" smtClean="0">
                <a:effectLst/>
                <a:latin typeface="Arial"/>
                <a:ea typeface="Times New Roman"/>
                <a:cs typeface="Times New Roman"/>
              </a:rPr>
              <a:t>Configurez les ordinateurs clients AD RMS pour la prise en charge de la fédération d'identités.</a:t>
            </a:r>
          </a:p>
          <a:p>
            <a:pPr>
              <a:lnSpc>
                <a:spcPct val="115000"/>
              </a:lnSpc>
              <a:spcAft>
                <a:spcPts val="1000"/>
              </a:spcAft>
            </a:pPr>
            <a:r>
              <a:rPr lang="fr-FR" sz="1000" b="1" smtClean="0">
                <a:latin typeface="Arial"/>
                <a:ea typeface="Calibri"/>
                <a:cs typeface="Times New Roman"/>
              </a:rPr>
              <a:t>Documentation supplémentaire : </a:t>
            </a:r>
            <a:r>
              <a:rPr lang="fr-FR" sz="1000" smtClean="0">
                <a:latin typeface="Arial"/>
                <a:ea typeface="Calibri"/>
                <a:cs typeface="Times New Roman"/>
              </a:rPr>
              <a:t>Pour plus d'informations, consultez </a:t>
            </a:r>
            <a:r>
              <a:rPr lang="fr-FR" sz="1000" u="sng" smtClean="0">
                <a:solidFill>
                  <a:srgbClr val="0000FF"/>
                </a:solidFill>
                <a:latin typeface="Arial"/>
                <a:ea typeface="Calibri"/>
                <a:cs typeface="Segoe UI"/>
                <a:hlinkClick r:id="rId3"/>
              </a:rPr>
              <a:t>http://go.microsoft.com/fwlink/?LinkID=285334</a:t>
            </a:r>
            <a:r>
              <a:rPr lang="fr-FR" sz="1000" smtClean="0">
                <a:latin typeface="Arial"/>
                <a:ea typeface="Calibri"/>
                <a:cs typeface="Times New Roman"/>
              </a:rPr>
              <a:t>.</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5683F72D-4582-45DC-91B3-992085101A36}" type="slidenum">
              <a:rPr lang="fr-FR" smtClean="0"/>
              <a:t>38</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 Planification et implémentation d'une infrastructure de gestion des droits relatifs à l'information (IRM)</a:t>
            </a:r>
            <a:endParaRPr lang="fr-FR" sz="1200" b="1">
              <a:solidFill>
                <a:srgbClr val="336699"/>
              </a:solidFill>
              <a:latin typeface="Arial"/>
            </a:endParaRPr>
          </a:p>
        </p:txBody>
      </p:sp>
    </p:spTree>
    <p:extLst>
      <p:ext uri="{BB962C8B-B14F-4D97-AF65-F5344CB8AC3E}">
        <p14:creationId xmlns:p14="http://schemas.microsoft.com/office/powerpoint/2010/main" val="24973115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hr-HR" sz="1000" dirty="0">
                <a:latin typeface="Arial"/>
                <a:ea typeface="Calibri"/>
                <a:cs typeface="Times New Roman"/>
              </a:rPr>
              <a:t>Présentez les instructions pour activer l'accès externe à AD RMS. </a:t>
            </a:r>
            <a:r>
              <a:rPr lang="en-US" sz="1000" dirty="0">
                <a:latin typeface="Arial"/>
                <a:ea typeface="Calibri"/>
                <a:cs typeface="Times New Roman"/>
              </a:rPr>
              <a:t>Présentez les paramètres du proxy Web (se reporter au manuel du stagiaire), puis expliquez les avantages de l'utilisation de Microsoft Forefront</a:t>
            </a:r>
            <a:r>
              <a:rPr lang="en-US" sz="1000" baseline="30000" dirty="0">
                <a:latin typeface="Arial"/>
                <a:ea typeface="Calibri"/>
                <a:cs typeface="Times New Roman"/>
              </a:rPr>
              <a:t>®</a:t>
            </a:r>
            <a:r>
              <a:rPr lang="en-US" sz="1000" dirty="0">
                <a:latin typeface="Arial"/>
                <a:ea typeface="Calibri"/>
                <a:cs typeface="Times New Roman"/>
              </a:rPr>
              <a:t> Threat Management Gateway (</a:t>
            </a:r>
            <a:r>
              <a:rPr lang="hr-HR" sz="1000" dirty="0">
                <a:latin typeface="Arial"/>
                <a:ea typeface="Calibri"/>
                <a:cs typeface="Times New Roman"/>
              </a:rPr>
              <a:t>TMG) avec AD RMS.</a:t>
            </a:r>
            <a:endParaRPr lang="en-US" sz="1000" dirty="0">
              <a:latin typeface="Arial"/>
              <a:ea typeface="Calibri"/>
              <a:cs typeface="Times New Roman"/>
            </a:endParaRPr>
          </a:p>
        </p:txBody>
      </p:sp>
      <p:sp>
        <p:nvSpPr>
          <p:cNvPr id="4" name="Slide Number Placeholder 3"/>
          <p:cNvSpPr>
            <a:spLocks noGrp="1"/>
          </p:cNvSpPr>
          <p:nvPr>
            <p:ph type="sldNum" sz="quarter" idx="10"/>
          </p:nvPr>
        </p:nvSpPr>
        <p:spPr/>
        <p:txBody>
          <a:bodyPr/>
          <a:lstStyle/>
          <a:p>
            <a:fld id="{5683F72D-4582-45DC-91B3-992085101A36}" type="slidenum">
              <a:rPr lang="en-US" smtClean="0"/>
              <a:t>39</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8" name="Rectangle 7"/>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13 : Planification et implémentation d'une infrastructure de gestion des droits relatifs à l'information (IRM)</a:t>
            </a:r>
            <a:endParaRPr lang="en-US" sz="1200" b="1">
              <a:solidFill>
                <a:srgbClr val="336699"/>
              </a:solidFill>
              <a:latin typeface="Arial"/>
            </a:endParaRPr>
          </a:p>
        </p:txBody>
      </p:sp>
    </p:spTree>
    <p:extLst>
      <p:ext uri="{BB962C8B-B14F-4D97-AF65-F5344CB8AC3E}">
        <p14:creationId xmlns:p14="http://schemas.microsoft.com/office/powerpoint/2010/main" val="1417075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Calibri"/>
                <a:cs typeface="Times New Roman"/>
              </a:rPr>
              <a:t>Utilisez la diapositive pour décrire la gestion des droits relatifs à l'information (IRM).</a:t>
            </a:r>
          </a:p>
          <a:p>
            <a:pPr>
              <a:lnSpc>
                <a:spcPct val="115000"/>
              </a:lnSpc>
              <a:spcAft>
                <a:spcPts val="1000"/>
              </a:spcAft>
            </a:pPr>
            <a:r>
              <a:rPr lang="en-US" sz="1000">
                <a:latin typeface="Arial"/>
                <a:ea typeface="Calibri"/>
                <a:cs typeface="Times New Roman"/>
              </a:rPr>
              <a:t>Avec la technologie IRM, les entreprises peuvent protéger les informations au travers de stratégies d'utilisation permanentes, qui demeurent avec les informations, quel que soit leur emplacement. </a:t>
            </a:r>
            <a:r>
              <a:rPr lang="en-US" sz="1000" smtClean="0">
                <a:latin typeface="Arial"/>
                <a:ea typeface="Calibri"/>
                <a:cs typeface="Times New Roman"/>
              </a:rPr>
              <a:t>IRM empêche </a:t>
            </a:r>
            <a:r>
              <a:rPr lang="en-US" sz="1000">
                <a:latin typeface="Arial"/>
                <a:ea typeface="Calibri"/>
                <a:cs typeface="Times New Roman"/>
              </a:rPr>
              <a:t>la divulgation non autorisée d'informations confidentielles, telles que données financières, propriété intellectuelle et communications de la direction.</a:t>
            </a:r>
          </a:p>
        </p:txBody>
      </p:sp>
      <p:sp>
        <p:nvSpPr>
          <p:cNvPr id="4" name="Slide Number Placeholder 3"/>
          <p:cNvSpPr>
            <a:spLocks noGrp="1"/>
          </p:cNvSpPr>
          <p:nvPr>
            <p:ph type="sldNum" sz="quarter" idx="10"/>
          </p:nvPr>
        </p:nvSpPr>
        <p:spPr/>
        <p:txBody>
          <a:bodyPr/>
          <a:lstStyle/>
          <a:p>
            <a:fld id="{5683F72D-4582-45DC-91B3-992085101A36}" type="slidenum">
              <a:rPr lang="en-US" smtClean="0"/>
              <a:t>4</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8" name="Rectangle 7"/>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13 : Planification et implémentation d'une infrastructure de gestion des droits relatifs à l'information (IRM)</a:t>
            </a:r>
            <a:endParaRPr lang="en-US" sz="1200" b="1">
              <a:solidFill>
                <a:srgbClr val="336699"/>
              </a:solidFill>
              <a:latin typeface="Arial"/>
            </a:endParaRPr>
          </a:p>
        </p:txBody>
      </p:sp>
    </p:spTree>
    <p:extLst>
      <p:ext uri="{BB962C8B-B14F-4D97-AF65-F5344CB8AC3E}">
        <p14:creationId xmlns:p14="http://schemas.microsoft.com/office/powerpoint/2010/main" val="23041006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solidFill>
                  <a:srgbClr val="000000"/>
                </a:solidFill>
                <a:latin typeface="Arial"/>
                <a:ea typeface="Calibri"/>
                <a:cs typeface="Times New Roman"/>
              </a:rPr>
              <a:t>Dans cette leçon, les stagiaires étudieront la façon dont le contrôle d'accès dynamique, associé </a:t>
            </a:r>
            <a:r>
              <a:rPr lang="en-US" sz="1000" smtClean="0">
                <a:solidFill>
                  <a:srgbClr val="000000"/>
                </a:solidFill>
                <a:latin typeface="Arial"/>
                <a:ea typeface="Calibri"/>
                <a:cs typeface="Times New Roman"/>
              </a:rPr>
              <a:t>à AD RMS</a:t>
            </a:r>
            <a:r>
              <a:rPr lang="en-US" sz="1000">
                <a:solidFill>
                  <a:srgbClr val="000000"/>
                </a:solidFill>
                <a:latin typeface="Arial"/>
                <a:ea typeface="Calibri"/>
                <a:cs typeface="Times New Roman"/>
              </a:rPr>
              <a:t>, peut encore améliorer la protection IRM.</a:t>
            </a:r>
            <a:endParaRPr lang="en-US"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5683F72D-4582-45DC-91B3-992085101A36}" type="slidenum">
              <a:rPr lang="en-US" smtClean="0"/>
              <a:t>40</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8" name="Rectangle 7"/>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13 : Planification et implémentation d'une infrastructure de gestion des droits relatifs à l'information (IRM)</a:t>
            </a:r>
            <a:endParaRPr lang="en-US" sz="1200" b="1">
              <a:solidFill>
                <a:srgbClr val="336699"/>
              </a:solidFill>
              <a:latin typeface="Arial"/>
            </a:endParaRPr>
          </a:p>
        </p:txBody>
      </p:sp>
    </p:spTree>
    <p:extLst>
      <p:ext uri="{BB962C8B-B14F-4D97-AF65-F5344CB8AC3E}">
        <p14:creationId xmlns:p14="http://schemas.microsoft.com/office/powerpoint/2010/main" val="35271690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800"/>
              </a:spcAft>
            </a:pPr>
            <a:r>
              <a:rPr lang="fr-FR" sz="1000" smtClean="0">
                <a:latin typeface="Arial"/>
                <a:ea typeface="Calibri"/>
                <a:cs typeface="Times New Roman"/>
              </a:rPr>
              <a:t>Le contrôle d'accès dynamique répond aux exigences métier et réglementaires en automatisant la gouvernance de l'information sur les serveurs de fichiers.</a:t>
            </a:r>
          </a:p>
          <a:p>
            <a:pPr>
              <a:lnSpc>
                <a:spcPct val="115000"/>
              </a:lnSpc>
              <a:spcAft>
                <a:spcPts val="800"/>
              </a:spcAft>
            </a:pPr>
            <a:r>
              <a:rPr lang="fr-FR" sz="1000" smtClean="0">
                <a:latin typeface="Arial"/>
                <a:ea typeface="Calibri"/>
                <a:cs typeface="Times New Roman"/>
              </a:rPr>
              <a:t>Avec la technologie de classification des fichiers du contrôle d'accès dynamique, les organisations peuvent identifier ou </a:t>
            </a:r>
            <a:r>
              <a:rPr lang="fr-FR" sz="1000" i="1" smtClean="0">
                <a:latin typeface="Arial"/>
                <a:ea typeface="Calibri"/>
                <a:cs typeface="Times New Roman"/>
              </a:rPr>
              <a:t>référencer</a:t>
            </a:r>
            <a:r>
              <a:rPr lang="fr-FR" sz="1000" smtClean="0">
                <a:latin typeface="Arial"/>
                <a:ea typeface="Calibri"/>
                <a:cs typeface="Times New Roman"/>
              </a:rPr>
              <a:t> les fichiers sur leurs serveurs de fichiers. </a:t>
            </a:r>
          </a:p>
          <a:p>
            <a:pPr>
              <a:lnSpc>
                <a:spcPct val="115000"/>
              </a:lnSpc>
              <a:spcAft>
                <a:spcPts val="800"/>
              </a:spcAft>
            </a:pPr>
            <a:r>
              <a:rPr lang="fr-FR" sz="1000" smtClean="0">
                <a:latin typeface="Arial"/>
                <a:ea typeface="Calibri"/>
                <a:cs typeface="Times New Roman"/>
              </a:rPr>
              <a:t>Windows Server 2012 s'appuie sur les stratégies d'accès centralisées pour contrôler l'accès aux fichiers référencés via les stratégies d'accès centralisées, l'audit et rapport des événements relatifs aux accès ou tentatives d'accès, et utilise AD RMS pour chiffrer les documents Office afin qu'ils demeurent protégés, même lorsqu'ils quittent le serveur de fichiers.</a:t>
            </a:r>
          </a:p>
          <a:p>
            <a:pPr>
              <a:lnSpc>
                <a:spcPct val="115000"/>
              </a:lnSpc>
              <a:spcAft>
                <a:spcPts val="800"/>
              </a:spcAft>
            </a:pPr>
            <a:r>
              <a:rPr lang="fr-FR" sz="1000" smtClean="0">
                <a:latin typeface="Arial"/>
                <a:ea typeface="Calibri"/>
                <a:cs typeface="Times New Roman"/>
              </a:rPr>
              <a:t>Le contrôle d'accès dynamique permet aux administrateurs informatiques d'effectuer les opérations suivantes :</a:t>
            </a:r>
          </a:p>
          <a:p>
            <a:pPr marL="342900" marR="0" lvl="0" indent="-342900">
              <a:lnSpc>
                <a:spcPct val="115000"/>
              </a:lnSpc>
              <a:spcBef>
                <a:spcPts val="0"/>
              </a:spcBef>
              <a:spcAft>
                <a:spcPts val="800"/>
              </a:spcAft>
              <a:buSzPts val="1000"/>
              <a:buFont typeface="Symbol"/>
              <a:buChar char=""/>
              <a:tabLst>
                <a:tab pos="457200" algn="l"/>
              </a:tabLst>
            </a:pPr>
            <a:r>
              <a:rPr lang="fr-FR" sz="1000" smtClean="0">
                <a:latin typeface="Arial"/>
                <a:ea typeface="Calibri"/>
                <a:cs typeface="Times New Roman"/>
              </a:rPr>
              <a:t>permettre aux propriétaires de contenu de référencer leurs informations, plutôt que de limiter cette capacité aux administrateurs ;</a:t>
            </a:r>
          </a:p>
          <a:p>
            <a:pPr marL="342900" marR="0" lvl="0" indent="-342900">
              <a:lnSpc>
                <a:spcPct val="115000"/>
              </a:lnSpc>
              <a:spcBef>
                <a:spcPts val="0"/>
              </a:spcBef>
              <a:spcAft>
                <a:spcPts val="800"/>
              </a:spcAft>
              <a:buSzPts val="1000"/>
              <a:buFont typeface="Symbol"/>
              <a:buChar char=""/>
              <a:tabLst>
                <a:tab pos="457200" algn="l"/>
              </a:tabLst>
            </a:pPr>
            <a:r>
              <a:rPr lang="fr-FR" sz="1000" smtClean="0">
                <a:latin typeface="Arial"/>
                <a:ea typeface="Calibri"/>
                <a:cs typeface="Times New Roman"/>
              </a:rPr>
              <a:t>appliquer une stratégie d'accès centralisée aux informations des fichiers référencés ;</a:t>
            </a:r>
          </a:p>
          <a:p>
            <a:pPr marL="342900" marR="0" lvl="0" indent="-342900">
              <a:lnSpc>
                <a:spcPct val="115000"/>
              </a:lnSpc>
              <a:spcBef>
                <a:spcPts val="0"/>
              </a:spcBef>
              <a:spcAft>
                <a:spcPts val="800"/>
              </a:spcAft>
              <a:buSzPts val="1000"/>
              <a:buFont typeface="Symbol"/>
              <a:buChar char=""/>
              <a:tabLst>
                <a:tab pos="457200" algn="l"/>
              </a:tabLst>
            </a:pPr>
            <a:r>
              <a:rPr lang="fr-FR" sz="1000" smtClean="0">
                <a:latin typeface="Arial"/>
                <a:ea typeface="Calibri"/>
                <a:cs typeface="Times New Roman"/>
              </a:rPr>
              <a:t>fournir la mise à jour des accès refusés, quand les utilisateurs ne peuvent pas accéder aux informations, mais le doivent ;</a:t>
            </a:r>
          </a:p>
          <a:p>
            <a:pPr marL="342900" marR="0" lvl="0" indent="-342900">
              <a:lnSpc>
                <a:spcPct val="115000"/>
              </a:lnSpc>
              <a:spcBef>
                <a:spcPts val="0"/>
              </a:spcBef>
              <a:spcAft>
                <a:spcPts val="800"/>
              </a:spcAft>
              <a:buSzPts val="1000"/>
              <a:buFont typeface="Symbol"/>
              <a:buChar char=""/>
              <a:tabLst>
                <a:tab pos="457200" algn="l"/>
              </a:tabLst>
            </a:pPr>
            <a:r>
              <a:rPr lang="fr-FR" sz="1000" smtClean="0">
                <a:latin typeface="Arial"/>
                <a:ea typeface="Calibri"/>
                <a:cs typeface="Times New Roman"/>
              </a:rPr>
              <a:t>configurer les stratégies d'accès centralisées qui journalisent l'accès aux informations pour en permettre l'analyse à des fins d'audit et légales ;</a:t>
            </a:r>
          </a:p>
          <a:p>
            <a:pPr marL="342900" marR="0" lvl="0" indent="-342900">
              <a:lnSpc>
                <a:spcPct val="115000"/>
              </a:lnSpc>
              <a:spcBef>
                <a:spcPts val="0"/>
              </a:spcBef>
              <a:spcAft>
                <a:spcPts val="800"/>
              </a:spcAft>
              <a:buSzPts val="1000"/>
              <a:buFont typeface="Symbol"/>
              <a:buChar char=""/>
              <a:tabLst>
                <a:tab pos="457200" algn="l"/>
              </a:tabLst>
            </a:pPr>
            <a:r>
              <a:rPr lang="fr-FR" sz="1000" smtClean="0">
                <a:latin typeface="Arial"/>
                <a:ea typeface="Calibri"/>
                <a:cs typeface="Times New Roman"/>
              </a:rPr>
              <a:t>fournir une plus grande protection à des informations confidentielles spécifiques en appliquant automatiquement la protection AD RMS.</a:t>
            </a:r>
          </a:p>
          <a:p>
            <a:pPr>
              <a:lnSpc>
                <a:spcPct val="115000"/>
              </a:lnSpc>
              <a:spcAft>
                <a:spcPts val="800"/>
              </a:spcAft>
            </a:pPr>
            <a:r>
              <a:rPr lang="fr-FR" sz="1000" smtClean="0">
                <a:latin typeface="Arial"/>
                <a:ea typeface="Calibri"/>
                <a:cs typeface="Times New Roman"/>
              </a:rPr>
              <a:t>Le contrôle d'accès dynamique permet aux organisations de classer les données non structurées sur leurs serveurs de fichiers et d'appliquer la gouvernance de l'information à l'aide des contrôles d'accès et d'audit de la prochaine génération, ainsi que le chiffrement basé sur la classification.</a:t>
            </a:r>
          </a:p>
          <a:p>
            <a:pPr marL="342900" marR="0" lvl="0" indent="-342900">
              <a:lnSpc>
                <a:spcPct val="115000"/>
              </a:lnSpc>
              <a:spcBef>
                <a:spcPts val="0"/>
              </a:spcBef>
              <a:spcAft>
                <a:spcPts val="800"/>
              </a:spcAft>
              <a:buSzPts val="1000"/>
              <a:buFont typeface="Symbol"/>
              <a:buChar char=""/>
              <a:tabLst>
                <a:tab pos="457200" algn="l"/>
              </a:tabLst>
            </a:pPr>
            <a:r>
              <a:rPr lang="fr-FR" sz="1000" smtClean="0">
                <a:latin typeface="Arial"/>
                <a:ea typeface="Calibri"/>
                <a:cs typeface="Times New Roman"/>
              </a:rPr>
              <a:t>Identité des données. La classification automatique et manuelle des fichiers peut être appliquée pour référencer les données des serveurs de fichiers de l'organisation.</a:t>
            </a:r>
          </a:p>
          <a:p>
            <a:pPr marL="342900" marR="0" lvl="0" indent="-342900">
              <a:lnSpc>
                <a:spcPct val="115000"/>
              </a:lnSpc>
              <a:spcBef>
                <a:spcPts val="0"/>
              </a:spcBef>
              <a:spcAft>
                <a:spcPts val="800"/>
              </a:spcAft>
              <a:buSzPts val="1000"/>
              <a:buFont typeface="Symbol"/>
              <a:buChar char=""/>
              <a:tabLst>
                <a:tab pos="457200" algn="l"/>
              </a:tabLst>
            </a:pPr>
            <a:r>
              <a:rPr lang="fr-FR" sz="1000" smtClean="0">
                <a:latin typeface="Arial"/>
                <a:ea typeface="Calibri"/>
                <a:cs typeface="Times New Roman"/>
              </a:rPr>
              <a:t>Contrôle d'accès. Les stratégies d'accès centralisées permettent aux organisations d'appliquer les stratégies de filet de sécurité à la gouvernance de l'information.</a:t>
            </a:r>
          </a:p>
          <a:p>
            <a:pPr marL="342900" marR="0" lvl="0" indent="-342900">
              <a:lnSpc>
                <a:spcPct val="115000"/>
              </a:lnSpc>
              <a:spcBef>
                <a:spcPts val="0"/>
              </a:spcBef>
              <a:spcAft>
                <a:spcPts val="800"/>
              </a:spcAft>
              <a:buSzPts val="1000"/>
              <a:buFont typeface="Symbol"/>
              <a:buChar char=""/>
              <a:tabLst>
                <a:tab pos="457200" algn="l"/>
              </a:tabLst>
            </a:pPr>
            <a:r>
              <a:rPr lang="fr-FR" sz="1000" smtClean="0">
                <a:latin typeface="Arial"/>
                <a:ea typeface="Calibri"/>
                <a:cs typeface="Times New Roman"/>
              </a:rPr>
              <a:t>Audit des accès. Stratégies d'accès centralisées pour la création de rapports de conformité et les analyses d'investigation. </a:t>
            </a:r>
          </a:p>
          <a:p>
            <a:pPr marL="342900" marR="0" lvl="0" indent="-342900">
              <a:lnSpc>
                <a:spcPct val="115000"/>
              </a:lnSpc>
              <a:spcBef>
                <a:spcPts val="0"/>
              </a:spcBef>
              <a:spcAft>
                <a:spcPts val="800"/>
              </a:spcAft>
              <a:buSzPts val="1000"/>
              <a:buFont typeface="Symbol"/>
              <a:buChar char=""/>
              <a:tabLst>
                <a:tab pos="457200" algn="l"/>
              </a:tabLst>
            </a:pPr>
            <a:r>
              <a:rPr lang="fr-FR" sz="1000" smtClean="0">
                <a:latin typeface="Arial"/>
                <a:ea typeface="Calibri"/>
                <a:cs typeface="Times New Roman"/>
              </a:rPr>
              <a:t>Protection de la gestion des droits. Automatisez le chiffrement AD RMS pour les documents Office sensibles de façon à réduire la fuite d'informations. </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5683F72D-4582-45DC-91B3-992085101A36}" type="slidenum">
              <a:rPr lang="fr-FR" smtClean="0"/>
              <a:t>41</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 Planification et implémentation d'une infrastructure de gestion des droits relatifs à l'information (IRM)</a:t>
            </a:r>
            <a:endParaRPr lang="fr-FR" sz="1200" b="1">
              <a:solidFill>
                <a:srgbClr val="336699"/>
              </a:solidFill>
              <a:latin typeface="Arial"/>
            </a:endParaRPr>
          </a:p>
        </p:txBody>
      </p:sp>
    </p:spTree>
    <p:extLst>
      <p:ext uri="{BB962C8B-B14F-4D97-AF65-F5344CB8AC3E}">
        <p14:creationId xmlns:p14="http://schemas.microsoft.com/office/powerpoint/2010/main" val="4229316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smtClean="0">
                <a:latin typeface="Arial"/>
                <a:ea typeface="Calibri"/>
                <a:cs typeface="Times New Roman"/>
              </a:rPr>
              <a:t>Examinez le contenu de la diapositive. Les puces encapsulent le contrôle d'accès dynamique, notamment comment et pourquoi il fonctionne, ainsi que les étapes majeures à suivre pour l'utiliser.</a:t>
            </a:r>
          </a:p>
        </p:txBody>
      </p:sp>
      <p:sp>
        <p:nvSpPr>
          <p:cNvPr id="4" name="Slide Number Placeholder 3"/>
          <p:cNvSpPr>
            <a:spLocks noGrp="1"/>
          </p:cNvSpPr>
          <p:nvPr>
            <p:ph type="sldNum" sz="quarter" idx="10"/>
          </p:nvPr>
        </p:nvSpPr>
        <p:spPr/>
        <p:txBody>
          <a:bodyPr/>
          <a:lstStyle/>
          <a:p>
            <a:fld id="{5683F72D-4582-45DC-91B3-992085101A36}" type="slidenum">
              <a:rPr lang="en-US" smtClean="0"/>
              <a:t>42</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8" name="Rectangle 7"/>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13 : Planification et implémentation d'une infrastructure de gestion des droits relatifs à l'information (IRM)</a:t>
            </a:r>
            <a:endParaRPr lang="en-US" sz="1200" b="1">
              <a:solidFill>
                <a:srgbClr val="336699"/>
              </a:solidFill>
              <a:latin typeface="Arial"/>
            </a:endParaRPr>
          </a:p>
        </p:txBody>
      </p:sp>
    </p:spTree>
    <p:extLst>
      <p:ext uri="{BB962C8B-B14F-4D97-AF65-F5344CB8AC3E}">
        <p14:creationId xmlns:p14="http://schemas.microsoft.com/office/powerpoint/2010/main" val="39805628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Soulignez le fait que le contrôle d'accès peut être basé sur des mots-clés et que ses balises identifient </a:t>
            </a:r>
            <a:r>
              <a:rPr lang="en-US" sz="1000" smtClean="0">
                <a:latin typeface="Arial"/>
                <a:ea typeface="Calibri"/>
                <a:cs typeface="Times New Roman"/>
              </a:rPr>
              <a:t>les fichiers </a:t>
            </a:r>
            <a:r>
              <a:rPr lang="en-US" sz="1000">
                <a:latin typeface="Arial"/>
                <a:ea typeface="Calibri"/>
                <a:cs typeface="Times New Roman"/>
              </a:rPr>
              <a:t>à chiffrer selon les règles que vous créez. La démonstration suivante montre comment configurer le contrôle d'accès dynamique.</a:t>
            </a:r>
          </a:p>
        </p:txBody>
      </p:sp>
      <p:sp>
        <p:nvSpPr>
          <p:cNvPr id="4" name="Slide Number Placeholder 3"/>
          <p:cNvSpPr>
            <a:spLocks noGrp="1"/>
          </p:cNvSpPr>
          <p:nvPr>
            <p:ph type="sldNum" sz="quarter" idx="10"/>
          </p:nvPr>
        </p:nvSpPr>
        <p:spPr/>
        <p:txBody>
          <a:bodyPr/>
          <a:lstStyle/>
          <a:p>
            <a:fld id="{5683F72D-4582-45DC-91B3-992085101A36}" type="slidenum">
              <a:rPr lang="en-US" smtClean="0"/>
              <a:t>43</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8" name="Rectangle 7"/>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13 : Planification et implémentation d'une infrastructure de gestion des droits relatifs à l'information (IRM)</a:t>
            </a:r>
            <a:endParaRPr lang="en-US" sz="1200" b="1">
              <a:solidFill>
                <a:srgbClr val="336699"/>
              </a:solidFill>
              <a:latin typeface="Arial"/>
            </a:endParaRPr>
          </a:p>
        </p:txBody>
      </p:sp>
    </p:spTree>
    <p:extLst>
      <p:ext uri="{BB962C8B-B14F-4D97-AF65-F5344CB8AC3E}">
        <p14:creationId xmlns:p14="http://schemas.microsoft.com/office/powerpoint/2010/main" val="19230230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SimSun"/>
                <a:cs typeface="Arial"/>
              </a:rPr>
              <a:t>Les règles peuvent appliquer automatiquement la protection AD RMS à partir de balises et de mots clés, comme suit</a:t>
            </a:r>
            <a:r>
              <a:rPr lang="fr-FR" sz="1000" smtClean="0">
                <a:latin typeface="Arial"/>
                <a:ea typeface="Calibri"/>
                <a:cs typeface="Times New Roman"/>
              </a:rPr>
              <a:t> :</a:t>
            </a:r>
          </a:p>
          <a:p>
            <a:pPr marL="342900" marR="0" lvl="0" indent="-342900">
              <a:lnSpc>
                <a:spcPct val="115000"/>
              </a:lnSpc>
              <a:spcBef>
                <a:spcPts val="0"/>
              </a:spcBef>
              <a:spcAft>
                <a:spcPts val="995"/>
              </a:spcAft>
              <a:buFont typeface="Symbol"/>
              <a:buChar char=""/>
            </a:pPr>
            <a:r>
              <a:rPr lang="fr-FR" sz="1000" smtClean="0">
                <a:latin typeface="Arial"/>
                <a:ea typeface="Times New Roman"/>
                <a:cs typeface="Times New Roman"/>
              </a:rPr>
              <a:t>Les tâches continues de gestion de fichiers sont prêtes à invoquer le chiffrement AD RMS. </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fr-FR" sz="1000" smtClean="0">
                <a:effectLst/>
                <a:latin typeface="Arial"/>
                <a:ea typeface="Times New Roman"/>
                <a:cs typeface="Times New Roman"/>
              </a:rPr>
              <a:t>AD RMS chiffre les documents si leur contenu déclenche la matrice de la règle.</a:t>
            </a:r>
          </a:p>
          <a:p>
            <a:pPr marL="342900" marR="0" lvl="0" indent="-342900">
              <a:lnSpc>
                <a:spcPct val="115000"/>
              </a:lnSpc>
              <a:spcBef>
                <a:spcPts val="0"/>
              </a:spcBef>
              <a:spcAft>
                <a:spcPts val="995"/>
              </a:spcAft>
              <a:buFont typeface="Symbol"/>
              <a:buChar char=""/>
            </a:pPr>
            <a:r>
              <a:rPr lang="fr-FR" sz="1000" smtClean="0">
                <a:effectLst/>
                <a:latin typeface="Arial"/>
                <a:ea typeface="Times New Roman"/>
                <a:cs typeface="Times New Roman"/>
              </a:rPr>
              <a:t>Les fichiers restent chiffrés même si, par inadvertance, ils se retrouvent diffusés.</a:t>
            </a:r>
          </a:p>
          <a:p>
            <a:pPr>
              <a:lnSpc>
                <a:spcPct val="115000"/>
              </a:lnSpc>
              <a:spcAft>
                <a:spcPts val="1000"/>
              </a:spcAft>
            </a:pPr>
            <a:r>
              <a:rPr lang="fr-FR" sz="1000" smtClean="0">
                <a:latin typeface="Arial"/>
                <a:ea typeface="Calibri"/>
                <a:cs typeface="Times New Roman"/>
              </a:rPr>
              <a:t>Passez ces étapes en revue à partir du manuel du stagiaire :</a:t>
            </a:r>
          </a:p>
          <a:p>
            <a:pPr marL="342900" marR="0" lvl="0" indent="-342900">
              <a:lnSpc>
                <a:spcPct val="115000"/>
              </a:lnSpc>
              <a:spcBef>
                <a:spcPts val="0"/>
              </a:spcBef>
              <a:spcAft>
                <a:spcPts val="995"/>
              </a:spcAft>
              <a:buFont typeface="+mj-lt"/>
              <a:buAutoNum type="arabicPeriod"/>
              <a:tabLst>
                <a:tab pos="457200" algn="l"/>
              </a:tabLst>
            </a:pPr>
            <a:r>
              <a:rPr lang="fr-FR" sz="1000" smtClean="0">
                <a:effectLst/>
                <a:latin typeface="Arial"/>
                <a:ea typeface="Times New Roman"/>
                <a:cs typeface="Times New Roman"/>
              </a:rPr>
              <a:t>Un administrateur crée une règle pour appliquer automatiquement la protection RMS à tout fichier contenant le mot </a:t>
            </a:r>
            <a:r>
              <a:rPr lang="fr-FR" sz="1000" i="1" smtClean="0">
                <a:effectLst/>
                <a:latin typeface="Arial"/>
                <a:ea typeface="Times New Roman"/>
                <a:cs typeface="Times New Roman"/>
              </a:rPr>
              <a:t>confidentiel</a:t>
            </a:r>
            <a:r>
              <a:rPr lang="fr-FR" sz="100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tabLst>
                <a:tab pos="457200" algn="l"/>
              </a:tabLst>
            </a:pPr>
            <a:r>
              <a:rPr lang="fr-FR" sz="1000" smtClean="0">
                <a:effectLst/>
                <a:latin typeface="Arial"/>
                <a:ea typeface="Times New Roman"/>
                <a:cs typeface="Times New Roman"/>
              </a:rPr>
              <a:t>Un auteur crée un fichier avec le mot </a:t>
            </a:r>
            <a:r>
              <a:rPr lang="fr-FR" sz="1000" i="1" smtClean="0">
                <a:effectLst/>
                <a:latin typeface="Arial"/>
                <a:ea typeface="Times New Roman"/>
                <a:cs typeface="Times New Roman"/>
              </a:rPr>
              <a:t>confidentiel</a:t>
            </a:r>
            <a:r>
              <a:rPr lang="fr-FR" sz="1000" smtClean="0">
                <a:effectLst/>
                <a:latin typeface="Arial"/>
                <a:ea typeface="Times New Roman"/>
                <a:cs typeface="Times New Roman"/>
              </a:rPr>
              <a:t> dans le texte, puis l'enregistre.</a:t>
            </a:r>
          </a:p>
          <a:p>
            <a:pPr marL="342900" marR="0" lvl="0" indent="-342900">
              <a:lnSpc>
                <a:spcPct val="115000"/>
              </a:lnSpc>
              <a:spcBef>
                <a:spcPts val="0"/>
              </a:spcBef>
              <a:spcAft>
                <a:spcPts val="995"/>
              </a:spcAft>
              <a:buFont typeface="+mj-lt"/>
              <a:buAutoNum type="arabicPeriod"/>
              <a:tabLst>
                <a:tab pos="457200" algn="l"/>
              </a:tabLst>
            </a:pPr>
            <a:r>
              <a:rPr lang="fr-FR" sz="1000" smtClean="0">
                <a:effectLst/>
                <a:latin typeface="Arial"/>
                <a:ea typeface="Times New Roman"/>
                <a:cs typeface="Times New Roman"/>
              </a:rPr>
              <a:t>Le moteur de classification du contrôle d'accès dynamique AD RMS, conformément aux règles définies dans la stratégie d'accès centralisée, découvre le document avec le mot </a:t>
            </a:r>
            <a:r>
              <a:rPr lang="fr-FR" sz="1000" i="1" smtClean="0">
                <a:effectLst/>
                <a:latin typeface="Arial"/>
                <a:ea typeface="Times New Roman"/>
                <a:cs typeface="Times New Roman"/>
              </a:rPr>
              <a:t>confidentiel,</a:t>
            </a:r>
            <a:r>
              <a:rPr lang="fr-FR" sz="1000" smtClean="0">
                <a:effectLst/>
                <a:latin typeface="Arial"/>
                <a:ea typeface="Times New Roman"/>
                <a:cs typeface="Times New Roman"/>
              </a:rPr>
              <a:t> puis lance la protection RMS en conséquence.</a:t>
            </a:r>
          </a:p>
          <a:p>
            <a:pPr marL="342900" marR="0" lvl="0" indent="-342900">
              <a:lnSpc>
                <a:spcPct val="115000"/>
              </a:lnSpc>
              <a:spcBef>
                <a:spcPts val="0"/>
              </a:spcBef>
              <a:spcAft>
                <a:spcPts val="995"/>
              </a:spcAft>
              <a:buFont typeface="+mj-lt"/>
              <a:buAutoNum type="arabicPeriod"/>
              <a:tabLst>
                <a:tab pos="457200" algn="l"/>
              </a:tabLst>
            </a:pPr>
            <a:r>
              <a:rPr lang="fr-FR" sz="1000" smtClean="0">
                <a:effectLst/>
                <a:latin typeface="Arial"/>
                <a:ea typeface="Times New Roman"/>
                <a:cs typeface="Times New Roman"/>
              </a:rPr>
              <a:t>Le modèle et le chiffrement AD RMS sont appliqués au document sur le serveur de fichiers.</a:t>
            </a:r>
            <a:endParaRPr lang="fr-FR"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5683F72D-4582-45DC-91B3-992085101A36}" type="slidenum">
              <a:rPr lang="fr-FR" smtClean="0"/>
              <a:t>44</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 Planification et implémentation d'une infrastructure de gestion des droits relatifs à l'information (IRM)</a:t>
            </a:r>
            <a:endParaRPr lang="fr-FR" sz="1200" b="1">
              <a:solidFill>
                <a:srgbClr val="336699"/>
              </a:solidFill>
              <a:latin typeface="Arial"/>
            </a:endParaRPr>
          </a:p>
        </p:txBody>
      </p:sp>
    </p:spTree>
    <p:extLst>
      <p:ext uri="{BB962C8B-B14F-4D97-AF65-F5344CB8AC3E}">
        <p14:creationId xmlns:p14="http://schemas.microsoft.com/office/powerpoint/2010/main" val="20979521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242304" cy="6604000"/>
          </a:xfrm>
        </p:spPr>
        <p:txBody>
          <a:bodyPr>
            <a:noAutofit/>
          </a:bodyPr>
          <a:lstStyle/>
          <a:p>
            <a:pPr>
              <a:lnSpc>
                <a:spcPct val="114000"/>
              </a:lnSpc>
              <a:spcAft>
                <a:spcPts val="995"/>
              </a:spcAft>
            </a:pPr>
            <a:r>
              <a:rPr lang="fr-FR" sz="1000" b="1" dirty="0" smtClean="0">
                <a:latin typeface="Arial"/>
                <a:ea typeface="Calibri"/>
                <a:cs typeface="Times New Roman"/>
              </a:rPr>
              <a:t>Étapes de préparation</a:t>
            </a:r>
            <a:endParaRPr lang="fr-FR" sz="1000" dirty="0" smtClean="0">
              <a:latin typeface="Arial"/>
              <a:ea typeface="Calibri"/>
              <a:cs typeface="Times New Roman"/>
            </a:endParaRPr>
          </a:p>
          <a:p>
            <a:pPr>
              <a:lnSpc>
                <a:spcPct val="114000"/>
              </a:lnSpc>
              <a:spcAft>
                <a:spcPts val="995"/>
              </a:spcAft>
            </a:pPr>
            <a:r>
              <a:rPr lang="fr-FR" sz="1000" dirty="0" smtClean="0">
                <a:latin typeface="Arial"/>
                <a:ea typeface="Calibri"/>
                <a:cs typeface="Times New Roman"/>
              </a:rPr>
              <a:t>Pour réaliser cette démonstration, vous devez vous assurer que les ordinateurs virtuels 22414B-LON-DC1, 22414B-LON-SVR1 et 22414B-LON-CL1 sont en cours d'exécution</a:t>
            </a:r>
            <a:r>
              <a:rPr lang="fr-FR" sz="1000" dirty="0" smtClean="0">
                <a:latin typeface="Arial"/>
                <a:ea typeface="Calibri"/>
                <a:cs typeface="Segoe UI"/>
              </a:rPr>
              <a:t>. Connectez-vous à LON-DC1 </a:t>
            </a:r>
            <a:br>
              <a:rPr lang="fr-FR" sz="1000" dirty="0" smtClean="0">
                <a:latin typeface="Arial"/>
                <a:ea typeface="Calibri"/>
                <a:cs typeface="Segoe UI"/>
              </a:rPr>
            </a:br>
            <a:r>
              <a:rPr lang="fr-FR" sz="1000" dirty="0" smtClean="0">
                <a:latin typeface="Arial"/>
                <a:ea typeface="Calibri"/>
                <a:cs typeface="Segoe UI"/>
              </a:rPr>
              <a:t>et à LON-SVR1 en tant qu'</a:t>
            </a:r>
            <a:r>
              <a:rPr lang="fr-FR" sz="1000" b="1" dirty="0" smtClean="0">
                <a:latin typeface="Arial"/>
                <a:ea typeface="Calibri"/>
                <a:cs typeface="Times New Roman"/>
              </a:rPr>
              <a:t>ADATUM\Administrateur</a:t>
            </a:r>
            <a:r>
              <a:rPr lang="fr-FR" sz="1000" dirty="0" smtClean="0">
                <a:latin typeface="Arial"/>
                <a:ea typeface="Calibri"/>
                <a:cs typeface="Segoe UI"/>
              </a:rPr>
              <a:t> avec le mot de passe </a:t>
            </a:r>
            <a:r>
              <a:rPr lang="fr-FR" sz="1000" b="1" dirty="0" smtClean="0">
                <a:latin typeface="Arial"/>
                <a:ea typeface="Calibri"/>
                <a:cs typeface="Times New Roman"/>
              </a:rPr>
              <a:t>Pa$$w0rd</a:t>
            </a:r>
            <a:r>
              <a:rPr lang="fr-FR" sz="1000" dirty="0" smtClean="0">
                <a:latin typeface="Arial"/>
                <a:ea typeface="Calibri"/>
                <a:cs typeface="Segoe UI"/>
              </a:rPr>
              <a:t>. Vous devez aussi exécuter toutes les démonstrations précédentes du module.</a:t>
            </a:r>
            <a:endParaRPr lang="fr-FR" sz="1000" dirty="0" smtClean="0">
              <a:latin typeface="Arial"/>
              <a:ea typeface="Calibri"/>
              <a:cs typeface="Times New Roman"/>
            </a:endParaRPr>
          </a:p>
          <a:p>
            <a:pPr>
              <a:lnSpc>
                <a:spcPct val="114000"/>
              </a:lnSpc>
              <a:spcAft>
                <a:spcPts val="995"/>
              </a:spcAft>
            </a:pPr>
            <a:r>
              <a:rPr lang="fr-FR" sz="1000" b="1" dirty="0" smtClean="0">
                <a:latin typeface="Arial"/>
                <a:ea typeface="Calibri"/>
                <a:cs typeface="Times New Roman"/>
              </a:rPr>
              <a:t>Procédure de démonstration</a:t>
            </a:r>
            <a:endParaRPr lang="fr-FR" sz="1000" dirty="0" smtClean="0">
              <a:latin typeface="Arial"/>
              <a:ea typeface="Calibri"/>
              <a:cs typeface="Times New Roman"/>
            </a:endParaRPr>
          </a:p>
          <a:p>
            <a:pPr>
              <a:lnSpc>
                <a:spcPct val="114000"/>
              </a:lnSpc>
            </a:pPr>
            <a:r>
              <a:rPr lang="fr-FR" sz="1000" b="1" dirty="0" smtClean="0">
                <a:latin typeface="Arial"/>
                <a:ea typeface="Calibri"/>
                <a:cs typeface="Times New Roman"/>
              </a:rPr>
              <a:t>Activer les propriétés des ressources</a:t>
            </a:r>
            <a:endParaRPr lang="fr-FR" sz="1000" dirty="0" smtClean="0">
              <a:latin typeface="Arial"/>
              <a:ea typeface="Calibri"/>
              <a:cs typeface="Times New Roman"/>
            </a:endParaRPr>
          </a:p>
          <a:p>
            <a:pPr marL="342900" marR="0" lvl="0" indent="-342900">
              <a:lnSpc>
                <a:spcPct val="114000"/>
              </a:lnSpc>
              <a:spcBef>
                <a:spcPts val="0"/>
              </a:spcBef>
              <a:spcAft>
                <a:spcPts val="995"/>
              </a:spcAft>
              <a:buFont typeface="+mj-lt"/>
              <a:buAutoNum type="arabicPeriod"/>
            </a:pPr>
            <a:r>
              <a:rPr lang="fr-FR" sz="1000" dirty="0" smtClean="0">
                <a:effectLst/>
                <a:latin typeface="Arial"/>
                <a:ea typeface="Times New Roman"/>
                <a:cs typeface="Times New Roman"/>
              </a:rPr>
              <a:t>Sur LON-DC1, ouvrez le Centre d'administration Active Directory, puis cliquez sur </a:t>
            </a:r>
            <a:r>
              <a:rPr lang="fr-FR" sz="1000" b="1" dirty="0" smtClean="0">
                <a:effectLst/>
                <a:latin typeface="Arial"/>
                <a:ea typeface="Times New Roman"/>
                <a:cs typeface="Times New Roman"/>
              </a:rPr>
              <a:t>Arborescence</a:t>
            </a:r>
            <a:r>
              <a:rPr lang="fr-FR" sz="1000" dirty="0" smtClean="0">
                <a:effectLst/>
                <a:latin typeface="Arial"/>
                <a:ea typeface="Times New Roman"/>
                <a:cs typeface="Times New Roman"/>
              </a:rPr>
              <a:t>.</a:t>
            </a:r>
          </a:p>
          <a:p>
            <a:pPr marL="342900" marR="0" lvl="0" indent="-342900">
              <a:lnSpc>
                <a:spcPct val="114000"/>
              </a:lnSpc>
              <a:spcBef>
                <a:spcPts val="0"/>
              </a:spcBef>
              <a:spcAft>
                <a:spcPts val="995"/>
              </a:spcAft>
              <a:buFont typeface="+mj-lt"/>
              <a:buAutoNum type="arabicPeriod"/>
            </a:pPr>
            <a:r>
              <a:rPr lang="fr-FR" sz="1000" dirty="0">
                <a:latin typeface="Arial"/>
                <a:ea typeface="Times New Roman"/>
                <a:cs typeface="Times New Roman"/>
              </a:rPr>
              <a:t>Développez </a:t>
            </a:r>
            <a:r>
              <a:rPr lang="en-US" sz="1000" b="1" dirty="0" err="1">
                <a:latin typeface="Arial"/>
                <a:ea typeface="Times New Roman"/>
                <a:cs typeface="Times New Roman"/>
              </a:rPr>
              <a:t>Contrôle</a:t>
            </a:r>
            <a:r>
              <a:rPr lang="en-US" sz="1000" b="1" dirty="0">
                <a:latin typeface="Arial"/>
                <a:ea typeface="Times New Roman"/>
                <a:cs typeface="Times New Roman"/>
              </a:rPr>
              <a:t> </a:t>
            </a:r>
            <a:r>
              <a:rPr lang="en-US" sz="1000" b="1" dirty="0" err="1">
                <a:latin typeface="Arial"/>
                <a:ea typeface="Times New Roman"/>
                <a:cs typeface="Times New Roman"/>
              </a:rPr>
              <a:t>d'accès</a:t>
            </a:r>
            <a:r>
              <a:rPr lang="en-US" sz="1000" b="1" dirty="0">
                <a:latin typeface="Arial"/>
                <a:ea typeface="Times New Roman"/>
                <a:cs typeface="Times New Roman"/>
              </a:rPr>
              <a:t> </a:t>
            </a:r>
            <a:r>
              <a:rPr lang="en-US" sz="1000" b="1" dirty="0" err="1">
                <a:latin typeface="Arial"/>
                <a:ea typeface="Times New Roman"/>
                <a:cs typeface="Times New Roman"/>
              </a:rPr>
              <a:t>dynamique</a:t>
            </a:r>
            <a:r>
              <a:rPr lang="fr-FR" sz="1000" dirty="0">
                <a:latin typeface="Arial"/>
                <a:ea typeface="Times New Roman"/>
                <a:cs typeface="Times New Roman"/>
              </a:rPr>
              <a:t>, puis sélectionnez </a:t>
            </a:r>
            <a:r>
              <a:rPr lang="en-US" sz="1000" b="1" dirty="0">
                <a:latin typeface="Arial"/>
                <a:ea typeface="Times New Roman"/>
                <a:cs typeface="Times New Roman"/>
              </a:rPr>
              <a:t>Resource Properties</a:t>
            </a:r>
            <a:r>
              <a:rPr lang="en-US" sz="1000" dirty="0">
                <a:latin typeface="Arial"/>
                <a:ea typeface="Times New Roman"/>
                <a:cs typeface="Times New Roman"/>
              </a:rPr>
              <a:t> (</a:t>
            </a:r>
            <a:r>
              <a:rPr lang="en-US" sz="1000" dirty="0" err="1">
                <a:latin typeface="Arial"/>
                <a:ea typeface="Times New Roman"/>
                <a:cs typeface="Times New Roman"/>
              </a:rPr>
              <a:t>Propriétés</a:t>
            </a:r>
            <a:r>
              <a:rPr lang="en-US" sz="1000" dirty="0">
                <a:latin typeface="Arial"/>
                <a:ea typeface="Times New Roman"/>
                <a:cs typeface="Times New Roman"/>
              </a:rPr>
              <a:t> </a:t>
            </a:r>
            <a:r>
              <a:rPr lang="en-US" sz="1000" dirty="0" smtClean="0">
                <a:latin typeface="Arial"/>
                <a:ea typeface="Times New Roman"/>
                <a:cs typeface="Times New Roman"/>
              </a:rPr>
              <a:t>de </a:t>
            </a:r>
            <a:r>
              <a:rPr lang="en-US" sz="1000" dirty="0" err="1" smtClean="0">
                <a:latin typeface="Arial"/>
                <a:ea typeface="Times New Roman"/>
                <a:cs typeface="Times New Roman"/>
              </a:rPr>
              <a:t>ressource</a:t>
            </a:r>
            <a:r>
              <a:rPr lang="en-US" sz="1000" dirty="0">
                <a:latin typeface="Arial"/>
                <a:ea typeface="Times New Roman"/>
                <a:cs typeface="Times New Roman"/>
              </a:rPr>
              <a:t>)</a:t>
            </a:r>
            <a:r>
              <a:rPr lang="fr-FR" sz="1000" dirty="0" smtClean="0">
                <a:effectLst/>
                <a:latin typeface="Arial"/>
                <a:ea typeface="Times New Roman"/>
                <a:cs typeface="Times New Roman"/>
              </a:rPr>
              <a:t>.</a:t>
            </a:r>
            <a:endParaRPr lang="fr-FR" sz="1000" dirty="0" smtClean="0">
              <a:effectLst/>
              <a:latin typeface="Arial"/>
              <a:ea typeface="Times New Roman"/>
              <a:cs typeface="Times New Roman"/>
            </a:endParaRPr>
          </a:p>
          <a:p>
            <a:pPr marL="342900" marR="0" lvl="0" indent="-342900">
              <a:lnSpc>
                <a:spcPct val="114000"/>
              </a:lnSpc>
              <a:spcBef>
                <a:spcPts val="0"/>
              </a:spcBef>
              <a:spcAft>
                <a:spcPts val="995"/>
              </a:spcAft>
              <a:buFont typeface="+mj-lt"/>
              <a:buAutoNum type="arabicPeriod"/>
            </a:pPr>
            <a:r>
              <a:rPr lang="fr-FR" sz="1000" dirty="0" smtClean="0">
                <a:effectLst/>
                <a:latin typeface="Arial"/>
                <a:ea typeface="Times New Roman"/>
                <a:cs typeface="Times New Roman"/>
              </a:rPr>
              <a:t>Faites défiler l'écran vers le bas jusqu'à la propriété </a:t>
            </a:r>
            <a:r>
              <a:rPr lang="fr-FR" sz="1000" b="1" dirty="0" smtClean="0">
                <a:effectLst/>
                <a:latin typeface="Arial"/>
                <a:ea typeface="Times New Roman"/>
                <a:cs typeface="Times New Roman"/>
              </a:rPr>
              <a:t>Impact</a:t>
            </a:r>
            <a:r>
              <a:rPr lang="fr-FR" sz="1000" dirty="0" smtClean="0">
                <a:effectLst/>
                <a:latin typeface="Arial"/>
                <a:ea typeface="Times New Roman"/>
                <a:cs typeface="Times New Roman"/>
              </a:rPr>
              <a:t> de la colonne </a:t>
            </a:r>
            <a:r>
              <a:rPr lang="fr-FR" sz="1000" b="1" dirty="0" smtClean="0">
                <a:effectLst/>
                <a:latin typeface="Arial"/>
                <a:ea typeface="Times New Roman"/>
                <a:cs typeface="Times New Roman"/>
              </a:rPr>
              <a:t>Nom complet</a:t>
            </a:r>
            <a:r>
              <a:rPr lang="fr-FR" sz="1000" dirty="0" smtClean="0">
                <a:effectLst/>
                <a:latin typeface="Arial"/>
                <a:ea typeface="Times New Roman"/>
                <a:cs typeface="Times New Roman"/>
              </a:rPr>
              <a:t>. Cliquez avec le bouton droit sur </a:t>
            </a:r>
            <a:r>
              <a:rPr lang="fr-FR" sz="1000" b="1" dirty="0" smtClean="0">
                <a:effectLst/>
                <a:latin typeface="Arial"/>
                <a:ea typeface="Times New Roman"/>
                <a:cs typeface="Times New Roman"/>
              </a:rPr>
              <a:t>Impact</a:t>
            </a:r>
            <a:r>
              <a:rPr lang="fr-FR" sz="1000" dirty="0" smtClean="0">
                <a:effectLst/>
                <a:latin typeface="Arial"/>
                <a:ea typeface="Times New Roman"/>
                <a:cs typeface="Times New Roman"/>
              </a:rPr>
              <a:t>, puis cliquez sur </a:t>
            </a:r>
            <a:r>
              <a:rPr lang="fr-FR" sz="1000" b="1" dirty="0" smtClean="0">
                <a:effectLst/>
                <a:latin typeface="Arial"/>
                <a:ea typeface="Times New Roman"/>
                <a:cs typeface="Times New Roman"/>
              </a:rPr>
              <a:t>Activer</a:t>
            </a:r>
            <a:r>
              <a:rPr lang="fr-FR" sz="1000" dirty="0" smtClean="0">
                <a:effectLst/>
                <a:latin typeface="Arial"/>
                <a:ea typeface="Times New Roman"/>
                <a:cs typeface="Times New Roman"/>
              </a:rPr>
              <a:t>.</a:t>
            </a:r>
          </a:p>
          <a:p>
            <a:pPr marL="342900" marR="0" lvl="0" indent="-342900">
              <a:lnSpc>
                <a:spcPct val="114000"/>
              </a:lnSpc>
              <a:spcBef>
                <a:spcPts val="0"/>
              </a:spcBef>
              <a:spcAft>
                <a:spcPts val="995"/>
              </a:spcAft>
              <a:buFont typeface="+mj-lt"/>
              <a:buAutoNum type="arabicPeriod"/>
            </a:pPr>
            <a:r>
              <a:rPr lang="fr-FR" sz="1000" dirty="0">
                <a:latin typeface="Arial"/>
                <a:ea typeface="Times New Roman"/>
                <a:cs typeface="Times New Roman"/>
              </a:rPr>
              <a:t>Faites défiler l'écran vers le bas jusqu'à la propriété </a:t>
            </a:r>
            <a:r>
              <a:rPr lang="en-US" sz="1000" b="1" dirty="0">
                <a:latin typeface="Arial"/>
                <a:ea typeface="Times New Roman"/>
                <a:cs typeface="Times New Roman"/>
              </a:rPr>
              <a:t>Personally Identifiable Information</a:t>
            </a:r>
            <a:r>
              <a:rPr lang="en-US" sz="1000" dirty="0">
                <a:latin typeface="Arial"/>
                <a:ea typeface="Times New Roman"/>
                <a:cs typeface="Times New Roman"/>
              </a:rPr>
              <a:t> (</a:t>
            </a:r>
            <a:r>
              <a:rPr lang="en-US" sz="1000" dirty="0" err="1">
                <a:latin typeface="Arial"/>
                <a:ea typeface="Times New Roman"/>
                <a:cs typeface="Times New Roman"/>
              </a:rPr>
              <a:t>Informations</a:t>
            </a:r>
            <a:r>
              <a:rPr lang="en-US" sz="1000" dirty="0">
                <a:latin typeface="Arial"/>
                <a:ea typeface="Times New Roman"/>
                <a:cs typeface="Times New Roman"/>
              </a:rPr>
              <a:t> </a:t>
            </a:r>
            <a:r>
              <a:rPr lang="en-US" sz="1000" dirty="0" err="1">
                <a:latin typeface="Arial"/>
                <a:ea typeface="Times New Roman"/>
                <a:cs typeface="Times New Roman"/>
              </a:rPr>
              <a:t>d'identification</a:t>
            </a:r>
            <a:r>
              <a:rPr lang="en-US" sz="1000" dirty="0">
                <a:latin typeface="Arial"/>
                <a:ea typeface="Times New Roman"/>
                <a:cs typeface="Times New Roman"/>
              </a:rPr>
              <a:t> </a:t>
            </a:r>
            <a:r>
              <a:rPr lang="en-US" sz="1000" dirty="0" err="1">
                <a:latin typeface="Arial"/>
                <a:ea typeface="Times New Roman"/>
                <a:cs typeface="Times New Roman"/>
              </a:rPr>
              <a:t>personnelle</a:t>
            </a:r>
            <a:r>
              <a:rPr lang="en-US" sz="1000" dirty="0">
                <a:latin typeface="Arial"/>
                <a:ea typeface="Times New Roman"/>
                <a:cs typeface="Times New Roman"/>
              </a:rPr>
              <a:t>)</a:t>
            </a:r>
            <a:r>
              <a:rPr lang="fr-FR" sz="1000" dirty="0">
                <a:latin typeface="Arial"/>
                <a:ea typeface="Times New Roman"/>
                <a:cs typeface="Times New Roman"/>
              </a:rPr>
              <a:t> de la colonne </a:t>
            </a:r>
            <a:r>
              <a:rPr lang="en-US" sz="1000" b="1" dirty="0">
                <a:latin typeface="Arial"/>
                <a:ea typeface="Times New Roman"/>
                <a:cs typeface="Times New Roman"/>
              </a:rPr>
              <a:t>Nom </a:t>
            </a:r>
            <a:r>
              <a:rPr lang="en-US" sz="1000" b="1" dirty="0" err="1">
                <a:latin typeface="Arial"/>
                <a:ea typeface="Times New Roman"/>
                <a:cs typeface="Times New Roman"/>
              </a:rPr>
              <a:t>complet</a:t>
            </a:r>
            <a:r>
              <a:rPr lang="fr-FR" sz="1000" dirty="0">
                <a:latin typeface="Arial"/>
                <a:ea typeface="Times New Roman"/>
                <a:cs typeface="Times New Roman"/>
              </a:rPr>
              <a:t>. Cliquez avec le bouton droit sur </a:t>
            </a:r>
            <a:r>
              <a:rPr lang="en-US" sz="1000" b="1" dirty="0">
                <a:latin typeface="Arial"/>
                <a:ea typeface="Times New Roman"/>
                <a:cs typeface="Times New Roman"/>
              </a:rPr>
              <a:t>Personally Identifiable Information</a:t>
            </a:r>
            <a:r>
              <a:rPr lang="en-US" sz="1000" dirty="0">
                <a:latin typeface="Arial"/>
                <a:ea typeface="Times New Roman"/>
                <a:cs typeface="Times New Roman"/>
              </a:rPr>
              <a:t> (</a:t>
            </a:r>
            <a:r>
              <a:rPr lang="en-US" sz="1000" dirty="0" err="1">
                <a:latin typeface="Arial"/>
                <a:ea typeface="Times New Roman"/>
                <a:cs typeface="Times New Roman"/>
              </a:rPr>
              <a:t>Informations</a:t>
            </a:r>
            <a:r>
              <a:rPr lang="en-US" sz="1000" dirty="0">
                <a:latin typeface="Arial"/>
                <a:ea typeface="Times New Roman"/>
                <a:cs typeface="Times New Roman"/>
              </a:rPr>
              <a:t> </a:t>
            </a:r>
            <a:r>
              <a:rPr lang="en-US" sz="1000" dirty="0" err="1">
                <a:latin typeface="Arial"/>
                <a:ea typeface="Times New Roman"/>
                <a:cs typeface="Times New Roman"/>
              </a:rPr>
              <a:t>d'identification</a:t>
            </a:r>
            <a:r>
              <a:rPr lang="en-US" sz="1000" dirty="0">
                <a:latin typeface="Arial"/>
                <a:ea typeface="Times New Roman"/>
                <a:cs typeface="Times New Roman"/>
              </a:rPr>
              <a:t> </a:t>
            </a:r>
            <a:r>
              <a:rPr lang="en-US" sz="1000" dirty="0" err="1">
                <a:latin typeface="Arial"/>
                <a:ea typeface="Times New Roman"/>
                <a:cs typeface="Times New Roman"/>
              </a:rPr>
              <a:t>personnelle</a:t>
            </a:r>
            <a:r>
              <a:rPr lang="en-US" sz="1000" dirty="0">
                <a:latin typeface="Arial"/>
                <a:ea typeface="Times New Roman"/>
                <a:cs typeface="Times New Roman"/>
              </a:rPr>
              <a:t>)</a:t>
            </a:r>
            <a:r>
              <a:rPr lang="fr-FR" sz="1000" dirty="0">
                <a:latin typeface="Arial"/>
                <a:ea typeface="Times New Roman"/>
                <a:cs typeface="Times New Roman"/>
              </a:rPr>
              <a:t>, puis cliquez </a:t>
            </a:r>
            <a:r>
              <a:rPr lang="fr-FR" sz="1000" dirty="0" smtClean="0">
                <a:latin typeface="Arial"/>
                <a:ea typeface="Times New Roman"/>
                <a:cs typeface="Times New Roman"/>
              </a:rPr>
              <a:t>sur </a:t>
            </a:r>
            <a:r>
              <a:rPr lang="en-US" sz="1000" b="1" dirty="0" err="1" smtClean="0">
                <a:latin typeface="Arial"/>
                <a:ea typeface="Times New Roman"/>
                <a:cs typeface="Times New Roman"/>
              </a:rPr>
              <a:t>Activer</a:t>
            </a:r>
            <a:r>
              <a:rPr lang="fr-FR" sz="1000" dirty="0" smtClean="0">
                <a:effectLst/>
                <a:latin typeface="Arial"/>
                <a:ea typeface="Times New Roman"/>
                <a:cs typeface="Times New Roman"/>
              </a:rPr>
              <a:t>.</a:t>
            </a:r>
            <a:endParaRPr lang="fr-FR" sz="1000" dirty="0" smtClean="0">
              <a:effectLst/>
              <a:latin typeface="Arial"/>
              <a:ea typeface="Times New Roman"/>
              <a:cs typeface="Times New Roman"/>
            </a:endParaRPr>
          </a:p>
          <a:p>
            <a:pPr marL="342900" marR="0" lvl="0" indent="-342900">
              <a:lnSpc>
                <a:spcPct val="114000"/>
              </a:lnSpc>
              <a:spcBef>
                <a:spcPts val="0"/>
              </a:spcBef>
              <a:spcAft>
                <a:spcPts val="995"/>
              </a:spcAft>
              <a:buFont typeface="+mj-lt"/>
              <a:buAutoNum type="arabicPeriod"/>
            </a:pPr>
            <a:r>
              <a:rPr lang="fr-FR" sz="1000" dirty="0">
                <a:latin typeface="Arial"/>
                <a:ea typeface="Times New Roman"/>
                <a:cs typeface="Times New Roman"/>
              </a:rPr>
              <a:t>Pour publier les propriétés de ressource dans </a:t>
            </a:r>
            <a:r>
              <a:rPr lang="en-US" sz="1000" b="1" dirty="0">
                <a:latin typeface="Arial"/>
                <a:ea typeface="Times New Roman"/>
                <a:cs typeface="Times New Roman"/>
              </a:rPr>
              <a:t>Global Resource Property List</a:t>
            </a:r>
            <a:r>
              <a:rPr lang="en-US" sz="1000" dirty="0">
                <a:latin typeface="Arial"/>
                <a:ea typeface="Times New Roman"/>
                <a:cs typeface="Times New Roman"/>
              </a:rPr>
              <a:t> (</a:t>
            </a:r>
            <a:r>
              <a:rPr lang="en-US" sz="1000" dirty="0" err="1">
                <a:latin typeface="Arial"/>
                <a:ea typeface="Times New Roman"/>
                <a:cs typeface="Times New Roman"/>
              </a:rPr>
              <a:t>Liste</a:t>
            </a:r>
            <a:r>
              <a:rPr lang="en-US" sz="1000" dirty="0">
                <a:latin typeface="Arial"/>
                <a:ea typeface="Times New Roman"/>
                <a:cs typeface="Times New Roman"/>
              </a:rPr>
              <a:t> des </a:t>
            </a:r>
            <a:r>
              <a:rPr lang="en-US" sz="1000" dirty="0" err="1" smtClean="0">
                <a:latin typeface="Arial"/>
                <a:ea typeface="Times New Roman"/>
                <a:cs typeface="Times New Roman"/>
              </a:rPr>
              <a:t>propriétés</a:t>
            </a:r>
            <a:r>
              <a:rPr lang="en-US" sz="1000" dirty="0" smtClean="0">
                <a:latin typeface="Arial"/>
                <a:ea typeface="Times New Roman"/>
                <a:cs typeface="Times New Roman"/>
              </a:rPr>
              <a:t> de </a:t>
            </a:r>
            <a:r>
              <a:rPr lang="en-US" sz="1000" dirty="0" err="1">
                <a:latin typeface="Arial"/>
                <a:ea typeface="Times New Roman"/>
                <a:cs typeface="Times New Roman"/>
              </a:rPr>
              <a:t>ressources</a:t>
            </a:r>
            <a:r>
              <a:rPr lang="en-US" sz="1000" dirty="0">
                <a:latin typeface="Arial"/>
                <a:ea typeface="Times New Roman"/>
                <a:cs typeface="Times New Roman"/>
              </a:rPr>
              <a:t> </a:t>
            </a:r>
            <a:r>
              <a:rPr lang="en-US" sz="1000" dirty="0" err="1">
                <a:latin typeface="Arial"/>
                <a:ea typeface="Times New Roman"/>
                <a:cs typeface="Times New Roman"/>
              </a:rPr>
              <a:t>globales</a:t>
            </a:r>
            <a:r>
              <a:rPr lang="en-US" sz="1000" dirty="0">
                <a:latin typeface="Arial"/>
                <a:ea typeface="Times New Roman"/>
                <a:cs typeface="Times New Roman"/>
              </a:rPr>
              <a:t>)</a:t>
            </a:r>
            <a:r>
              <a:rPr lang="fr-FR" sz="1000" dirty="0">
                <a:latin typeface="Arial"/>
                <a:ea typeface="Times New Roman"/>
                <a:cs typeface="Times New Roman"/>
              </a:rPr>
              <a:t>, dans le volet gauche, cliquez sur </a:t>
            </a:r>
            <a:r>
              <a:rPr lang="en-US" sz="1000" b="1" dirty="0" err="1">
                <a:latin typeface="Arial"/>
                <a:ea typeface="Times New Roman"/>
                <a:cs typeface="Times New Roman"/>
              </a:rPr>
              <a:t>Contrôle</a:t>
            </a:r>
            <a:r>
              <a:rPr lang="en-US" sz="1000" b="1" dirty="0">
                <a:latin typeface="Arial"/>
                <a:ea typeface="Times New Roman"/>
                <a:cs typeface="Times New Roman"/>
              </a:rPr>
              <a:t> </a:t>
            </a:r>
            <a:r>
              <a:rPr lang="en-US" sz="1000" b="1" dirty="0" err="1">
                <a:latin typeface="Arial"/>
                <a:ea typeface="Times New Roman"/>
                <a:cs typeface="Times New Roman"/>
              </a:rPr>
              <a:t>d'accès</a:t>
            </a:r>
            <a:r>
              <a:rPr lang="en-US" sz="1000" b="1" dirty="0">
                <a:latin typeface="Arial"/>
                <a:ea typeface="Times New Roman"/>
                <a:cs typeface="Times New Roman"/>
              </a:rPr>
              <a:t> </a:t>
            </a:r>
            <a:r>
              <a:rPr lang="en-US" sz="1000" b="1" dirty="0" err="1">
                <a:latin typeface="Arial"/>
                <a:ea typeface="Times New Roman"/>
                <a:cs typeface="Times New Roman"/>
              </a:rPr>
              <a:t>dynamique</a:t>
            </a:r>
            <a:r>
              <a:rPr lang="fr-FR" sz="1000" dirty="0">
                <a:latin typeface="Arial"/>
                <a:ea typeface="Times New Roman"/>
                <a:cs typeface="Times New Roman"/>
              </a:rPr>
              <a:t>, double-cliquez sur </a:t>
            </a:r>
            <a:r>
              <a:rPr lang="en-US" sz="1000" b="1" dirty="0">
                <a:latin typeface="Arial"/>
                <a:ea typeface="Times New Roman"/>
                <a:cs typeface="Times New Roman"/>
              </a:rPr>
              <a:t>Resource Property Lists</a:t>
            </a:r>
            <a:r>
              <a:rPr lang="fr-FR" sz="1000" dirty="0">
                <a:latin typeface="Arial"/>
                <a:ea typeface="Times New Roman"/>
                <a:cs typeface="Times New Roman"/>
              </a:rPr>
              <a:t> (</a:t>
            </a:r>
            <a:r>
              <a:rPr lang="en-US" sz="1000" dirty="0" err="1">
                <a:latin typeface="Arial"/>
                <a:ea typeface="Times New Roman"/>
                <a:cs typeface="Times New Roman"/>
              </a:rPr>
              <a:t>Listes</a:t>
            </a:r>
            <a:r>
              <a:rPr lang="en-US" sz="1000" dirty="0">
                <a:latin typeface="Arial"/>
                <a:ea typeface="Times New Roman"/>
                <a:cs typeface="Times New Roman"/>
              </a:rPr>
              <a:t> de </a:t>
            </a:r>
            <a:r>
              <a:rPr lang="en-US" sz="1000" dirty="0" err="1">
                <a:latin typeface="Arial"/>
                <a:ea typeface="Times New Roman"/>
                <a:cs typeface="Times New Roman"/>
              </a:rPr>
              <a:t>propriétés</a:t>
            </a:r>
            <a:r>
              <a:rPr lang="en-US" sz="1000" dirty="0">
                <a:latin typeface="Arial"/>
                <a:ea typeface="Times New Roman"/>
                <a:cs typeface="Times New Roman"/>
              </a:rPr>
              <a:t> de </a:t>
            </a:r>
            <a:r>
              <a:rPr lang="en-US" sz="1000" dirty="0" err="1">
                <a:latin typeface="Arial"/>
                <a:ea typeface="Times New Roman"/>
                <a:cs typeface="Times New Roman"/>
              </a:rPr>
              <a:t>ressources</a:t>
            </a:r>
            <a:r>
              <a:rPr lang="fr-FR" sz="1000" dirty="0">
                <a:latin typeface="Arial"/>
                <a:ea typeface="Times New Roman"/>
                <a:cs typeface="Times New Roman"/>
              </a:rPr>
              <a:t>), puis double-cliquez sur </a:t>
            </a:r>
            <a:r>
              <a:rPr lang="en-US" sz="1000" b="1" dirty="0">
                <a:latin typeface="Arial"/>
                <a:ea typeface="Times New Roman"/>
                <a:cs typeface="Times New Roman"/>
              </a:rPr>
              <a:t>Global Resource Property List</a:t>
            </a:r>
            <a:r>
              <a:rPr lang="en-US" sz="1000" dirty="0">
                <a:latin typeface="Arial"/>
                <a:ea typeface="Times New Roman"/>
                <a:cs typeface="Times New Roman"/>
              </a:rPr>
              <a:t> (</a:t>
            </a:r>
            <a:r>
              <a:rPr lang="en-US" sz="1000" dirty="0" err="1">
                <a:latin typeface="Arial"/>
                <a:ea typeface="Times New Roman"/>
                <a:cs typeface="Times New Roman"/>
              </a:rPr>
              <a:t>Liste</a:t>
            </a:r>
            <a:r>
              <a:rPr lang="en-US" sz="1000" dirty="0">
                <a:latin typeface="Arial"/>
                <a:ea typeface="Times New Roman"/>
                <a:cs typeface="Times New Roman"/>
              </a:rPr>
              <a:t> des </a:t>
            </a:r>
            <a:r>
              <a:rPr lang="en-US" sz="1000" dirty="0" err="1">
                <a:latin typeface="Arial"/>
                <a:ea typeface="Times New Roman"/>
                <a:cs typeface="Times New Roman"/>
              </a:rPr>
              <a:t>propriétés</a:t>
            </a:r>
            <a:r>
              <a:rPr lang="en-US" sz="1000" dirty="0">
                <a:latin typeface="Arial"/>
                <a:ea typeface="Times New Roman"/>
                <a:cs typeface="Times New Roman"/>
              </a:rPr>
              <a:t> de </a:t>
            </a:r>
            <a:r>
              <a:rPr lang="en-US" sz="1000" dirty="0" err="1">
                <a:latin typeface="Arial"/>
                <a:ea typeface="Times New Roman"/>
                <a:cs typeface="Times New Roman"/>
              </a:rPr>
              <a:t>ressources</a:t>
            </a:r>
            <a:r>
              <a:rPr lang="en-US" sz="1000" dirty="0">
                <a:latin typeface="Arial"/>
                <a:ea typeface="Times New Roman"/>
                <a:cs typeface="Times New Roman"/>
              </a:rPr>
              <a:t> </a:t>
            </a:r>
            <a:r>
              <a:rPr lang="en-US" sz="1000" dirty="0" err="1">
                <a:latin typeface="Arial"/>
                <a:ea typeface="Times New Roman"/>
                <a:cs typeface="Times New Roman"/>
              </a:rPr>
              <a:t>globales</a:t>
            </a:r>
            <a:r>
              <a:rPr lang="en-US" sz="1000" dirty="0">
                <a:latin typeface="Arial"/>
                <a:ea typeface="Times New Roman"/>
                <a:cs typeface="Times New Roman"/>
              </a:rPr>
              <a:t>)</a:t>
            </a:r>
            <a:r>
              <a:rPr lang="fr-FR" sz="1000" dirty="0" smtClean="0">
                <a:effectLst/>
                <a:latin typeface="Arial"/>
                <a:ea typeface="Times New Roman"/>
                <a:cs typeface="Times New Roman"/>
              </a:rPr>
              <a:t>.</a:t>
            </a:r>
            <a:endParaRPr lang="fr-FR" sz="1000" dirty="0" smtClean="0">
              <a:effectLst/>
              <a:latin typeface="Arial"/>
              <a:ea typeface="Times New Roman"/>
              <a:cs typeface="Times New Roman"/>
            </a:endParaRPr>
          </a:p>
          <a:p>
            <a:pPr marL="342900" marR="0" lvl="0" indent="-342900">
              <a:lnSpc>
                <a:spcPct val="114000"/>
              </a:lnSpc>
              <a:spcBef>
                <a:spcPts val="0"/>
              </a:spcBef>
              <a:spcAft>
                <a:spcPts val="995"/>
              </a:spcAft>
              <a:buFont typeface="+mj-lt"/>
              <a:buAutoNum type="arabicPeriod"/>
            </a:pPr>
            <a:r>
              <a:rPr lang="fr-FR" sz="1000" dirty="0">
                <a:latin typeface="Arial"/>
                <a:ea typeface="Times New Roman"/>
                <a:cs typeface="Times New Roman"/>
              </a:rPr>
              <a:t>Sous </a:t>
            </a:r>
            <a:r>
              <a:rPr lang="en-US" sz="1000" b="1" dirty="0" err="1">
                <a:latin typeface="Arial"/>
                <a:ea typeface="Times New Roman"/>
                <a:cs typeface="Times New Roman"/>
              </a:rPr>
              <a:t>Propriétés</a:t>
            </a:r>
            <a:r>
              <a:rPr lang="en-US" sz="1000" b="1" dirty="0">
                <a:latin typeface="Arial"/>
                <a:ea typeface="Times New Roman"/>
                <a:cs typeface="Times New Roman"/>
              </a:rPr>
              <a:t> de </a:t>
            </a:r>
            <a:r>
              <a:rPr lang="en-US" sz="1000" b="1" dirty="0" err="1">
                <a:latin typeface="Arial"/>
                <a:ea typeface="Times New Roman"/>
                <a:cs typeface="Times New Roman"/>
              </a:rPr>
              <a:t>ressources</a:t>
            </a:r>
            <a:r>
              <a:rPr lang="fr-FR" sz="1000" dirty="0">
                <a:latin typeface="Arial"/>
                <a:ea typeface="Times New Roman"/>
                <a:cs typeface="Times New Roman"/>
              </a:rPr>
              <a:t>, cliquez sur </a:t>
            </a:r>
            <a:r>
              <a:rPr lang="en-US" sz="1000" b="1" dirty="0" err="1">
                <a:latin typeface="Arial"/>
                <a:ea typeface="Times New Roman"/>
                <a:cs typeface="Times New Roman"/>
              </a:rPr>
              <a:t>Ajouter</a:t>
            </a:r>
            <a:r>
              <a:rPr lang="fr-FR" sz="1000" dirty="0">
                <a:latin typeface="Arial"/>
                <a:ea typeface="Times New Roman"/>
                <a:cs typeface="Times New Roman"/>
              </a:rPr>
              <a:t>, puis faites dérouler l'écran vers le bas jusqu'à </a:t>
            </a:r>
            <a:r>
              <a:rPr lang="en-US" sz="1000" b="1" dirty="0">
                <a:latin typeface="Arial"/>
                <a:ea typeface="Times New Roman"/>
                <a:cs typeface="Times New Roman"/>
              </a:rPr>
              <a:t>Impact</a:t>
            </a:r>
            <a:r>
              <a:rPr lang="fr-FR" sz="1000" dirty="0">
                <a:latin typeface="Arial"/>
                <a:ea typeface="Times New Roman"/>
                <a:cs typeface="Times New Roman"/>
              </a:rPr>
              <a:t> et cliquez dessus pour l'ajouter à la liste. Procédez de même pour </a:t>
            </a:r>
            <a:r>
              <a:rPr lang="en-US" sz="1000" b="1" dirty="0">
                <a:latin typeface="Arial"/>
                <a:ea typeface="Times New Roman"/>
                <a:cs typeface="Times New Roman"/>
              </a:rPr>
              <a:t>Personally Identifiable Information</a:t>
            </a:r>
            <a:r>
              <a:rPr lang="en-US" sz="1000" dirty="0">
                <a:latin typeface="Arial"/>
                <a:ea typeface="Times New Roman"/>
                <a:cs typeface="Times New Roman"/>
              </a:rPr>
              <a:t> (</a:t>
            </a:r>
            <a:r>
              <a:rPr lang="en-US" sz="1000" dirty="0" err="1">
                <a:latin typeface="Arial"/>
                <a:ea typeface="Times New Roman"/>
                <a:cs typeface="Times New Roman"/>
              </a:rPr>
              <a:t>Informations</a:t>
            </a:r>
            <a:r>
              <a:rPr lang="en-US" sz="1000" dirty="0">
                <a:latin typeface="Arial"/>
                <a:ea typeface="Times New Roman"/>
                <a:cs typeface="Times New Roman"/>
              </a:rPr>
              <a:t> </a:t>
            </a:r>
            <a:r>
              <a:rPr lang="en-US" sz="1000" dirty="0" err="1">
                <a:latin typeface="Arial"/>
                <a:ea typeface="Times New Roman"/>
                <a:cs typeface="Times New Roman"/>
              </a:rPr>
              <a:t>d'identification</a:t>
            </a:r>
            <a:r>
              <a:rPr lang="en-US" sz="1000" dirty="0">
                <a:latin typeface="Arial"/>
                <a:ea typeface="Times New Roman"/>
                <a:cs typeface="Times New Roman"/>
              </a:rPr>
              <a:t> </a:t>
            </a:r>
            <a:r>
              <a:rPr lang="en-US" sz="1000" dirty="0" err="1">
                <a:latin typeface="Arial"/>
                <a:ea typeface="Times New Roman"/>
                <a:cs typeface="Times New Roman"/>
              </a:rPr>
              <a:t>personnelle</a:t>
            </a:r>
            <a:r>
              <a:rPr lang="en-US" sz="1000" dirty="0">
                <a:latin typeface="Arial"/>
                <a:ea typeface="Times New Roman"/>
                <a:cs typeface="Times New Roman"/>
              </a:rPr>
              <a:t>)</a:t>
            </a:r>
            <a:r>
              <a:rPr lang="fr-FR" sz="1000" dirty="0">
                <a:latin typeface="Arial"/>
                <a:ea typeface="Times New Roman"/>
                <a:cs typeface="Times New Roman"/>
              </a:rPr>
              <a:t>. Cliquez sur </a:t>
            </a:r>
            <a:r>
              <a:rPr lang="en-US" sz="1000" b="1" dirty="0">
                <a:latin typeface="Arial"/>
                <a:ea typeface="Times New Roman"/>
                <a:cs typeface="Times New Roman"/>
              </a:rPr>
              <a:t>OK</a:t>
            </a:r>
            <a:r>
              <a:rPr lang="fr-FR" sz="1000" dirty="0">
                <a:latin typeface="Arial"/>
                <a:ea typeface="Times New Roman"/>
                <a:cs typeface="Times New Roman"/>
              </a:rPr>
              <a:t> à deux reprises pour terminer.</a:t>
            </a:r>
            <a:endParaRPr lang="fr-FR" sz="1000" dirty="0" smtClean="0">
              <a:effectLst/>
              <a:latin typeface="Arial"/>
              <a:ea typeface="Times New Roman"/>
              <a:cs typeface="Times New Roman"/>
            </a:endParaRPr>
          </a:p>
          <a:p>
            <a:pPr>
              <a:lnSpc>
                <a:spcPct val="114000"/>
              </a:lnSpc>
              <a:spcAft>
                <a:spcPts val="995"/>
              </a:spcAft>
            </a:pPr>
            <a:r>
              <a:rPr lang="fr-FR" sz="1000" b="1" dirty="0" smtClean="0">
                <a:latin typeface="Arial"/>
                <a:ea typeface="Calibri"/>
                <a:cs typeface="Times New Roman"/>
              </a:rPr>
              <a:t>Remarque : </a:t>
            </a:r>
            <a:r>
              <a:rPr lang="fr-FR" sz="1000" dirty="0" smtClean="0">
                <a:latin typeface="Arial"/>
                <a:ea typeface="Calibri"/>
                <a:cs typeface="Times New Roman"/>
              </a:rPr>
              <a:t>Ces propriétés de ressources peuvent déjà être répertoriées ; si tel est le cas, le bouton OK peut être grisé. Vérifiez alors simplement que les propriétés de ressource sont répertoriées, puis cliquez sur </a:t>
            </a:r>
            <a:r>
              <a:rPr lang="fr-FR" sz="1000" b="1" dirty="0" smtClean="0">
                <a:latin typeface="Arial"/>
                <a:ea typeface="Calibri"/>
                <a:cs typeface="Times New Roman"/>
              </a:rPr>
              <a:t>Annuler</a:t>
            </a:r>
            <a:r>
              <a:rPr lang="fr-FR" sz="1000" dirty="0" smtClean="0">
                <a:latin typeface="Arial"/>
                <a:ea typeface="Calibri"/>
                <a:cs typeface="Times New Roman"/>
              </a:rPr>
              <a:t>.</a:t>
            </a:r>
          </a:p>
          <a:p>
            <a:pPr>
              <a:lnSpc>
                <a:spcPct val="114000"/>
              </a:lnSpc>
              <a:spcAft>
                <a:spcPts val="995"/>
              </a:spcAft>
            </a:pPr>
            <a:endParaRPr lang="fr-FR" sz="1000" dirty="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5683F72D-4582-45DC-91B3-992085101A36}" type="slidenum">
              <a:rPr lang="fr-FR" smtClean="0"/>
              <a:t>45</a:t>
            </a:fld>
            <a:endParaRPr lang="fr-FR"/>
          </a:p>
        </p:txBody>
      </p:sp>
      <p:sp>
        <p:nvSpPr>
          <p:cNvPr id="7" name="TextBox 6"/>
          <p:cNvSpPr txBox="1"/>
          <p:nvPr/>
        </p:nvSpPr>
        <p:spPr>
          <a:xfrm>
            <a:off x="0" y="8890000"/>
            <a:ext cx="3429000" cy="246221"/>
          </a:xfrm>
          <a:prstGeom prst="rect">
            <a:avLst/>
          </a:prstGeom>
          <a:noFill/>
        </p:spPr>
        <p:txBody>
          <a:bodyPr vert="horz" wrap="square" rtlCol="0">
            <a:spAutoFit/>
          </a:bodyPr>
          <a:lstStyle/>
          <a:p>
            <a:r>
              <a:rPr lang="fr-FR" sz="1000" smtClean="0">
                <a:latin typeface="Arial"/>
              </a:rPr>
              <a:t>(Remarques supplémentaires sur la diapositive suivante)</a:t>
            </a:r>
            <a:endParaRPr lang="fr-FR" sz="1000">
              <a:latin typeface="Arial"/>
            </a:endParaRP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9" name="Rectangle 8"/>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 Planification et implémentation d'une infrastructure de gestion des droits relatifs à l'information (IRM)</a:t>
            </a:r>
            <a:endParaRPr lang="fr-FR" sz="1200" b="1">
              <a:solidFill>
                <a:srgbClr val="336699"/>
              </a:solidFill>
              <a:latin typeface="Arial"/>
            </a:endParaRPr>
          </a:p>
        </p:txBody>
      </p:sp>
    </p:spTree>
    <p:extLst>
      <p:ext uri="{BB962C8B-B14F-4D97-AF65-F5344CB8AC3E}">
        <p14:creationId xmlns:p14="http://schemas.microsoft.com/office/powerpoint/2010/main" val="12532664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5" y="2093976"/>
            <a:ext cx="6318505" cy="6796024"/>
          </a:xfrm>
        </p:spPr>
        <p:txBody>
          <a:bodyPr>
            <a:noAutofit/>
          </a:bodyPr>
          <a:lstStyle/>
          <a:p>
            <a:pPr>
              <a:lnSpc>
                <a:spcPct val="114000"/>
              </a:lnSpc>
              <a:spcAft>
                <a:spcPts val="300"/>
              </a:spcAft>
            </a:pPr>
            <a:r>
              <a:rPr lang="fr-FR" sz="1000" b="1" dirty="0" smtClean="0">
                <a:latin typeface="Arial"/>
                <a:ea typeface="Calibri"/>
                <a:cs typeface="Times New Roman"/>
              </a:rPr>
              <a:t>Utiliser les commandes Windows </a:t>
            </a:r>
            <a:r>
              <a:rPr lang="fr-FR" sz="1000" b="1" dirty="0" err="1" smtClean="0">
                <a:latin typeface="Arial"/>
                <a:ea typeface="Calibri"/>
                <a:cs typeface="Times New Roman"/>
              </a:rPr>
              <a:t>PowerShell</a:t>
            </a:r>
            <a:r>
              <a:rPr lang="fr-FR" sz="1000" b="1" dirty="0" smtClean="0">
                <a:latin typeface="Arial"/>
                <a:ea typeface="Calibri"/>
                <a:cs typeface="Times New Roman"/>
              </a:rPr>
              <a:t> équivalentes</a:t>
            </a:r>
            <a:endParaRPr lang="fr-FR" sz="1000" dirty="0" smtClean="0">
              <a:latin typeface="Arial"/>
              <a:ea typeface="Calibri"/>
              <a:cs typeface="Times New Roman"/>
            </a:endParaRPr>
          </a:p>
          <a:p>
            <a:pPr>
              <a:lnSpc>
                <a:spcPct val="114000"/>
              </a:lnSpc>
              <a:spcAft>
                <a:spcPts val="995"/>
              </a:spcAft>
            </a:pPr>
            <a:r>
              <a:rPr lang="fr-FR" sz="1000" dirty="0" smtClean="0">
                <a:latin typeface="Arial"/>
                <a:ea typeface="Calibri"/>
                <a:cs typeface="Times New Roman"/>
              </a:rPr>
              <a:t>Les applets de commande Windows </a:t>
            </a:r>
            <a:r>
              <a:rPr lang="fr-FR" sz="1000" dirty="0" err="1" smtClean="0">
                <a:latin typeface="Arial"/>
                <a:ea typeface="Calibri"/>
                <a:cs typeface="Times New Roman"/>
              </a:rPr>
              <a:t>PowerShell</a:t>
            </a:r>
            <a:r>
              <a:rPr lang="fr-FR" sz="1000" dirty="0" smtClean="0">
                <a:latin typeface="Arial"/>
                <a:ea typeface="Calibri"/>
                <a:cs typeface="Times New Roman"/>
              </a:rPr>
              <a:t> suivantes exécutent la même fonction que la procédure </a:t>
            </a:r>
            <a:r>
              <a:rPr lang="fr-FR" sz="1000" dirty="0" smtClean="0">
                <a:latin typeface="Arial"/>
                <a:ea typeface="SimSun"/>
                <a:cs typeface="Arial"/>
              </a:rPr>
              <a:t>suivante</a:t>
            </a:r>
            <a:r>
              <a:rPr lang="fr-FR" sz="1000" dirty="0" smtClean="0">
                <a:latin typeface="Arial"/>
                <a:ea typeface="Calibri"/>
                <a:cs typeface="Times New Roman"/>
              </a:rPr>
              <a:t>. Entrez chaque applet de commande sur une seule ligne, même si elle se présente ici sur plusieurs lignes en raison de contraintes de mise en forme. Tapez l'applet suivante, puis appuyez sur Entrée :</a:t>
            </a:r>
          </a:p>
          <a:p>
            <a:pPr>
              <a:lnSpc>
                <a:spcPct val="114000"/>
              </a:lnSpc>
              <a:spcBef>
                <a:spcPts val="600"/>
              </a:spcBef>
              <a:spcAft>
                <a:spcPts val="995"/>
              </a:spcAft>
            </a:pPr>
            <a:r>
              <a:rPr lang="fr-FR" sz="1000" b="1" dirty="0" smtClean="0">
                <a:latin typeface="Arial"/>
                <a:ea typeface="Times New Roman"/>
                <a:cs typeface="Times New Roman"/>
              </a:rPr>
              <a:t>Set-</a:t>
            </a:r>
            <a:r>
              <a:rPr lang="fr-FR" sz="1000" b="1" dirty="0" err="1" smtClean="0">
                <a:latin typeface="Arial"/>
                <a:ea typeface="Times New Roman"/>
                <a:cs typeface="Times New Roman"/>
              </a:rPr>
              <a:t>ADResourceProperty</a:t>
            </a:r>
            <a:r>
              <a:rPr lang="fr-FR" sz="1000" b="1" dirty="0" smtClean="0">
                <a:latin typeface="Arial"/>
                <a:ea typeface="Times New Roman"/>
                <a:cs typeface="Times New Roman"/>
              </a:rPr>
              <a:t> –</a:t>
            </a:r>
            <a:r>
              <a:rPr lang="fr-FR" sz="1000" b="1" dirty="0" err="1" smtClean="0">
                <a:latin typeface="Arial"/>
                <a:ea typeface="Times New Roman"/>
                <a:cs typeface="Times New Roman"/>
              </a:rPr>
              <a:t>Enabled</a:t>
            </a:r>
            <a:r>
              <a:rPr lang="fr-FR" sz="1000" b="1" dirty="0" smtClean="0">
                <a:latin typeface="Arial"/>
                <a:ea typeface="Times New Roman"/>
                <a:cs typeface="Times New Roman"/>
              </a:rPr>
              <a:t>:$</a:t>
            </a:r>
            <a:r>
              <a:rPr lang="fr-FR" sz="1000" b="1" dirty="0" err="1" smtClean="0">
                <a:latin typeface="Arial"/>
                <a:ea typeface="Times New Roman"/>
                <a:cs typeface="Times New Roman"/>
              </a:rPr>
              <a:t>true</a:t>
            </a:r>
            <a:r>
              <a:rPr lang="fr-FR" sz="1000" b="1" dirty="0" smtClean="0">
                <a:latin typeface="Arial"/>
                <a:ea typeface="Times New Roman"/>
                <a:cs typeface="Times New Roman"/>
              </a:rPr>
              <a:t> –</a:t>
            </a:r>
            <a:r>
              <a:rPr lang="fr-FR" sz="1000" b="1" dirty="0" err="1" smtClean="0">
                <a:latin typeface="Arial"/>
                <a:ea typeface="Times New Roman"/>
                <a:cs typeface="Times New Roman"/>
              </a:rPr>
              <a:t>Identity</a:t>
            </a:r>
            <a:r>
              <a:rPr lang="fr-FR" sz="1000" b="1" dirty="0" smtClean="0">
                <a:latin typeface="Arial"/>
                <a:ea typeface="Times New Roman"/>
                <a:cs typeface="Times New Roman"/>
              </a:rPr>
              <a:t>:"CN=</a:t>
            </a:r>
            <a:r>
              <a:rPr lang="fr-FR" sz="1000" b="1" dirty="0" err="1" smtClean="0">
                <a:latin typeface="Arial"/>
                <a:ea typeface="Times New Roman"/>
                <a:cs typeface="Times New Roman"/>
              </a:rPr>
              <a:t>Impact_MS,CN</a:t>
            </a:r>
            <a:r>
              <a:rPr lang="fr-FR" sz="1000" b="1" dirty="0" smtClean="0">
                <a:latin typeface="Arial"/>
                <a:ea typeface="Times New Roman"/>
                <a:cs typeface="Times New Roman"/>
              </a:rPr>
              <a:t>=Resource </a:t>
            </a:r>
            <a:r>
              <a:rPr lang="fr-FR" sz="1000" b="1" dirty="0" err="1" smtClean="0">
                <a:latin typeface="Arial"/>
                <a:ea typeface="Times New Roman"/>
                <a:cs typeface="Times New Roman"/>
              </a:rPr>
              <a:t>Properties,CN</a:t>
            </a:r>
            <a:r>
              <a:rPr lang="fr-FR" sz="1000" b="1" dirty="0" smtClean="0">
                <a:latin typeface="Arial"/>
                <a:ea typeface="Times New Roman"/>
                <a:cs typeface="Times New Roman"/>
              </a:rPr>
              <a:t>=Claims </a:t>
            </a:r>
            <a:r>
              <a:rPr lang="fr-FR" sz="1000" b="1" dirty="0" err="1" smtClean="0">
                <a:latin typeface="Arial"/>
                <a:ea typeface="Times New Roman"/>
                <a:cs typeface="Times New Roman"/>
              </a:rPr>
              <a:t>Configuration,CN</a:t>
            </a:r>
            <a:r>
              <a:rPr lang="fr-FR" sz="1000" b="1" dirty="0" smtClean="0">
                <a:latin typeface="Arial"/>
                <a:ea typeface="Times New Roman"/>
                <a:cs typeface="Times New Roman"/>
              </a:rPr>
              <a:t>=</a:t>
            </a:r>
            <a:r>
              <a:rPr lang="fr-FR" sz="1000" b="1" dirty="0" err="1" smtClean="0">
                <a:latin typeface="Arial"/>
                <a:ea typeface="Times New Roman"/>
                <a:cs typeface="Times New Roman"/>
              </a:rPr>
              <a:t>Services,CN</a:t>
            </a:r>
            <a:r>
              <a:rPr lang="fr-FR" sz="1000" b="1" dirty="0" smtClean="0">
                <a:latin typeface="Arial"/>
                <a:ea typeface="Times New Roman"/>
                <a:cs typeface="Times New Roman"/>
              </a:rPr>
              <a:t>=</a:t>
            </a:r>
            <a:r>
              <a:rPr lang="fr-FR" sz="1000" b="1" dirty="0" err="1" smtClean="0">
                <a:latin typeface="Arial"/>
                <a:ea typeface="Times New Roman"/>
                <a:cs typeface="Times New Roman"/>
              </a:rPr>
              <a:t>Configuration,DC</a:t>
            </a:r>
            <a:r>
              <a:rPr lang="fr-FR" sz="1000" b="1" dirty="0" smtClean="0">
                <a:latin typeface="Arial"/>
                <a:ea typeface="Times New Roman"/>
                <a:cs typeface="Times New Roman"/>
              </a:rPr>
              <a:t>=</a:t>
            </a:r>
            <a:r>
              <a:rPr lang="fr-FR" sz="1000" b="1" dirty="0" err="1" smtClean="0">
                <a:latin typeface="Arial"/>
                <a:ea typeface="Times New Roman"/>
                <a:cs typeface="Times New Roman"/>
              </a:rPr>
              <a:t>adatum,DC</a:t>
            </a:r>
            <a:r>
              <a:rPr lang="fr-FR" sz="1000" b="1" dirty="0" smtClean="0">
                <a:latin typeface="Arial"/>
                <a:ea typeface="Times New Roman"/>
                <a:cs typeface="Times New Roman"/>
              </a:rPr>
              <a:t>=</a:t>
            </a:r>
            <a:r>
              <a:rPr lang="fr-FR" sz="1000" b="1" dirty="0" err="1" smtClean="0">
                <a:latin typeface="Arial"/>
                <a:ea typeface="Times New Roman"/>
                <a:cs typeface="Times New Roman"/>
              </a:rPr>
              <a:t>com</a:t>
            </a:r>
            <a:r>
              <a:rPr lang="fr-FR" sz="1000" b="1" dirty="0" smtClean="0">
                <a:latin typeface="Arial"/>
                <a:ea typeface="Times New Roman"/>
                <a:cs typeface="Times New Roman"/>
              </a:rPr>
              <a:t>"</a:t>
            </a:r>
          </a:p>
          <a:p>
            <a:pPr>
              <a:lnSpc>
                <a:spcPct val="114000"/>
              </a:lnSpc>
              <a:spcBef>
                <a:spcPts val="600"/>
              </a:spcBef>
              <a:spcAft>
                <a:spcPts val="995"/>
              </a:spcAft>
            </a:pPr>
            <a:r>
              <a:rPr lang="fr-FR" sz="1000" b="1" dirty="0" smtClean="0">
                <a:latin typeface="Arial"/>
                <a:ea typeface="Times New Roman"/>
                <a:cs typeface="Times New Roman"/>
              </a:rPr>
              <a:t>Set-</a:t>
            </a:r>
            <a:r>
              <a:rPr lang="fr-FR" sz="1000" b="1" dirty="0" err="1" smtClean="0">
                <a:latin typeface="Arial"/>
                <a:ea typeface="Times New Roman"/>
                <a:cs typeface="Times New Roman"/>
              </a:rPr>
              <a:t>ADResourceProperty</a:t>
            </a:r>
            <a:r>
              <a:rPr lang="fr-FR" sz="1000" b="1" dirty="0" smtClean="0">
                <a:latin typeface="Arial"/>
                <a:ea typeface="Times New Roman"/>
                <a:cs typeface="Times New Roman"/>
              </a:rPr>
              <a:t> –</a:t>
            </a:r>
            <a:r>
              <a:rPr lang="fr-FR" sz="1000" b="1" dirty="0" err="1" smtClean="0">
                <a:latin typeface="Arial"/>
                <a:ea typeface="Times New Roman"/>
                <a:cs typeface="Times New Roman"/>
              </a:rPr>
              <a:t>Enabled</a:t>
            </a:r>
            <a:r>
              <a:rPr lang="fr-FR" sz="1000" b="1" dirty="0" smtClean="0">
                <a:latin typeface="Arial"/>
                <a:ea typeface="Times New Roman"/>
                <a:cs typeface="Times New Roman"/>
              </a:rPr>
              <a:t>:$</a:t>
            </a:r>
            <a:r>
              <a:rPr lang="fr-FR" sz="1000" b="1" dirty="0" err="1" smtClean="0">
                <a:latin typeface="Arial"/>
                <a:ea typeface="Times New Roman"/>
                <a:cs typeface="Times New Roman"/>
              </a:rPr>
              <a:t>true</a:t>
            </a:r>
            <a:r>
              <a:rPr lang="fr-FR" sz="1000" b="1" dirty="0" smtClean="0">
                <a:latin typeface="Arial"/>
                <a:ea typeface="Times New Roman"/>
                <a:cs typeface="Times New Roman"/>
              </a:rPr>
              <a:t> –</a:t>
            </a:r>
            <a:r>
              <a:rPr lang="fr-FR" sz="1000" b="1" dirty="0" err="1" smtClean="0">
                <a:latin typeface="Arial"/>
                <a:ea typeface="Times New Roman"/>
                <a:cs typeface="Times New Roman"/>
              </a:rPr>
              <a:t>Identity</a:t>
            </a:r>
            <a:r>
              <a:rPr lang="fr-FR" sz="1000" b="1" dirty="0" smtClean="0">
                <a:latin typeface="Arial"/>
                <a:ea typeface="Times New Roman"/>
                <a:cs typeface="Times New Roman"/>
              </a:rPr>
              <a:t>:"CN=PII_MS,CN=Resource </a:t>
            </a:r>
            <a:r>
              <a:rPr lang="fr-FR" sz="1000" b="1" dirty="0" err="1" smtClean="0">
                <a:latin typeface="Arial"/>
                <a:ea typeface="Times New Roman"/>
                <a:cs typeface="Times New Roman"/>
              </a:rPr>
              <a:t>Properties</a:t>
            </a:r>
            <a:r>
              <a:rPr lang="fr-FR" sz="1000" b="1" dirty="0" smtClean="0">
                <a:latin typeface="Arial"/>
                <a:ea typeface="Times New Roman"/>
                <a:cs typeface="Times New Roman"/>
              </a:rPr>
              <a:t>,</a:t>
            </a:r>
            <a:br>
              <a:rPr lang="fr-FR" sz="1000" b="1" dirty="0" smtClean="0">
                <a:latin typeface="Arial"/>
                <a:ea typeface="Times New Roman"/>
                <a:cs typeface="Times New Roman"/>
              </a:rPr>
            </a:br>
            <a:r>
              <a:rPr lang="fr-FR" sz="1000" b="1" dirty="0" smtClean="0">
                <a:latin typeface="Arial"/>
                <a:ea typeface="Times New Roman"/>
                <a:cs typeface="Times New Roman"/>
              </a:rPr>
              <a:t>CN=Claims </a:t>
            </a:r>
            <a:r>
              <a:rPr lang="fr-FR" sz="1000" b="1" dirty="0" err="1" smtClean="0">
                <a:latin typeface="Arial"/>
                <a:ea typeface="Times New Roman"/>
                <a:cs typeface="Times New Roman"/>
              </a:rPr>
              <a:t>Configuration,CN</a:t>
            </a:r>
            <a:r>
              <a:rPr lang="fr-FR" sz="1000" b="1" dirty="0" smtClean="0">
                <a:latin typeface="Arial"/>
                <a:ea typeface="Times New Roman"/>
                <a:cs typeface="Times New Roman"/>
              </a:rPr>
              <a:t>=</a:t>
            </a:r>
            <a:r>
              <a:rPr lang="fr-FR" sz="1000" b="1" dirty="0" err="1" smtClean="0">
                <a:latin typeface="Arial"/>
                <a:ea typeface="Times New Roman"/>
                <a:cs typeface="Times New Roman"/>
              </a:rPr>
              <a:t>Services,CN</a:t>
            </a:r>
            <a:r>
              <a:rPr lang="fr-FR" sz="1000" b="1" dirty="0" smtClean="0">
                <a:latin typeface="Arial"/>
                <a:ea typeface="Times New Roman"/>
                <a:cs typeface="Times New Roman"/>
              </a:rPr>
              <a:t>=</a:t>
            </a:r>
            <a:r>
              <a:rPr lang="fr-FR" sz="1000" b="1" dirty="0" err="1" smtClean="0">
                <a:latin typeface="Arial"/>
                <a:ea typeface="Times New Roman"/>
                <a:cs typeface="Times New Roman"/>
              </a:rPr>
              <a:t>Configuration,DC</a:t>
            </a:r>
            <a:r>
              <a:rPr lang="fr-FR" sz="1000" b="1" dirty="0" smtClean="0">
                <a:latin typeface="Arial"/>
                <a:ea typeface="Times New Roman"/>
                <a:cs typeface="Times New Roman"/>
              </a:rPr>
              <a:t>=</a:t>
            </a:r>
            <a:r>
              <a:rPr lang="fr-FR" sz="1000" b="1" dirty="0" err="1" smtClean="0">
                <a:latin typeface="Arial"/>
                <a:ea typeface="Times New Roman"/>
                <a:cs typeface="Times New Roman"/>
              </a:rPr>
              <a:t>adatum,DC</a:t>
            </a:r>
            <a:r>
              <a:rPr lang="fr-FR" sz="1000" b="1" dirty="0" smtClean="0">
                <a:latin typeface="Arial"/>
                <a:ea typeface="Times New Roman"/>
                <a:cs typeface="Times New Roman"/>
              </a:rPr>
              <a:t>=</a:t>
            </a:r>
            <a:r>
              <a:rPr lang="fr-FR" sz="1000" b="1" dirty="0" err="1" smtClean="0">
                <a:latin typeface="Arial"/>
                <a:ea typeface="Times New Roman"/>
                <a:cs typeface="Times New Roman"/>
              </a:rPr>
              <a:t>com</a:t>
            </a:r>
            <a:r>
              <a:rPr lang="fr-FR" sz="1000" b="1" dirty="0" smtClean="0">
                <a:latin typeface="Arial"/>
                <a:ea typeface="Times New Roman"/>
                <a:cs typeface="Times New Roman"/>
              </a:rPr>
              <a:t>"</a:t>
            </a:r>
          </a:p>
          <a:p>
            <a:pPr lvl="0">
              <a:lnSpc>
                <a:spcPct val="114000"/>
              </a:lnSpc>
              <a:spcAft>
                <a:spcPts val="300"/>
              </a:spcAft>
            </a:pPr>
            <a:r>
              <a:rPr lang="fr-FR" sz="1000" b="1" dirty="0" smtClean="0">
                <a:solidFill>
                  <a:prstClr val="black"/>
                </a:solidFill>
                <a:latin typeface="Arial"/>
                <a:ea typeface="Calibri"/>
                <a:cs typeface="Times New Roman"/>
              </a:rPr>
              <a:t>Créer les règles de classification</a:t>
            </a:r>
            <a:endParaRPr lang="fr-FR" sz="1000" dirty="0" smtClean="0">
              <a:solidFill>
                <a:prstClr val="black"/>
              </a:solidFill>
              <a:latin typeface="Arial"/>
              <a:ea typeface="Calibri"/>
              <a:cs typeface="Times New Roman"/>
            </a:endParaRPr>
          </a:p>
          <a:p>
            <a:pPr marL="342900" lvl="0" indent="-342900">
              <a:lnSpc>
                <a:spcPct val="114000"/>
              </a:lnSpc>
              <a:spcAft>
                <a:spcPts val="995"/>
              </a:spcAft>
              <a:buFont typeface="+mj-lt"/>
              <a:buAutoNum type="arabicPeriod"/>
            </a:pPr>
            <a:r>
              <a:rPr lang="fr-FR" sz="1000" dirty="0" smtClean="0">
                <a:solidFill>
                  <a:prstClr val="black"/>
                </a:solidFill>
                <a:latin typeface="Arial"/>
                <a:ea typeface="Times New Roman"/>
                <a:cs typeface="Times New Roman"/>
              </a:rPr>
              <a:t>Basculez vers LON-SVR1.</a:t>
            </a:r>
          </a:p>
          <a:p>
            <a:pPr marL="342900" lvl="0" indent="-342900">
              <a:lnSpc>
                <a:spcPct val="114000"/>
              </a:lnSpc>
              <a:spcAft>
                <a:spcPts val="995"/>
              </a:spcAft>
              <a:buFont typeface="+mj-lt"/>
              <a:buAutoNum type="arabicPeriod"/>
            </a:pPr>
            <a:r>
              <a:rPr lang="fr-FR" sz="1000" dirty="0" smtClean="0">
                <a:solidFill>
                  <a:prstClr val="black"/>
                </a:solidFill>
                <a:latin typeface="Arial"/>
                <a:ea typeface="Times New Roman"/>
                <a:cs typeface="Times New Roman"/>
              </a:rPr>
              <a:t>Dans le Gestionnaire de serveur, cliquez sur </a:t>
            </a:r>
            <a:r>
              <a:rPr lang="fr-FR" sz="1000" b="1" dirty="0" smtClean="0">
                <a:solidFill>
                  <a:prstClr val="black"/>
                </a:solidFill>
                <a:latin typeface="Arial"/>
                <a:ea typeface="Times New Roman"/>
                <a:cs typeface="Times New Roman"/>
              </a:rPr>
              <a:t>Ajouter des rôles et des fonctionnalités</a:t>
            </a:r>
            <a:r>
              <a:rPr lang="fr-FR" sz="1000" dirty="0" smtClean="0">
                <a:solidFill>
                  <a:prstClr val="black"/>
                </a:solidFill>
                <a:latin typeface="Arial"/>
                <a:ea typeface="Times New Roman"/>
                <a:cs typeface="Times New Roman"/>
              </a:rPr>
              <a:t>.</a:t>
            </a:r>
          </a:p>
          <a:p>
            <a:pPr marL="342900" lvl="0" indent="-342900">
              <a:lnSpc>
                <a:spcPct val="114000"/>
              </a:lnSpc>
              <a:spcAft>
                <a:spcPts val="995"/>
              </a:spcAft>
              <a:buFont typeface="+mj-lt"/>
              <a:buAutoNum type="arabicPeriod"/>
            </a:pPr>
            <a:r>
              <a:rPr lang="fr-FR" sz="1000" dirty="0">
                <a:solidFill>
                  <a:prstClr val="black"/>
                </a:solidFill>
                <a:latin typeface="Arial"/>
                <a:ea typeface="Times New Roman"/>
                <a:cs typeface="Times New Roman"/>
              </a:rPr>
              <a:t>Cliquez sur </a:t>
            </a:r>
            <a:r>
              <a:rPr lang="en-US" sz="1000" b="1" dirty="0" err="1">
                <a:solidFill>
                  <a:prstClr val="black"/>
                </a:solidFill>
                <a:latin typeface="Arial"/>
                <a:ea typeface="Times New Roman"/>
                <a:cs typeface="Times New Roman"/>
              </a:rPr>
              <a:t>Suivant</a:t>
            </a:r>
            <a:r>
              <a:rPr lang="fr-FR" sz="1000" dirty="0">
                <a:solidFill>
                  <a:prstClr val="black"/>
                </a:solidFill>
                <a:latin typeface="Arial"/>
                <a:ea typeface="Times New Roman"/>
                <a:cs typeface="Times New Roman"/>
              </a:rPr>
              <a:t> à trois reprises jusqu'à ce que vous ayez atteint la page Sélectionner des rôles </a:t>
            </a:r>
            <a:r>
              <a:rPr lang="fr-FR" sz="1000" dirty="0" smtClean="0">
                <a:solidFill>
                  <a:prstClr val="black"/>
                </a:solidFill>
                <a:latin typeface="Arial"/>
                <a:ea typeface="Times New Roman"/>
                <a:cs typeface="Times New Roman"/>
              </a:rPr>
              <a:t>de serveurs</a:t>
            </a:r>
            <a:r>
              <a:rPr lang="fr-FR" sz="1000" dirty="0">
                <a:solidFill>
                  <a:prstClr val="black"/>
                </a:solidFill>
                <a:latin typeface="Arial"/>
                <a:ea typeface="Times New Roman"/>
                <a:cs typeface="Times New Roman"/>
              </a:rPr>
              <a:t>. Développez </a:t>
            </a:r>
            <a:r>
              <a:rPr lang="en-US" sz="1000" b="1" dirty="0">
                <a:solidFill>
                  <a:prstClr val="black"/>
                </a:solidFill>
                <a:latin typeface="Arial"/>
                <a:ea typeface="Times New Roman"/>
                <a:cs typeface="Times New Roman"/>
              </a:rPr>
              <a:t>Service de </a:t>
            </a:r>
            <a:r>
              <a:rPr lang="en-US" sz="1000" b="1" dirty="0" err="1">
                <a:solidFill>
                  <a:prstClr val="black"/>
                </a:solidFill>
                <a:latin typeface="Arial"/>
                <a:ea typeface="Times New Roman"/>
                <a:cs typeface="Times New Roman"/>
              </a:rPr>
              <a:t>fichiers</a:t>
            </a:r>
            <a:r>
              <a:rPr lang="en-US" sz="1000" b="1" dirty="0">
                <a:solidFill>
                  <a:prstClr val="black"/>
                </a:solidFill>
                <a:latin typeface="Arial"/>
                <a:ea typeface="Times New Roman"/>
                <a:cs typeface="Times New Roman"/>
              </a:rPr>
              <a:t> et de </a:t>
            </a:r>
            <a:r>
              <a:rPr lang="en-US" sz="1000" b="1" dirty="0" err="1">
                <a:solidFill>
                  <a:prstClr val="black"/>
                </a:solidFill>
                <a:latin typeface="Arial"/>
                <a:ea typeface="Times New Roman"/>
                <a:cs typeface="Times New Roman"/>
              </a:rPr>
              <a:t>stockage</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Installé</a:t>
            </a:r>
            <a:r>
              <a:rPr lang="en-US" sz="1000" b="1" dirty="0">
                <a:solidFill>
                  <a:prstClr val="black"/>
                </a:solidFill>
                <a:latin typeface="Arial"/>
                <a:ea typeface="Times New Roman"/>
                <a:cs typeface="Times New Roman"/>
              </a:rPr>
              <a:t>)</a:t>
            </a:r>
            <a:r>
              <a:rPr lang="fr-FR" sz="1000" dirty="0">
                <a:solidFill>
                  <a:prstClr val="black"/>
                </a:solidFill>
                <a:latin typeface="Arial"/>
                <a:ea typeface="Times New Roman"/>
                <a:cs typeface="Times New Roman"/>
              </a:rPr>
              <a:t>, puis </a:t>
            </a:r>
            <a:r>
              <a:rPr lang="en-US" sz="1000" b="1" dirty="0">
                <a:solidFill>
                  <a:prstClr val="black"/>
                </a:solidFill>
                <a:latin typeface="Arial"/>
                <a:ea typeface="Times New Roman"/>
                <a:cs typeface="Times New Roman"/>
              </a:rPr>
              <a:t>Services de </a:t>
            </a:r>
            <a:r>
              <a:rPr lang="en-US" sz="1000" b="1" dirty="0" err="1">
                <a:solidFill>
                  <a:prstClr val="black"/>
                </a:solidFill>
                <a:latin typeface="Arial"/>
                <a:ea typeface="Times New Roman"/>
                <a:cs typeface="Times New Roman"/>
              </a:rPr>
              <a:t>fichiers</a:t>
            </a:r>
            <a:r>
              <a:rPr lang="en-US" sz="1000" b="1" dirty="0">
                <a:solidFill>
                  <a:prstClr val="black"/>
                </a:solidFill>
                <a:latin typeface="Arial"/>
                <a:ea typeface="Times New Roman"/>
                <a:cs typeface="Times New Roman"/>
              </a:rPr>
              <a:t> </a:t>
            </a:r>
            <a:r>
              <a:rPr lang="en-US" sz="1000" b="1" dirty="0" smtClean="0">
                <a:solidFill>
                  <a:prstClr val="black"/>
                </a:solidFill>
                <a:latin typeface="Arial"/>
                <a:ea typeface="Times New Roman"/>
                <a:cs typeface="Times New Roman"/>
              </a:rPr>
              <a:t>et </a:t>
            </a:r>
            <a:r>
              <a:rPr lang="en-US" sz="1000" b="1" dirty="0" err="1" smtClean="0">
                <a:solidFill>
                  <a:prstClr val="black"/>
                </a:solidFill>
                <a:latin typeface="Arial"/>
                <a:ea typeface="Times New Roman"/>
                <a:cs typeface="Times New Roman"/>
              </a:rPr>
              <a:t>iSCSI</a:t>
            </a:r>
            <a:r>
              <a:rPr lang="en-US" sz="1000" b="1" dirty="0" smtClean="0">
                <a:solidFill>
                  <a:prstClr val="black"/>
                </a:solidFill>
                <a:latin typeface="Arial"/>
                <a:ea typeface="Times New Roman"/>
                <a:cs typeface="Times New Roman"/>
              </a:rPr>
              <a:t> </a:t>
            </a:r>
            <a:r>
              <a:rPr lang="en-US" sz="1000" b="1" dirty="0">
                <a:solidFill>
                  <a:prstClr val="black"/>
                </a:solidFill>
                <a:latin typeface="Arial"/>
                <a:ea typeface="Times New Roman"/>
                <a:cs typeface="Times New Roman"/>
              </a:rPr>
              <a:t>(</a:t>
            </a:r>
            <a:r>
              <a:rPr lang="en-US" sz="1000" b="1" dirty="0" err="1">
                <a:solidFill>
                  <a:prstClr val="black"/>
                </a:solidFill>
                <a:latin typeface="Arial"/>
                <a:ea typeface="Times New Roman"/>
                <a:cs typeface="Times New Roman"/>
              </a:rPr>
              <a:t>Installé</a:t>
            </a:r>
            <a:r>
              <a:rPr lang="en-US" sz="1000" b="1" dirty="0">
                <a:solidFill>
                  <a:prstClr val="black"/>
                </a:solidFill>
                <a:latin typeface="Arial"/>
                <a:ea typeface="Times New Roman"/>
                <a:cs typeface="Times New Roman"/>
              </a:rPr>
              <a:t>)</a:t>
            </a:r>
            <a:r>
              <a:rPr lang="fr-FR" sz="1000" dirty="0">
                <a:solidFill>
                  <a:prstClr val="black"/>
                </a:solidFill>
                <a:latin typeface="Arial"/>
                <a:ea typeface="Times New Roman"/>
                <a:cs typeface="Times New Roman"/>
              </a:rPr>
              <a:t>. Activez la case à cocher en regard de Gestionnaire de ressources du serveur de fichiers. Cliquez sur </a:t>
            </a:r>
            <a:r>
              <a:rPr lang="en-US" sz="1000" b="1" dirty="0" err="1">
                <a:solidFill>
                  <a:prstClr val="black"/>
                </a:solidFill>
                <a:latin typeface="Arial"/>
                <a:ea typeface="Times New Roman"/>
                <a:cs typeface="Times New Roman"/>
              </a:rPr>
              <a:t>Ajouter</a:t>
            </a:r>
            <a:r>
              <a:rPr lang="en-US" sz="1000" b="1" dirty="0">
                <a:solidFill>
                  <a:prstClr val="black"/>
                </a:solidFill>
                <a:latin typeface="Arial"/>
                <a:ea typeface="Times New Roman"/>
                <a:cs typeface="Times New Roman"/>
              </a:rPr>
              <a:t> des </a:t>
            </a:r>
            <a:r>
              <a:rPr lang="en-US" sz="1000" b="1" dirty="0" err="1">
                <a:solidFill>
                  <a:prstClr val="black"/>
                </a:solidFill>
                <a:latin typeface="Arial"/>
                <a:ea typeface="Times New Roman"/>
                <a:cs typeface="Times New Roman"/>
              </a:rPr>
              <a:t>fonctionnalités</a:t>
            </a:r>
            <a:r>
              <a:rPr lang="fr-FR" sz="1000" dirty="0">
                <a:solidFill>
                  <a:prstClr val="black"/>
                </a:solidFill>
                <a:latin typeface="Arial"/>
                <a:ea typeface="Times New Roman"/>
                <a:cs typeface="Times New Roman"/>
              </a:rPr>
              <a:t>, cliquez à deux reprises sur </a:t>
            </a:r>
            <a:r>
              <a:rPr lang="en-US" sz="1000" b="1" dirty="0" err="1">
                <a:solidFill>
                  <a:prstClr val="black"/>
                </a:solidFill>
                <a:latin typeface="Arial"/>
                <a:ea typeface="Times New Roman"/>
                <a:cs typeface="Times New Roman"/>
              </a:rPr>
              <a:t>Suivant</a:t>
            </a:r>
            <a:r>
              <a:rPr lang="fr-FR" sz="1000" dirty="0">
                <a:solidFill>
                  <a:prstClr val="black"/>
                </a:solidFill>
                <a:latin typeface="Arial"/>
                <a:ea typeface="Times New Roman"/>
                <a:cs typeface="Times New Roman"/>
              </a:rPr>
              <a:t>, puis cliquez </a:t>
            </a:r>
            <a:r>
              <a:rPr lang="fr-FR" sz="1000" dirty="0" smtClean="0">
                <a:solidFill>
                  <a:prstClr val="black"/>
                </a:solidFill>
                <a:latin typeface="Arial"/>
                <a:ea typeface="Times New Roman"/>
                <a:cs typeface="Times New Roman"/>
              </a:rPr>
              <a:t>sur </a:t>
            </a:r>
            <a:r>
              <a:rPr lang="en-US" sz="1000" b="1" dirty="0" smtClean="0">
                <a:solidFill>
                  <a:prstClr val="black"/>
                </a:solidFill>
                <a:latin typeface="Arial"/>
                <a:ea typeface="Times New Roman"/>
                <a:cs typeface="Times New Roman"/>
              </a:rPr>
              <a:t>Installer</a:t>
            </a:r>
            <a:r>
              <a:rPr lang="fr-FR"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Une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fois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l'installation</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terminée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cliquez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Fermer</a:t>
            </a:r>
            <a:r>
              <a:rPr lang="fr-FR" sz="1000" dirty="0" smtClean="0">
                <a:solidFill>
                  <a:prstClr val="black"/>
                </a:solidFill>
                <a:latin typeface="Arial"/>
                <a:ea typeface="Times New Roman"/>
                <a:cs typeface="Times New Roman"/>
              </a:rPr>
              <a:t>.</a:t>
            </a:r>
            <a:endParaRPr lang="fr-FR" sz="1000" dirty="0" smtClean="0">
              <a:solidFill>
                <a:prstClr val="black"/>
              </a:solidFill>
              <a:latin typeface="Arial"/>
              <a:ea typeface="Times New Roman"/>
              <a:cs typeface="Times New Roman"/>
            </a:endParaRPr>
          </a:p>
          <a:p>
            <a:pPr marL="342900" lvl="0" indent="-342900">
              <a:lnSpc>
                <a:spcPct val="114000"/>
              </a:lnSpc>
              <a:spcAft>
                <a:spcPts val="995"/>
              </a:spcAft>
              <a:buFont typeface="+mj-lt"/>
              <a:buAutoNum type="arabicPeriod"/>
            </a:pPr>
            <a:r>
              <a:rPr lang="fr-FR" sz="1000" dirty="0" smtClean="0">
                <a:solidFill>
                  <a:prstClr val="black"/>
                </a:solidFill>
                <a:latin typeface="Arial"/>
                <a:ea typeface="Times New Roman"/>
                <a:cs typeface="Times New Roman"/>
              </a:rPr>
              <a:t>Pour actualiser les propriétés des ressources globales, dans la barre des tâches, double-cliquez sur l'icône Windows </a:t>
            </a:r>
            <a:r>
              <a:rPr lang="fr-FR" sz="1000" dirty="0" err="1" smtClean="0">
                <a:solidFill>
                  <a:prstClr val="black"/>
                </a:solidFill>
                <a:latin typeface="Arial"/>
                <a:ea typeface="Times New Roman"/>
                <a:cs typeface="Times New Roman"/>
              </a:rPr>
              <a:t>PowerShell</a:t>
            </a:r>
            <a:r>
              <a:rPr lang="fr-FR" sz="1000" dirty="0" smtClean="0">
                <a:solidFill>
                  <a:prstClr val="black"/>
                </a:solidFill>
                <a:latin typeface="Arial"/>
                <a:ea typeface="Times New Roman"/>
                <a:cs typeface="Times New Roman"/>
              </a:rPr>
              <a:t> et, dans la fenêtre Windows </a:t>
            </a:r>
            <a:r>
              <a:rPr lang="fr-FR" sz="1000" dirty="0" err="1" smtClean="0">
                <a:solidFill>
                  <a:prstClr val="black"/>
                </a:solidFill>
                <a:latin typeface="Arial"/>
                <a:ea typeface="Times New Roman"/>
                <a:cs typeface="Times New Roman"/>
              </a:rPr>
              <a:t>PowerShell</a:t>
            </a:r>
            <a:r>
              <a:rPr lang="fr-FR" sz="1000" dirty="0" smtClean="0">
                <a:solidFill>
                  <a:prstClr val="black"/>
                </a:solidFill>
                <a:latin typeface="Arial"/>
                <a:ea typeface="Times New Roman"/>
                <a:cs typeface="Times New Roman"/>
              </a:rPr>
              <a:t>, entrez </a:t>
            </a:r>
            <a:r>
              <a:rPr lang="fr-FR" sz="1000" b="1" dirty="0" smtClean="0">
                <a:solidFill>
                  <a:prstClr val="black"/>
                </a:solidFill>
                <a:latin typeface="Arial"/>
                <a:ea typeface="Times New Roman"/>
                <a:cs typeface="Times New Roman"/>
              </a:rPr>
              <a:t>Update-</a:t>
            </a:r>
            <a:r>
              <a:rPr lang="fr-FR" sz="1000" b="1" dirty="0" err="1" smtClean="0">
                <a:solidFill>
                  <a:prstClr val="black"/>
                </a:solidFill>
                <a:latin typeface="Arial"/>
                <a:ea typeface="Times New Roman"/>
                <a:cs typeface="Times New Roman"/>
              </a:rPr>
              <a:t>FSRMClassificationPropertyDefinition</a:t>
            </a:r>
            <a:r>
              <a:rPr lang="fr-FR" sz="1000" dirty="0" smtClean="0">
                <a:solidFill>
                  <a:prstClr val="black"/>
                </a:solidFill>
                <a:latin typeface="Arial"/>
                <a:ea typeface="Times New Roman"/>
                <a:cs typeface="Times New Roman"/>
              </a:rPr>
              <a:t>, puis appuyez sur Entrée. Fermez Windows </a:t>
            </a:r>
            <a:r>
              <a:rPr lang="fr-FR" sz="1000" dirty="0" err="1" smtClean="0">
                <a:solidFill>
                  <a:prstClr val="black"/>
                </a:solidFill>
                <a:latin typeface="Arial"/>
                <a:ea typeface="Times New Roman"/>
                <a:cs typeface="Times New Roman"/>
              </a:rPr>
              <a:t>PowerShell</a:t>
            </a:r>
            <a:r>
              <a:rPr lang="fr-FR" sz="1000" dirty="0" smtClean="0">
                <a:solidFill>
                  <a:prstClr val="black"/>
                </a:solidFill>
                <a:latin typeface="Arial"/>
                <a:ea typeface="Times New Roman"/>
                <a:cs typeface="Times New Roman"/>
              </a:rPr>
              <a:t>.</a:t>
            </a:r>
          </a:p>
          <a:p>
            <a:pPr marL="342900" lvl="0" indent="-342900">
              <a:lnSpc>
                <a:spcPct val="114000"/>
              </a:lnSpc>
              <a:spcAft>
                <a:spcPts val="995"/>
              </a:spcAft>
              <a:buFont typeface="+mj-lt"/>
              <a:buAutoNum type="arabicPeriod"/>
            </a:pPr>
            <a:r>
              <a:rPr lang="fr-FR" sz="1000" dirty="0">
                <a:solidFill>
                  <a:prstClr val="black"/>
                </a:solidFill>
                <a:latin typeface="Arial"/>
                <a:ea typeface="Times New Roman"/>
                <a:cs typeface="Times New Roman"/>
              </a:rPr>
              <a:t>Pour ouvrir le Gestionnaire de ressources du serveur de fichiers, sur l'</a:t>
            </a:r>
            <a:r>
              <a:rPr lang="en-US" sz="1000" dirty="0" err="1">
                <a:solidFill>
                  <a:prstClr val="black"/>
                </a:solidFill>
                <a:latin typeface="Arial"/>
                <a:ea typeface="Times New Roman"/>
                <a:cs typeface="Times New Roman"/>
              </a:rPr>
              <a:t>écran</a:t>
            </a:r>
            <a:r>
              <a:rPr lang="en-US" sz="1000"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Accueil</a:t>
            </a:r>
            <a:r>
              <a:rPr lang="fr-FR" sz="1000" dirty="0">
                <a:solidFill>
                  <a:prstClr val="black"/>
                </a:solidFill>
                <a:latin typeface="Arial"/>
                <a:ea typeface="Times New Roman"/>
                <a:cs typeface="Times New Roman"/>
              </a:rPr>
              <a:t>, cliquez sur </a:t>
            </a:r>
            <a:r>
              <a:rPr lang="en-US" sz="1000" b="1" dirty="0" err="1">
                <a:solidFill>
                  <a:prstClr val="black"/>
                </a:solidFill>
                <a:latin typeface="Arial"/>
                <a:ea typeface="Times New Roman"/>
                <a:cs typeface="Times New Roman"/>
              </a:rPr>
              <a:t>Gestionnaire</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ressources</a:t>
            </a:r>
            <a:r>
              <a:rPr lang="en-US" sz="1000" b="1" dirty="0">
                <a:solidFill>
                  <a:prstClr val="black"/>
                </a:solidFill>
                <a:latin typeface="Arial"/>
                <a:ea typeface="Times New Roman"/>
                <a:cs typeface="Times New Roman"/>
              </a:rPr>
              <a:t> du </a:t>
            </a:r>
            <a:r>
              <a:rPr lang="en-US" sz="1000" b="1" dirty="0" err="1">
                <a:solidFill>
                  <a:prstClr val="black"/>
                </a:solidFill>
                <a:latin typeface="Arial"/>
                <a:ea typeface="Times New Roman"/>
                <a:cs typeface="Times New Roman"/>
              </a:rPr>
              <a:t>serveur</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fichiers</a:t>
            </a:r>
            <a:r>
              <a:rPr lang="fr-FR" sz="1000" dirty="0" smtClean="0">
                <a:solidFill>
                  <a:prstClr val="black"/>
                </a:solidFill>
                <a:latin typeface="Arial"/>
                <a:ea typeface="Times New Roman"/>
                <a:cs typeface="Times New Roman"/>
              </a:rPr>
              <a:t>.</a:t>
            </a:r>
            <a:endParaRPr lang="fr-FR" sz="1000" dirty="0" smtClean="0">
              <a:solidFill>
                <a:prstClr val="black"/>
              </a:solidFill>
              <a:latin typeface="Arial"/>
              <a:ea typeface="Times New Roman"/>
              <a:cs typeface="Times New Roman"/>
            </a:endParaRPr>
          </a:p>
          <a:p>
            <a:pPr marL="342900" lvl="0" indent="-342900">
              <a:lnSpc>
                <a:spcPct val="114000"/>
              </a:lnSpc>
              <a:spcAft>
                <a:spcPts val="995"/>
              </a:spcAft>
              <a:buFont typeface="+mj-lt"/>
              <a:buAutoNum type="arabicPeriod"/>
            </a:pPr>
            <a:r>
              <a:rPr lang="fr-FR" sz="1000" dirty="0" smtClean="0">
                <a:solidFill>
                  <a:prstClr val="black"/>
                </a:solidFill>
                <a:latin typeface="Arial"/>
                <a:ea typeface="Times New Roman"/>
                <a:cs typeface="Times New Roman"/>
              </a:rPr>
              <a:t>Dans le volet gauche du Gestionnaire de ressources du serveur de fichiers, développez </a:t>
            </a:r>
            <a:r>
              <a:rPr lang="fr-FR" sz="1000" b="1" dirty="0" smtClean="0">
                <a:solidFill>
                  <a:prstClr val="black"/>
                </a:solidFill>
                <a:latin typeface="Arial"/>
                <a:ea typeface="Times New Roman"/>
                <a:cs typeface="Times New Roman"/>
              </a:rPr>
              <a:t>Gestion de la classification</a:t>
            </a:r>
            <a:r>
              <a:rPr lang="fr-FR" sz="1000" dirty="0" smtClean="0">
                <a:solidFill>
                  <a:prstClr val="black"/>
                </a:solidFill>
                <a:latin typeface="Arial"/>
                <a:ea typeface="Times New Roman"/>
                <a:cs typeface="Times New Roman"/>
              </a:rPr>
              <a:t>, puis sélectionnez </a:t>
            </a:r>
            <a:r>
              <a:rPr lang="fr-FR" sz="1000" b="1" dirty="0" smtClean="0">
                <a:solidFill>
                  <a:prstClr val="black"/>
                </a:solidFill>
                <a:latin typeface="Arial"/>
                <a:ea typeface="Times New Roman"/>
                <a:cs typeface="Times New Roman"/>
              </a:rPr>
              <a:t>Règles de classification</a:t>
            </a:r>
            <a:r>
              <a:rPr lang="fr-FR" sz="1000" dirty="0" smtClean="0">
                <a:solidFill>
                  <a:prstClr val="black"/>
                </a:solidFill>
                <a:latin typeface="Arial"/>
                <a:ea typeface="Times New Roman"/>
                <a:cs typeface="Times New Roman"/>
              </a:rPr>
              <a:t>.</a:t>
            </a:r>
          </a:p>
          <a:p>
            <a:pPr marL="342900" lvl="0" indent="-342900">
              <a:lnSpc>
                <a:spcPct val="114000"/>
              </a:lnSpc>
              <a:spcAft>
                <a:spcPts val="995"/>
              </a:spcAft>
              <a:buFont typeface="+mj-lt"/>
              <a:buAutoNum type="arabicPeriod"/>
            </a:pPr>
            <a:r>
              <a:rPr lang="fr-FR" sz="1000" dirty="0" smtClean="0">
                <a:solidFill>
                  <a:prstClr val="black"/>
                </a:solidFill>
                <a:latin typeface="Arial"/>
                <a:ea typeface="Times New Roman"/>
                <a:cs typeface="Times New Roman"/>
              </a:rPr>
              <a:t>Dans le volet Actions, cliquez sur </a:t>
            </a:r>
            <a:r>
              <a:rPr lang="fr-FR" sz="1000" b="1" dirty="0" smtClean="0">
                <a:solidFill>
                  <a:prstClr val="black"/>
                </a:solidFill>
                <a:latin typeface="Arial"/>
                <a:ea typeface="Times New Roman"/>
                <a:cs typeface="Times New Roman"/>
              </a:rPr>
              <a:t>Configurer la planification de la classification</a:t>
            </a:r>
            <a:r>
              <a:rPr lang="fr-FR" sz="1000" dirty="0" smtClean="0">
                <a:solidFill>
                  <a:prstClr val="black"/>
                </a:solidFill>
                <a:latin typeface="Arial"/>
                <a:ea typeface="Times New Roman"/>
                <a:cs typeface="Times New Roman"/>
              </a:rPr>
              <a:t>. Sous l'onglet </a:t>
            </a:r>
            <a:r>
              <a:rPr lang="fr-FR" sz="1000" b="1" dirty="0" smtClean="0">
                <a:solidFill>
                  <a:prstClr val="black"/>
                </a:solidFill>
                <a:latin typeface="Arial"/>
                <a:ea typeface="Times New Roman"/>
                <a:cs typeface="Times New Roman"/>
              </a:rPr>
              <a:t>Classification automatique</a:t>
            </a:r>
            <a:r>
              <a:rPr lang="fr-FR" sz="1000" dirty="0" smtClean="0">
                <a:solidFill>
                  <a:prstClr val="black"/>
                </a:solidFill>
                <a:latin typeface="Arial"/>
                <a:ea typeface="Times New Roman"/>
                <a:cs typeface="Times New Roman"/>
              </a:rPr>
              <a:t>, sélectionnez </a:t>
            </a:r>
            <a:r>
              <a:rPr lang="fr-FR" sz="1000" b="1" dirty="0" smtClean="0">
                <a:solidFill>
                  <a:prstClr val="black"/>
                </a:solidFill>
                <a:latin typeface="Arial"/>
                <a:ea typeface="Times New Roman"/>
                <a:cs typeface="Times New Roman"/>
              </a:rPr>
              <a:t>Activer la planification fixe</a:t>
            </a:r>
            <a:r>
              <a:rPr lang="fr-FR" sz="1000" dirty="0" smtClean="0">
                <a:solidFill>
                  <a:prstClr val="black"/>
                </a:solidFill>
                <a:latin typeface="Arial"/>
                <a:ea typeface="Times New Roman"/>
                <a:cs typeface="Times New Roman"/>
              </a:rPr>
              <a:t>, sélectionnez </a:t>
            </a:r>
            <a:r>
              <a:rPr lang="fr-FR" sz="1000" b="1" dirty="0" smtClean="0">
                <a:solidFill>
                  <a:prstClr val="black"/>
                </a:solidFill>
                <a:latin typeface="Arial"/>
                <a:ea typeface="Times New Roman"/>
                <a:cs typeface="Times New Roman"/>
              </a:rPr>
              <a:t>dimanche</a:t>
            </a:r>
            <a:r>
              <a:rPr lang="fr-FR" sz="1000" dirty="0" smtClean="0">
                <a:solidFill>
                  <a:prstClr val="black"/>
                </a:solidFill>
                <a:latin typeface="Arial"/>
                <a:ea typeface="Times New Roman"/>
                <a:cs typeface="Times New Roman"/>
              </a:rPr>
              <a:t>, puis activez la case à cocher </a:t>
            </a:r>
            <a:r>
              <a:rPr lang="fr-FR" sz="1000" b="1" dirty="0" smtClean="0">
                <a:solidFill>
                  <a:prstClr val="black"/>
                </a:solidFill>
                <a:latin typeface="Arial"/>
                <a:ea typeface="Times New Roman"/>
                <a:cs typeface="Times New Roman"/>
              </a:rPr>
              <a:t>Autoriser la classification continue de nouveaux fichiers</a:t>
            </a:r>
            <a:r>
              <a:rPr lang="fr-FR" sz="1000" dirty="0" smtClean="0">
                <a:solidFill>
                  <a:prstClr val="black"/>
                </a:solidFill>
                <a:latin typeface="Arial"/>
                <a:ea typeface="Times New Roman"/>
                <a:cs typeface="Times New Roman"/>
              </a:rPr>
              <a:t>. Cliquez sur </a:t>
            </a:r>
            <a:r>
              <a:rPr lang="fr-FR" sz="1000" b="1" dirty="0" smtClean="0">
                <a:solidFill>
                  <a:prstClr val="black"/>
                </a:solidFill>
                <a:latin typeface="Arial"/>
                <a:ea typeface="Times New Roman"/>
                <a:cs typeface="Times New Roman"/>
              </a:rPr>
              <a:t>OK</a:t>
            </a:r>
            <a:r>
              <a:rPr lang="fr-FR" sz="1000" dirty="0" smtClean="0">
                <a:solidFill>
                  <a:prstClr val="black"/>
                </a:solidFill>
                <a:latin typeface="Arial"/>
                <a:ea typeface="Times New Roman"/>
                <a:cs typeface="Times New Roman"/>
              </a:rPr>
              <a:t>.</a:t>
            </a:r>
          </a:p>
          <a:p>
            <a:pPr marL="342900" indent="-342900">
              <a:lnSpc>
                <a:spcPct val="114000"/>
              </a:lnSpc>
              <a:spcAft>
                <a:spcPts val="995"/>
              </a:spcAft>
              <a:buFont typeface="+mj-lt"/>
              <a:buAutoNum type="arabicPeriod"/>
            </a:pPr>
            <a:r>
              <a:rPr lang="fr-FR" sz="1000" dirty="0" smtClean="0">
                <a:solidFill>
                  <a:prstClr val="black"/>
                </a:solidFill>
                <a:latin typeface="Arial"/>
                <a:ea typeface="Times New Roman"/>
                <a:cs typeface="Times New Roman"/>
              </a:rPr>
              <a:t>Dans le volet Actions, cliquez sur </a:t>
            </a:r>
            <a:r>
              <a:rPr lang="fr-FR" sz="1000" b="1" dirty="0" smtClean="0">
                <a:solidFill>
                  <a:prstClr val="black"/>
                </a:solidFill>
                <a:latin typeface="Arial"/>
                <a:ea typeface="Times New Roman"/>
                <a:cs typeface="Times New Roman"/>
              </a:rPr>
              <a:t>Créer une règle de classification</a:t>
            </a:r>
            <a:r>
              <a:rPr lang="fr-FR" sz="1000" dirty="0" smtClean="0">
                <a:solidFill>
                  <a:prstClr val="black"/>
                </a:solidFill>
                <a:latin typeface="Arial"/>
                <a:ea typeface="Times New Roman"/>
                <a:cs typeface="Times New Roman"/>
              </a:rPr>
              <a:t>. La boîte de dialogue </a:t>
            </a:r>
            <a:r>
              <a:rPr lang="fr-FR" sz="1000" b="1" dirty="0" smtClean="0">
                <a:solidFill>
                  <a:prstClr val="black"/>
                </a:solidFill>
                <a:latin typeface="Arial"/>
                <a:ea typeface="Times New Roman"/>
                <a:cs typeface="Times New Roman"/>
              </a:rPr>
              <a:t>Créer une règle de classification</a:t>
            </a:r>
            <a:r>
              <a:rPr lang="fr-FR" sz="1000" dirty="0" smtClean="0">
                <a:solidFill>
                  <a:prstClr val="black"/>
                </a:solidFill>
                <a:latin typeface="Arial"/>
                <a:ea typeface="Times New Roman"/>
                <a:cs typeface="Times New Roman"/>
              </a:rPr>
              <a:t> s'ouvre. </a:t>
            </a:r>
          </a:p>
          <a:p>
            <a:pPr marL="342900" lvl="0" indent="-342900">
              <a:lnSpc>
                <a:spcPct val="114000"/>
              </a:lnSpc>
              <a:spcAft>
                <a:spcPts val="995"/>
              </a:spcAft>
              <a:buFont typeface="+mj-lt"/>
              <a:buAutoNum type="arabicPeriod"/>
            </a:pPr>
            <a:endParaRPr lang="fr-FR" sz="1000" dirty="0" smtClean="0"/>
          </a:p>
        </p:txBody>
      </p:sp>
      <p:sp>
        <p:nvSpPr>
          <p:cNvPr id="4" name="Slide Number Placeholder 3"/>
          <p:cNvSpPr>
            <a:spLocks noGrp="1"/>
          </p:cNvSpPr>
          <p:nvPr>
            <p:ph type="sldNum" sz="quarter" idx="10"/>
          </p:nvPr>
        </p:nvSpPr>
        <p:spPr/>
        <p:txBody>
          <a:bodyPr/>
          <a:lstStyle/>
          <a:p>
            <a:fld id="{B0DCCA6E-50B3-4613-98BC-509B80EFCF86}" type="slidenum">
              <a:rPr lang="fr-FR" smtClean="0"/>
              <a:pPr/>
              <a:t>46</a:t>
            </a:fld>
            <a:endParaRPr lang="fr-FR"/>
          </a:p>
        </p:txBody>
      </p:sp>
      <p:sp>
        <p:nvSpPr>
          <p:cNvPr id="9" name="TextBox 8"/>
          <p:cNvSpPr txBox="1"/>
          <p:nvPr/>
        </p:nvSpPr>
        <p:spPr>
          <a:xfrm>
            <a:off x="0" y="8890000"/>
            <a:ext cx="3581400" cy="246221"/>
          </a:xfrm>
          <a:prstGeom prst="rect">
            <a:avLst/>
          </a:prstGeom>
          <a:noFill/>
        </p:spPr>
        <p:txBody>
          <a:bodyPr vert="horz" wrap="square" rtlCol="0">
            <a:spAutoFit/>
          </a:bodyPr>
          <a:lstStyle/>
          <a:p>
            <a:r>
              <a:rPr lang="fr-FR" sz="1000" smtClean="0">
                <a:latin typeface="Arial"/>
              </a:rPr>
              <a:t>(Remarques supplémentaires sur la diapositive suivante)</a:t>
            </a:r>
            <a:endParaRPr lang="fr-FR" sz="1000">
              <a:latin typeface="Arial"/>
            </a:endParaRP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10" name="Rectangle 9"/>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 Planification et implémentation d'une infrastructure de gestion des droits relatifs à l'information (IRM)</a:t>
            </a:r>
            <a:endParaRPr lang="fr-FR" sz="1200" b="1">
              <a:solidFill>
                <a:srgbClr val="336699"/>
              </a:solidFill>
              <a:latin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5" y="2093976"/>
            <a:ext cx="6153911" cy="6604000"/>
          </a:xfrm>
        </p:spPr>
        <p:txBody>
          <a:bodyPr>
            <a:noAutofit/>
          </a:bodyPr>
          <a:lstStyle/>
          <a:p>
            <a:pPr marL="342900" lvl="0" indent="-342900">
              <a:lnSpc>
                <a:spcPct val="114000"/>
              </a:lnSpc>
              <a:spcAft>
                <a:spcPts val="995"/>
              </a:spcAft>
              <a:buFont typeface="+mj-lt"/>
              <a:buAutoNum type="arabicPeriod" startAt="9"/>
            </a:pPr>
            <a:r>
              <a:rPr lang="fr-FR" sz="1000" dirty="0" smtClean="0">
                <a:solidFill>
                  <a:prstClr val="black"/>
                </a:solidFill>
                <a:latin typeface="Arial"/>
                <a:ea typeface="Times New Roman"/>
                <a:cs typeface="Times New Roman"/>
              </a:rPr>
              <a:t>Dans la zone </a:t>
            </a:r>
            <a:r>
              <a:rPr lang="fr-FR" sz="1000" b="1" dirty="0" smtClean="0">
                <a:solidFill>
                  <a:prstClr val="black"/>
                </a:solidFill>
                <a:latin typeface="Arial"/>
                <a:ea typeface="Times New Roman"/>
                <a:cs typeface="Times New Roman"/>
              </a:rPr>
              <a:t>Nom de la règle</a:t>
            </a:r>
            <a:r>
              <a:rPr lang="fr-FR" sz="1000" dirty="0" smtClean="0">
                <a:solidFill>
                  <a:prstClr val="black"/>
                </a:solidFill>
                <a:latin typeface="Arial"/>
                <a:ea typeface="Times New Roman"/>
                <a:cs typeface="Times New Roman"/>
              </a:rPr>
              <a:t>, tapez </a:t>
            </a:r>
            <a:r>
              <a:rPr lang="fr-FR" sz="1000" b="1" dirty="0" smtClean="0">
                <a:solidFill>
                  <a:prstClr val="black"/>
                </a:solidFill>
                <a:latin typeface="Arial"/>
                <a:ea typeface="Times New Roman"/>
                <a:cs typeface="Times New Roman"/>
              </a:rPr>
              <a:t>Impact métier haut</a:t>
            </a:r>
            <a:r>
              <a:rPr lang="fr-FR" sz="1000" dirty="0" smtClean="0">
                <a:solidFill>
                  <a:prstClr val="black"/>
                </a:solidFill>
                <a:latin typeface="Arial"/>
                <a:ea typeface="Times New Roman"/>
                <a:cs typeface="Times New Roman"/>
              </a:rPr>
              <a:t>.</a:t>
            </a:r>
          </a:p>
          <a:p>
            <a:pPr marL="342900" lvl="0" indent="-342900">
              <a:lnSpc>
                <a:spcPct val="114000"/>
              </a:lnSpc>
              <a:spcAft>
                <a:spcPts val="995"/>
              </a:spcAft>
              <a:buFont typeface="+mj-lt"/>
              <a:buAutoNum type="arabicPeriod" startAt="9"/>
            </a:pPr>
            <a:r>
              <a:rPr lang="fr-FR" sz="1000" dirty="0" smtClean="0">
                <a:solidFill>
                  <a:prstClr val="black"/>
                </a:solidFill>
                <a:latin typeface="Arial"/>
                <a:ea typeface="Times New Roman"/>
                <a:cs typeface="Times New Roman"/>
              </a:rPr>
              <a:t>Dans la zone </a:t>
            </a:r>
            <a:r>
              <a:rPr lang="fr-FR" sz="1000" b="1" dirty="0" smtClean="0">
                <a:solidFill>
                  <a:prstClr val="black"/>
                </a:solidFill>
                <a:latin typeface="Arial"/>
                <a:ea typeface="Times New Roman"/>
                <a:cs typeface="Times New Roman"/>
              </a:rPr>
              <a:t>Description</a:t>
            </a:r>
            <a:r>
              <a:rPr lang="fr-FR" sz="1000" dirty="0" smtClean="0">
                <a:solidFill>
                  <a:prstClr val="black"/>
                </a:solidFill>
                <a:latin typeface="Arial"/>
                <a:ea typeface="Times New Roman"/>
                <a:cs typeface="Times New Roman"/>
              </a:rPr>
              <a:t>, tapez </a:t>
            </a:r>
            <a:r>
              <a:rPr lang="fr-FR" sz="1000" b="1" dirty="0" smtClean="0">
                <a:solidFill>
                  <a:prstClr val="black"/>
                </a:solidFill>
                <a:latin typeface="Arial"/>
                <a:ea typeface="Times New Roman"/>
                <a:cs typeface="Times New Roman"/>
              </a:rPr>
              <a:t>Détermine si le document a un impact métier haut en fonction de la présence de la chaîne Confidentiel </a:t>
            </a:r>
            <a:r>
              <a:rPr lang="fr-FR" sz="1000" b="1" dirty="0" err="1" smtClean="0">
                <a:solidFill>
                  <a:prstClr val="black"/>
                </a:solidFill>
                <a:latin typeface="Arial"/>
                <a:ea typeface="Times New Roman"/>
                <a:cs typeface="Times New Roman"/>
              </a:rPr>
              <a:t>Adatum</a:t>
            </a:r>
            <a:r>
              <a:rPr lang="fr-FR" sz="1000" dirty="0" smtClean="0">
                <a:solidFill>
                  <a:prstClr val="black"/>
                </a:solidFill>
                <a:latin typeface="Arial"/>
                <a:ea typeface="Times New Roman"/>
                <a:cs typeface="Times New Roman"/>
              </a:rPr>
              <a:t>.</a:t>
            </a:r>
          </a:p>
          <a:p>
            <a:pPr marL="342900" lvl="0" indent="-342900">
              <a:lnSpc>
                <a:spcPct val="114000"/>
              </a:lnSpc>
              <a:spcAft>
                <a:spcPts val="995"/>
              </a:spcAft>
              <a:buFont typeface="+mj-lt"/>
              <a:buAutoNum type="arabicPeriod" startAt="9"/>
            </a:pPr>
            <a:r>
              <a:rPr lang="fr-FR" sz="1000" dirty="0">
                <a:solidFill>
                  <a:prstClr val="black"/>
                </a:solidFill>
                <a:latin typeface="Arial"/>
                <a:ea typeface="Times New Roman"/>
                <a:cs typeface="Times New Roman"/>
              </a:rPr>
              <a:t>Sous l'onglet </a:t>
            </a:r>
            <a:r>
              <a:rPr lang="en-US" sz="1000" b="1" dirty="0" err="1">
                <a:solidFill>
                  <a:prstClr val="black"/>
                </a:solidFill>
                <a:latin typeface="Arial"/>
                <a:ea typeface="Times New Roman"/>
                <a:cs typeface="Times New Roman"/>
              </a:rPr>
              <a:t>Portée</a:t>
            </a:r>
            <a:r>
              <a:rPr lang="fr-FR" sz="1000" dirty="0">
                <a:solidFill>
                  <a:prstClr val="black"/>
                </a:solidFill>
                <a:latin typeface="Arial"/>
                <a:ea typeface="Times New Roman"/>
                <a:cs typeface="Times New Roman"/>
              </a:rPr>
              <a:t>, cliquez sur </a:t>
            </a:r>
            <a:r>
              <a:rPr lang="en-US" sz="1000" b="1" dirty="0" err="1">
                <a:solidFill>
                  <a:prstClr val="black"/>
                </a:solidFill>
                <a:latin typeface="Arial"/>
                <a:ea typeface="Times New Roman"/>
                <a:cs typeface="Times New Roman"/>
              </a:rPr>
              <a:t>Définir</a:t>
            </a:r>
            <a:r>
              <a:rPr lang="en-US" sz="1000" b="1" dirty="0">
                <a:solidFill>
                  <a:prstClr val="black"/>
                </a:solidFill>
                <a:latin typeface="Arial"/>
                <a:ea typeface="Times New Roman"/>
                <a:cs typeface="Times New Roman"/>
              </a:rPr>
              <a:t> les </a:t>
            </a:r>
            <a:r>
              <a:rPr lang="en-US" sz="1000" b="1" dirty="0" err="1">
                <a:solidFill>
                  <a:prstClr val="black"/>
                </a:solidFill>
                <a:latin typeface="Arial"/>
                <a:ea typeface="Times New Roman"/>
                <a:cs typeface="Times New Roman"/>
              </a:rPr>
              <a:t>propriétés</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gestion</a:t>
            </a:r>
            <a:r>
              <a:rPr lang="en-US" sz="1000" b="1" dirty="0">
                <a:solidFill>
                  <a:prstClr val="black"/>
                </a:solidFill>
                <a:latin typeface="Arial"/>
                <a:ea typeface="Times New Roman"/>
                <a:cs typeface="Times New Roman"/>
              </a:rPr>
              <a:t> des dossiers</a:t>
            </a:r>
            <a:r>
              <a:rPr lang="fr-FR" sz="1000" dirty="0">
                <a:solidFill>
                  <a:prstClr val="black"/>
                </a:solidFill>
                <a:latin typeface="Arial"/>
                <a:ea typeface="Times New Roman"/>
                <a:cs typeface="Times New Roman"/>
              </a:rPr>
              <a:t>, sélectionnez </a:t>
            </a:r>
            <a:r>
              <a:rPr lang="en-US" sz="1000" b="1" dirty="0">
                <a:solidFill>
                  <a:prstClr val="black"/>
                </a:solidFill>
                <a:latin typeface="Arial"/>
                <a:ea typeface="Times New Roman"/>
                <a:cs typeface="Times New Roman"/>
              </a:rPr>
              <a:t>LT11-6</a:t>
            </a:r>
            <a:r>
              <a:rPr lang="fr-FR" sz="1000" dirty="0">
                <a:solidFill>
                  <a:prstClr val="black"/>
                </a:solidFill>
                <a:latin typeface="Arial"/>
                <a:ea typeface="Times New Roman"/>
                <a:cs typeface="Times New Roman"/>
              </a:rPr>
              <a:t>, cliquez sur </a:t>
            </a:r>
            <a:r>
              <a:rPr lang="en-US" sz="1000" b="1" dirty="0" err="1">
                <a:solidFill>
                  <a:prstClr val="black"/>
                </a:solidFill>
                <a:latin typeface="Arial"/>
                <a:ea typeface="Times New Roman"/>
                <a:cs typeface="Times New Roman"/>
              </a:rPr>
              <a:t>Ajouter</a:t>
            </a:r>
            <a:r>
              <a:rPr lang="fr-FR" sz="1000" dirty="0">
                <a:solidFill>
                  <a:prstClr val="black"/>
                </a:solidFill>
                <a:latin typeface="Arial"/>
                <a:ea typeface="Times New Roman"/>
                <a:cs typeface="Times New Roman"/>
              </a:rPr>
              <a:t>, cliquez sur </a:t>
            </a:r>
            <a:r>
              <a:rPr lang="en-US" sz="1000" b="1" dirty="0" err="1">
                <a:solidFill>
                  <a:prstClr val="black"/>
                </a:solidFill>
                <a:latin typeface="Arial"/>
                <a:ea typeface="Times New Roman"/>
                <a:cs typeface="Times New Roman"/>
              </a:rPr>
              <a:t>Parcourir</a:t>
            </a:r>
            <a:r>
              <a:rPr lang="fr-FR" sz="1000" dirty="0">
                <a:solidFill>
                  <a:prstClr val="black"/>
                </a:solidFill>
                <a:latin typeface="Arial"/>
                <a:ea typeface="Times New Roman"/>
                <a:cs typeface="Times New Roman"/>
              </a:rPr>
              <a:t>, puis accédez à </a:t>
            </a:r>
            <a:r>
              <a:rPr lang="en-US" sz="1000" b="1" dirty="0">
                <a:solidFill>
                  <a:prstClr val="black"/>
                </a:solidFill>
                <a:latin typeface="Arial"/>
                <a:ea typeface="Times New Roman"/>
                <a:cs typeface="Times New Roman"/>
              </a:rPr>
              <a:t>C:\Finance Documents</a:t>
            </a:r>
            <a:r>
              <a:rPr lang="fr-FR" sz="1000" dirty="0">
                <a:solidFill>
                  <a:prstClr val="black"/>
                </a:solidFill>
                <a:latin typeface="Arial"/>
                <a:ea typeface="Times New Roman"/>
                <a:cs typeface="Times New Roman"/>
              </a:rPr>
              <a:t>. Cliquez sur </a:t>
            </a:r>
            <a:r>
              <a:rPr lang="en-US" sz="1000" b="1" dirty="0">
                <a:solidFill>
                  <a:prstClr val="black"/>
                </a:solidFill>
                <a:latin typeface="Arial"/>
                <a:ea typeface="Times New Roman"/>
                <a:cs typeface="Times New Roman"/>
              </a:rPr>
              <a:t>OK</a:t>
            </a:r>
            <a:r>
              <a:rPr lang="fr-FR" sz="1000" dirty="0">
                <a:solidFill>
                  <a:prstClr val="black"/>
                </a:solidFill>
                <a:latin typeface="Arial"/>
                <a:ea typeface="Times New Roman"/>
                <a:cs typeface="Times New Roman"/>
              </a:rPr>
              <a:t>, sélectionnez la valeur nommée </a:t>
            </a:r>
            <a:r>
              <a:rPr lang="en-US" sz="1000" b="1" dirty="0" err="1">
                <a:solidFill>
                  <a:prstClr val="black"/>
                </a:solidFill>
                <a:latin typeface="Arial"/>
                <a:ea typeface="Times New Roman"/>
                <a:cs typeface="Times New Roman"/>
              </a:rPr>
              <a:t>Fichiers</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groupe</a:t>
            </a:r>
            <a:r>
              <a:rPr lang="fr-FR" sz="1000" dirty="0">
                <a:solidFill>
                  <a:prstClr val="black"/>
                </a:solidFill>
                <a:latin typeface="Arial"/>
                <a:ea typeface="Times New Roman"/>
                <a:cs typeface="Times New Roman"/>
              </a:rPr>
              <a:t>, puis cliquez sur </a:t>
            </a:r>
            <a:r>
              <a:rPr lang="en-US" sz="1000" b="1" dirty="0">
                <a:solidFill>
                  <a:prstClr val="black"/>
                </a:solidFill>
                <a:latin typeface="Arial"/>
                <a:ea typeface="Times New Roman"/>
                <a:cs typeface="Times New Roman"/>
              </a:rPr>
              <a:t>OK </a:t>
            </a:r>
            <a:r>
              <a:rPr lang="fr-FR" sz="1000" dirty="0">
                <a:solidFill>
                  <a:prstClr val="black"/>
                </a:solidFill>
                <a:latin typeface="Arial"/>
                <a:ea typeface="Times New Roman"/>
                <a:cs typeface="Times New Roman"/>
              </a:rPr>
              <a:t>et </a:t>
            </a:r>
            <a:r>
              <a:rPr lang="fr-FR" sz="1000" dirty="0" smtClean="0">
                <a:solidFill>
                  <a:prstClr val="black"/>
                </a:solidFill>
                <a:latin typeface="Arial"/>
                <a:ea typeface="Times New Roman"/>
                <a:cs typeface="Times New Roman"/>
              </a:rPr>
              <a:t>sur</a:t>
            </a:r>
            <a:r>
              <a:rPr lang="en-US" sz="1000" b="1" dirty="0" smtClean="0">
                <a:solidFill>
                  <a:prstClr val="black"/>
                </a:solidFill>
                <a:latin typeface="Arial"/>
                <a:ea typeface="Times New Roman"/>
                <a:cs typeface="Times New Roman"/>
              </a:rPr>
              <a:t> </a:t>
            </a:r>
            <a:r>
              <a:rPr lang="en-US" sz="1000" b="1" dirty="0" err="1" smtClean="0">
                <a:solidFill>
                  <a:prstClr val="black"/>
                </a:solidFill>
                <a:latin typeface="Arial"/>
                <a:ea typeface="Times New Roman"/>
                <a:cs typeface="Times New Roman"/>
              </a:rPr>
              <a:t>Fermer</a:t>
            </a:r>
            <a:r>
              <a:rPr lang="fr-FR" sz="1000" dirty="0">
                <a:solidFill>
                  <a:prstClr val="black"/>
                </a:solidFill>
                <a:latin typeface="Arial"/>
                <a:ea typeface="Times New Roman"/>
                <a:cs typeface="Times New Roman"/>
              </a:rPr>
              <a:t>. </a:t>
            </a:r>
            <a:r>
              <a:rPr lang="en-US" sz="1000" dirty="0">
                <a:solidFill>
                  <a:prstClr val="black"/>
                </a:solidFill>
                <a:latin typeface="Arial"/>
                <a:ea typeface="Times New Roman"/>
                <a:cs typeface="Times New Roman"/>
              </a:rPr>
              <a:t>Sous </a:t>
            </a:r>
            <a:r>
              <a:rPr lang="en-US" sz="1000" dirty="0" err="1">
                <a:solidFill>
                  <a:prstClr val="black"/>
                </a:solidFill>
                <a:latin typeface="Arial"/>
                <a:ea typeface="Times New Roman"/>
                <a:cs typeface="Times New Roman"/>
              </a:rPr>
              <a:t>l'onglet</a:t>
            </a:r>
            <a:r>
              <a:rPr lang="en-US" sz="1000"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Portée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sélectionnez</a:t>
            </a:r>
            <a:r>
              <a:rPr lang="en-US" sz="1000"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Fichiers</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groupe</a:t>
            </a:r>
            <a:r>
              <a:rPr lang="fr-FR" sz="1000" dirty="0" smtClean="0">
                <a:solidFill>
                  <a:prstClr val="black"/>
                </a:solidFill>
                <a:latin typeface="Arial"/>
                <a:ea typeface="Times New Roman"/>
                <a:cs typeface="Times New Roman"/>
              </a:rPr>
              <a:t>.</a:t>
            </a:r>
            <a:endParaRPr lang="fr-FR" sz="1000" dirty="0" smtClean="0">
              <a:solidFill>
                <a:prstClr val="black"/>
              </a:solidFill>
              <a:latin typeface="Arial"/>
              <a:ea typeface="Times New Roman"/>
              <a:cs typeface="Times New Roman"/>
            </a:endParaRPr>
          </a:p>
          <a:p>
            <a:pPr marL="342900" lvl="0" indent="-342900">
              <a:lnSpc>
                <a:spcPct val="114000"/>
              </a:lnSpc>
              <a:spcAft>
                <a:spcPts val="995"/>
              </a:spcAft>
              <a:buFont typeface="+mj-lt"/>
              <a:buAutoNum type="arabicPeriod" startAt="9"/>
            </a:pPr>
            <a:r>
              <a:rPr lang="fr-FR" sz="1000" dirty="0">
                <a:solidFill>
                  <a:prstClr val="black"/>
                </a:solidFill>
                <a:latin typeface="Arial"/>
                <a:ea typeface="Times New Roman"/>
                <a:cs typeface="Times New Roman"/>
              </a:rPr>
              <a:t>Cliquez sur l'onglet </a:t>
            </a:r>
            <a:r>
              <a:rPr lang="en-US" sz="1000" b="1" dirty="0">
                <a:solidFill>
                  <a:prstClr val="black"/>
                </a:solidFill>
                <a:latin typeface="Arial"/>
                <a:ea typeface="Times New Roman"/>
                <a:cs typeface="Times New Roman"/>
              </a:rPr>
              <a:t>Classification</a:t>
            </a:r>
            <a:r>
              <a:rPr lang="fr-FR" sz="1000" dirty="0">
                <a:solidFill>
                  <a:prstClr val="black"/>
                </a:solidFill>
                <a:latin typeface="Arial"/>
                <a:ea typeface="Times New Roman"/>
                <a:cs typeface="Times New Roman"/>
              </a:rPr>
              <a:t> et, sous </a:t>
            </a:r>
            <a:r>
              <a:rPr lang="en-US" sz="1000" b="1" dirty="0" err="1">
                <a:solidFill>
                  <a:prstClr val="black"/>
                </a:solidFill>
                <a:latin typeface="Arial"/>
                <a:ea typeface="Times New Roman"/>
                <a:cs typeface="Times New Roman"/>
              </a:rPr>
              <a:t>Choisissez</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une</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méthode</a:t>
            </a:r>
            <a:r>
              <a:rPr lang="en-US" sz="1000" b="1" dirty="0">
                <a:solidFill>
                  <a:prstClr val="black"/>
                </a:solidFill>
                <a:latin typeface="Arial"/>
                <a:ea typeface="Times New Roman"/>
                <a:cs typeface="Times New Roman"/>
              </a:rPr>
              <a:t> pour </a:t>
            </a:r>
            <a:r>
              <a:rPr lang="en-US" sz="1000" b="1" dirty="0" err="1">
                <a:solidFill>
                  <a:prstClr val="black"/>
                </a:solidFill>
                <a:latin typeface="Arial"/>
                <a:ea typeface="Times New Roman"/>
                <a:cs typeface="Times New Roman"/>
              </a:rPr>
              <a:t>attribuer</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une</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propriété</a:t>
            </a:r>
            <a:r>
              <a:rPr lang="en-US" sz="1000" b="1" dirty="0">
                <a:solidFill>
                  <a:prstClr val="black"/>
                </a:solidFill>
                <a:latin typeface="Arial"/>
                <a:ea typeface="Times New Roman"/>
                <a:cs typeface="Times New Roman"/>
              </a:rPr>
              <a:t> aux </a:t>
            </a:r>
            <a:r>
              <a:rPr lang="en-US" sz="1000" b="1" dirty="0" err="1">
                <a:solidFill>
                  <a:prstClr val="black"/>
                </a:solidFill>
                <a:latin typeface="Arial"/>
                <a:ea typeface="Times New Roman"/>
                <a:cs typeface="Times New Roman"/>
              </a:rPr>
              <a:t>fichiers</a:t>
            </a:r>
            <a:r>
              <a:rPr lang="fr-FR" sz="1000" dirty="0">
                <a:solidFill>
                  <a:prstClr val="black"/>
                </a:solidFill>
                <a:latin typeface="Arial"/>
                <a:ea typeface="Times New Roman"/>
                <a:cs typeface="Times New Roman"/>
              </a:rPr>
              <a:t>, sélectionnez </a:t>
            </a:r>
            <a:r>
              <a:rPr lang="en-US" sz="1000" b="1" dirty="0" err="1">
                <a:solidFill>
                  <a:prstClr val="black"/>
                </a:solidFill>
                <a:latin typeface="Arial"/>
                <a:ea typeface="Times New Roman"/>
                <a:cs typeface="Times New Roman"/>
              </a:rPr>
              <a:t>Classifieur</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contenus</a:t>
            </a:r>
            <a:r>
              <a:rPr lang="fr-FR" sz="1000" dirty="0">
                <a:solidFill>
                  <a:prstClr val="black"/>
                </a:solidFill>
                <a:latin typeface="Arial"/>
                <a:ea typeface="Times New Roman"/>
                <a:cs typeface="Times New Roman"/>
              </a:rPr>
              <a:t> dans la liste déroulante</a:t>
            </a:r>
            <a:r>
              <a:rPr lang="fr-FR" sz="1000" dirty="0" smtClean="0">
                <a:solidFill>
                  <a:prstClr val="black"/>
                </a:solidFill>
                <a:latin typeface="Arial"/>
                <a:ea typeface="Times New Roman"/>
                <a:cs typeface="Times New Roman"/>
              </a:rPr>
              <a:t>.</a:t>
            </a:r>
          </a:p>
          <a:p>
            <a:pPr marL="342900" indent="-342900">
              <a:lnSpc>
                <a:spcPct val="114000"/>
              </a:lnSpc>
              <a:spcAft>
                <a:spcPts val="995"/>
              </a:spcAft>
              <a:buFont typeface="+mj-lt"/>
              <a:buAutoNum type="arabicPeriod" startAt="9"/>
            </a:pPr>
            <a:r>
              <a:rPr lang="fr-FR" sz="1000" dirty="0">
                <a:solidFill>
                  <a:prstClr val="black"/>
                </a:solidFill>
                <a:latin typeface="Arial"/>
                <a:ea typeface="Times New Roman"/>
                <a:cs typeface="Times New Roman"/>
              </a:rPr>
              <a:t>Sous </a:t>
            </a:r>
            <a:r>
              <a:rPr lang="en-US" sz="1000" b="1" dirty="0" err="1">
                <a:solidFill>
                  <a:prstClr val="black"/>
                </a:solidFill>
                <a:latin typeface="Arial"/>
                <a:ea typeface="Times New Roman"/>
                <a:cs typeface="Times New Roman"/>
              </a:rPr>
              <a:t>Choisissez</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une</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propriété</a:t>
            </a:r>
            <a:r>
              <a:rPr lang="en-US" sz="1000" b="1" dirty="0">
                <a:solidFill>
                  <a:prstClr val="black"/>
                </a:solidFill>
                <a:latin typeface="Arial"/>
                <a:ea typeface="Times New Roman"/>
                <a:cs typeface="Times New Roman"/>
              </a:rPr>
              <a:t> à </a:t>
            </a:r>
            <a:r>
              <a:rPr lang="en-US" sz="1000" b="1" dirty="0" err="1">
                <a:solidFill>
                  <a:prstClr val="black"/>
                </a:solidFill>
                <a:latin typeface="Arial"/>
                <a:ea typeface="Times New Roman"/>
                <a:cs typeface="Times New Roman"/>
              </a:rPr>
              <a:t>attribuer</a:t>
            </a:r>
            <a:r>
              <a:rPr lang="en-US" sz="1000" b="1" dirty="0">
                <a:solidFill>
                  <a:prstClr val="black"/>
                </a:solidFill>
                <a:latin typeface="Arial"/>
                <a:ea typeface="Times New Roman"/>
                <a:cs typeface="Times New Roman"/>
              </a:rPr>
              <a:t> aux </a:t>
            </a:r>
            <a:r>
              <a:rPr lang="en-US" sz="1000" b="1" dirty="0" err="1">
                <a:solidFill>
                  <a:prstClr val="black"/>
                </a:solidFill>
                <a:latin typeface="Arial"/>
                <a:ea typeface="Times New Roman"/>
                <a:cs typeface="Times New Roman"/>
              </a:rPr>
              <a:t>fichiers</a:t>
            </a:r>
            <a:r>
              <a:rPr lang="fr-FR" sz="1000" dirty="0">
                <a:solidFill>
                  <a:prstClr val="black"/>
                </a:solidFill>
                <a:latin typeface="Arial"/>
                <a:ea typeface="Times New Roman"/>
                <a:cs typeface="Times New Roman"/>
              </a:rPr>
              <a:t>, sélectionnez </a:t>
            </a:r>
            <a:r>
              <a:rPr lang="en-US" sz="1000" b="1" dirty="0">
                <a:solidFill>
                  <a:prstClr val="black"/>
                </a:solidFill>
                <a:latin typeface="Arial"/>
                <a:ea typeface="Times New Roman"/>
                <a:cs typeface="Times New Roman"/>
              </a:rPr>
              <a:t>Impact</a:t>
            </a:r>
            <a:r>
              <a:rPr lang="fr-FR" sz="1000" dirty="0">
                <a:solidFill>
                  <a:prstClr val="black"/>
                </a:solidFill>
                <a:latin typeface="Arial"/>
                <a:ea typeface="Times New Roman"/>
                <a:cs typeface="Times New Roman"/>
              </a:rPr>
              <a:t> dans la zone de liste déroulante</a:t>
            </a:r>
            <a:r>
              <a:rPr lang="fr-FR" sz="1000" dirty="0" smtClean="0">
                <a:solidFill>
                  <a:prstClr val="black"/>
                </a:solidFill>
                <a:latin typeface="Arial"/>
                <a:ea typeface="Times New Roman"/>
                <a:cs typeface="Times New Roman"/>
              </a:rPr>
              <a:t>.</a:t>
            </a:r>
            <a:endParaRPr lang="fr-FR" sz="1000" dirty="0" smtClean="0">
              <a:solidFill>
                <a:prstClr val="black"/>
              </a:solidFill>
              <a:latin typeface="Arial"/>
              <a:ea typeface="Times New Roman"/>
              <a:cs typeface="Times New Roman"/>
            </a:endParaRPr>
          </a:p>
          <a:p>
            <a:pPr marL="347472" lvl="0" indent="-347472">
              <a:lnSpc>
                <a:spcPct val="114000"/>
              </a:lnSpc>
              <a:spcAft>
                <a:spcPts val="995"/>
              </a:spcAft>
              <a:buFont typeface="+mj-lt"/>
              <a:buAutoNum type="arabicPeriod" startAt="14"/>
            </a:pPr>
            <a:r>
              <a:rPr lang="fr-FR" sz="1000" dirty="0">
                <a:solidFill>
                  <a:prstClr val="black"/>
                </a:solidFill>
                <a:latin typeface="Arial"/>
                <a:ea typeface="Times New Roman"/>
                <a:cs typeface="Times New Roman"/>
              </a:rPr>
              <a:t>Sous </a:t>
            </a:r>
            <a:r>
              <a:rPr lang="en-US" sz="1000" b="1" dirty="0" err="1">
                <a:solidFill>
                  <a:prstClr val="black"/>
                </a:solidFill>
                <a:latin typeface="Arial"/>
                <a:ea typeface="Times New Roman"/>
                <a:cs typeface="Times New Roman"/>
              </a:rPr>
              <a:t>Spécifier</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une</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valeur</a:t>
            </a:r>
            <a:r>
              <a:rPr lang="fr-FR" sz="1000" dirty="0">
                <a:solidFill>
                  <a:prstClr val="black"/>
                </a:solidFill>
                <a:latin typeface="Arial"/>
                <a:ea typeface="Times New Roman"/>
                <a:cs typeface="Times New Roman"/>
              </a:rPr>
              <a:t>, sélectionnez </a:t>
            </a:r>
            <a:r>
              <a:rPr lang="en-US" sz="1000" b="1" dirty="0">
                <a:solidFill>
                  <a:prstClr val="black"/>
                </a:solidFill>
                <a:latin typeface="Arial"/>
                <a:ea typeface="Times New Roman"/>
                <a:cs typeface="Times New Roman"/>
              </a:rPr>
              <a:t>D3-9</a:t>
            </a:r>
            <a:r>
              <a:rPr lang="fr-FR" sz="1000" dirty="0">
                <a:solidFill>
                  <a:prstClr val="black"/>
                </a:solidFill>
                <a:latin typeface="Arial"/>
                <a:ea typeface="Times New Roman"/>
                <a:cs typeface="Times New Roman"/>
              </a:rPr>
              <a:t> dans la zone de liste déroulante.</a:t>
            </a:r>
            <a:endParaRPr lang="fr-FR" sz="1000" dirty="0" smtClean="0">
              <a:solidFill>
                <a:prstClr val="black"/>
              </a:solidFill>
              <a:latin typeface="Arial"/>
              <a:ea typeface="Times New Roman"/>
              <a:cs typeface="Times New Roman"/>
            </a:endParaRPr>
          </a:p>
          <a:p>
            <a:pPr marL="347472" lvl="0" indent="-347472">
              <a:lnSpc>
                <a:spcPct val="114000"/>
              </a:lnSpc>
              <a:spcAft>
                <a:spcPts val="995"/>
              </a:spcAft>
              <a:buFont typeface="+mj-lt"/>
              <a:buAutoNum type="arabicPeriod" startAt="14"/>
            </a:pPr>
            <a:r>
              <a:rPr lang="fr-FR" sz="1000" dirty="0" smtClean="0">
                <a:solidFill>
                  <a:prstClr val="black"/>
                </a:solidFill>
                <a:latin typeface="Arial"/>
                <a:ea typeface="Times New Roman"/>
                <a:cs typeface="Times New Roman"/>
              </a:rPr>
              <a:t>Cliquez sur </a:t>
            </a:r>
            <a:r>
              <a:rPr lang="fr-FR" sz="1000" b="1" dirty="0" smtClean="0">
                <a:solidFill>
                  <a:prstClr val="black"/>
                </a:solidFill>
                <a:latin typeface="Arial"/>
                <a:ea typeface="Times New Roman"/>
                <a:cs typeface="Times New Roman"/>
              </a:rPr>
              <a:t>Configurer</a:t>
            </a:r>
            <a:r>
              <a:rPr lang="fr-FR" sz="1000" dirty="0" smtClean="0">
                <a:solidFill>
                  <a:prstClr val="black"/>
                </a:solidFill>
                <a:latin typeface="Arial"/>
                <a:ea typeface="Times New Roman"/>
                <a:cs typeface="Times New Roman"/>
              </a:rPr>
              <a:t> sous </a:t>
            </a:r>
            <a:r>
              <a:rPr lang="fr-FR" sz="1000" b="1" dirty="0" smtClean="0">
                <a:solidFill>
                  <a:prstClr val="black"/>
                </a:solidFill>
                <a:latin typeface="Arial"/>
                <a:ea typeface="Times New Roman"/>
                <a:cs typeface="Times New Roman"/>
              </a:rPr>
              <a:t>Paramètres</a:t>
            </a:r>
            <a:r>
              <a:rPr lang="fr-FR" sz="1000" dirty="0" smtClean="0">
                <a:solidFill>
                  <a:prstClr val="black"/>
                </a:solidFill>
                <a:latin typeface="Arial"/>
                <a:ea typeface="Times New Roman"/>
                <a:cs typeface="Times New Roman"/>
              </a:rPr>
              <a:t>. Dans la boîte de dialogue </a:t>
            </a:r>
            <a:r>
              <a:rPr lang="fr-FR" sz="1000" b="1" dirty="0" smtClean="0">
                <a:solidFill>
                  <a:prstClr val="black"/>
                </a:solidFill>
                <a:latin typeface="Arial"/>
                <a:ea typeface="Times New Roman"/>
                <a:cs typeface="Times New Roman"/>
              </a:rPr>
              <a:t>Paramètres de classification</a:t>
            </a:r>
            <a:r>
              <a:rPr lang="fr-FR" sz="1000" dirty="0" smtClean="0">
                <a:solidFill>
                  <a:prstClr val="black"/>
                </a:solidFill>
                <a:latin typeface="Arial"/>
                <a:ea typeface="Times New Roman"/>
                <a:cs typeface="Times New Roman"/>
              </a:rPr>
              <a:t>, dans la liste </a:t>
            </a:r>
            <a:r>
              <a:rPr lang="fr-FR" sz="1000" b="1" dirty="0" smtClean="0">
                <a:solidFill>
                  <a:prstClr val="black"/>
                </a:solidFill>
                <a:latin typeface="Arial"/>
                <a:ea typeface="Times New Roman"/>
                <a:cs typeface="Times New Roman"/>
              </a:rPr>
              <a:t>Type d'expression</a:t>
            </a:r>
            <a:r>
              <a:rPr lang="fr-FR" sz="1000" dirty="0" smtClean="0">
                <a:solidFill>
                  <a:prstClr val="black"/>
                </a:solidFill>
                <a:latin typeface="Arial"/>
                <a:ea typeface="Times New Roman"/>
                <a:cs typeface="Times New Roman"/>
              </a:rPr>
              <a:t>, sélectionnez </a:t>
            </a:r>
            <a:r>
              <a:rPr lang="fr-FR" sz="1000" b="1" dirty="0" smtClean="0">
                <a:solidFill>
                  <a:prstClr val="black"/>
                </a:solidFill>
                <a:latin typeface="Arial"/>
                <a:ea typeface="Times New Roman"/>
                <a:cs typeface="Times New Roman"/>
              </a:rPr>
              <a:t>Chaîne</a:t>
            </a:r>
            <a:r>
              <a:rPr lang="fr-FR" sz="1000" dirty="0" smtClean="0">
                <a:solidFill>
                  <a:prstClr val="black"/>
                </a:solidFill>
                <a:latin typeface="Arial"/>
                <a:ea typeface="Times New Roman"/>
                <a:cs typeface="Times New Roman"/>
              </a:rPr>
              <a:t>. Dans la zone </a:t>
            </a:r>
            <a:r>
              <a:rPr lang="fr-FR" sz="1000" b="1" dirty="0" smtClean="0">
                <a:solidFill>
                  <a:prstClr val="black"/>
                </a:solidFill>
                <a:latin typeface="Arial"/>
                <a:ea typeface="Times New Roman"/>
                <a:cs typeface="Times New Roman"/>
              </a:rPr>
              <a:t>Expression</a:t>
            </a:r>
            <a:r>
              <a:rPr lang="fr-FR" sz="1000" dirty="0" smtClean="0">
                <a:solidFill>
                  <a:prstClr val="black"/>
                </a:solidFill>
                <a:latin typeface="Arial"/>
                <a:ea typeface="Times New Roman"/>
                <a:cs typeface="Times New Roman"/>
              </a:rPr>
              <a:t>, tapez : </a:t>
            </a:r>
            <a:r>
              <a:rPr lang="fr-FR" sz="1000" b="1" dirty="0" smtClean="0">
                <a:solidFill>
                  <a:prstClr val="black"/>
                </a:solidFill>
                <a:latin typeface="Arial"/>
                <a:ea typeface="Times New Roman"/>
                <a:cs typeface="Times New Roman"/>
              </a:rPr>
              <a:t>Confidentiel </a:t>
            </a:r>
            <a:r>
              <a:rPr lang="fr-FR" sz="1000" b="1" dirty="0" err="1" smtClean="0">
                <a:solidFill>
                  <a:prstClr val="black"/>
                </a:solidFill>
                <a:latin typeface="Arial"/>
                <a:ea typeface="Times New Roman"/>
                <a:cs typeface="Times New Roman"/>
              </a:rPr>
              <a:t>Adatum</a:t>
            </a:r>
            <a:r>
              <a:rPr lang="fr-FR" sz="1000" dirty="0" smtClean="0">
                <a:solidFill>
                  <a:prstClr val="black"/>
                </a:solidFill>
                <a:latin typeface="Arial"/>
                <a:ea typeface="Times New Roman"/>
                <a:cs typeface="Times New Roman"/>
              </a:rPr>
              <a:t>, puis cliquez sur </a:t>
            </a:r>
            <a:r>
              <a:rPr lang="fr-FR" sz="1000" b="1" dirty="0" smtClean="0">
                <a:solidFill>
                  <a:prstClr val="black"/>
                </a:solidFill>
                <a:latin typeface="Arial"/>
                <a:ea typeface="Times New Roman"/>
                <a:cs typeface="Times New Roman"/>
              </a:rPr>
              <a:t>OK</a:t>
            </a:r>
            <a:r>
              <a:rPr lang="fr-FR" sz="1000" dirty="0" smtClean="0">
                <a:solidFill>
                  <a:prstClr val="black"/>
                </a:solidFill>
                <a:latin typeface="Arial"/>
                <a:ea typeface="Times New Roman"/>
                <a:cs typeface="Times New Roman"/>
              </a:rPr>
              <a:t>.</a:t>
            </a:r>
          </a:p>
          <a:p>
            <a:pPr marL="347472" lvl="0" indent="-347472">
              <a:lnSpc>
                <a:spcPct val="114000"/>
              </a:lnSpc>
              <a:spcAft>
                <a:spcPts val="995"/>
              </a:spcAft>
              <a:buFont typeface="+mj-lt"/>
              <a:buAutoNum type="arabicPeriod" startAt="14"/>
            </a:pPr>
            <a:r>
              <a:rPr lang="fr-FR" sz="1000" dirty="0" smtClean="0">
                <a:solidFill>
                  <a:prstClr val="black"/>
                </a:solidFill>
                <a:latin typeface="Arial"/>
                <a:ea typeface="Times New Roman"/>
                <a:cs typeface="Times New Roman"/>
              </a:rPr>
              <a:t>Cliquez sur l'onglet </a:t>
            </a:r>
            <a:r>
              <a:rPr lang="fr-FR" sz="1000" b="1" dirty="0" smtClean="0">
                <a:solidFill>
                  <a:prstClr val="black"/>
                </a:solidFill>
                <a:latin typeface="Arial"/>
                <a:ea typeface="Times New Roman"/>
                <a:cs typeface="Times New Roman"/>
              </a:rPr>
              <a:t>Type d'évaluation</a:t>
            </a:r>
            <a:r>
              <a:rPr lang="fr-FR" sz="1000" dirty="0" smtClean="0">
                <a:solidFill>
                  <a:prstClr val="black"/>
                </a:solidFill>
                <a:latin typeface="Arial"/>
                <a:ea typeface="Times New Roman"/>
                <a:cs typeface="Times New Roman"/>
              </a:rPr>
              <a:t>. Cliquez sur </a:t>
            </a:r>
            <a:r>
              <a:rPr lang="fr-FR" sz="1000" b="1" dirty="0" smtClean="0">
                <a:solidFill>
                  <a:prstClr val="black"/>
                </a:solidFill>
                <a:latin typeface="Arial"/>
                <a:ea typeface="Times New Roman"/>
                <a:cs typeface="Times New Roman"/>
              </a:rPr>
              <a:t>Réévaluer les valeurs de propriété existantes</a:t>
            </a:r>
            <a:r>
              <a:rPr lang="fr-FR" sz="1000" dirty="0" smtClean="0">
                <a:solidFill>
                  <a:prstClr val="black"/>
                </a:solidFill>
                <a:latin typeface="Arial"/>
                <a:ea typeface="Times New Roman"/>
                <a:cs typeface="Times New Roman"/>
              </a:rPr>
              <a:t>, cliquez sur </a:t>
            </a:r>
            <a:r>
              <a:rPr lang="fr-FR" sz="1000" b="1" dirty="0" smtClean="0">
                <a:solidFill>
                  <a:prstClr val="black"/>
                </a:solidFill>
                <a:latin typeface="Arial"/>
                <a:ea typeface="Times New Roman"/>
                <a:cs typeface="Times New Roman"/>
              </a:rPr>
              <a:t>Remplacer</a:t>
            </a:r>
            <a:r>
              <a:rPr lang="fr-FR" sz="1000" dirty="0" smtClean="0">
                <a:solidFill>
                  <a:prstClr val="black"/>
                </a:solidFill>
                <a:latin typeface="Arial"/>
                <a:ea typeface="Times New Roman"/>
                <a:cs typeface="Times New Roman"/>
              </a:rPr>
              <a:t> </a:t>
            </a:r>
            <a:r>
              <a:rPr lang="fr-FR" sz="1000" b="1" dirty="0" smtClean="0">
                <a:solidFill>
                  <a:prstClr val="black"/>
                </a:solidFill>
                <a:latin typeface="Arial"/>
                <a:ea typeface="Times New Roman"/>
                <a:cs typeface="Times New Roman"/>
              </a:rPr>
              <a:t>la valeur existante</a:t>
            </a:r>
            <a:r>
              <a:rPr lang="fr-FR" sz="1000" dirty="0" smtClean="0">
                <a:solidFill>
                  <a:prstClr val="black"/>
                </a:solidFill>
                <a:latin typeface="Arial"/>
                <a:ea typeface="Times New Roman"/>
                <a:cs typeface="Times New Roman"/>
              </a:rPr>
              <a:t>, puis cliquez sur </a:t>
            </a:r>
            <a:r>
              <a:rPr lang="fr-FR" sz="1000" b="1" dirty="0" smtClean="0">
                <a:solidFill>
                  <a:prstClr val="black"/>
                </a:solidFill>
                <a:latin typeface="Arial"/>
                <a:ea typeface="Times New Roman"/>
                <a:cs typeface="Times New Roman"/>
              </a:rPr>
              <a:t>OK</a:t>
            </a:r>
            <a:r>
              <a:rPr lang="fr-FR" sz="1000" dirty="0" smtClean="0">
                <a:solidFill>
                  <a:prstClr val="black"/>
                </a:solidFill>
                <a:latin typeface="Arial"/>
                <a:ea typeface="Times New Roman"/>
                <a:cs typeface="Times New Roman"/>
              </a:rPr>
              <a:t> pour terminer.</a:t>
            </a:r>
          </a:p>
          <a:p>
            <a:pPr lvl="0">
              <a:lnSpc>
                <a:spcPct val="114000"/>
              </a:lnSpc>
              <a:spcAft>
                <a:spcPts val="300"/>
              </a:spcAft>
            </a:pPr>
            <a:r>
              <a:rPr lang="fr-FR" sz="1000" b="1" dirty="0" smtClean="0">
                <a:solidFill>
                  <a:prstClr val="black"/>
                </a:solidFill>
                <a:latin typeface="Arial"/>
                <a:ea typeface="Calibri"/>
                <a:cs typeface="Times New Roman"/>
              </a:rPr>
              <a:t>Utiliser les commandes Windows </a:t>
            </a:r>
            <a:r>
              <a:rPr lang="fr-FR" sz="1000" b="1" dirty="0" err="1" smtClean="0">
                <a:solidFill>
                  <a:prstClr val="black"/>
                </a:solidFill>
                <a:latin typeface="Arial"/>
                <a:ea typeface="Calibri"/>
                <a:cs typeface="Times New Roman"/>
              </a:rPr>
              <a:t>PowerShell</a:t>
            </a:r>
            <a:r>
              <a:rPr lang="fr-FR" sz="1000" b="1" dirty="0" smtClean="0">
                <a:solidFill>
                  <a:prstClr val="black"/>
                </a:solidFill>
                <a:latin typeface="Arial"/>
                <a:ea typeface="Calibri"/>
                <a:cs typeface="Times New Roman"/>
              </a:rPr>
              <a:t> équivalentes</a:t>
            </a:r>
            <a:endParaRPr lang="fr-FR" sz="1000" dirty="0" smtClean="0">
              <a:solidFill>
                <a:prstClr val="black"/>
              </a:solidFill>
              <a:latin typeface="Arial"/>
              <a:ea typeface="Calibri"/>
              <a:cs typeface="Times New Roman"/>
            </a:endParaRPr>
          </a:p>
          <a:p>
            <a:pPr lvl="0">
              <a:lnSpc>
                <a:spcPct val="114000"/>
              </a:lnSpc>
              <a:spcAft>
                <a:spcPts val="995"/>
              </a:spcAft>
            </a:pPr>
            <a:r>
              <a:rPr lang="fr-FR" sz="1000" dirty="0" smtClean="0">
                <a:solidFill>
                  <a:prstClr val="black"/>
                </a:solidFill>
                <a:latin typeface="Arial"/>
                <a:ea typeface="Calibri"/>
                <a:cs typeface="Times New Roman"/>
              </a:rPr>
              <a:t>Les applets de commande Windows </a:t>
            </a:r>
            <a:r>
              <a:rPr lang="fr-FR" sz="1000" dirty="0" err="1" smtClean="0">
                <a:solidFill>
                  <a:prstClr val="black"/>
                </a:solidFill>
                <a:latin typeface="Arial"/>
                <a:ea typeface="Calibri"/>
                <a:cs typeface="Times New Roman"/>
              </a:rPr>
              <a:t>PowerShell</a:t>
            </a:r>
            <a:r>
              <a:rPr lang="fr-FR" sz="1000" dirty="0" smtClean="0">
                <a:solidFill>
                  <a:prstClr val="black"/>
                </a:solidFill>
                <a:latin typeface="Arial"/>
                <a:ea typeface="Calibri"/>
                <a:cs typeface="Times New Roman"/>
              </a:rPr>
              <a:t> suivantes exécutent la même fonction que la procédure </a:t>
            </a:r>
            <a:r>
              <a:rPr lang="fr-FR" sz="1000" dirty="0" smtClean="0">
                <a:solidFill>
                  <a:prstClr val="black"/>
                </a:solidFill>
                <a:latin typeface="Arial"/>
                <a:ea typeface="SimSun"/>
                <a:cs typeface="Arial"/>
              </a:rPr>
              <a:t>suivante</a:t>
            </a:r>
            <a:r>
              <a:rPr lang="fr-FR" sz="1000" dirty="0" smtClean="0">
                <a:solidFill>
                  <a:prstClr val="black"/>
                </a:solidFill>
                <a:latin typeface="Arial"/>
                <a:ea typeface="Calibri"/>
                <a:cs typeface="Times New Roman"/>
              </a:rPr>
              <a:t>. Entrez chaque applet de commande sur une seule ligne, même si elle se présente ici sur plusieurs lignes en raison de contraintes de mise en forme. Tapez l'applet suivante, puis appuyez sur Entrée :</a:t>
            </a:r>
          </a:p>
          <a:p>
            <a:pPr lvl="0">
              <a:lnSpc>
                <a:spcPct val="114000"/>
              </a:lnSpc>
              <a:spcAft>
                <a:spcPts val="995"/>
              </a:spcAft>
            </a:pPr>
            <a:r>
              <a:rPr lang="fr-FR" sz="1000" b="1" dirty="0" smtClean="0">
                <a:solidFill>
                  <a:prstClr val="black"/>
                </a:solidFill>
                <a:latin typeface="Arial"/>
                <a:ea typeface="Times New Roman"/>
                <a:cs typeface="Times New Roman"/>
              </a:rPr>
              <a:t>Update-</a:t>
            </a:r>
            <a:r>
              <a:rPr lang="fr-FR" sz="1000" b="1" dirty="0" err="1" smtClean="0">
                <a:solidFill>
                  <a:prstClr val="black"/>
                </a:solidFill>
                <a:latin typeface="Arial"/>
                <a:ea typeface="Times New Roman"/>
                <a:cs typeface="Times New Roman"/>
              </a:rPr>
              <a:t>FSRMClassificationPropertyDefinition</a:t>
            </a:r>
            <a:endParaRPr lang="fr-FR" sz="1000" b="1" dirty="0" smtClean="0">
              <a:solidFill>
                <a:prstClr val="black"/>
              </a:solidFill>
              <a:latin typeface="Arial"/>
              <a:ea typeface="Times New Roman"/>
              <a:cs typeface="Times New Roman"/>
            </a:endParaRPr>
          </a:p>
          <a:p>
            <a:pPr lvl="0">
              <a:lnSpc>
                <a:spcPct val="114000"/>
              </a:lnSpc>
              <a:spcAft>
                <a:spcPts val="995"/>
              </a:spcAft>
            </a:pPr>
            <a:r>
              <a:rPr lang="fr-FR" sz="1000" b="1" dirty="0" smtClean="0">
                <a:solidFill>
                  <a:prstClr val="black"/>
                </a:solidFill>
                <a:latin typeface="Arial"/>
                <a:ea typeface="Times New Roman"/>
                <a:cs typeface="Times New Roman"/>
              </a:rPr>
              <a:t>$date = </a:t>
            </a:r>
            <a:r>
              <a:rPr lang="fr-FR" sz="1000" b="1" dirty="0" err="1" smtClean="0">
                <a:solidFill>
                  <a:prstClr val="black"/>
                </a:solidFill>
                <a:latin typeface="Arial"/>
                <a:ea typeface="Times New Roman"/>
                <a:cs typeface="Times New Roman"/>
              </a:rPr>
              <a:t>Get</a:t>
            </a:r>
            <a:r>
              <a:rPr lang="fr-FR" sz="1000" b="1" dirty="0" smtClean="0">
                <a:solidFill>
                  <a:prstClr val="black"/>
                </a:solidFill>
                <a:latin typeface="Arial"/>
                <a:ea typeface="Times New Roman"/>
                <a:cs typeface="Times New Roman"/>
              </a:rPr>
              <a:t>-Date</a:t>
            </a:r>
          </a:p>
          <a:p>
            <a:pPr lvl="0">
              <a:lnSpc>
                <a:spcPct val="114000"/>
              </a:lnSpc>
              <a:spcAft>
                <a:spcPts val="995"/>
              </a:spcAft>
            </a:pPr>
            <a:r>
              <a:rPr lang="fr-FR" sz="1000" b="1" dirty="0" smtClean="0">
                <a:solidFill>
                  <a:prstClr val="black"/>
                </a:solidFill>
                <a:latin typeface="Arial"/>
                <a:ea typeface="Times New Roman"/>
                <a:cs typeface="Times New Roman"/>
              </a:rPr>
              <a:t>$</a:t>
            </a:r>
            <a:r>
              <a:rPr lang="fr-FR" sz="1000" b="1" dirty="0" err="1" smtClean="0">
                <a:solidFill>
                  <a:prstClr val="black"/>
                </a:solidFill>
                <a:latin typeface="Arial"/>
                <a:ea typeface="Times New Roman"/>
                <a:cs typeface="Times New Roman"/>
              </a:rPr>
              <a:t>AutomaticClassificationScheduledTask</a:t>
            </a:r>
            <a:r>
              <a:rPr lang="fr-FR" sz="1000" b="1" dirty="0" smtClean="0">
                <a:solidFill>
                  <a:prstClr val="black"/>
                </a:solidFill>
                <a:latin typeface="Arial"/>
                <a:ea typeface="Times New Roman"/>
                <a:cs typeface="Times New Roman"/>
              </a:rPr>
              <a:t> = New-</a:t>
            </a:r>
            <a:r>
              <a:rPr lang="fr-FR" sz="1000" b="1" dirty="0" err="1" smtClean="0">
                <a:solidFill>
                  <a:prstClr val="black"/>
                </a:solidFill>
                <a:latin typeface="Arial"/>
                <a:ea typeface="Times New Roman"/>
                <a:cs typeface="Times New Roman"/>
              </a:rPr>
              <a:t>FsrmScheduledTask</a:t>
            </a:r>
            <a:r>
              <a:rPr lang="fr-FR" sz="1000" b="1" dirty="0" smtClean="0">
                <a:solidFill>
                  <a:prstClr val="black"/>
                </a:solidFill>
                <a:latin typeface="Arial"/>
                <a:ea typeface="Times New Roman"/>
                <a:cs typeface="Times New Roman"/>
              </a:rPr>
              <a:t> -Time $date -</a:t>
            </a:r>
            <a:r>
              <a:rPr lang="fr-FR" sz="1000" b="1" dirty="0" err="1" smtClean="0">
                <a:solidFill>
                  <a:prstClr val="black"/>
                </a:solidFill>
                <a:latin typeface="Arial"/>
                <a:ea typeface="Times New Roman"/>
                <a:cs typeface="Times New Roman"/>
              </a:rPr>
              <a:t>Weekly</a:t>
            </a:r>
            <a:r>
              <a:rPr lang="fr-FR" sz="1000" b="1" dirty="0" smtClean="0">
                <a:solidFill>
                  <a:prstClr val="black"/>
                </a:solidFill>
                <a:latin typeface="Arial"/>
                <a:ea typeface="Times New Roman"/>
                <a:cs typeface="Times New Roman"/>
              </a:rPr>
              <a:t> @(3, 2, 4, 5,1,6,0) -</a:t>
            </a:r>
            <a:r>
              <a:rPr lang="fr-FR" sz="1000" b="1" dirty="0" err="1" smtClean="0">
                <a:solidFill>
                  <a:prstClr val="black"/>
                </a:solidFill>
                <a:latin typeface="Arial"/>
                <a:ea typeface="Times New Roman"/>
                <a:cs typeface="Times New Roman"/>
              </a:rPr>
              <a:t>RunDuration</a:t>
            </a:r>
            <a:r>
              <a:rPr lang="fr-FR" sz="1000" b="1" dirty="0" smtClean="0">
                <a:solidFill>
                  <a:prstClr val="black"/>
                </a:solidFill>
                <a:latin typeface="Arial"/>
                <a:ea typeface="Times New Roman"/>
                <a:cs typeface="Times New Roman"/>
              </a:rPr>
              <a:t> 0;</a:t>
            </a:r>
          </a:p>
          <a:p>
            <a:pPr>
              <a:lnSpc>
                <a:spcPct val="114000"/>
              </a:lnSpc>
              <a:spcAft>
                <a:spcPts val="995"/>
              </a:spcAft>
            </a:pPr>
            <a:r>
              <a:rPr lang="fr-FR" sz="1000" b="1" dirty="0" smtClean="0">
                <a:solidFill>
                  <a:prstClr val="black"/>
                </a:solidFill>
                <a:latin typeface="Arial"/>
                <a:ea typeface="Times New Roman"/>
                <a:cs typeface="Times New Roman"/>
              </a:rPr>
              <a:t>Set-</a:t>
            </a:r>
            <a:r>
              <a:rPr lang="fr-FR" sz="1000" b="1" dirty="0" err="1" smtClean="0">
                <a:solidFill>
                  <a:prstClr val="black"/>
                </a:solidFill>
                <a:latin typeface="Arial"/>
                <a:ea typeface="Times New Roman"/>
                <a:cs typeface="Times New Roman"/>
              </a:rPr>
              <a:t>FsrmClassification</a:t>
            </a:r>
            <a:r>
              <a:rPr lang="fr-FR" sz="1000" b="1" dirty="0" smtClean="0">
                <a:solidFill>
                  <a:prstClr val="black"/>
                </a:solidFill>
                <a:latin typeface="Arial"/>
                <a:ea typeface="Times New Roman"/>
                <a:cs typeface="Times New Roman"/>
              </a:rPr>
              <a:t> -</a:t>
            </a:r>
            <a:r>
              <a:rPr lang="fr-FR" sz="1000" b="1" dirty="0" err="1" smtClean="0">
                <a:solidFill>
                  <a:prstClr val="black"/>
                </a:solidFill>
                <a:latin typeface="Arial"/>
                <a:ea typeface="Times New Roman"/>
                <a:cs typeface="Times New Roman"/>
              </a:rPr>
              <a:t>Continuous</a:t>
            </a:r>
            <a:r>
              <a:rPr lang="fr-FR" sz="1000" b="1" dirty="0" smtClean="0">
                <a:solidFill>
                  <a:prstClr val="black"/>
                </a:solidFill>
                <a:latin typeface="Arial"/>
                <a:ea typeface="Times New Roman"/>
                <a:cs typeface="Times New Roman"/>
              </a:rPr>
              <a:t> -</a:t>
            </a:r>
            <a:r>
              <a:rPr lang="fr-FR" sz="1000" b="1" dirty="0" err="1" smtClean="0">
                <a:solidFill>
                  <a:prstClr val="black"/>
                </a:solidFill>
                <a:latin typeface="Arial"/>
                <a:ea typeface="Times New Roman"/>
                <a:cs typeface="Times New Roman"/>
              </a:rPr>
              <a:t>schedule</a:t>
            </a:r>
            <a:r>
              <a:rPr lang="fr-FR" sz="1000" b="1" dirty="0" smtClean="0">
                <a:solidFill>
                  <a:prstClr val="black"/>
                </a:solidFill>
                <a:latin typeface="Arial"/>
                <a:ea typeface="Times New Roman"/>
                <a:cs typeface="Times New Roman"/>
              </a:rPr>
              <a:t> $</a:t>
            </a:r>
            <a:r>
              <a:rPr lang="fr-FR" sz="1000" b="1" dirty="0" err="1" smtClean="0">
                <a:solidFill>
                  <a:prstClr val="black"/>
                </a:solidFill>
                <a:latin typeface="Arial"/>
                <a:ea typeface="Times New Roman"/>
                <a:cs typeface="Times New Roman"/>
              </a:rPr>
              <a:t>AutomaticClassificationScheduledTask</a:t>
            </a:r>
            <a:endParaRPr lang="fr-FR" sz="1000" b="1" dirty="0" smtClean="0">
              <a:solidFill>
                <a:prstClr val="black"/>
              </a:solidFill>
              <a:latin typeface="Arial"/>
              <a:ea typeface="Times New Roman"/>
              <a:cs typeface="Times New Roman"/>
            </a:endParaRPr>
          </a:p>
          <a:p>
            <a:pPr>
              <a:lnSpc>
                <a:spcPct val="114000"/>
              </a:lnSpc>
              <a:spcAft>
                <a:spcPts val="995"/>
              </a:spcAft>
            </a:pPr>
            <a:endParaRPr lang="fr-FR" sz="1000" b="1" dirty="0" smtClean="0">
              <a:solidFill>
                <a:prstClr val="black"/>
              </a:solidFill>
              <a:latin typeface="Arial"/>
              <a:ea typeface="Times New Roman"/>
              <a:cs typeface="Times New Roman"/>
            </a:endParaRPr>
          </a:p>
          <a:p>
            <a:pPr lvl="0">
              <a:lnSpc>
                <a:spcPct val="114000"/>
              </a:lnSpc>
              <a:spcAft>
                <a:spcPts val="995"/>
              </a:spcAft>
            </a:pPr>
            <a:endParaRPr lang="fr-FR" sz="1000" b="1" dirty="0" smtClean="0">
              <a:solidFill>
                <a:prstClr val="black"/>
              </a:solidFill>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B0DCCA6E-50B3-4613-98BC-509B80EFCF86}" type="slidenum">
              <a:rPr lang="fr-FR" smtClean="0"/>
              <a:pPr/>
              <a:t>47</a:t>
            </a:fld>
            <a:endParaRPr lang="fr-FR"/>
          </a:p>
        </p:txBody>
      </p:sp>
      <p:sp>
        <p:nvSpPr>
          <p:cNvPr id="8" name="TextBox 7"/>
          <p:cNvSpPr txBox="1"/>
          <p:nvPr/>
        </p:nvSpPr>
        <p:spPr>
          <a:xfrm>
            <a:off x="0" y="8890000"/>
            <a:ext cx="3429000" cy="246221"/>
          </a:xfrm>
          <a:prstGeom prst="rect">
            <a:avLst/>
          </a:prstGeom>
          <a:noFill/>
        </p:spPr>
        <p:txBody>
          <a:bodyPr vert="horz" wrap="square" rtlCol="0">
            <a:spAutoFit/>
          </a:bodyPr>
          <a:lstStyle/>
          <a:p>
            <a:r>
              <a:rPr lang="fr-FR" sz="1000" smtClean="0">
                <a:latin typeface="Arial"/>
              </a:rPr>
              <a:t>(Remarques supplémentaires sur la diapositive suivante)</a:t>
            </a:r>
            <a:endParaRPr lang="fr-FR" sz="1000">
              <a:latin typeface="Arial"/>
            </a:endParaRPr>
          </a:p>
        </p:txBody>
      </p:sp>
      <p:sp>
        <p:nvSpPr>
          <p:cNvPr id="9" name="Rectangle 8"/>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10" name="Rectangle 9"/>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 Planification et implémentation d'une infrastructure de gestion des droits relatifs à l'information (IRM)</a:t>
            </a:r>
            <a:endParaRPr lang="fr-FR" sz="1200" b="1">
              <a:solidFill>
                <a:srgbClr val="336699"/>
              </a:solidFill>
              <a:latin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5" y="2093976"/>
            <a:ext cx="6153911" cy="6604000"/>
          </a:xfrm>
        </p:spPr>
        <p:txBody>
          <a:bodyPr>
            <a:noAutofit/>
          </a:bodyPr>
          <a:lstStyle/>
          <a:p>
            <a:pPr lvl="0">
              <a:lnSpc>
                <a:spcPct val="114000"/>
              </a:lnSpc>
              <a:spcAft>
                <a:spcPts val="995"/>
              </a:spcAft>
            </a:pPr>
            <a:r>
              <a:rPr lang="fr-FR" sz="1000" b="1" dirty="0">
                <a:solidFill>
                  <a:prstClr val="black"/>
                </a:solidFill>
                <a:latin typeface="Arial"/>
                <a:ea typeface="Times New Roman"/>
                <a:cs typeface="Times New Roman"/>
              </a:rPr>
              <a:t>New-</a:t>
            </a:r>
            <a:r>
              <a:rPr lang="fr-FR" sz="1000" b="1" dirty="0" err="1">
                <a:solidFill>
                  <a:prstClr val="black"/>
                </a:solidFill>
                <a:latin typeface="Arial"/>
                <a:ea typeface="Times New Roman"/>
                <a:cs typeface="Times New Roman"/>
              </a:rPr>
              <a:t>FSRMClassificationRule</a:t>
            </a:r>
            <a:r>
              <a:rPr lang="fr-FR" sz="1000" b="1" dirty="0">
                <a:solidFill>
                  <a:prstClr val="black"/>
                </a:solidFill>
                <a:latin typeface="Arial"/>
                <a:ea typeface="Times New Roman"/>
                <a:cs typeface="Times New Roman"/>
              </a:rPr>
              <a:t> -Name "Impact métier haut" -</a:t>
            </a:r>
            <a:r>
              <a:rPr lang="fr-FR" sz="1000" b="1" dirty="0" err="1">
                <a:solidFill>
                  <a:prstClr val="black"/>
                </a:solidFill>
                <a:latin typeface="Arial"/>
                <a:ea typeface="Times New Roman"/>
                <a:cs typeface="Times New Roman"/>
              </a:rPr>
              <a:t>Property</a:t>
            </a:r>
            <a:r>
              <a:rPr lang="fr-FR" sz="1000" b="1" dirty="0">
                <a:solidFill>
                  <a:prstClr val="black"/>
                </a:solidFill>
                <a:latin typeface="Arial"/>
                <a:ea typeface="Times New Roman"/>
                <a:cs typeface="Times New Roman"/>
              </a:rPr>
              <a:t> "</a:t>
            </a:r>
            <a:r>
              <a:rPr lang="fr-FR" sz="1000" b="1" dirty="0" err="1">
                <a:solidFill>
                  <a:prstClr val="black"/>
                </a:solidFill>
                <a:latin typeface="Arial"/>
                <a:ea typeface="Times New Roman"/>
                <a:cs typeface="Times New Roman"/>
              </a:rPr>
              <a:t>Impact_MS</a:t>
            </a:r>
            <a:r>
              <a:rPr lang="fr-FR" sz="1000" b="1" dirty="0">
                <a:solidFill>
                  <a:prstClr val="black"/>
                </a:solidFill>
                <a:latin typeface="Arial"/>
                <a:ea typeface="Times New Roman"/>
                <a:cs typeface="Times New Roman"/>
              </a:rPr>
              <a:t>" -Description "Détermine si le document a un impact métier haut en fonction de la présence de la chaîne 'Confidentiel </a:t>
            </a:r>
            <a:r>
              <a:rPr lang="fr-FR" sz="1000" b="1" dirty="0" err="1">
                <a:solidFill>
                  <a:prstClr val="black"/>
                </a:solidFill>
                <a:latin typeface="Arial"/>
                <a:ea typeface="Times New Roman"/>
                <a:cs typeface="Times New Roman"/>
              </a:rPr>
              <a:t>Adatum</a:t>
            </a:r>
            <a:r>
              <a:rPr lang="fr-FR" sz="1000" b="1" dirty="0">
                <a:solidFill>
                  <a:prstClr val="black"/>
                </a:solidFill>
                <a:latin typeface="Arial"/>
                <a:ea typeface="Times New Roman"/>
                <a:cs typeface="Times New Roman"/>
              </a:rPr>
              <a:t>'" -</a:t>
            </a:r>
            <a:r>
              <a:rPr lang="fr-FR" sz="1000" b="1" dirty="0" err="1">
                <a:solidFill>
                  <a:prstClr val="black"/>
                </a:solidFill>
                <a:latin typeface="Arial"/>
                <a:ea typeface="Times New Roman"/>
                <a:cs typeface="Times New Roman"/>
              </a:rPr>
              <a:t>PropertyValue</a:t>
            </a:r>
            <a:r>
              <a:rPr lang="fr-FR" sz="1000" b="1" dirty="0">
                <a:solidFill>
                  <a:prstClr val="black"/>
                </a:solidFill>
                <a:latin typeface="Arial"/>
                <a:ea typeface="Times New Roman"/>
                <a:cs typeface="Times New Roman"/>
              </a:rPr>
              <a:t> "3000" -</a:t>
            </a:r>
            <a:r>
              <a:rPr lang="fr-FR" sz="1000" b="1" dirty="0" err="1">
                <a:solidFill>
                  <a:prstClr val="black"/>
                </a:solidFill>
                <a:latin typeface="Arial"/>
                <a:ea typeface="Times New Roman"/>
                <a:cs typeface="Times New Roman"/>
              </a:rPr>
              <a:t>Namespace</a:t>
            </a:r>
            <a:r>
              <a:rPr lang="fr-FR" sz="1000" b="1" dirty="0">
                <a:solidFill>
                  <a:prstClr val="black"/>
                </a:solidFill>
                <a:latin typeface="Arial"/>
                <a:ea typeface="Times New Roman"/>
                <a:cs typeface="Times New Roman"/>
              </a:rPr>
              <a:t> @(“C:\Finance Documents”) -</a:t>
            </a:r>
            <a:r>
              <a:rPr lang="fr-FR" sz="1000" b="1" dirty="0" err="1">
                <a:solidFill>
                  <a:prstClr val="black"/>
                </a:solidFill>
                <a:latin typeface="Arial"/>
                <a:ea typeface="Times New Roman"/>
                <a:cs typeface="Times New Roman"/>
              </a:rPr>
              <a:t>ClassificationMechanism</a:t>
            </a:r>
            <a:r>
              <a:rPr lang="fr-FR" sz="1000" b="1" dirty="0">
                <a:solidFill>
                  <a:prstClr val="black"/>
                </a:solidFill>
                <a:latin typeface="Arial"/>
                <a:ea typeface="Times New Roman"/>
                <a:cs typeface="Times New Roman"/>
              </a:rPr>
              <a:t> "</a:t>
            </a:r>
            <a:r>
              <a:rPr lang="fr-FR" sz="1000" b="1" dirty="0" err="1">
                <a:solidFill>
                  <a:prstClr val="black"/>
                </a:solidFill>
                <a:latin typeface="Arial"/>
                <a:ea typeface="Times New Roman"/>
                <a:cs typeface="Times New Roman"/>
              </a:rPr>
              <a:t>Classifieur</a:t>
            </a:r>
            <a:r>
              <a:rPr lang="fr-FR" sz="1000" b="1" dirty="0">
                <a:solidFill>
                  <a:prstClr val="black"/>
                </a:solidFill>
                <a:latin typeface="Arial"/>
                <a:ea typeface="Times New Roman"/>
                <a:cs typeface="Times New Roman"/>
              </a:rPr>
              <a:t> de contenus" -</a:t>
            </a:r>
            <a:r>
              <a:rPr lang="fr-FR" sz="1000" b="1" dirty="0" err="1">
                <a:solidFill>
                  <a:prstClr val="black"/>
                </a:solidFill>
                <a:latin typeface="Arial"/>
                <a:ea typeface="Times New Roman"/>
                <a:cs typeface="Times New Roman"/>
              </a:rPr>
              <a:t>Parameters</a:t>
            </a:r>
            <a:r>
              <a:rPr lang="fr-FR" sz="1000" b="1" dirty="0">
                <a:solidFill>
                  <a:prstClr val="black"/>
                </a:solidFill>
                <a:latin typeface="Arial"/>
                <a:ea typeface="Times New Roman"/>
                <a:cs typeface="Times New Roman"/>
              </a:rPr>
              <a:t> @("</a:t>
            </a:r>
            <a:r>
              <a:rPr lang="fr-FR" sz="1000" b="1" dirty="0" err="1">
                <a:solidFill>
                  <a:prstClr val="black"/>
                </a:solidFill>
                <a:latin typeface="Arial"/>
                <a:ea typeface="Times New Roman"/>
                <a:cs typeface="Times New Roman"/>
              </a:rPr>
              <a:t>StringEx</a:t>
            </a:r>
            <a:r>
              <a:rPr lang="fr-FR" sz="1000" b="1" dirty="0">
                <a:solidFill>
                  <a:prstClr val="black"/>
                </a:solidFill>
                <a:latin typeface="Arial"/>
                <a:ea typeface="Times New Roman"/>
                <a:cs typeface="Times New Roman"/>
              </a:rPr>
              <a:t>=Min=1;Expr=Confidentiel </a:t>
            </a:r>
            <a:r>
              <a:rPr lang="fr-FR" sz="1000" b="1" dirty="0" err="1">
                <a:solidFill>
                  <a:prstClr val="black"/>
                </a:solidFill>
                <a:latin typeface="Arial"/>
                <a:ea typeface="Times New Roman"/>
                <a:cs typeface="Times New Roman"/>
              </a:rPr>
              <a:t>Adatum</a:t>
            </a:r>
            <a:r>
              <a:rPr lang="fr-FR" sz="1000" b="1" dirty="0">
                <a:solidFill>
                  <a:prstClr val="black"/>
                </a:solidFill>
                <a:latin typeface="Arial"/>
                <a:ea typeface="Times New Roman"/>
                <a:cs typeface="Times New Roman"/>
              </a:rPr>
              <a:t>") -</a:t>
            </a:r>
            <a:r>
              <a:rPr lang="fr-FR" sz="1000" b="1" dirty="0" err="1">
                <a:solidFill>
                  <a:prstClr val="black"/>
                </a:solidFill>
                <a:latin typeface="Arial"/>
                <a:ea typeface="Times New Roman"/>
                <a:cs typeface="Times New Roman"/>
              </a:rPr>
              <a:t>ReevaluateProperty</a:t>
            </a:r>
            <a:r>
              <a:rPr lang="fr-FR" sz="1000" b="1" dirty="0">
                <a:solidFill>
                  <a:prstClr val="black"/>
                </a:solidFill>
                <a:latin typeface="Arial"/>
                <a:ea typeface="Times New Roman"/>
                <a:cs typeface="Times New Roman"/>
              </a:rPr>
              <a:t> </a:t>
            </a:r>
            <a:r>
              <a:rPr lang="fr-FR" sz="1000" b="1" dirty="0" err="1">
                <a:solidFill>
                  <a:prstClr val="black"/>
                </a:solidFill>
                <a:latin typeface="Arial"/>
                <a:ea typeface="Times New Roman"/>
                <a:cs typeface="Times New Roman"/>
              </a:rPr>
              <a:t>Overwrite</a:t>
            </a:r>
            <a:endParaRPr lang="fr-FR" sz="1000" b="1" dirty="0" smtClean="0">
              <a:solidFill>
                <a:prstClr val="black"/>
              </a:solidFill>
              <a:latin typeface="Arial"/>
              <a:ea typeface="Times New Roman"/>
              <a:cs typeface="Times New Roman"/>
            </a:endParaRPr>
          </a:p>
          <a:p>
            <a:pPr lvl="0">
              <a:lnSpc>
                <a:spcPct val="114000"/>
              </a:lnSpc>
              <a:spcAft>
                <a:spcPts val="300"/>
              </a:spcAft>
            </a:pPr>
            <a:r>
              <a:rPr lang="fr-FR" sz="1000" b="1" dirty="0" smtClean="0">
                <a:solidFill>
                  <a:prstClr val="black"/>
                </a:solidFill>
                <a:latin typeface="Arial"/>
                <a:ea typeface="Calibri"/>
                <a:cs typeface="Times New Roman"/>
              </a:rPr>
              <a:t>Protéger les documents avec AD RMS</a:t>
            </a:r>
            <a:endParaRPr lang="fr-FR" sz="1000" dirty="0" smtClean="0">
              <a:solidFill>
                <a:prstClr val="black"/>
              </a:solidFill>
              <a:latin typeface="Arial"/>
              <a:ea typeface="Calibri"/>
              <a:cs typeface="Times New Roman"/>
            </a:endParaRPr>
          </a:p>
          <a:p>
            <a:pPr marL="347472" lvl="0" indent="-347472">
              <a:lnSpc>
                <a:spcPct val="114000"/>
              </a:lnSpc>
              <a:spcAft>
                <a:spcPts val="995"/>
              </a:spcAft>
              <a:buFont typeface="+mj-lt"/>
              <a:buAutoNum type="arabicPeriod"/>
            </a:pPr>
            <a:r>
              <a:rPr lang="fr-FR" sz="1000" dirty="0" smtClean="0">
                <a:solidFill>
                  <a:prstClr val="black"/>
                </a:solidFill>
                <a:latin typeface="Arial"/>
                <a:ea typeface="Times New Roman"/>
                <a:cs typeface="Times New Roman"/>
              </a:rPr>
              <a:t>Sur LON-SVR1, ouvrez le </a:t>
            </a:r>
            <a:r>
              <a:rPr lang="fr-FR" sz="1000" b="1" dirty="0" smtClean="0">
                <a:solidFill>
                  <a:prstClr val="black"/>
                </a:solidFill>
                <a:latin typeface="Arial"/>
                <a:ea typeface="Times New Roman"/>
                <a:cs typeface="Times New Roman"/>
              </a:rPr>
              <a:t>Gestionnaire de ressources du serveur de fichiers</a:t>
            </a:r>
            <a:r>
              <a:rPr lang="fr-FR" sz="1000" dirty="0" smtClean="0">
                <a:solidFill>
                  <a:prstClr val="black"/>
                </a:solidFill>
                <a:latin typeface="Arial"/>
                <a:ea typeface="Times New Roman"/>
                <a:cs typeface="Times New Roman"/>
              </a:rPr>
              <a:t>.</a:t>
            </a:r>
          </a:p>
          <a:p>
            <a:pPr marL="347472" lvl="0" indent="-347472">
              <a:lnSpc>
                <a:spcPct val="114000"/>
              </a:lnSpc>
              <a:spcAft>
                <a:spcPts val="995"/>
              </a:spcAft>
              <a:buFont typeface="+mj-lt"/>
              <a:buAutoNum type="arabicPeriod"/>
            </a:pPr>
            <a:r>
              <a:rPr lang="fr-FR" sz="1000" dirty="0">
                <a:solidFill>
                  <a:prstClr val="black"/>
                </a:solidFill>
                <a:latin typeface="Arial"/>
                <a:ea typeface="SimSun"/>
                <a:cs typeface="Arial"/>
              </a:rPr>
              <a:t>Dans le volet gauche, sélectionnez </a:t>
            </a:r>
            <a:r>
              <a:rPr lang="en-US" sz="1000" b="1" dirty="0" err="1">
                <a:solidFill>
                  <a:prstClr val="black"/>
                </a:solidFill>
                <a:latin typeface="Arial"/>
                <a:ea typeface="SimSun"/>
                <a:cs typeface="Arial"/>
              </a:rPr>
              <a:t>Tâches</a:t>
            </a:r>
            <a:r>
              <a:rPr lang="en-US" sz="1000" b="1" dirty="0">
                <a:solidFill>
                  <a:prstClr val="black"/>
                </a:solidFill>
                <a:latin typeface="Arial"/>
                <a:ea typeface="SimSun"/>
                <a:cs typeface="Arial"/>
              </a:rPr>
              <a:t> de </a:t>
            </a:r>
            <a:r>
              <a:rPr lang="en-US" sz="1000" b="1" dirty="0" err="1">
                <a:solidFill>
                  <a:prstClr val="black"/>
                </a:solidFill>
                <a:latin typeface="Arial"/>
                <a:ea typeface="SimSun"/>
                <a:cs typeface="Arial"/>
              </a:rPr>
              <a:t>gestion</a:t>
            </a:r>
            <a:r>
              <a:rPr lang="en-US" sz="1000" b="1" dirty="0">
                <a:solidFill>
                  <a:prstClr val="black"/>
                </a:solidFill>
                <a:latin typeface="Arial"/>
                <a:ea typeface="SimSun"/>
                <a:cs typeface="Arial"/>
              </a:rPr>
              <a:t> de </a:t>
            </a:r>
            <a:r>
              <a:rPr lang="en-US" sz="1000" b="1" dirty="0" err="1">
                <a:solidFill>
                  <a:prstClr val="black"/>
                </a:solidFill>
                <a:latin typeface="Arial"/>
                <a:ea typeface="SimSun"/>
                <a:cs typeface="Arial"/>
              </a:rPr>
              <a:t>fichiers</a:t>
            </a:r>
            <a:r>
              <a:rPr lang="fr-FR" sz="1000" dirty="0">
                <a:solidFill>
                  <a:prstClr val="black"/>
                </a:solidFill>
                <a:latin typeface="Arial"/>
                <a:ea typeface="SimSun"/>
                <a:cs typeface="Arial"/>
              </a:rPr>
              <a:t>. Dans le </a:t>
            </a:r>
            <a:r>
              <a:rPr lang="fr-FR" sz="1000" dirty="0" err="1">
                <a:solidFill>
                  <a:prstClr val="black"/>
                </a:solidFill>
                <a:latin typeface="Arial"/>
                <a:ea typeface="SimSun"/>
                <a:cs typeface="Arial"/>
              </a:rPr>
              <a:t>voletActions</a:t>
            </a:r>
            <a:r>
              <a:rPr lang="fr-FR" sz="1000" dirty="0">
                <a:solidFill>
                  <a:prstClr val="black"/>
                </a:solidFill>
                <a:latin typeface="Arial"/>
                <a:ea typeface="SimSun"/>
                <a:cs typeface="Arial"/>
              </a:rPr>
              <a:t>, cliquez sur </a:t>
            </a:r>
            <a:r>
              <a:rPr lang="en-US" sz="1000" b="1" dirty="0" err="1">
                <a:solidFill>
                  <a:prstClr val="black"/>
                </a:solidFill>
                <a:latin typeface="Arial"/>
                <a:ea typeface="SimSun"/>
                <a:cs typeface="Arial"/>
              </a:rPr>
              <a:t>Créer</a:t>
            </a:r>
            <a:r>
              <a:rPr lang="en-US" sz="1000" b="1" dirty="0">
                <a:solidFill>
                  <a:prstClr val="black"/>
                </a:solidFill>
                <a:latin typeface="Arial"/>
                <a:ea typeface="SimSun"/>
                <a:cs typeface="Arial"/>
              </a:rPr>
              <a:t> </a:t>
            </a:r>
            <a:r>
              <a:rPr lang="en-US" sz="1000" b="1" dirty="0" err="1">
                <a:solidFill>
                  <a:prstClr val="black"/>
                </a:solidFill>
                <a:latin typeface="Arial"/>
                <a:ea typeface="SimSun"/>
                <a:cs typeface="Arial"/>
              </a:rPr>
              <a:t>une</a:t>
            </a:r>
            <a:r>
              <a:rPr lang="en-US" sz="1000" b="1" dirty="0">
                <a:solidFill>
                  <a:prstClr val="black"/>
                </a:solidFill>
                <a:latin typeface="Arial"/>
                <a:ea typeface="SimSun"/>
                <a:cs typeface="Arial"/>
              </a:rPr>
              <a:t> </a:t>
            </a:r>
            <a:r>
              <a:rPr lang="en-US" sz="1000" b="1" dirty="0" err="1">
                <a:solidFill>
                  <a:prstClr val="black"/>
                </a:solidFill>
                <a:latin typeface="Arial"/>
                <a:ea typeface="SimSun"/>
                <a:cs typeface="Arial"/>
              </a:rPr>
              <a:t>tâche</a:t>
            </a:r>
            <a:r>
              <a:rPr lang="en-US" sz="1000" b="1" dirty="0">
                <a:solidFill>
                  <a:prstClr val="black"/>
                </a:solidFill>
                <a:latin typeface="Arial"/>
                <a:ea typeface="SimSun"/>
                <a:cs typeface="Arial"/>
              </a:rPr>
              <a:t> de </a:t>
            </a:r>
            <a:r>
              <a:rPr lang="en-US" sz="1000" b="1" dirty="0" err="1">
                <a:solidFill>
                  <a:prstClr val="black"/>
                </a:solidFill>
                <a:latin typeface="Arial"/>
                <a:ea typeface="SimSun"/>
                <a:cs typeface="Arial"/>
              </a:rPr>
              <a:t>gestion</a:t>
            </a:r>
            <a:r>
              <a:rPr lang="en-US" sz="1000" b="1" dirty="0">
                <a:solidFill>
                  <a:prstClr val="black"/>
                </a:solidFill>
                <a:latin typeface="Arial"/>
                <a:ea typeface="SimSun"/>
                <a:cs typeface="Arial"/>
              </a:rPr>
              <a:t> de </a:t>
            </a:r>
            <a:r>
              <a:rPr lang="en-US" sz="1000" b="1" dirty="0" err="1">
                <a:solidFill>
                  <a:prstClr val="black"/>
                </a:solidFill>
                <a:latin typeface="Arial"/>
                <a:ea typeface="SimSun"/>
                <a:cs typeface="Arial"/>
              </a:rPr>
              <a:t>fichiers</a:t>
            </a:r>
            <a:r>
              <a:rPr lang="fr-FR" sz="1000" dirty="0" smtClean="0">
                <a:solidFill>
                  <a:prstClr val="black"/>
                </a:solidFill>
                <a:latin typeface="Arial"/>
                <a:ea typeface="Calibri"/>
                <a:cs typeface="Times New Roman"/>
              </a:rPr>
              <a:t>.</a:t>
            </a:r>
            <a:endParaRPr lang="fr-FR" sz="1000" dirty="0" smtClean="0">
              <a:solidFill>
                <a:prstClr val="black"/>
              </a:solidFill>
              <a:latin typeface="Arial"/>
              <a:ea typeface="Calibri"/>
              <a:cs typeface="Times New Roman"/>
            </a:endParaRPr>
          </a:p>
          <a:p>
            <a:pPr marL="347472" lvl="0" indent="-347472">
              <a:lnSpc>
                <a:spcPct val="114000"/>
              </a:lnSpc>
              <a:spcAft>
                <a:spcPts val="995"/>
              </a:spcAft>
              <a:buFont typeface="+mj-lt"/>
              <a:buAutoNum type="arabicPeriod"/>
            </a:pPr>
            <a:r>
              <a:rPr lang="fr-FR" sz="1000" dirty="0" smtClean="0">
                <a:solidFill>
                  <a:prstClr val="black"/>
                </a:solidFill>
                <a:latin typeface="Arial"/>
                <a:ea typeface="Calibri"/>
                <a:cs typeface="Times New Roman"/>
              </a:rPr>
              <a:t>Dans le champ </a:t>
            </a:r>
            <a:r>
              <a:rPr lang="fr-FR" sz="1000" b="1" dirty="0" smtClean="0">
                <a:solidFill>
                  <a:prstClr val="black"/>
                </a:solidFill>
                <a:latin typeface="Arial"/>
                <a:ea typeface="Calibri"/>
                <a:cs typeface="Times New Roman"/>
              </a:rPr>
              <a:t>Nom de la tâche :</a:t>
            </a:r>
            <a:r>
              <a:rPr lang="fr-FR" sz="1000" dirty="0" smtClean="0">
                <a:solidFill>
                  <a:prstClr val="black"/>
                </a:solidFill>
                <a:latin typeface="Arial"/>
                <a:ea typeface="Calibri"/>
                <a:cs typeface="Times New Roman"/>
              </a:rPr>
              <a:t>, tapez </a:t>
            </a:r>
            <a:r>
              <a:rPr lang="fr-FR" sz="1000" b="1" dirty="0" smtClean="0">
                <a:solidFill>
                  <a:prstClr val="black"/>
                </a:solidFill>
                <a:latin typeface="Arial"/>
                <a:ea typeface="Calibri"/>
                <a:cs typeface="Times New Roman"/>
              </a:rPr>
              <a:t>Impact haut</a:t>
            </a:r>
            <a:r>
              <a:rPr lang="fr-FR" sz="1000" dirty="0" smtClean="0">
                <a:solidFill>
                  <a:prstClr val="black"/>
                </a:solidFill>
                <a:latin typeface="Arial"/>
                <a:ea typeface="Calibri"/>
                <a:cs typeface="Times New Roman"/>
              </a:rPr>
              <a:t>. Dans le champ </a:t>
            </a:r>
            <a:r>
              <a:rPr lang="fr-FR" sz="1000" b="1" dirty="0" smtClean="0">
                <a:solidFill>
                  <a:prstClr val="black"/>
                </a:solidFill>
                <a:latin typeface="Arial"/>
                <a:ea typeface="Calibri"/>
                <a:cs typeface="Times New Roman"/>
              </a:rPr>
              <a:t>Description</a:t>
            </a:r>
            <a:r>
              <a:rPr lang="fr-FR" sz="1000" dirty="0" smtClean="0">
                <a:solidFill>
                  <a:prstClr val="black"/>
                </a:solidFill>
                <a:latin typeface="Arial"/>
                <a:ea typeface="Calibri"/>
                <a:cs typeface="Times New Roman"/>
              </a:rPr>
              <a:t>, tapez </a:t>
            </a:r>
            <a:r>
              <a:rPr lang="fr-FR" sz="1000" b="1" dirty="0" smtClean="0">
                <a:solidFill>
                  <a:prstClr val="black"/>
                </a:solidFill>
                <a:latin typeface="Arial"/>
                <a:ea typeface="Calibri"/>
                <a:cs typeface="Times New Roman"/>
              </a:rPr>
              <a:t>Protection RMS automatique pour les documents à impact haut</a:t>
            </a:r>
            <a:r>
              <a:rPr lang="fr-FR" sz="1000" dirty="0" smtClean="0">
                <a:solidFill>
                  <a:prstClr val="black"/>
                </a:solidFill>
                <a:latin typeface="Arial"/>
                <a:ea typeface="Calibri"/>
                <a:cs typeface="Times New Roman"/>
              </a:rPr>
              <a:t>.</a:t>
            </a:r>
          </a:p>
          <a:p>
            <a:pPr marL="342900" lvl="0" indent="-342900">
              <a:lnSpc>
                <a:spcPct val="114000"/>
              </a:lnSpc>
              <a:spcAft>
                <a:spcPts val="995"/>
              </a:spcAft>
              <a:buFont typeface="+mj-lt"/>
              <a:buAutoNum type="arabicPeriod" startAt="4"/>
            </a:pPr>
            <a:r>
              <a:rPr lang="fr-FR" sz="1000" dirty="0">
                <a:solidFill>
                  <a:prstClr val="black"/>
                </a:solidFill>
                <a:latin typeface="Arial"/>
                <a:ea typeface="SimSun"/>
                <a:cs typeface="Arial"/>
              </a:rPr>
              <a:t>Cliquez sur l'onglet </a:t>
            </a:r>
            <a:r>
              <a:rPr lang="en-US" sz="1000" b="1" dirty="0" err="1">
                <a:solidFill>
                  <a:prstClr val="black"/>
                </a:solidFill>
                <a:latin typeface="Arial"/>
                <a:ea typeface="SimSun"/>
                <a:cs typeface="Arial"/>
              </a:rPr>
              <a:t>Portée</a:t>
            </a:r>
            <a:r>
              <a:rPr lang="fr-FR" sz="1000" dirty="0">
                <a:solidFill>
                  <a:prstClr val="black"/>
                </a:solidFill>
                <a:latin typeface="Arial"/>
                <a:ea typeface="SimSun"/>
                <a:cs typeface="Arial"/>
              </a:rPr>
              <a:t>, puis activez la case à cocher </a:t>
            </a:r>
            <a:r>
              <a:rPr lang="en-US" sz="1000" b="1" dirty="0" err="1">
                <a:solidFill>
                  <a:prstClr val="black"/>
                </a:solidFill>
                <a:latin typeface="Arial"/>
                <a:ea typeface="SimSun"/>
                <a:cs typeface="Arial"/>
              </a:rPr>
              <a:t>Fichiers</a:t>
            </a:r>
            <a:r>
              <a:rPr lang="en-US" sz="1000" b="1" dirty="0">
                <a:solidFill>
                  <a:prstClr val="black"/>
                </a:solidFill>
                <a:latin typeface="Arial"/>
                <a:ea typeface="SimSun"/>
                <a:cs typeface="Arial"/>
              </a:rPr>
              <a:t> de </a:t>
            </a:r>
            <a:r>
              <a:rPr lang="en-US" sz="1000" b="1" dirty="0" err="1">
                <a:solidFill>
                  <a:prstClr val="black"/>
                </a:solidFill>
                <a:latin typeface="Arial"/>
                <a:ea typeface="SimSun"/>
                <a:cs typeface="Arial"/>
              </a:rPr>
              <a:t>groupe</a:t>
            </a:r>
            <a:r>
              <a:rPr lang="fr-FR" sz="1000" dirty="0" smtClean="0">
                <a:solidFill>
                  <a:prstClr val="black"/>
                </a:solidFill>
                <a:latin typeface="Arial"/>
                <a:ea typeface="Calibri"/>
                <a:cs typeface="Times New Roman"/>
              </a:rPr>
              <a:t>.</a:t>
            </a:r>
            <a:endParaRPr lang="fr-FR" sz="1000" dirty="0" smtClean="0">
              <a:solidFill>
                <a:prstClr val="black"/>
              </a:solidFill>
              <a:latin typeface="Arial"/>
              <a:ea typeface="Calibri"/>
              <a:cs typeface="Times New Roman"/>
            </a:endParaRPr>
          </a:p>
          <a:p>
            <a:pPr marL="342900" lvl="0" indent="-342900">
              <a:lnSpc>
                <a:spcPct val="114000"/>
              </a:lnSpc>
              <a:spcAft>
                <a:spcPts val="995"/>
              </a:spcAft>
              <a:buFont typeface="+mj-lt"/>
              <a:buAutoNum type="arabicPeriod" startAt="4"/>
            </a:pPr>
            <a:r>
              <a:rPr lang="fr-FR" sz="1000" dirty="0" smtClean="0">
                <a:solidFill>
                  <a:prstClr val="black"/>
                </a:solidFill>
                <a:latin typeface="Arial"/>
                <a:ea typeface="Calibri"/>
                <a:cs typeface="Times New Roman"/>
              </a:rPr>
              <a:t>Cliquez sur l'onglet </a:t>
            </a:r>
            <a:r>
              <a:rPr lang="fr-FR" sz="1000" b="1" dirty="0" smtClean="0">
                <a:solidFill>
                  <a:prstClr val="black"/>
                </a:solidFill>
                <a:latin typeface="Arial"/>
                <a:ea typeface="Calibri"/>
                <a:cs typeface="Times New Roman"/>
              </a:rPr>
              <a:t>Action</a:t>
            </a:r>
            <a:r>
              <a:rPr lang="fr-FR" sz="1000" dirty="0" smtClean="0">
                <a:solidFill>
                  <a:prstClr val="black"/>
                </a:solidFill>
                <a:latin typeface="Arial"/>
                <a:ea typeface="Calibri"/>
                <a:cs typeface="Times New Roman"/>
              </a:rPr>
              <a:t>. Sous </a:t>
            </a:r>
            <a:r>
              <a:rPr lang="fr-FR" sz="1000" b="1" dirty="0" smtClean="0">
                <a:solidFill>
                  <a:prstClr val="black"/>
                </a:solidFill>
                <a:latin typeface="Arial"/>
                <a:ea typeface="Calibri"/>
                <a:cs typeface="Times New Roman"/>
              </a:rPr>
              <a:t>Type</a:t>
            </a:r>
            <a:r>
              <a:rPr lang="fr-FR" sz="1000" dirty="0" smtClean="0">
                <a:solidFill>
                  <a:prstClr val="black"/>
                </a:solidFill>
                <a:latin typeface="Arial"/>
                <a:ea typeface="Calibri"/>
                <a:cs typeface="Times New Roman"/>
              </a:rPr>
              <a:t>, sélectionnez </a:t>
            </a:r>
            <a:r>
              <a:rPr lang="fr-FR" sz="1000" b="1" dirty="0" smtClean="0">
                <a:solidFill>
                  <a:prstClr val="black"/>
                </a:solidFill>
                <a:latin typeface="Arial"/>
                <a:ea typeface="Calibri"/>
                <a:cs typeface="Times New Roman"/>
              </a:rPr>
              <a:t>Chiffrement RMS</a:t>
            </a:r>
            <a:r>
              <a:rPr lang="fr-FR" sz="1000" dirty="0" smtClean="0">
                <a:solidFill>
                  <a:prstClr val="black"/>
                </a:solidFill>
                <a:latin typeface="Arial"/>
                <a:ea typeface="Calibri"/>
                <a:cs typeface="Times New Roman"/>
              </a:rPr>
              <a:t>. Dans la zone </a:t>
            </a:r>
            <a:r>
              <a:rPr lang="fr-FR" sz="1000" b="1" dirty="0" smtClean="0">
                <a:solidFill>
                  <a:prstClr val="black"/>
                </a:solidFill>
                <a:latin typeface="Arial"/>
                <a:ea typeface="Calibri"/>
                <a:cs typeface="Times New Roman"/>
              </a:rPr>
              <a:t>Lecture</a:t>
            </a:r>
            <a:r>
              <a:rPr lang="fr-FR" sz="1000" dirty="0" smtClean="0">
                <a:solidFill>
                  <a:prstClr val="black"/>
                </a:solidFill>
                <a:latin typeface="Arial"/>
                <a:ea typeface="Calibri"/>
                <a:cs typeface="Times New Roman"/>
              </a:rPr>
              <a:t>, tapez </a:t>
            </a:r>
            <a:r>
              <a:rPr lang="fr-FR" sz="1000" b="1" dirty="0" smtClean="0">
                <a:solidFill>
                  <a:prstClr val="black"/>
                </a:solidFill>
                <a:latin typeface="Arial"/>
                <a:ea typeface="Calibri"/>
                <a:cs typeface="Times New Roman"/>
              </a:rPr>
              <a:t>Research@adatum.com</a:t>
            </a:r>
            <a:r>
              <a:rPr lang="fr-FR" sz="1000" dirty="0" smtClean="0">
                <a:solidFill>
                  <a:prstClr val="black"/>
                </a:solidFill>
                <a:latin typeface="Arial"/>
                <a:ea typeface="Calibri"/>
                <a:cs typeface="Times New Roman"/>
              </a:rPr>
              <a:t>.</a:t>
            </a:r>
          </a:p>
          <a:p>
            <a:pPr marL="342900" lvl="0" indent="-342900">
              <a:lnSpc>
                <a:spcPct val="114000"/>
              </a:lnSpc>
              <a:spcAft>
                <a:spcPts val="995"/>
              </a:spcAft>
              <a:buFont typeface="+mj-lt"/>
              <a:buAutoNum type="arabicPeriod" startAt="4"/>
            </a:pPr>
            <a:r>
              <a:rPr lang="fr-FR" sz="1000" dirty="0">
                <a:solidFill>
                  <a:prstClr val="black"/>
                </a:solidFill>
                <a:latin typeface="Arial"/>
                <a:ea typeface="SimSun"/>
                <a:cs typeface="Arial"/>
              </a:rPr>
              <a:t>Cliquez sur l'onglet </a:t>
            </a:r>
            <a:r>
              <a:rPr lang="en-US" sz="1000" b="1" dirty="0">
                <a:solidFill>
                  <a:prstClr val="black"/>
                </a:solidFill>
                <a:latin typeface="Arial"/>
                <a:ea typeface="SimSun"/>
                <a:cs typeface="Arial"/>
              </a:rPr>
              <a:t>Condition</a:t>
            </a:r>
            <a:r>
              <a:rPr lang="fr-FR" sz="1000" dirty="0">
                <a:solidFill>
                  <a:prstClr val="black"/>
                </a:solidFill>
                <a:latin typeface="Arial"/>
                <a:ea typeface="SimSun"/>
                <a:cs typeface="Arial"/>
              </a:rPr>
              <a:t>, puis cliquez sur </a:t>
            </a:r>
            <a:r>
              <a:rPr lang="en-US" sz="1000" b="1" dirty="0" err="1">
                <a:solidFill>
                  <a:prstClr val="black"/>
                </a:solidFill>
                <a:latin typeface="Arial"/>
                <a:ea typeface="SimSun"/>
                <a:cs typeface="Arial"/>
              </a:rPr>
              <a:t>Ajouter</a:t>
            </a:r>
            <a:r>
              <a:rPr lang="fr-FR" sz="1000" dirty="0">
                <a:solidFill>
                  <a:prstClr val="black"/>
                </a:solidFill>
                <a:latin typeface="Arial"/>
                <a:ea typeface="SimSun"/>
                <a:cs typeface="Arial"/>
              </a:rPr>
              <a:t>. Sous </a:t>
            </a:r>
            <a:r>
              <a:rPr lang="en-US" sz="1000" b="1" dirty="0" err="1">
                <a:solidFill>
                  <a:prstClr val="black"/>
                </a:solidFill>
                <a:latin typeface="Arial"/>
                <a:ea typeface="SimSun"/>
                <a:cs typeface="Arial"/>
              </a:rPr>
              <a:t>Propriété</a:t>
            </a:r>
            <a:r>
              <a:rPr lang="fr-FR" sz="1000" dirty="0">
                <a:solidFill>
                  <a:prstClr val="black"/>
                </a:solidFill>
                <a:latin typeface="Arial"/>
                <a:ea typeface="SimSun"/>
                <a:cs typeface="Arial"/>
              </a:rPr>
              <a:t>, sélectionnez </a:t>
            </a:r>
            <a:r>
              <a:rPr lang="en-US" sz="1000" b="1" dirty="0" smtClean="0">
                <a:solidFill>
                  <a:prstClr val="black"/>
                </a:solidFill>
                <a:latin typeface="Arial"/>
                <a:ea typeface="SimSun"/>
                <a:cs typeface="Arial"/>
              </a:rPr>
              <a:t>Personally Identifiable </a:t>
            </a:r>
            <a:r>
              <a:rPr lang="en-US" sz="1000" b="1" dirty="0">
                <a:solidFill>
                  <a:prstClr val="black"/>
                </a:solidFill>
                <a:latin typeface="Arial"/>
                <a:ea typeface="SimSun"/>
                <a:cs typeface="Arial"/>
              </a:rPr>
              <a:t>Information</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Informations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d'identification</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personnelle</a:t>
            </a:r>
            <a:r>
              <a:rPr lang="en-US" sz="1000" dirty="0">
                <a:solidFill>
                  <a:prstClr val="black"/>
                </a:solidFill>
                <a:latin typeface="Arial"/>
                <a:ea typeface="SimSun"/>
                <a:cs typeface="Arial"/>
              </a:rPr>
              <a:t>)</a:t>
            </a:r>
            <a:r>
              <a:rPr lang="fr-FR" sz="1000" dirty="0">
                <a:solidFill>
                  <a:prstClr val="black"/>
                </a:solidFill>
                <a:latin typeface="Arial"/>
                <a:ea typeface="SimSun"/>
                <a:cs typeface="Arial"/>
              </a:rPr>
              <a:t>. Sous </a:t>
            </a:r>
            <a:r>
              <a:rPr lang="en-US" sz="1000" b="1" dirty="0" err="1">
                <a:solidFill>
                  <a:prstClr val="black"/>
                </a:solidFill>
                <a:latin typeface="Arial"/>
                <a:ea typeface="SimSun"/>
                <a:cs typeface="Arial"/>
              </a:rPr>
              <a:t>Opérateur</a:t>
            </a:r>
            <a:r>
              <a:rPr lang="fr-FR" sz="1000" dirty="0">
                <a:solidFill>
                  <a:prstClr val="black"/>
                </a:solidFill>
                <a:latin typeface="Arial"/>
                <a:ea typeface="SimSun"/>
                <a:cs typeface="Arial"/>
              </a:rPr>
              <a:t>, sélectionnez </a:t>
            </a:r>
            <a:r>
              <a:rPr lang="en-US" sz="1000" b="1" dirty="0" err="1">
                <a:solidFill>
                  <a:prstClr val="black"/>
                </a:solidFill>
                <a:latin typeface="Arial"/>
                <a:ea typeface="SimSun"/>
                <a:cs typeface="Arial"/>
              </a:rPr>
              <a:t>Égal</a:t>
            </a:r>
            <a:r>
              <a:rPr lang="fr-FR" sz="1000" dirty="0">
                <a:solidFill>
                  <a:prstClr val="black"/>
                </a:solidFill>
                <a:latin typeface="Arial"/>
                <a:ea typeface="SimSun"/>
                <a:cs typeface="Arial"/>
              </a:rPr>
              <a:t>. Sous </a:t>
            </a:r>
            <a:r>
              <a:rPr lang="en-US" sz="1000" b="1" dirty="0" err="1">
                <a:solidFill>
                  <a:prstClr val="black"/>
                </a:solidFill>
                <a:latin typeface="Arial"/>
                <a:ea typeface="SimSun"/>
                <a:cs typeface="Arial"/>
              </a:rPr>
              <a:t>Valeur</a:t>
            </a:r>
            <a:r>
              <a:rPr lang="fr-FR" sz="1000" dirty="0">
                <a:solidFill>
                  <a:prstClr val="black"/>
                </a:solidFill>
                <a:latin typeface="Arial"/>
                <a:ea typeface="SimSun"/>
                <a:cs typeface="Arial"/>
              </a:rPr>
              <a:t>, sélectionnez </a:t>
            </a:r>
            <a:r>
              <a:rPr lang="en-US" sz="1000" b="1" dirty="0">
                <a:solidFill>
                  <a:prstClr val="black"/>
                </a:solidFill>
                <a:latin typeface="Arial"/>
                <a:ea typeface="SimSun"/>
                <a:cs typeface="Arial"/>
              </a:rPr>
              <a:t>High</a:t>
            </a:r>
            <a:r>
              <a:rPr lang="en-US" sz="1000" dirty="0">
                <a:solidFill>
                  <a:prstClr val="black"/>
                </a:solidFill>
                <a:latin typeface="Arial"/>
                <a:ea typeface="SimSun"/>
                <a:cs typeface="Arial"/>
              </a:rPr>
              <a:t> (Haut)</a:t>
            </a:r>
            <a:r>
              <a:rPr lang="fr-FR" sz="1000" dirty="0">
                <a:solidFill>
                  <a:prstClr val="black"/>
                </a:solidFill>
                <a:latin typeface="Arial"/>
                <a:ea typeface="SimSun"/>
                <a:cs typeface="Arial"/>
              </a:rPr>
              <a:t>, puis cliquez sur </a:t>
            </a:r>
            <a:r>
              <a:rPr lang="en-US" sz="1000" b="1" dirty="0">
                <a:solidFill>
                  <a:prstClr val="black"/>
                </a:solidFill>
                <a:latin typeface="Arial"/>
                <a:ea typeface="SimSun"/>
                <a:cs typeface="Arial"/>
              </a:rPr>
              <a:t>OK</a:t>
            </a:r>
            <a:r>
              <a:rPr lang="fr-FR" sz="1000" dirty="0" smtClean="0">
                <a:solidFill>
                  <a:prstClr val="black"/>
                </a:solidFill>
                <a:latin typeface="Arial"/>
                <a:ea typeface="Calibri"/>
                <a:cs typeface="Times New Roman"/>
              </a:rPr>
              <a:t>.</a:t>
            </a:r>
            <a:endParaRPr lang="fr-FR" sz="1000" dirty="0" smtClean="0">
              <a:solidFill>
                <a:prstClr val="black"/>
              </a:solidFill>
              <a:latin typeface="Arial"/>
              <a:ea typeface="Calibri"/>
              <a:cs typeface="Times New Roman"/>
            </a:endParaRPr>
          </a:p>
          <a:p>
            <a:pPr marL="342900" lvl="0" indent="-342900">
              <a:lnSpc>
                <a:spcPct val="114000"/>
              </a:lnSpc>
              <a:spcAft>
                <a:spcPts val="995"/>
              </a:spcAft>
              <a:buFont typeface="+mj-lt"/>
              <a:buAutoNum type="arabicPeriod" startAt="4"/>
            </a:pPr>
            <a:r>
              <a:rPr lang="fr-FR" sz="1000" dirty="0" smtClean="0">
                <a:solidFill>
                  <a:prstClr val="black"/>
                </a:solidFill>
                <a:latin typeface="Arial"/>
                <a:ea typeface="Calibri"/>
                <a:cs typeface="Times New Roman"/>
              </a:rPr>
              <a:t>Cliquez sur l'onglet </a:t>
            </a:r>
            <a:r>
              <a:rPr lang="fr-FR" sz="1000" b="1" dirty="0" smtClean="0">
                <a:solidFill>
                  <a:prstClr val="black"/>
                </a:solidFill>
                <a:latin typeface="Arial"/>
                <a:ea typeface="Calibri"/>
                <a:cs typeface="Times New Roman"/>
              </a:rPr>
              <a:t>Planification</a:t>
            </a:r>
            <a:r>
              <a:rPr lang="fr-FR" sz="1000" dirty="0" smtClean="0">
                <a:solidFill>
                  <a:prstClr val="black"/>
                </a:solidFill>
                <a:latin typeface="Arial"/>
                <a:ea typeface="Calibri"/>
                <a:cs typeface="Times New Roman"/>
              </a:rPr>
              <a:t>. Dans la section </a:t>
            </a:r>
            <a:r>
              <a:rPr lang="fr-FR" sz="1000" b="1" dirty="0" smtClean="0">
                <a:solidFill>
                  <a:prstClr val="black"/>
                </a:solidFill>
                <a:latin typeface="Arial"/>
                <a:ea typeface="Calibri"/>
                <a:cs typeface="Times New Roman"/>
              </a:rPr>
              <a:t>Planification</a:t>
            </a:r>
            <a:r>
              <a:rPr lang="fr-FR" sz="1000" dirty="0" smtClean="0">
                <a:solidFill>
                  <a:prstClr val="black"/>
                </a:solidFill>
                <a:latin typeface="Arial"/>
                <a:ea typeface="Calibri"/>
                <a:cs typeface="Times New Roman"/>
              </a:rPr>
              <a:t>, cliquez sur </a:t>
            </a:r>
            <a:r>
              <a:rPr lang="fr-FR" sz="1000" b="1" dirty="0" smtClean="0">
                <a:solidFill>
                  <a:prstClr val="black"/>
                </a:solidFill>
                <a:latin typeface="Arial"/>
                <a:ea typeface="Calibri"/>
                <a:cs typeface="Times New Roman"/>
              </a:rPr>
              <a:t>Toutes les semaines</a:t>
            </a:r>
            <a:r>
              <a:rPr lang="fr-FR" sz="1000" dirty="0" smtClean="0">
                <a:solidFill>
                  <a:prstClr val="black"/>
                </a:solidFill>
                <a:latin typeface="Arial"/>
                <a:ea typeface="Calibri"/>
                <a:cs typeface="Times New Roman"/>
              </a:rPr>
              <a:t>, puis sélectionnez </a:t>
            </a:r>
            <a:r>
              <a:rPr lang="fr-FR" sz="1000" b="1" dirty="0" smtClean="0">
                <a:solidFill>
                  <a:prstClr val="black"/>
                </a:solidFill>
                <a:latin typeface="Arial"/>
                <a:ea typeface="SimSun"/>
                <a:cs typeface="Arial"/>
              </a:rPr>
              <a:t>dimanche</a:t>
            </a:r>
            <a:r>
              <a:rPr lang="fr-FR" sz="1000" dirty="0" smtClean="0">
                <a:solidFill>
                  <a:prstClr val="black"/>
                </a:solidFill>
                <a:latin typeface="Arial"/>
                <a:ea typeface="Calibri"/>
                <a:cs typeface="Times New Roman"/>
              </a:rPr>
              <a:t>. L'exécution hebdomadaire de la tâche garantit que vous interceptez tous les documents qui ont pu être ignorés suite à une panne de service ou autre événement perturbateur.</a:t>
            </a:r>
          </a:p>
          <a:p>
            <a:pPr marL="342900" lvl="0" indent="-342900">
              <a:lnSpc>
                <a:spcPct val="114000"/>
              </a:lnSpc>
              <a:spcAft>
                <a:spcPts val="995"/>
              </a:spcAft>
              <a:buFont typeface="+mj-lt"/>
              <a:buAutoNum type="arabicPeriod" startAt="4"/>
            </a:pPr>
            <a:r>
              <a:rPr lang="fr-FR" sz="1000" dirty="0" smtClean="0">
                <a:solidFill>
                  <a:prstClr val="black"/>
                </a:solidFill>
                <a:latin typeface="Arial"/>
                <a:ea typeface="Calibri"/>
                <a:cs typeface="Times New Roman"/>
              </a:rPr>
              <a:t>Dans la section </a:t>
            </a:r>
            <a:r>
              <a:rPr lang="fr-FR" sz="1000" b="1" dirty="0" smtClean="0">
                <a:solidFill>
                  <a:prstClr val="black"/>
                </a:solidFill>
                <a:latin typeface="Arial"/>
                <a:ea typeface="Calibri"/>
                <a:cs typeface="Times New Roman"/>
              </a:rPr>
              <a:t>Opération continue</a:t>
            </a:r>
            <a:r>
              <a:rPr lang="fr-FR" sz="1000" dirty="0" smtClean="0">
                <a:solidFill>
                  <a:prstClr val="black"/>
                </a:solidFill>
                <a:latin typeface="Arial"/>
                <a:ea typeface="Calibri"/>
                <a:cs typeface="Times New Roman"/>
              </a:rPr>
              <a:t>, sélectionnez </a:t>
            </a:r>
            <a:r>
              <a:rPr lang="fr-FR" sz="1000" b="1" dirty="0" smtClean="0">
                <a:solidFill>
                  <a:prstClr val="black"/>
                </a:solidFill>
                <a:latin typeface="Arial"/>
                <a:ea typeface="Calibri"/>
                <a:cs typeface="Times New Roman"/>
              </a:rPr>
              <a:t>Exécuter en continu sur les nouveaux fichiers</a:t>
            </a:r>
            <a:r>
              <a:rPr lang="fr-FR" sz="1000" dirty="0" smtClean="0">
                <a:solidFill>
                  <a:prstClr val="black"/>
                </a:solidFill>
                <a:latin typeface="Arial"/>
                <a:ea typeface="Calibri"/>
                <a:cs typeface="Times New Roman"/>
              </a:rPr>
              <a:t>, puis cliquez sur </a:t>
            </a:r>
            <a:r>
              <a:rPr lang="fr-FR" sz="1000" b="1" dirty="0" smtClean="0">
                <a:solidFill>
                  <a:prstClr val="black"/>
                </a:solidFill>
                <a:latin typeface="Arial"/>
                <a:ea typeface="Calibri"/>
                <a:cs typeface="Times New Roman"/>
              </a:rPr>
              <a:t>OK</a:t>
            </a:r>
            <a:r>
              <a:rPr lang="fr-FR" sz="1000" dirty="0" smtClean="0">
                <a:solidFill>
                  <a:prstClr val="black"/>
                </a:solidFill>
                <a:latin typeface="Arial"/>
                <a:ea typeface="Calibri"/>
                <a:cs typeface="Times New Roman"/>
              </a:rPr>
              <a:t>. Vous devez maintenant avoir une tâche de gestion de fichiers intitulée </a:t>
            </a:r>
            <a:r>
              <a:rPr lang="fr-FR" sz="1000" b="1" dirty="0" smtClean="0">
                <a:solidFill>
                  <a:prstClr val="black"/>
                </a:solidFill>
                <a:latin typeface="Arial"/>
                <a:ea typeface="Calibri"/>
                <a:cs typeface="Times New Roman"/>
              </a:rPr>
              <a:t>Impact haut</a:t>
            </a:r>
            <a:r>
              <a:rPr lang="fr-FR" sz="1000" dirty="0" smtClean="0">
                <a:solidFill>
                  <a:prstClr val="black"/>
                </a:solidFill>
                <a:latin typeface="Arial"/>
                <a:ea typeface="Calibri"/>
                <a:cs typeface="Times New Roman"/>
              </a:rPr>
              <a:t>. </a:t>
            </a:r>
          </a:p>
        </p:txBody>
      </p:sp>
      <p:sp>
        <p:nvSpPr>
          <p:cNvPr id="4" name="Slide Number Placeholder 3"/>
          <p:cNvSpPr>
            <a:spLocks noGrp="1"/>
          </p:cNvSpPr>
          <p:nvPr>
            <p:ph type="sldNum" sz="quarter" idx="10"/>
          </p:nvPr>
        </p:nvSpPr>
        <p:spPr/>
        <p:txBody>
          <a:bodyPr/>
          <a:lstStyle/>
          <a:p>
            <a:fld id="{B0DCCA6E-50B3-4613-98BC-509B80EFCF86}" type="slidenum">
              <a:rPr lang="fr-FR" smtClean="0"/>
              <a:pPr/>
              <a:t>48</a:t>
            </a:fld>
            <a:endParaRPr lang="fr-FR"/>
          </a:p>
        </p:txBody>
      </p:sp>
      <p:sp>
        <p:nvSpPr>
          <p:cNvPr id="9" name="TextBox 8"/>
          <p:cNvSpPr txBox="1"/>
          <p:nvPr/>
        </p:nvSpPr>
        <p:spPr>
          <a:xfrm>
            <a:off x="0" y="8890000"/>
            <a:ext cx="3429000" cy="246221"/>
          </a:xfrm>
          <a:prstGeom prst="rect">
            <a:avLst/>
          </a:prstGeom>
          <a:noFill/>
        </p:spPr>
        <p:txBody>
          <a:bodyPr vert="horz" wrap="square" rtlCol="0">
            <a:spAutoFit/>
          </a:bodyPr>
          <a:lstStyle/>
          <a:p>
            <a:r>
              <a:rPr lang="fr-FR" sz="1000" smtClean="0">
                <a:latin typeface="Arial"/>
              </a:rPr>
              <a:t>(Remarques supplémentaires sur la diapositive suivante)</a:t>
            </a:r>
            <a:endParaRPr lang="fr-FR" sz="1000">
              <a:latin typeface="Arial"/>
            </a:endParaRP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10" name="Rectangle 9"/>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 Planification et implémentation d'une infrastructure de gestion des droits relatifs à l'information (IRM)</a:t>
            </a:r>
            <a:endParaRPr lang="fr-FR" sz="1200" b="1">
              <a:solidFill>
                <a:srgbClr val="336699"/>
              </a:solidFill>
              <a:latin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5" y="2093976"/>
            <a:ext cx="6318505" cy="6604000"/>
          </a:xfrm>
        </p:spPr>
        <p:txBody>
          <a:bodyPr>
            <a:noAutofit/>
          </a:bodyPr>
          <a:lstStyle/>
          <a:p>
            <a:pPr lvl="0">
              <a:lnSpc>
                <a:spcPct val="114000"/>
              </a:lnSpc>
              <a:spcAft>
                <a:spcPts val="300"/>
              </a:spcAft>
            </a:pPr>
            <a:r>
              <a:rPr lang="fr-FR" sz="1000" b="1" dirty="0" smtClean="0">
                <a:solidFill>
                  <a:prstClr val="black"/>
                </a:solidFill>
                <a:latin typeface="Arial"/>
                <a:ea typeface="Calibri"/>
                <a:cs typeface="Times New Roman"/>
              </a:rPr>
              <a:t>Utiliser les commandes Windows </a:t>
            </a:r>
            <a:r>
              <a:rPr lang="fr-FR" sz="1000" b="1" dirty="0" err="1" smtClean="0">
                <a:solidFill>
                  <a:prstClr val="black"/>
                </a:solidFill>
                <a:latin typeface="Arial"/>
                <a:ea typeface="Calibri"/>
                <a:cs typeface="Times New Roman"/>
              </a:rPr>
              <a:t>PowerShell</a:t>
            </a:r>
            <a:r>
              <a:rPr lang="fr-FR" sz="1000" b="1" dirty="0" smtClean="0">
                <a:solidFill>
                  <a:prstClr val="black"/>
                </a:solidFill>
                <a:latin typeface="Arial"/>
                <a:ea typeface="Calibri"/>
                <a:cs typeface="Times New Roman"/>
              </a:rPr>
              <a:t> équivalentes</a:t>
            </a:r>
            <a:endParaRPr lang="fr-FR" sz="1000" dirty="0" smtClean="0">
              <a:solidFill>
                <a:prstClr val="black"/>
              </a:solidFill>
              <a:latin typeface="Arial"/>
              <a:ea typeface="Calibri"/>
              <a:cs typeface="Times New Roman"/>
            </a:endParaRPr>
          </a:p>
          <a:p>
            <a:pPr lvl="0">
              <a:lnSpc>
                <a:spcPct val="114000"/>
              </a:lnSpc>
              <a:spcAft>
                <a:spcPts val="995"/>
              </a:spcAft>
            </a:pPr>
            <a:r>
              <a:rPr lang="fr-FR" sz="1000" dirty="0" smtClean="0">
                <a:solidFill>
                  <a:prstClr val="black"/>
                </a:solidFill>
                <a:latin typeface="Arial"/>
                <a:ea typeface="Calibri"/>
                <a:cs typeface="Times New Roman"/>
              </a:rPr>
              <a:t>Les applets de commande Windows </a:t>
            </a:r>
            <a:r>
              <a:rPr lang="fr-FR" sz="1000" dirty="0" err="1" smtClean="0">
                <a:solidFill>
                  <a:prstClr val="black"/>
                </a:solidFill>
                <a:latin typeface="Arial"/>
                <a:ea typeface="Calibri"/>
                <a:cs typeface="Times New Roman"/>
              </a:rPr>
              <a:t>PowerShell</a:t>
            </a:r>
            <a:r>
              <a:rPr lang="fr-FR" sz="1000" dirty="0" smtClean="0">
                <a:solidFill>
                  <a:prstClr val="black"/>
                </a:solidFill>
                <a:latin typeface="Arial"/>
                <a:ea typeface="Calibri"/>
                <a:cs typeface="Times New Roman"/>
              </a:rPr>
              <a:t> suivantes exécutent la même fonction que la procédure </a:t>
            </a:r>
            <a:r>
              <a:rPr lang="fr-FR" sz="1000" dirty="0" smtClean="0">
                <a:solidFill>
                  <a:prstClr val="black"/>
                </a:solidFill>
                <a:latin typeface="Arial"/>
                <a:ea typeface="SimSun"/>
                <a:cs typeface="Arial"/>
              </a:rPr>
              <a:t>suivante</a:t>
            </a:r>
            <a:r>
              <a:rPr lang="fr-FR" sz="1000" dirty="0" smtClean="0">
                <a:solidFill>
                  <a:prstClr val="black"/>
                </a:solidFill>
                <a:latin typeface="Arial"/>
                <a:ea typeface="Calibri"/>
                <a:cs typeface="Times New Roman"/>
              </a:rPr>
              <a:t>. Entrez chaque applet de commande sur une seule ligne, même si elle se présente ici sur plusieurs lignes en raison de contraintes de mise en forme. Tapez l'applet suivante, puis appuyez sur Entrée : </a:t>
            </a:r>
          </a:p>
          <a:p>
            <a:pPr lvl="0">
              <a:lnSpc>
                <a:spcPct val="114000"/>
              </a:lnSpc>
              <a:spcAft>
                <a:spcPts val="995"/>
              </a:spcAft>
            </a:pPr>
            <a:r>
              <a:rPr lang="fr-FR" sz="1000" b="1" dirty="0">
                <a:solidFill>
                  <a:prstClr val="black"/>
                </a:solidFill>
                <a:latin typeface="Arial"/>
                <a:ea typeface="Times New Roman"/>
                <a:cs typeface="Times New Roman"/>
              </a:rPr>
              <a:t>$</a:t>
            </a:r>
            <a:r>
              <a:rPr lang="fr-FR" sz="1000" b="1" dirty="0" err="1">
                <a:solidFill>
                  <a:prstClr val="black"/>
                </a:solidFill>
                <a:latin typeface="Arial"/>
                <a:ea typeface="Times New Roman"/>
                <a:cs typeface="Times New Roman"/>
              </a:rPr>
              <a:t>fmjRmsEncryption</a:t>
            </a:r>
            <a:r>
              <a:rPr lang="fr-FR" sz="1000" b="1" dirty="0">
                <a:solidFill>
                  <a:prstClr val="black"/>
                </a:solidFill>
                <a:latin typeface="Arial"/>
                <a:ea typeface="Times New Roman"/>
                <a:cs typeface="Times New Roman"/>
              </a:rPr>
              <a:t> = New-</a:t>
            </a:r>
            <a:r>
              <a:rPr lang="fr-FR" sz="1000" b="1" dirty="0" err="1">
                <a:solidFill>
                  <a:prstClr val="black"/>
                </a:solidFill>
                <a:latin typeface="Arial"/>
                <a:ea typeface="Times New Roman"/>
                <a:cs typeface="Times New Roman"/>
              </a:rPr>
              <a:t>FSRMFmjAction</a:t>
            </a:r>
            <a:r>
              <a:rPr lang="fr-FR" sz="1000" b="1" dirty="0">
                <a:solidFill>
                  <a:prstClr val="black"/>
                </a:solidFill>
                <a:latin typeface="Arial"/>
                <a:ea typeface="Times New Roman"/>
                <a:cs typeface="Times New Roman"/>
              </a:rPr>
              <a:t> -Type '</a:t>
            </a:r>
            <a:r>
              <a:rPr lang="fr-FR" sz="1000" b="1" dirty="0" err="1">
                <a:solidFill>
                  <a:prstClr val="black"/>
                </a:solidFill>
                <a:latin typeface="Arial"/>
                <a:ea typeface="Times New Roman"/>
                <a:cs typeface="Times New Roman"/>
              </a:rPr>
              <a:t>Rms</a:t>
            </a:r>
            <a:r>
              <a:rPr lang="fr-FR" sz="1000" b="1" dirty="0">
                <a:solidFill>
                  <a:prstClr val="black"/>
                </a:solidFill>
                <a:latin typeface="Arial"/>
                <a:ea typeface="Times New Roman"/>
                <a:cs typeface="Times New Roman"/>
              </a:rPr>
              <a:t>' -</a:t>
            </a:r>
            <a:r>
              <a:rPr lang="fr-FR" sz="1000" b="1" dirty="0" err="1">
                <a:solidFill>
                  <a:prstClr val="black"/>
                </a:solidFill>
                <a:latin typeface="Arial"/>
                <a:ea typeface="Times New Roman"/>
                <a:cs typeface="Times New Roman"/>
              </a:rPr>
              <a:t>RmsTemplate</a:t>
            </a:r>
            <a:r>
              <a:rPr lang="fr-FR" sz="1000" b="1" dirty="0">
                <a:solidFill>
                  <a:prstClr val="black"/>
                </a:solidFill>
                <a:latin typeface="Arial"/>
                <a:ea typeface="Times New Roman"/>
                <a:cs typeface="Times New Roman"/>
              </a:rPr>
              <a:t> 'Administrateur financier </a:t>
            </a:r>
            <a:r>
              <a:rPr lang="fr-FR" sz="1000" b="1" dirty="0" err="1">
                <a:solidFill>
                  <a:prstClr val="black"/>
                </a:solidFill>
                <a:latin typeface="Arial"/>
                <a:ea typeface="Times New Roman"/>
                <a:cs typeface="Times New Roman"/>
              </a:rPr>
              <a:t>Adatum</a:t>
            </a:r>
            <a:r>
              <a:rPr lang="fr-FR" sz="1000" b="1" dirty="0">
                <a:solidFill>
                  <a:prstClr val="black"/>
                </a:solidFill>
                <a:latin typeface="Arial"/>
                <a:ea typeface="Times New Roman"/>
                <a:cs typeface="Times New Roman"/>
              </a:rPr>
              <a:t> uniquement'</a:t>
            </a:r>
            <a:endParaRPr lang="fr-FR" sz="1000" b="1" dirty="0" smtClean="0">
              <a:solidFill>
                <a:prstClr val="black"/>
              </a:solidFill>
              <a:latin typeface="Arial"/>
              <a:ea typeface="Times New Roman"/>
              <a:cs typeface="Times New Roman"/>
            </a:endParaRPr>
          </a:p>
          <a:p>
            <a:pPr lvl="0">
              <a:lnSpc>
                <a:spcPct val="114000"/>
              </a:lnSpc>
              <a:spcAft>
                <a:spcPts val="995"/>
              </a:spcAft>
            </a:pPr>
            <a:r>
              <a:rPr lang="fr-FR" sz="1000" b="1" dirty="0" smtClean="0">
                <a:solidFill>
                  <a:prstClr val="black"/>
                </a:solidFill>
                <a:latin typeface="Arial"/>
                <a:ea typeface="Times New Roman"/>
                <a:cs typeface="Times New Roman"/>
              </a:rPr>
              <a:t>$fmjCondition1 = New-</a:t>
            </a:r>
            <a:r>
              <a:rPr lang="fr-FR" sz="1000" b="1" dirty="0" err="1" smtClean="0">
                <a:solidFill>
                  <a:prstClr val="black"/>
                </a:solidFill>
                <a:latin typeface="Arial"/>
                <a:ea typeface="Times New Roman"/>
                <a:cs typeface="Times New Roman"/>
              </a:rPr>
              <a:t>FSRMFmjCondition</a:t>
            </a:r>
            <a:r>
              <a:rPr lang="fr-FR" sz="1000" b="1" dirty="0" smtClean="0">
                <a:solidFill>
                  <a:prstClr val="black"/>
                </a:solidFill>
                <a:latin typeface="Arial"/>
                <a:ea typeface="Times New Roman"/>
                <a:cs typeface="Times New Roman"/>
              </a:rPr>
              <a:t> -</a:t>
            </a:r>
            <a:r>
              <a:rPr lang="fr-FR" sz="1000" b="1" dirty="0" err="1" smtClean="0">
                <a:solidFill>
                  <a:prstClr val="black"/>
                </a:solidFill>
                <a:latin typeface="Arial"/>
                <a:ea typeface="Times New Roman"/>
                <a:cs typeface="Times New Roman"/>
              </a:rPr>
              <a:t>Property</a:t>
            </a:r>
            <a:r>
              <a:rPr lang="fr-FR" sz="1000" b="1" dirty="0" smtClean="0">
                <a:solidFill>
                  <a:prstClr val="black"/>
                </a:solidFill>
                <a:latin typeface="Arial"/>
                <a:ea typeface="Times New Roman"/>
                <a:cs typeface="Times New Roman"/>
              </a:rPr>
              <a:t> 'PII_MS' -Condition '</a:t>
            </a:r>
            <a:r>
              <a:rPr lang="fr-FR" sz="1000" b="1" dirty="0" err="1" smtClean="0">
                <a:solidFill>
                  <a:prstClr val="black"/>
                </a:solidFill>
                <a:latin typeface="Arial"/>
                <a:ea typeface="Times New Roman"/>
                <a:cs typeface="Times New Roman"/>
              </a:rPr>
              <a:t>Equal</a:t>
            </a:r>
            <a:r>
              <a:rPr lang="fr-FR" sz="1000" b="1" dirty="0" smtClean="0">
                <a:solidFill>
                  <a:prstClr val="black"/>
                </a:solidFill>
                <a:latin typeface="Arial"/>
                <a:ea typeface="Times New Roman"/>
                <a:cs typeface="Times New Roman"/>
              </a:rPr>
              <a:t>' –Value '5000'</a:t>
            </a:r>
          </a:p>
          <a:p>
            <a:pPr lvl="0">
              <a:lnSpc>
                <a:spcPct val="114000"/>
              </a:lnSpc>
              <a:spcAft>
                <a:spcPts val="995"/>
              </a:spcAft>
            </a:pPr>
            <a:r>
              <a:rPr lang="fr-FR" sz="1000" b="1" dirty="0" smtClean="0">
                <a:solidFill>
                  <a:prstClr val="black"/>
                </a:solidFill>
                <a:latin typeface="Arial"/>
                <a:ea typeface="Times New Roman"/>
                <a:cs typeface="Times New Roman"/>
              </a:rPr>
              <a:t>$date = </a:t>
            </a:r>
            <a:r>
              <a:rPr lang="fr-FR" sz="1000" b="1" dirty="0" err="1" smtClean="0">
                <a:solidFill>
                  <a:prstClr val="black"/>
                </a:solidFill>
                <a:latin typeface="Arial"/>
                <a:ea typeface="Times New Roman"/>
                <a:cs typeface="Times New Roman"/>
              </a:rPr>
              <a:t>get</a:t>
            </a:r>
            <a:r>
              <a:rPr lang="fr-FR" sz="1000" b="1" dirty="0" smtClean="0">
                <a:solidFill>
                  <a:prstClr val="black"/>
                </a:solidFill>
                <a:latin typeface="Arial"/>
                <a:ea typeface="Times New Roman"/>
                <a:cs typeface="Times New Roman"/>
              </a:rPr>
              <a:t>-date</a:t>
            </a:r>
          </a:p>
          <a:p>
            <a:pPr lvl="0">
              <a:lnSpc>
                <a:spcPct val="114000"/>
              </a:lnSpc>
              <a:spcAft>
                <a:spcPts val="995"/>
              </a:spcAft>
            </a:pPr>
            <a:r>
              <a:rPr lang="fr-FR" sz="1000" b="1" dirty="0" smtClean="0">
                <a:solidFill>
                  <a:prstClr val="black"/>
                </a:solidFill>
                <a:latin typeface="Arial"/>
                <a:ea typeface="Times New Roman"/>
                <a:cs typeface="Times New Roman"/>
              </a:rPr>
              <a:t>$</a:t>
            </a:r>
            <a:r>
              <a:rPr lang="fr-FR" sz="1000" b="1" dirty="0" err="1" smtClean="0">
                <a:solidFill>
                  <a:prstClr val="black"/>
                </a:solidFill>
                <a:latin typeface="Arial"/>
                <a:ea typeface="Times New Roman"/>
                <a:cs typeface="Times New Roman"/>
              </a:rPr>
              <a:t>schedule</a:t>
            </a:r>
            <a:r>
              <a:rPr lang="fr-FR" sz="1000" b="1" dirty="0" smtClean="0">
                <a:solidFill>
                  <a:prstClr val="black"/>
                </a:solidFill>
                <a:latin typeface="Arial"/>
                <a:ea typeface="Times New Roman"/>
                <a:cs typeface="Times New Roman"/>
              </a:rPr>
              <a:t> = New-</a:t>
            </a:r>
            <a:r>
              <a:rPr lang="fr-FR" sz="1000" b="1" dirty="0" err="1" smtClean="0">
                <a:solidFill>
                  <a:prstClr val="black"/>
                </a:solidFill>
                <a:latin typeface="Arial"/>
                <a:ea typeface="Times New Roman"/>
                <a:cs typeface="Times New Roman"/>
              </a:rPr>
              <a:t>FsrmScheduledTask</a:t>
            </a:r>
            <a:r>
              <a:rPr lang="fr-FR" sz="1000" b="1" dirty="0" smtClean="0">
                <a:solidFill>
                  <a:prstClr val="black"/>
                </a:solidFill>
                <a:latin typeface="Arial"/>
                <a:ea typeface="Times New Roman"/>
                <a:cs typeface="Times New Roman"/>
              </a:rPr>
              <a:t> -Time $date -</a:t>
            </a:r>
            <a:r>
              <a:rPr lang="fr-FR" sz="1000" b="1" dirty="0" err="1" smtClean="0">
                <a:solidFill>
                  <a:prstClr val="black"/>
                </a:solidFill>
                <a:latin typeface="Arial"/>
                <a:ea typeface="Times New Roman"/>
                <a:cs typeface="Times New Roman"/>
              </a:rPr>
              <a:t>Weekly</a:t>
            </a:r>
            <a:r>
              <a:rPr lang="fr-FR" sz="1000" b="1" dirty="0" smtClean="0">
                <a:solidFill>
                  <a:prstClr val="black"/>
                </a:solidFill>
                <a:latin typeface="Arial"/>
                <a:ea typeface="Times New Roman"/>
                <a:cs typeface="Times New Roman"/>
              </a:rPr>
              <a:t> @('</a:t>
            </a:r>
            <a:r>
              <a:rPr lang="fr-FR" sz="1000" b="1" dirty="0" err="1" smtClean="0">
                <a:solidFill>
                  <a:prstClr val="black"/>
                </a:solidFill>
                <a:latin typeface="Arial"/>
                <a:ea typeface="Times New Roman"/>
                <a:cs typeface="Times New Roman"/>
              </a:rPr>
              <a:t>Sunday</a:t>
            </a:r>
            <a:r>
              <a:rPr lang="fr-FR" sz="1000" b="1" dirty="0" smtClean="0">
                <a:solidFill>
                  <a:prstClr val="black"/>
                </a:solidFill>
                <a:latin typeface="Arial"/>
                <a:ea typeface="Times New Roman"/>
                <a:cs typeface="Times New Roman"/>
              </a:rPr>
              <a:t>') </a:t>
            </a:r>
          </a:p>
          <a:p>
            <a:pPr lvl="0">
              <a:lnSpc>
                <a:spcPct val="114000"/>
              </a:lnSpc>
              <a:spcAft>
                <a:spcPts val="995"/>
              </a:spcAft>
            </a:pPr>
            <a:r>
              <a:rPr lang="fr-FR" sz="1000" b="1" dirty="0" smtClean="0">
                <a:solidFill>
                  <a:prstClr val="black"/>
                </a:solidFill>
                <a:latin typeface="Arial"/>
                <a:ea typeface="Times New Roman"/>
                <a:cs typeface="Times New Roman"/>
              </a:rPr>
              <a:t>$fmj1=New-</a:t>
            </a:r>
            <a:r>
              <a:rPr lang="fr-FR" sz="1000" b="1" dirty="0" err="1" smtClean="0">
                <a:solidFill>
                  <a:prstClr val="black"/>
                </a:solidFill>
                <a:latin typeface="Arial"/>
                <a:ea typeface="Times New Roman"/>
                <a:cs typeface="Times New Roman"/>
              </a:rPr>
              <a:t>FSRMFileManagementJob</a:t>
            </a:r>
            <a:r>
              <a:rPr lang="fr-FR" sz="1000" b="1" dirty="0" smtClean="0">
                <a:solidFill>
                  <a:prstClr val="black"/>
                </a:solidFill>
                <a:latin typeface="Arial"/>
                <a:ea typeface="Times New Roman"/>
                <a:cs typeface="Times New Roman"/>
              </a:rPr>
              <a:t> -Name "Impact haut" -Description "Protection RMS automatique pour les documents contenant des informations personnelles d'identification hautes" -</a:t>
            </a:r>
            <a:r>
              <a:rPr lang="fr-FR" sz="1000" b="1" dirty="0" err="1" smtClean="0">
                <a:solidFill>
                  <a:prstClr val="black"/>
                </a:solidFill>
                <a:latin typeface="Arial"/>
                <a:ea typeface="Times New Roman"/>
                <a:cs typeface="Times New Roman"/>
              </a:rPr>
              <a:t>Namespace</a:t>
            </a:r>
            <a:r>
              <a:rPr lang="fr-FR" sz="1000" b="1" dirty="0" smtClean="0">
                <a:solidFill>
                  <a:prstClr val="black"/>
                </a:solidFill>
                <a:latin typeface="Arial"/>
                <a:ea typeface="Times New Roman"/>
                <a:cs typeface="Times New Roman"/>
              </a:rPr>
              <a:t> @('C:\Finance Documents') -Action $</a:t>
            </a:r>
            <a:r>
              <a:rPr lang="fr-FR" sz="1000" b="1" dirty="0" err="1" smtClean="0">
                <a:solidFill>
                  <a:prstClr val="black"/>
                </a:solidFill>
                <a:latin typeface="Arial"/>
                <a:ea typeface="Times New Roman"/>
                <a:cs typeface="Times New Roman"/>
              </a:rPr>
              <a:t>fmjRmsEncryption</a:t>
            </a:r>
            <a:r>
              <a:rPr lang="fr-FR" sz="1000" b="1" dirty="0" smtClean="0">
                <a:solidFill>
                  <a:prstClr val="black"/>
                </a:solidFill>
                <a:latin typeface="Arial"/>
                <a:ea typeface="Times New Roman"/>
                <a:cs typeface="Times New Roman"/>
              </a:rPr>
              <a:t> -Schedule $</a:t>
            </a:r>
            <a:r>
              <a:rPr lang="fr-FR" sz="1000" b="1" dirty="0" err="1" smtClean="0">
                <a:solidFill>
                  <a:prstClr val="black"/>
                </a:solidFill>
                <a:latin typeface="Arial"/>
                <a:ea typeface="Times New Roman"/>
                <a:cs typeface="Times New Roman"/>
              </a:rPr>
              <a:t>schedule</a:t>
            </a:r>
            <a:r>
              <a:rPr lang="fr-FR" sz="1000" b="1" dirty="0" smtClean="0">
                <a:solidFill>
                  <a:prstClr val="black"/>
                </a:solidFill>
                <a:latin typeface="Arial"/>
                <a:ea typeface="Times New Roman"/>
                <a:cs typeface="Times New Roman"/>
              </a:rPr>
              <a:t> -</a:t>
            </a:r>
            <a:r>
              <a:rPr lang="fr-FR" sz="1000" b="1" dirty="0" err="1" smtClean="0">
                <a:solidFill>
                  <a:prstClr val="black"/>
                </a:solidFill>
                <a:latin typeface="Arial"/>
                <a:ea typeface="Times New Roman"/>
                <a:cs typeface="Times New Roman"/>
              </a:rPr>
              <a:t>Continuous</a:t>
            </a:r>
            <a:r>
              <a:rPr lang="fr-FR" sz="1000" b="1" dirty="0" smtClean="0">
                <a:solidFill>
                  <a:prstClr val="black"/>
                </a:solidFill>
                <a:latin typeface="Arial"/>
                <a:ea typeface="Times New Roman"/>
                <a:cs typeface="Times New Roman"/>
              </a:rPr>
              <a:t> -Condition @($fmjCondition1)</a:t>
            </a:r>
          </a:p>
          <a:p>
            <a:pPr lvl="0">
              <a:lnSpc>
                <a:spcPct val="114000"/>
              </a:lnSpc>
              <a:spcAft>
                <a:spcPts val="300"/>
              </a:spcAft>
            </a:pPr>
            <a:r>
              <a:rPr lang="fr-FR" sz="1000" b="1" dirty="0" smtClean="0">
                <a:solidFill>
                  <a:prstClr val="black"/>
                </a:solidFill>
                <a:latin typeface="Arial"/>
                <a:ea typeface="Calibri"/>
                <a:cs typeface="Times New Roman"/>
              </a:rPr>
              <a:t>Afficher les résultats </a:t>
            </a:r>
            <a:endParaRPr lang="fr-FR" sz="1000" dirty="0" smtClean="0">
              <a:solidFill>
                <a:prstClr val="black"/>
              </a:solidFill>
              <a:latin typeface="Arial"/>
              <a:ea typeface="Calibri"/>
              <a:cs typeface="Times New Roman"/>
            </a:endParaRPr>
          </a:p>
          <a:p>
            <a:pPr marL="342900" lvl="0" indent="-342900">
              <a:lnSpc>
                <a:spcPct val="114000"/>
              </a:lnSpc>
              <a:spcAft>
                <a:spcPts val="995"/>
              </a:spcAft>
              <a:buFont typeface="+mj-lt"/>
              <a:buAutoNum type="arabicPeriod"/>
            </a:pPr>
            <a:r>
              <a:rPr lang="fr-FR" sz="1000" dirty="0" smtClean="0">
                <a:solidFill>
                  <a:prstClr val="black"/>
                </a:solidFill>
                <a:latin typeface="Arial"/>
                <a:ea typeface="Times New Roman"/>
                <a:cs typeface="Times New Roman"/>
              </a:rPr>
              <a:t>Sur LON-SVR1, dans l'Explorateur de fichiers, accédez à </a:t>
            </a:r>
            <a:r>
              <a:rPr lang="fr-FR" sz="1000" b="1" dirty="0" smtClean="0">
                <a:solidFill>
                  <a:prstClr val="black"/>
                </a:solidFill>
                <a:latin typeface="Arial"/>
                <a:ea typeface="Times New Roman"/>
                <a:cs typeface="Times New Roman"/>
              </a:rPr>
              <a:t>C:\Finance Documents</a:t>
            </a:r>
            <a:r>
              <a:rPr lang="fr-FR" sz="1000" dirty="0" smtClean="0">
                <a:solidFill>
                  <a:prstClr val="black"/>
                </a:solidFill>
                <a:latin typeface="Arial"/>
                <a:ea typeface="Times New Roman"/>
                <a:cs typeface="Times New Roman"/>
              </a:rPr>
              <a:t>.</a:t>
            </a:r>
          </a:p>
          <a:p>
            <a:pPr marL="342900" lvl="0" indent="-342900">
              <a:lnSpc>
                <a:spcPct val="114000"/>
              </a:lnSpc>
              <a:spcAft>
                <a:spcPts val="995"/>
              </a:spcAft>
              <a:buFont typeface="+mj-lt"/>
              <a:buAutoNum type="arabicPeriod"/>
            </a:pPr>
            <a:r>
              <a:rPr lang="fr-FR" sz="1000" dirty="0" smtClean="0">
                <a:solidFill>
                  <a:prstClr val="black"/>
                </a:solidFill>
                <a:latin typeface="Arial"/>
                <a:ea typeface="Calibri"/>
                <a:cs typeface="Times New Roman"/>
              </a:rPr>
              <a:t>Cliquez avec le bouton droit sur le document </a:t>
            </a:r>
            <a:r>
              <a:rPr lang="fr-FR" sz="1000" b="1" dirty="0" smtClean="0">
                <a:solidFill>
                  <a:prstClr val="black"/>
                </a:solidFill>
                <a:latin typeface="Arial"/>
                <a:ea typeface="Calibri"/>
                <a:cs typeface="Times New Roman"/>
              </a:rPr>
              <a:t>Finance Memo</a:t>
            </a:r>
            <a:r>
              <a:rPr lang="fr-FR" sz="1000" dirty="0" smtClean="0">
                <a:solidFill>
                  <a:prstClr val="black"/>
                </a:solidFill>
                <a:latin typeface="Arial"/>
                <a:ea typeface="Calibri"/>
                <a:cs typeface="Times New Roman"/>
              </a:rPr>
              <a:t>, puis cliquez sur </a:t>
            </a:r>
            <a:r>
              <a:rPr lang="fr-FR" sz="1000" b="1" dirty="0" smtClean="0">
                <a:solidFill>
                  <a:prstClr val="black"/>
                </a:solidFill>
                <a:latin typeface="Arial"/>
                <a:ea typeface="Calibri"/>
                <a:cs typeface="Times New Roman"/>
              </a:rPr>
              <a:t>Propriétés</a:t>
            </a:r>
            <a:r>
              <a:rPr lang="fr-FR" sz="1000" dirty="0" smtClean="0">
                <a:solidFill>
                  <a:prstClr val="black"/>
                </a:solidFill>
                <a:latin typeface="Arial"/>
                <a:ea typeface="Calibri"/>
                <a:cs typeface="Times New Roman"/>
              </a:rPr>
              <a:t>. Cliquez sur l'onglet </a:t>
            </a:r>
            <a:r>
              <a:rPr lang="fr-FR" sz="1000" b="1" dirty="0" smtClean="0">
                <a:solidFill>
                  <a:prstClr val="black"/>
                </a:solidFill>
                <a:latin typeface="Arial"/>
                <a:ea typeface="Calibri"/>
                <a:cs typeface="Times New Roman"/>
              </a:rPr>
              <a:t>Classification</a:t>
            </a:r>
            <a:r>
              <a:rPr lang="fr-FR" sz="1000" dirty="0" smtClean="0">
                <a:solidFill>
                  <a:prstClr val="black"/>
                </a:solidFill>
                <a:latin typeface="Arial"/>
                <a:ea typeface="Calibri"/>
                <a:cs typeface="Times New Roman"/>
              </a:rPr>
              <a:t>, puis notez que la propriété </a:t>
            </a:r>
            <a:r>
              <a:rPr lang="fr-FR" sz="1000" b="1" dirty="0" smtClean="0">
                <a:solidFill>
                  <a:prstClr val="black"/>
                </a:solidFill>
                <a:latin typeface="Arial"/>
                <a:ea typeface="Calibri"/>
                <a:cs typeface="Times New Roman"/>
              </a:rPr>
              <a:t>Impact</a:t>
            </a:r>
            <a:r>
              <a:rPr lang="fr-FR" sz="1000" dirty="0" smtClean="0">
                <a:solidFill>
                  <a:prstClr val="black"/>
                </a:solidFill>
                <a:latin typeface="Arial"/>
                <a:ea typeface="Calibri"/>
                <a:cs typeface="Times New Roman"/>
              </a:rPr>
              <a:t> n'a actuellement aucune valeur. Cliquez sur </a:t>
            </a:r>
            <a:r>
              <a:rPr lang="fr-FR" sz="1000" b="1" dirty="0" smtClean="0">
                <a:solidFill>
                  <a:prstClr val="black"/>
                </a:solidFill>
                <a:latin typeface="Arial"/>
                <a:ea typeface="Calibri"/>
                <a:cs typeface="Times New Roman"/>
              </a:rPr>
              <a:t>Annuler</a:t>
            </a:r>
            <a:r>
              <a:rPr lang="fr-FR" sz="1000" dirty="0" smtClean="0">
                <a:solidFill>
                  <a:prstClr val="black"/>
                </a:solidFill>
                <a:latin typeface="Arial"/>
                <a:ea typeface="Calibri"/>
                <a:cs typeface="Times New Roman"/>
              </a:rPr>
              <a:t>. </a:t>
            </a:r>
          </a:p>
          <a:p>
            <a:pPr marL="342900" lvl="0" indent="-342900">
              <a:lnSpc>
                <a:spcPct val="114000"/>
              </a:lnSpc>
              <a:spcAft>
                <a:spcPts val="995"/>
              </a:spcAft>
              <a:buFont typeface="+mj-lt"/>
              <a:buAutoNum type="arabicPeriod" startAt="3"/>
            </a:pPr>
            <a:r>
              <a:rPr lang="fr-FR" sz="1000" dirty="0">
                <a:solidFill>
                  <a:prstClr val="black"/>
                </a:solidFill>
                <a:latin typeface="Arial"/>
                <a:ea typeface="SimSun"/>
                <a:cs typeface="Arial"/>
              </a:rPr>
              <a:t>Basculez vers </a:t>
            </a:r>
            <a:r>
              <a:rPr lang="en-US" sz="1000" b="1" dirty="0">
                <a:solidFill>
                  <a:prstClr val="black"/>
                </a:solidFill>
                <a:latin typeface="Arial"/>
                <a:ea typeface="SimSun"/>
                <a:cs typeface="Arial"/>
              </a:rPr>
              <a:t>LON-CL1</a:t>
            </a:r>
            <a:r>
              <a:rPr lang="fr-FR" sz="1000" dirty="0">
                <a:solidFill>
                  <a:prstClr val="black"/>
                </a:solidFill>
                <a:latin typeface="Arial"/>
                <a:ea typeface="SimSun"/>
                <a:cs typeface="Arial"/>
              </a:rPr>
              <a:t>. Connectez-vous en tant qu'</a:t>
            </a:r>
            <a:r>
              <a:rPr lang="en-US" sz="1000" b="1" dirty="0">
                <a:solidFill>
                  <a:prstClr val="black"/>
                </a:solidFill>
                <a:latin typeface="Arial"/>
                <a:ea typeface="SimSun"/>
                <a:cs typeface="Arial"/>
              </a:rPr>
              <a:t>ADATUM\Hani</a:t>
            </a:r>
            <a:r>
              <a:rPr lang="fr-FR" sz="1000" dirty="0">
                <a:solidFill>
                  <a:prstClr val="black"/>
                </a:solidFill>
                <a:latin typeface="Arial"/>
                <a:ea typeface="SimSun"/>
                <a:cs typeface="Arial"/>
              </a:rPr>
              <a:t> avec le mot de passe </a:t>
            </a:r>
            <a:r>
              <a:rPr lang="en-US" sz="1000" b="1" dirty="0">
                <a:solidFill>
                  <a:prstClr val="black"/>
                </a:solidFill>
                <a:latin typeface="Arial"/>
                <a:ea typeface="SimSun"/>
                <a:cs typeface="Arial"/>
              </a:rPr>
              <a:t>Pa$$w0rd</a:t>
            </a:r>
            <a:r>
              <a:rPr lang="fr-FR" sz="1000" dirty="0" smtClean="0">
                <a:solidFill>
                  <a:prstClr val="black"/>
                </a:solidFill>
                <a:latin typeface="Arial"/>
                <a:ea typeface="Calibri"/>
                <a:cs typeface="Times New Roman"/>
              </a:rPr>
              <a:t>.</a:t>
            </a:r>
            <a:endParaRPr lang="fr-FR" sz="1000" dirty="0" smtClean="0">
              <a:solidFill>
                <a:prstClr val="black"/>
              </a:solidFill>
              <a:latin typeface="Arial"/>
              <a:ea typeface="Calibri"/>
              <a:cs typeface="Times New Roman"/>
            </a:endParaRPr>
          </a:p>
          <a:p>
            <a:pPr marL="342900" lvl="0" indent="-342900">
              <a:lnSpc>
                <a:spcPct val="114000"/>
              </a:lnSpc>
              <a:spcAft>
                <a:spcPts val="995"/>
              </a:spcAft>
              <a:buFont typeface="+mj-lt"/>
              <a:buAutoNum type="arabicPeriod" startAt="3"/>
            </a:pPr>
            <a:r>
              <a:rPr lang="fr-FR" sz="1000" dirty="0" smtClean="0">
                <a:solidFill>
                  <a:prstClr val="black"/>
                </a:solidFill>
                <a:latin typeface="Arial"/>
                <a:ea typeface="Calibri"/>
                <a:cs typeface="Times New Roman"/>
              </a:rPr>
              <a:t>À partir du Bureau, accédez au dossier partagé </a:t>
            </a:r>
            <a:r>
              <a:rPr lang="fr-FR" sz="1000" b="1" dirty="0" smtClean="0">
                <a:solidFill>
                  <a:prstClr val="black"/>
                </a:solidFill>
                <a:latin typeface="Arial"/>
                <a:ea typeface="Calibri"/>
                <a:cs typeface="Times New Roman"/>
              </a:rPr>
              <a:t>\\LON-SVR1\Finance Documents</a:t>
            </a:r>
            <a:r>
              <a:rPr lang="fr-FR" sz="1000" dirty="0" smtClean="0">
                <a:solidFill>
                  <a:prstClr val="black"/>
                </a:solidFill>
                <a:latin typeface="Arial"/>
                <a:ea typeface="Calibri"/>
                <a:cs typeface="Times New Roman"/>
              </a:rPr>
              <a:t>.</a:t>
            </a:r>
          </a:p>
          <a:p>
            <a:pPr marL="342900" lvl="0" indent="-342900">
              <a:lnSpc>
                <a:spcPct val="114000"/>
              </a:lnSpc>
              <a:spcAft>
                <a:spcPts val="995"/>
              </a:spcAft>
              <a:buFont typeface="+mj-lt"/>
              <a:buAutoNum type="arabicPeriod" startAt="5"/>
            </a:pPr>
            <a:r>
              <a:rPr lang="fr-FR" sz="1000" dirty="0" smtClean="0">
                <a:solidFill>
                  <a:prstClr val="black"/>
                </a:solidFill>
                <a:latin typeface="Arial"/>
                <a:ea typeface="Calibri"/>
                <a:cs typeface="Times New Roman"/>
              </a:rPr>
              <a:t>Ouvrez le document </a:t>
            </a:r>
            <a:r>
              <a:rPr lang="fr-FR" sz="1000" b="1" dirty="0" smtClean="0">
                <a:solidFill>
                  <a:prstClr val="black"/>
                </a:solidFill>
                <a:latin typeface="Arial"/>
                <a:ea typeface="Calibri"/>
                <a:cs typeface="Times New Roman"/>
              </a:rPr>
              <a:t>Finance Memo</a:t>
            </a:r>
            <a:r>
              <a:rPr lang="fr-FR" sz="1000" dirty="0" smtClean="0">
                <a:solidFill>
                  <a:prstClr val="black"/>
                </a:solidFill>
                <a:latin typeface="Arial"/>
                <a:ea typeface="Calibri"/>
                <a:cs typeface="Times New Roman"/>
              </a:rPr>
              <a:t>. Tapez </a:t>
            </a:r>
            <a:r>
              <a:rPr lang="fr-FR" sz="1000" b="1" dirty="0" smtClean="0">
                <a:solidFill>
                  <a:prstClr val="black"/>
                </a:solidFill>
                <a:latin typeface="Arial"/>
                <a:ea typeface="Calibri"/>
                <a:cs typeface="Times New Roman"/>
              </a:rPr>
              <a:t>Confidentiel </a:t>
            </a:r>
            <a:r>
              <a:rPr lang="fr-FR" sz="1000" b="1" dirty="0" err="1" smtClean="0">
                <a:solidFill>
                  <a:prstClr val="black"/>
                </a:solidFill>
                <a:latin typeface="Arial"/>
                <a:ea typeface="Calibri"/>
                <a:cs typeface="Times New Roman"/>
              </a:rPr>
              <a:t>Adatum</a:t>
            </a:r>
            <a:r>
              <a:rPr lang="fr-FR" sz="1000" dirty="0" smtClean="0">
                <a:solidFill>
                  <a:prstClr val="black"/>
                </a:solidFill>
                <a:latin typeface="Arial"/>
                <a:ea typeface="Calibri"/>
                <a:cs typeface="Times New Roman"/>
              </a:rPr>
              <a:t>. Enregistrez le document, puis fermez Microsoft Word.</a:t>
            </a:r>
          </a:p>
          <a:p>
            <a:pPr lvl="0">
              <a:lnSpc>
                <a:spcPct val="114000"/>
              </a:lnSpc>
              <a:spcAft>
                <a:spcPts val="995"/>
              </a:spcAft>
            </a:pPr>
            <a:r>
              <a:rPr lang="fr-FR" sz="1000" b="1" dirty="0" smtClean="0">
                <a:solidFill>
                  <a:prstClr val="black"/>
                </a:solidFill>
                <a:latin typeface="Arial"/>
                <a:ea typeface="Calibri"/>
                <a:cs typeface="Times New Roman"/>
              </a:rPr>
              <a:t>Remarque : </a:t>
            </a:r>
            <a:r>
              <a:rPr lang="fr-FR" sz="1000" dirty="0" smtClean="0">
                <a:solidFill>
                  <a:prstClr val="black"/>
                </a:solidFill>
                <a:latin typeface="Arial"/>
                <a:ea typeface="Calibri"/>
                <a:cs typeface="Times New Roman"/>
              </a:rPr>
              <a:t>Il vous faudra peut‑être attendre 30 secondes avant que la classification ne soit effective.</a:t>
            </a:r>
          </a:p>
          <a:p>
            <a:pPr marL="342900" lvl="0" indent="-342900">
              <a:lnSpc>
                <a:spcPct val="114000"/>
              </a:lnSpc>
              <a:spcAft>
                <a:spcPts val="995"/>
              </a:spcAft>
              <a:buFont typeface="+mj-lt"/>
              <a:buAutoNum type="arabicPeriod" startAt="6"/>
            </a:pPr>
            <a:r>
              <a:rPr lang="fr-FR" sz="1000" dirty="0" smtClean="0">
                <a:solidFill>
                  <a:prstClr val="black"/>
                </a:solidFill>
                <a:latin typeface="Arial"/>
                <a:ea typeface="Calibri"/>
                <a:cs typeface="Times New Roman"/>
              </a:rPr>
              <a:t>Rebasculez vers </a:t>
            </a:r>
            <a:r>
              <a:rPr lang="fr-FR" sz="1000" b="1" dirty="0" smtClean="0">
                <a:solidFill>
                  <a:prstClr val="black"/>
                </a:solidFill>
                <a:latin typeface="Arial"/>
                <a:ea typeface="Calibri"/>
                <a:cs typeface="Times New Roman"/>
              </a:rPr>
              <a:t>LON-SVR1</a:t>
            </a:r>
            <a:r>
              <a:rPr lang="fr-FR" sz="1000" dirty="0" smtClean="0">
                <a:solidFill>
                  <a:prstClr val="black"/>
                </a:solidFill>
                <a:latin typeface="Arial"/>
                <a:ea typeface="Calibri"/>
                <a:cs typeface="Times New Roman"/>
              </a:rPr>
              <a:t>. Dans l'Explorateur de fichiers, accédez à </a:t>
            </a:r>
            <a:r>
              <a:rPr lang="fr-FR" sz="1000" b="1" dirty="0" smtClean="0">
                <a:solidFill>
                  <a:prstClr val="black"/>
                </a:solidFill>
                <a:latin typeface="Arial"/>
                <a:ea typeface="Calibri"/>
                <a:cs typeface="Times New Roman"/>
              </a:rPr>
              <a:t>C:\Finance Documents</a:t>
            </a:r>
            <a:r>
              <a:rPr lang="fr-FR" sz="1000" dirty="0" smtClean="0">
                <a:solidFill>
                  <a:prstClr val="black"/>
                </a:solidFill>
                <a:latin typeface="Arial"/>
                <a:ea typeface="Calibri"/>
                <a:cs typeface="Times New Roman"/>
              </a:rPr>
              <a:t>.</a:t>
            </a:r>
          </a:p>
          <a:p>
            <a:pPr marL="342900" lvl="0" indent="-342900">
              <a:lnSpc>
                <a:spcPct val="114000"/>
              </a:lnSpc>
              <a:spcAft>
                <a:spcPts val="995"/>
              </a:spcAft>
              <a:buFont typeface="+mj-lt"/>
              <a:buAutoNum type="arabicPeriod" startAt="6"/>
            </a:pPr>
            <a:r>
              <a:rPr lang="fr-FR" sz="1000" dirty="0" smtClean="0">
                <a:solidFill>
                  <a:prstClr val="black"/>
                </a:solidFill>
                <a:latin typeface="Arial"/>
                <a:ea typeface="Times New Roman"/>
                <a:cs typeface="Times New Roman"/>
              </a:rPr>
              <a:t>Cliquez avec le bouton droit sur le document </a:t>
            </a:r>
            <a:r>
              <a:rPr lang="fr-FR" sz="1000" b="1" dirty="0" smtClean="0">
                <a:solidFill>
                  <a:prstClr val="black"/>
                </a:solidFill>
                <a:latin typeface="Arial"/>
                <a:ea typeface="Times New Roman"/>
                <a:cs typeface="Times New Roman"/>
              </a:rPr>
              <a:t>Finance Memo</a:t>
            </a:r>
            <a:r>
              <a:rPr lang="fr-FR" sz="1000" dirty="0" smtClean="0">
                <a:solidFill>
                  <a:prstClr val="black"/>
                </a:solidFill>
                <a:latin typeface="Arial"/>
                <a:ea typeface="Times New Roman"/>
                <a:cs typeface="Times New Roman"/>
              </a:rPr>
              <a:t>, puis cliquez sur </a:t>
            </a:r>
            <a:r>
              <a:rPr lang="fr-FR" sz="1000" b="1" dirty="0" smtClean="0">
                <a:solidFill>
                  <a:prstClr val="black"/>
                </a:solidFill>
                <a:latin typeface="Arial"/>
                <a:ea typeface="Times New Roman"/>
                <a:cs typeface="Times New Roman"/>
              </a:rPr>
              <a:t>Propriétés</a:t>
            </a:r>
            <a:r>
              <a:rPr lang="fr-FR" sz="1000" dirty="0" smtClean="0">
                <a:solidFill>
                  <a:prstClr val="black"/>
                </a:solidFill>
                <a:latin typeface="Arial"/>
                <a:ea typeface="Times New Roman"/>
                <a:cs typeface="Times New Roman"/>
              </a:rPr>
              <a:t>. Cliquez sur l'onglet </a:t>
            </a:r>
            <a:r>
              <a:rPr lang="fr-FR" sz="1000" b="1" dirty="0" smtClean="0">
                <a:solidFill>
                  <a:prstClr val="black"/>
                </a:solidFill>
                <a:latin typeface="Arial"/>
                <a:ea typeface="Times New Roman"/>
                <a:cs typeface="Times New Roman"/>
              </a:rPr>
              <a:t>Classification</a:t>
            </a:r>
            <a:r>
              <a:rPr lang="fr-FR" sz="1000" dirty="0" smtClean="0">
                <a:solidFill>
                  <a:prstClr val="black"/>
                </a:solidFill>
                <a:latin typeface="Arial"/>
                <a:ea typeface="Times New Roman"/>
                <a:cs typeface="Times New Roman"/>
              </a:rPr>
              <a:t>. Notez que la propriété </a:t>
            </a:r>
            <a:r>
              <a:rPr lang="fr-FR" sz="1000" b="1" dirty="0" smtClean="0">
                <a:solidFill>
                  <a:prstClr val="black"/>
                </a:solidFill>
                <a:latin typeface="Arial"/>
                <a:ea typeface="Times New Roman"/>
                <a:cs typeface="Times New Roman"/>
              </a:rPr>
              <a:t>Impact</a:t>
            </a:r>
            <a:r>
              <a:rPr lang="fr-FR" sz="1000" dirty="0" smtClean="0">
                <a:solidFill>
                  <a:prstClr val="black"/>
                </a:solidFill>
                <a:latin typeface="Arial"/>
                <a:ea typeface="Times New Roman"/>
                <a:cs typeface="Times New Roman"/>
              </a:rPr>
              <a:t> a maintenant la valeur </a:t>
            </a:r>
            <a:r>
              <a:rPr lang="fr-FR" sz="1000" b="1" dirty="0" smtClean="0">
                <a:solidFill>
                  <a:prstClr val="black"/>
                </a:solidFill>
                <a:latin typeface="Arial"/>
                <a:ea typeface="Times New Roman"/>
                <a:cs typeface="Times New Roman"/>
              </a:rPr>
              <a:t>Haut</a:t>
            </a:r>
            <a:r>
              <a:rPr lang="fr-FR" sz="1000" dirty="0" smtClean="0">
                <a:solidFill>
                  <a:prstClr val="black"/>
                </a:solidFill>
                <a:latin typeface="Arial"/>
                <a:ea typeface="Times New Roman"/>
                <a:cs typeface="Times New Roman"/>
              </a:rPr>
              <a:t>. Cliquez sur </a:t>
            </a:r>
            <a:r>
              <a:rPr lang="fr-FR" sz="1000" b="1" dirty="0" smtClean="0">
                <a:solidFill>
                  <a:prstClr val="black"/>
                </a:solidFill>
                <a:latin typeface="Arial"/>
                <a:ea typeface="Times New Roman"/>
                <a:cs typeface="Times New Roman"/>
              </a:rPr>
              <a:t>Annuler</a:t>
            </a:r>
            <a:r>
              <a:rPr lang="fr-FR" sz="1000" dirty="0" smtClean="0">
                <a:solidFill>
                  <a:prstClr val="black"/>
                </a:solidFill>
                <a:latin typeface="Arial"/>
                <a:ea typeface="Times New Roman"/>
                <a:cs typeface="Times New Roman"/>
              </a:rPr>
              <a:t>.</a:t>
            </a:r>
            <a:endParaRPr lang="fr-FR" sz="1000" dirty="0" smtClean="0"/>
          </a:p>
        </p:txBody>
      </p:sp>
      <p:sp>
        <p:nvSpPr>
          <p:cNvPr id="4" name="Slide Number Placeholder 3"/>
          <p:cNvSpPr>
            <a:spLocks noGrp="1"/>
          </p:cNvSpPr>
          <p:nvPr>
            <p:ph type="sldNum" sz="quarter" idx="10"/>
          </p:nvPr>
        </p:nvSpPr>
        <p:spPr/>
        <p:txBody>
          <a:bodyPr/>
          <a:lstStyle/>
          <a:p>
            <a:fld id="{B0DCCA6E-50B3-4613-98BC-509B80EFCF86}" type="slidenum">
              <a:rPr lang="fr-FR" smtClean="0"/>
              <a:pPr/>
              <a:t>49</a:t>
            </a:fld>
            <a:endParaRPr lang="fr-F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9" name="Rectangle 8"/>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 Planification et implémentation d'une infrastructure de gestion des droits relatifs à l'information (IRM)</a:t>
            </a:r>
            <a:endParaRPr lang="fr-FR" sz="1200" b="1">
              <a:solidFill>
                <a:srgbClr val="336699"/>
              </a:solidFill>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À l'aide d'AD RMS et du client AD RMS, vous pouvez accroître la stratégie de sécurité de votre organisation en protégeant les informations au travers de stratégies d'utilisation permanentes, qui demeurent avec les informations, indépendamment de leur emplacement. Vous pouvez utiliser AD RMS pour protéger les informations confidentielles, telles que rapports financiers, spécifications de produit, sites intranet, sites Web, données client et messages électroniques sensibles, contre une exposition involontaire.</a:t>
            </a:r>
          </a:p>
          <a:p>
            <a:pPr>
              <a:lnSpc>
                <a:spcPct val="115000"/>
              </a:lnSpc>
              <a:spcAft>
                <a:spcPts val="1000"/>
              </a:spcAft>
            </a:pPr>
            <a:r>
              <a:rPr lang="fr-FR" sz="1000" smtClean="0">
                <a:latin typeface="Arial"/>
                <a:ea typeface="Calibri"/>
                <a:cs typeface="Times New Roman"/>
              </a:rPr>
              <a:t>Précisez que les développeurs peuvent utiliser AD RMS pour créer des solutions de protection des informations. Les services AD RMS (Active Directory Rights Management Services) correspondent à une technologie de protection des informations utilisée avec les applications AD RMS pour protéger les informations numériques authentifiées. Cette technologie fonctionne avec toute application sur laquelle vous activez AD RMS pour fournir des stratégies d'utilisation permanentes pour les informations confidentielles. En outre, AD RMS inclut un ensemble de fonctions principales qui permettent aux développeurs d'ajouter une protection des informations aux fonctionnalités des applications existantes.</a:t>
            </a:r>
          </a:p>
          <a:p>
            <a:pPr>
              <a:lnSpc>
                <a:spcPct val="115000"/>
              </a:lnSpc>
              <a:spcAft>
                <a:spcPts val="1000"/>
              </a:spcAft>
            </a:pPr>
            <a:r>
              <a:rPr lang="fr-FR" sz="1000" smtClean="0">
                <a:latin typeface="Arial"/>
                <a:ea typeface="Calibri"/>
                <a:cs typeface="Times New Roman"/>
              </a:rPr>
              <a:t>Cette rubrique explique comment AD RMS fonctionne, étape par étape, lorsqu'un utilisateur (auteur) protège les informations avec AD RMS. Parcourez l'animation, en cliquant une fois pour chaque élément numéroté. </a:t>
            </a:r>
          </a:p>
          <a:p>
            <a:pPr>
              <a:lnSpc>
                <a:spcPct val="115000"/>
              </a:lnSpc>
              <a:spcAft>
                <a:spcPts val="1000"/>
              </a:spcAft>
            </a:pPr>
            <a:r>
              <a:rPr lang="fr-FR" sz="1000" smtClean="0">
                <a:latin typeface="Arial"/>
                <a:ea typeface="Calibri"/>
                <a:cs typeface="Times New Roman"/>
              </a:rPr>
              <a:t>Le cluster AD RMS délivre un certificat de compte de droits et un </a:t>
            </a:r>
            <a:r>
              <a:rPr lang="fr-FR" sz="1000" smtClean="0">
                <a:latin typeface="Arial"/>
                <a:ea typeface="Calibri"/>
                <a:cs typeface="Segoe UI"/>
              </a:rPr>
              <a:t>certificat de licence client </a:t>
            </a:r>
            <a:r>
              <a:rPr lang="fr-FR" sz="1000" smtClean="0">
                <a:latin typeface="Arial"/>
                <a:ea typeface="Calibri"/>
                <a:cs typeface="Times New Roman"/>
              </a:rPr>
              <a:t>à l'issue des opérations suivantes :</a:t>
            </a: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Times New Roman"/>
              </a:rPr>
              <a:t>L'auteur crée un fichier et spécifie les droits et les conditions d'utilisation, à l'aide d'une application AD RMS, telle que Microsoft Word 2010. AD RMS génère une licence de publication qui contient les stratégies d'utilisation, puis lie la licence de publication au fichier protégé. </a:t>
            </a: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Times New Roman"/>
              </a:rPr>
              <a:t>L'application chiffre le fichier avec une clé symétrique, que la clé publique du cluster AD RMS chiffre. AD RMS insère la clé dans la licence de publication, puis la lie au fichier. </a:t>
            </a: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Times New Roman"/>
              </a:rPr>
              <a:t>L'auteur distribue le fichier. Le courrier électronique, les bibliothèques de documents SharePoint et les serveurs de fichiers constituent des exemples de méthodes de distribution. </a:t>
            </a: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Times New Roman"/>
              </a:rPr>
              <a:t>Le destinataire reçoit le fichier et l'ouvre à l'aide d'une application AD RMS. Si le destinataire ne possède pas un certificat de compte de droits sur l'ordinateur actuel, le cluster AD RMS émet le certificat. </a:t>
            </a: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Times New Roman"/>
              </a:rPr>
              <a:t>L'application demande une licence d'utilisation, puis envoie la demande au cluster AD RMS qui a émis la licence de publication concernant les informations sécurisées. </a:t>
            </a:r>
          </a:p>
        </p:txBody>
      </p:sp>
      <p:sp>
        <p:nvSpPr>
          <p:cNvPr id="4" name="Slide Number Placeholder 3"/>
          <p:cNvSpPr>
            <a:spLocks noGrp="1"/>
          </p:cNvSpPr>
          <p:nvPr>
            <p:ph type="sldNum" sz="quarter" idx="10"/>
          </p:nvPr>
        </p:nvSpPr>
        <p:spPr/>
        <p:txBody>
          <a:bodyPr/>
          <a:lstStyle/>
          <a:p>
            <a:fld id="{5683F72D-4582-45DC-91B3-992085101A36}" type="slidenum">
              <a:rPr lang="fr-FR" smtClean="0"/>
              <a:t>5</a:t>
            </a:fld>
            <a:endParaRPr lang="fr-FR"/>
          </a:p>
        </p:txBody>
      </p:sp>
      <p:sp>
        <p:nvSpPr>
          <p:cNvPr id="7" name="TextBox 6"/>
          <p:cNvSpPr txBox="1"/>
          <p:nvPr/>
        </p:nvSpPr>
        <p:spPr>
          <a:xfrm>
            <a:off x="0" y="8890000"/>
            <a:ext cx="3581400" cy="246221"/>
          </a:xfrm>
          <a:prstGeom prst="rect">
            <a:avLst/>
          </a:prstGeom>
          <a:noFill/>
        </p:spPr>
        <p:txBody>
          <a:bodyPr vert="horz" wrap="square" rtlCol="0">
            <a:spAutoFit/>
          </a:bodyPr>
          <a:lstStyle/>
          <a:p>
            <a:r>
              <a:rPr lang="fr-FR" sz="1000" smtClean="0">
                <a:latin typeface="Arial"/>
              </a:rPr>
              <a:t>(Remarques supplémentaires sur la diapositive suivante)</a:t>
            </a:r>
            <a:endParaRPr lang="fr-FR" sz="1000">
              <a:latin typeface="Arial"/>
            </a:endParaRP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9" name="Rectangle 8"/>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 Planification et implémentation d'une infrastructure de gestion des droits relatifs à l'information (IRM)</a:t>
            </a:r>
            <a:endParaRPr lang="fr-FR" sz="1200" b="1">
              <a:solidFill>
                <a:srgbClr val="336699"/>
              </a:solidFill>
              <a:latin typeface="Arial"/>
            </a:endParaRPr>
          </a:p>
        </p:txBody>
      </p:sp>
    </p:spTree>
    <p:extLst>
      <p:ext uri="{BB962C8B-B14F-4D97-AF65-F5344CB8AC3E}">
        <p14:creationId xmlns:p14="http://schemas.microsoft.com/office/powerpoint/2010/main" val="30052038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ts val="1300"/>
              </a:lnSpc>
              <a:spcAft>
                <a:spcPts val="995"/>
              </a:spcAft>
            </a:pPr>
            <a:r>
              <a:rPr lang="fr-FR" sz="1000" b="1" smtClean="0">
                <a:effectLst/>
                <a:latin typeface="Arial"/>
                <a:ea typeface="Times New Roman"/>
                <a:cs typeface="Segoe UI"/>
              </a:rPr>
              <a:t>Contrôle des acquis de l'atelier pratique</a:t>
            </a:r>
            <a:r>
              <a:rPr lang="fr-FR" sz="1000" b="1" smtClean="0">
                <a:solidFill>
                  <a:srgbClr val="000000"/>
                </a:solidFill>
                <a:effectLst/>
                <a:latin typeface="Arial"/>
                <a:ea typeface="Times New Roman"/>
                <a:cs typeface="Segoe UI"/>
              </a:rPr>
              <a:t> </a:t>
            </a:r>
            <a:endParaRPr lang="fr-FR" sz="1000" b="1" smtClean="0">
              <a:effectLst/>
              <a:latin typeface="Arial"/>
              <a:ea typeface="Times New Roman"/>
              <a:cs typeface="Segoe UI"/>
            </a:endParaRPr>
          </a:p>
          <a:p>
            <a:pPr>
              <a:lnSpc>
                <a:spcPct val="115000"/>
              </a:lnSpc>
              <a:spcAft>
                <a:spcPts val="995"/>
              </a:spcAft>
            </a:pPr>
            <a:r>
              <a:rPr lang="fr-FR" sz="1000" b="1" smtClean="0">
                <a:latin typeface="Arial"/>
                <a:ea typeface="Calibri"/>
                <a:cs typeface="Times New Roman"/>
              </a:rPr>
              <a:t>Question :</a:t>
            </a:r>
            <a:r>
              <a:rPr lang="fr-FR" sz="1000" smtClean="0">
                <a:latin typeface="Arial"/>
                <a:ea typeface="Calibri"/>
                <a:cs typeface="Times New Roman"/>
              </a:rPr>
              <a:t> Combien de clusters AD RMS devez-vous déployer pour répondre aux exigences de sécurité des deux sociétés ?</a:t>
            </a:r>
          </a:p>
          <a:p>
            <a:pPr>
              <a:lnSpc>
                <a:spcPct val="115000"/>
              </a:lnSpc>
              <a:spcAft>
                <a:spcPts val="995"/>
              </a:spcAft>
            </a:pPr>
            <a:r>
              <a:rPr lang="fr-FR" sz="1000" b="1" smtClean="0">
                <a:latin typeface="Arial"/>
                <a:ea typeface="Calibri"/>
                <a:cs typeface="Times New Roman"/>
              </a:rPr>
              <a:t>Réponse :</a:t>
            </a:r>
            <a:r>
              <a:rPr lang="fr-FR" sz="1000" smtClean="0">
                <a:latin typeface="Arial"/>
                <a:ea typeface="Calibri"/>
                <a:cs typeface="Times New Roman"/>
              </a:rPr>
              <a:t> Vous devez en déployer un dans la forêt A. Datum et un autre dans la forêt Trey Research.</a:t>
            </a:r>
          </a:p>
          <a:p>
            <a:pPr>
              <a:lnSpc>
                <a:spcPct val="115000"/>
              </a:lnSpc>
              <a:spcAft>
                <a:spcPts val="995"/>
              </a:spcAft>
            </a:pPr>
            <a:r>
              <a:rPr lang="fr-FR" sz="1000" b="1" smtClean="0">
                <a:latin typeface="Arial"/>
                <a:ea typeface="Calibri"/>
                <a:cs typeface="Times New Roman"/>
              </a:rPr>
              <a:t>Question</a:t>
            </a:r>
            <a:r>
              <a:rPr lang="fr-FR" sz="1000" smtClean="0">
                <a:latin typeface="Arial"/>
                <a:ea typeface="Calibri"/>
                <a:cs typeface="Times New Roman"/>
              </a:rPr>
              <a:t> </a:t>
            </a:r>
            <a:r>
              <a:rPr lang="fr-FR" sz="1000" b="1" smtClean="0">
                <a:latin typeface="Arial"/>
                <a:ea typeface="Calibri"/>
                <a:cs typeface="Times New Roman"/>
              </a:rPr>
              <a:t>:</a:t>
            </a:r>
            <a:r>
              <a:rPr lang="fr-FR" sz="1000" smtClean="0">
                <a:latin typeface="Arial"/>
                <a:ea typeface="Calibri"/>
                <a:cs typeface="Times New Roman"/>
              </a:rPr>
              <a:t> Quelle solution de base de données devez-vous déployer ?</a:t>
            </a:r>
          </a:p>
          <a:p>
            <a:pPr>
              <a:lnSpc>
                <a:spcPct val="115000"/>
              </a:lnSpc>
              <a:spcAft>
                <a:spcPts val="995"/>
              </a:spcAft>
            </a:pPr>
            <a:r>
              <a:rPr lang="fr-FR" sz="1000" b="1" smtClean="0">
                <a:latin typeface="Arial"/>
                <a:ea typeface="Calibri"/>
                <a:cs typeface="Times New Roman"/>
              </a:rPr>
              <a:t>Réponse : </a:t>
            </a:r>
            <a:r>
              <a:rPr lang="fr-FR" sz="1000" smtClean="0">
                <a:latin typeface="Arial"/>
                <a:ea typeface="Calibri"/>
                <a:cs typeface="Times New Roman"/>
              </a:rPr>
              <a:t>Vous devez déployer la base de données interne Windows, afin de réduire le nombre de serveurs à déployer. Cependant, n'oubliez pas que cela vous empêchera de déployer des serveurs supplémentaires dans chaque cluster.</a:t>
            </a:r>
          </a:p>
          <a:p>
            <a:pPr>
              <a:lnSpc>
                <a:spcPct val="115000"/>
              </a:lnSpc>
              <a:spcAft>
                <a:spcPts val="995"/>
              </a:spcAft>
            </a:pPr>
            <a:r>
              <a:rPr lang="fr-FR" sz="1000" b="1" smtClean="0">
                <a:latin typeface="Arial"/>
                <a:ea typeface="Calibri"/>
                <a:cs typeface="Times New Roman"/>
              </a:rPr>
              <a:t>Question : </a:t>
            </a:r>
            <a:r>
              <a:rPr lang="fr-FR" sz="1000" smtClean="0">
                <a:latin typeface="Arial"/>
                <a:ea typeface="Calibri"/>
                <a:cs typeface="Times New Roman"/>
              </a:rPr>
              <a:t>Quels comptes de service, le cas échéant, devez-vous créer ?</a:t>
            </a:r>
          </a:p>
          <a:p>
            <a:pPr>
              <a:lnSpc>
                <a:spcPct val="115000"/>
              </a:lnSpc>
              <a:spcAft>
                <a:spcPts val="995"/>
              </a:spcAft>
            </a:pPr>
            <a:r>
              <a:rPr lang="fr-FR" sz="1000" b="1" smtClean="0">
                <a:latin typeface="Arial"/>
                <a:ea typeface="Calibri"/>
                <a:cs typeface="Times New Roman"/>
              </a:rPr>
              <a:t>Réponse : </a:t>
            </a:r>
            <a:r>
              <a:rPr lang="fr-FR" sz="1000" smtClean="0">
                <a:latin typeface="Arial"/>
                <a:ea typeface="Calibri"/>
                <a:cs typeface="Times New Roman"/>
              </a:rPr>
              <a:t>Vous n'avez besoin que d'un seul compte, qui fera office de compte de service. Vous ne pouvez pas utiliser le compte de l'administrateur, car lorsque vous configurez la console AD RMS, un autre compte est nécessaire pour activer la base de données, en plus du compte que vous utilisez pour activer la base de données.</a:t>
            </a:r>
          </a:p>
          <a:p>
            <a:pPr>
              <a:lnSpc>
                <a:spcPct val="115000"/>
              </a:lnSpc>
              <a:spcAft>
                <a:spcPts val="995"/>
              </a:spcAft>
            </a:pPr>
            <a:r>
              <a:rPr lang="fr-FR" sz="1000" b="1" smtClean="0">
                <a:latin typeface="Arial"/>
                <a:ea typeface="Calibri"/>
                <a:cs typeface="Times New Roman"/>
              </a:rPr>
              <a:t>Question : </a:t>
            </a:r>
            <a:r>
              <a:rPr lang="fr-FR" sz="1000" smtClean="0">
                <a:latin typeface="Arial"/>
                <a:ea typeface="Calibri"/>
                <a:cs typeface="Times New Roman"/>
              </a:rPr>
              <a:t>Quelles sont vos exigences en termes de certificats SSL ? Comment répondez-vous à ces exigences dans les deux forêts ?</a:t>
            </a:r>
          </a:p>
          <a:p>
            <a:pPr>
              <a:lnSpc>
                <a:spcPts val="1300"/>
              </a:lnSpc>
              <a:spcBef>
                <a:spcPts val="900"/>
              </a:spcBef>
              <a:spcAft>
                <a:spcPts val="995"/>
              </a:spcAft>
            </a:pPr>
            <a:r>
              <a:rPr lang="fr-FR" sz="1000" b="1" smtClean="0">
                <a:effectLst/>
                <a:latin typeface="Arial"/>
                <a:ea typeface="Times New Roman"/>
                <a:cs typeface="Times New Roman"/>
              </a:rPr>
              <a:t>Réponse</a:t>
            </a:r>
            <a:r>
              <a:rPr lang="fr-FR" sz="1000" b="1" smtClean="0">
                <a:effectLst/>
                <a:latin typeface="Arial"/>
                <a:ea typeface="Times New Roman"/>
                <a:cs typeface="Segoe UI"/>
              </a:rPr>
              <a:t> : </a:t>
            </a:r>
            <a:r>
              <a:rPr lang="fr-FR" sz="1000" smtClean="0">
                <a:latin typeface="Arial"/>
                <a:ea typeface="Times New Roman"/>
                <a:cs typeface="Times New Roman"/>
              </a:rPr>
              <a:t>V</a:t>
            </a:r>
            <a:r>
              <a:rPr lang="fr-FR" sz="1000" b="0" smtClean="0">
                <a:effectLst/>
                <a:latin typeface="Arial"/>
                <a:ea typeface="Times New Roman"/>
                <a:cs typeface="Times New Roman"/>
              </a:rPr>
              <a:t>ous pouvez utiliser les certificats auto-signés et les placer dans le magasin des autorités de certification approuvées de chaque ordinateu</a:t>
            </a:r>
            <a:r>
              <a:rPr lang="fr-FR" sz="1000" smtClean="0">
                <a:effectLst/>
                <a:latin typeface="Arial"/>
                <a:ea typeface="Times New Roman"/>
                <a:cs typeface="Times New Roman"/>
              </a:rPr>
              <a:t>r</a:t>
            </a:r>
            <a:r>
              <a:rPr lang="fr-FR" sz="1000" smtClean="0">
                <a:effectLst/>
                <a:latin typeface="Arial"/>
                <a:ea typeface="Times New Roman"/>
                <a:cs typeface="Segoe UI"/>
              </a:rPr>
              <a:t>.</a:t>
            </a:r>
          </a:p>
          <a:p>
            <a:pPr>
              <a:lnSpc>
                <a:spcPct val="115000"/>
              </a:lnSpc>
              <a:spcAft>
                <a:spcPts val="300"/>
              </a:spcAft>
            </a:pPr>
            <a:r>
              <a:rPr lang="fr-FR" sz="1000" b="1" smtClean="0">
                <a:latin typeface="Arial"/>
                <a:ea typeface="Calibri"/>
                <a:cs typeface="Times New Roman"/>
              </a:rPr>
              <a:t>Exercice 1 : Planification du déploiement AD RMS</a:t>
            </a:r>
          </a:p>
          <a:p>
            <a:pPr>
              <a:lnSpc>
                <a:spcPct val="115000"/>
              </a:lnSpc>
              <a:spcAft>
                <a:spcPts val="1000"/>
              </a:spcAft>
            </a:pPr>
            <a:r>
              <a:rPr lang="fr-FR" sz="1000" smtClean="0">
                <a:latin typeface="Arial"/>
                <a:ea typeface="Calibri"/>
                <a:cs typeface="Times New Roman"/>
              </a:rPr>
              <a:t>Le département de sécurité a identifié les exigences suivantes pour le déploiement AD RMS :</a:t>
            </a:r>
          </a:p>
          <a:p>
            <a:pPr marL="342900" marR="0" lvl="0" indent="-342900">
              <a:lnSpc>
                <a:spcPct val="115000"/>
              </a:lnSpc>
              <a:spcBef>
                <a:spcPts val="0"/>
              </a:spcBef>
              <a:spcAft>
                <a:spcPts val="995"/>
              </a:spcAft>
              <a:buFont typeface="Symbol"/>
              <a:buChar char=""/>
            </a:pPr>
            <a:r>
              <a:rPr lang="fr-FR" sz="1000" smtClean="0">
                <a:effectLst/>
                <a:latin typeface="Arial"/>
                <a:ea typeface="Times New Roman"/>
                <a:cs typeface="Times New Roman"/>
              </a:rPr>
              <a:t>Vous devez utiliser AD RMS pour définir tous les documents enregistrés dans le dossier ConfidentialResearch comme confidentiels et protégés.</a:t>
            </a:r>
          </a:p>
          <a:p>
            <a:pPr marL="342900" marR="0" lvl="0" indent="-342900">
              <a:lnSpc>
                <a:spcPct val="115000"/>
              </a:lnSpc>
              <a:spcBef>
                <a:spcPts val="0"/>
              </a:spcBef>
              <a:spcAft>
                <a:spcPts val="995"/>
              </a:spcAft>
              <a:buFont typeface="Symbol"/>
              <a:buChar char=""/>
            </a:pPr>
            <a:r>
              <a:rPr lang="fr-FR" sz="1000" smtClean="0">
                <a:effectLst/>
                <a:latin typeface="Arial"/>
                <a:ea typeface="Times New Roman"/>
                <a:cs typeface="Times New Roman"/>
              </a:rPr>
              <a:t>Seuls les membres des groupes Research et Managers doivent pouvoir accéder aux documents.</a:t>
            </a:r>
          </a:p>
          <a:p>
            <a:pPr marL="342900" marR="0" lvl="0" indent="-342900">
              <a:lnSpc>
                <a:spcPct val="115000"/>
              </a:lnSpc>
              <a:spcBef>
                <a:spcPts val="0"/>
              </a:spcBef>
              <a:spcAft>
                <a:spcPts val="995"/>
              </a:spcAft>
              <a:buFont typeface="Symbol"/>
              <a:buChar char=""/>
            </a:pPr>
            <a:r>
              <a:rPr lang="fr-FR" sz="1000" smtClean="0">
                <a:effectLst/>
                <a:latin typeface="Arial"/>
                <a:ea typeface="Times New Roman"/>
                <a:cs typeface="Times New Roman"/>
              </a:rPr>
              <a:t>Les employés d'A. Datum doivent pouvoir partager le contenu protégé par AD RMS avec les utilisateurs de Trey Research. </a:t>
            </a:r>
          </a:p>
          <a:p>
            <a:pPr marL="342900" marR="0" lvl="0" indent="-342900">
              <a:lnSpc>
                <a:spcPct val="115000"/>
              </a:lnSpc>
              <a:spcBef>
                <a:spcPts val="0"/>
              </a:spcBef>
              <a:spcAft>
                <a:spcPts val="995"/>
              </a:spcAft>
              <a:buFont typeface="Symbol"/>
              <a:buChar char=""/>
            </a:pPr>
            <a:r>
              <a:rPr lang="fr-FR" sz="1000" smtClean="0">
                <a:effectLst/>
                <a:latin typeface="Arial"/>
                <a:ea typeface="Times New Roman"/>
                <a:cs typeface="Times New Roman"/>
              </a:rPr>
              <a:t>Aucun contenu protégé par AD RMS ne doit être sécurisé de telle façon que personne ne puisse y accéder.</a:t>
            </a:r>
          </a:p>
        </p:txBody>
      </p:sp>
      <p:sp>
        <p:nvSpPr>
          <p:cNvPr id="4" name="Slide Number Placeholder 3"/>
          <p:cNvSpPr>
            <a:spLocks noGrp="1"/>
          </p:cNvSpPr>
          <p:nvPr>
            <p:ph type="sldNum" sz="quarter" idx="10"/>
          </p:nvPr>
        </p:nvSpPr>
        <p:spPr/>
        <p:txBody>
          <a:bodyPr/>
          <a:lstStyle/>
          <a:p>
            <a:fld id="{5683F72D-4582-45DC-91B3-992085101A36}" type="slidenum">
              <a:rPr lang="fr-FR" smtClean="0"/>
              <a:t>50</a:t>
            </a:fld>
            <a:endParaRPr lang="fr-FR"/>
          </a:p>
        </p:txBody>
      </p:sp>
      <p:sp>
        <p:nvSpPr>
          <p:cNvPr id="7" name="TextBox 6"/>
          <p:cNvSpPr txBox="1"/>
          <p:nvPr/>
        </p:nvSpPr>
        <p:spPr>
          <a:xfrm>
            <a:off x="0" y="8890000"/>
            <a:ext cx="4038600" cy="246221"/>
          </a:xfrm>
          <a:prstGeom prst="rect">
            <a:avLst/>
          </a:prstGeom>
          <a:noFill/>
        </p:spPr>
        <p:txBody>
          <a:bodyPr vert="horz" wrap="square" rtlCol="0">
            <a:spAutoFit/>
          </a:bodyPr>
          <a:lstStyle/>
          <a:p>
            <a:r>
              <a:rPr lang="fr-FR" sz="1000" smtClean="0">
                <a:latin typeface="Arial"/>
              </a:rPr>
              <a:t>(Remarques supplémentaires sur la diapositive suivante)</a:t>
            </a:r>
            <a:endParaRPr lang="fr-FR" sz="1000">
              <a:latin typeface="Arial"/>
            </a:endParaRP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9" name="Rectangle 8"/>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 Planification et implémentation d'une infrastructure de gestion des droits relatifs à l'information (IRM)</a:t>
            </a:r>
            <a:endParaRPr lang="fr-FR" sz="1200" b="1">
              <a:solidFill>
                <a:srgbClr val="336699"/>
              </a:solidFill>
              <a:latin typeface="Arial"/>
            </a:endParaRPr>
          </a:p>
        </p:txBody>
      </p:sp>
    </p:spTree>
    <p:extLst>
      <p:ext uri="{BB962C8B-B14F-4D97-AF65-F5344CB8AC3E}">
        <p14:creationId xmlns:p14="http://schemas.microsoft.com/office/powerpoint/2010/main" val="8927874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5" y="2093976"/>
            <a:ext cx="6242305" cy="6604000"/>
          </a:xfrm>
        </p:spPr>
        <p:txBody>
          <a:bodyPr>
            <a:noAutofit/>
          </a:bodyPr>
          <a:lstStyle/>
          <a:p>
            <a:pPr marL="0" marR="0" lvl="0" indent="0" algn="l" defTabSz="914400" rtl="0" eaLnBrk="1" fontAlgn="auto" latinLnBrk="0" hangingPunct="1">
              <a:lnSpc>
                <a:spcPct val="115000"/>
              </a:lnSpc>
              <a:spcBef>
                <a:spcPts val="0"/>
              </a:spcBef>
              <a:spcAft>
                <a:spcPts val="300"/>
              </a:spcAft>
              <a:buClrTx/>
              <a:buSzTx/>
              <a:buFontTx/>
              <a:buNone/>
              <a:tabLst/>
              <a:defRPr/>
            </a:pPr>
            <a:r>
              <a:rPr lang="fr-FR" sz="1000" b="1" smtClean="0">
                <a:latin typeface="Arial"/>
                <a:ea typeface="Calibri"/>
                <a:cs typeface="Times New Roman"/>
              </a:rPr>
              <a:t>Exercice 2 : Déploiement de l'infrastructure AD RMS pour les utilisateurs internes</a:t>
            </a:r>
            <a:endParaRPr lang="fr-FR" sz="1000" b="1" smtClean="0">
              <a:solidFill>
                <a:srgbClr val="000000"/>
              </a:solidFill>
              <a:latin typeface="Arial"/>
              <a:ea typeface="Calibri"/>
              <a:cs typeface="Times New Roman"/>
            </a:endParaRPr>
          </a:p>
          <a:p>
            <a:pPr lvl="0">
              <a:lnSpc>
                <a:spcPct val="115000"/>
              </a:lnSpc>
              <a:spcAft>
                <a:spcPts val="1000"/>
              </a:spcAft>
            </a:pPr>
            <a:r>
              <a:rPr lang="fr-FR" sz="1000" smtClean="0">
                <a:solidFill>
                  <a:srgbClr val="000000"/>
                </a:solidFill>
                <a:latin typeface="Arial"/>
                <a:ea typeface="Calibri"/>
                <a:cs typeface="Times New Roman"/>
              </a:rPr>
              <a:t>La première étape du déploiement AD RMS chez A. Datum consiste à déployer AD RMS pour les utilisateurs internes. Vous commencerez en configurant les enregistrements DNS appropriés et le compte de service AD RMS, puis continuerez avec l'installation et la configuration du premier serveur AD RMS. Vous déploierez aussi le second serveur AD RMS dans le bureau de Toronto et activerez le groupe des super utilisateurs AD RMS. Après le déploiement des serveurs AD RMS, l'étape suivante consiste à configurer les modèles de stratégies de droits et les stratégies d'exclusion pour l'organisation.</a:t>
            </a:r>
            <a:endParaRPr lang="fr-FR" sz="1000" smtClean="0">
              <a:solidFill>
                <a:prstClr val="black"/>
              </a:solidFill>
              <a:latin typeface="Arial"/>
              <a:ea typeface="Calibri"/>
              <a:cs typeface="Times New Roman"/>
            </a:endParaRPr>
          </a:p>
          <a:p>
            <a:pPr lvl="0">
              <a:lnSpc>
                <a:spcPct val="115000"/>
              </a:lnSpc>
              <a:spcAft>
                <a:spcPts val="1000"/>
              </a:spcAft>
            </a:pPr>
            <a:r>
              <a:rPr lang="fr-FR" sz="1000" smtClean="0">
                <a:solidFill>
                  <a:prstClr val="black"/>
                </a:solidFill>
                <a:latin typeface="Arial"/>
                <a:ea typeface="Calibri"/>
                <a:cs typeface="Times New Roman"/>
              </a:rPr>
              <a:t>Note de l'instructeur : Dans les prochaines tâches à venir, vous installerez le rôle AD RMS sur un contrôleur de domaine. Cette installation n'est pas recommandée, mais, en raison du nombre d'ordinateurs virtuels requis de procéder ainsi sur un serveur membre à la place d'un rôle et que nous avons dû rendre opérationnels, la décision a été prise de configurer ainsi AD RMS. Débattez de ce point avec les stagiaires.</a:t>
            </a:r>
          </a:p>
          <a:p>
            <a:pPr lvl="0">
              <a:lnSpc>
                <a:spcPct val="115000"/>
              </a:lnSpc>
              <a:spcAft>
                <a:spcPts val="300"/>
              </a:spcAft>
            </a:pPr>
            <a:r>
              <a:rPr lang="fr-FR" sz="1000" b="1" smtClean="0">
                <a:solidFill>
                  <a:prstClr val="black"/>
                </a:solidFill>
                <a:latin typeface="Arial"/>
                <a:ea typeface="Calibri"/>
                <a:cs typeface="Times New Roman"/>
              </a:rPr>
              <a:t>Exercice 3 : Implémentation de l'intégration AD RMS au contrôle d'accès dynamique</a:t>
            </a:r>
          </a:p>
          <a:p>
            <a:pPr lvl="0">
              <a:lnSpc>
                <a:spcPct val="115000"/>
              </a:lnSpc>
              <a:spcAft>
                <a:spcPts val="1000"/>
              </a:spcAft>
            </a:pPr>
            <a:r>
              <a:rPr lang="fr-FR" sz="1000" smtClean="0">
                <a:solidFill>
                  <a:srgbClr val="000000"/>
                </a:solidFill>
                <a:latin typeface="Arial"/>
                <a:ea typeface="SimSun"/>
                <a:cs typeface="Arial"/>
              </a:rPr>
              <a:t>Pour vérifier qu'AD RMS protège automatiquement tous les documents du dossier ConfidentialResearch, vous devez configurer l'intégration d'AD RMS et du contrôle d'accès dynamique, ainsi que les revendications de certificats de compte de droits, les classifications de fichiers et les </a:t>
            </a:r>
            <a:r>
              <a:rPr lang="fr-FR" sz="1000" smtClean="0">
                <a:solidFill>
                  <a:prstClr val="black"/>
                </a:solidFill>
                <a:latin typeface="Arial"/>
                <a:ea typeface="SimSun"/>
                <a:cs typeface="Arial"/>
              </a:rPr>
              <a:t>stratégies d'accès centralisées</a:t>
            </a:r>
            <a:r>
              <a:rPr lang="fr-FR" sz="1000" smtClean="0">
                <a:solidFill>
                  <a:srgbClr val="000000"/>
                </a:solidFill>
                <a:latin typeface="Arial"/>
                <a:ea typeface="Calibri"/>
                <a:cs typeface="Times New Roman"/>
              </a:rPr>
              <a:t>.</a:t>
            </a:r>
            <a:r>
              <a:rPr lang="fr-FR" sz="1000" smtClean="0">
                <a:solidFill>
                  <a:prstClr val="black"/>
                </a:solidFill>
                <a:latin typeface="Arial"/>
                <a:ea typeface="Calibri"/>
                <a:cs typeface="Times New Roman"/>
              </a:rPr>
              <a:t> </a:t>
            </a:r>
          </a:p>
          <a:p>
            <a:pPr lvl="0">
              <a:lnSpc>
                <a:spcPct val="115000"/>
              </a:lnSpc>
              <a:spcAft>
                <a:spcPts val="300"/>
              </a:spcAft>
            </a:pPr>
            <a:r>
              <a:rPr lang="fr-FR" sz="1000" b="1" smtClean="0">
                <a:solidFill>
                  <a:prstClr val="black"/>
                </a:solidFill>
                <a:latin typeface="Arial"/>
                <a:ea typeface="Calibri"/>
                <a:cs typeface="Times New Roman"/>
              </a:rPr>
              <a:t>Exercice 4 : Implémentation de l'intégration AD RMS avec des utilisateurs externes</a:t>
            </a:r>
            <a:endParaRPr lang="fr-FR" sz="1000" b="1" smtClean="0"/>
          </a:p>
        </p:txBody>
      </p:sp>
      <p:sp>
        <p:nvSpPr>
          <p:cNvPr id="4" name="Slide Number Placeholder 3"/>
          <p:cNvSpPr>
            <a:spLocks noGrp="1"/>
          </p:cNvSpPr>
          <p:nvPr>
            <p:ph type="sldNum" sz="quarter" idx="10"/>
          </p:nvPr>
        </p:nvSpPr>
        <p:spPr/>
        <p:txBody>
          <a:bodyPr/>
          <a:lstStyle/>
          <a:p>
            <a:fld id="{B0DCCA6E-50B3-4613-98BC-509B80EFCF86}" type="slidenum">
              <a:rPr lang="fr-FR" smtClean="0"/>
              <a:pPr/>
              <a:t>51</a:t>
            </a:fld>
            <a:endParaRPr lang="fr-F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9" name="Rectangle 8"/>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 Planification et implémentation d'une infrastructure de gestion des droits relatifs à l'information (IRM)</a:t>
            </a:r>
            <a:endParaRPr lang="fr-FR" sz="1200" b="1">
              <a:solidFill>
                <a:srgbClr val="336699"/>
              </a:solidFill>
              <a:latin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4" name="Slide Number Placeholder 3"/>
          <p:cNvSpPr>
            <a:spLocks noGrp="1"/>
          </p:cNvSpPr>
          <p:nvPr>
            <p:ph type="sldNum" sz="quarter" idx="10"/>
          </p:nvPr>
        </p:nvSpPr>
        <p:spPr/>
        <p:txBody>
          <a:bodyPr/>
          <a:lstStyle/>
          <a:p>
            <a:fld id="{5683F72D-4582-45DC-91B3-992085101A36}" type="slidenum">
              <a:rPr lang="en-US" smtClean="0"/>
              <a:t>52</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8" name="Rectangle 7"/>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13 : Planification et implémentation d'une infrastructure de gestion des droits relatifs à l'information (IRM)</a:t>
            </a:r>
            <a:endParaRPr lang="en-US" sz="1200" b="1">
              <a:solidFill>
                <a:srgbClr val="336699"/>
              </a:solidFill>
              <a:latin typeface="Arial"/>
            </a:endParaRPr>
          </a:p>
        </p:txBody>
      </p:sp>
    </p:spTree>
    <p:extLst>
      <p:ext uri="{BB962C8B-B14F-4D97-AF65-F5344CB8AC3E}">
        <p14:creationId xmlns:p14="http://schemas.microsoft.com/office/powerpoint/2010/main" val="1082013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4000"/>
              </a:lnSpc>
              <a:spcAft>
                <a:spcPts val="995"/>
              </a:spcAft>
            </a:pPr>
            <a:r>
              <a:rPr lang="fr-FR" sz="1000" b="1" dirty="0" smtClean="0">
                <a:latin typeface="Arial"/>
                <a:ea typeface="Calibri"/>
                <a:cs typeface="Times New Roman"/>
              </a:rPr>
              <a:t>Outils</a:t>
            </a:r>
            <a:endParaRPr lang="fr-FR" sz="1000" dirty="0" smtClean="0">
              <a:latin typeface="Arial"/>
              <a:ea typeface="Calibri"/>
              <a:cs typeface="Times New Roman"/>
            </a:endParaRPr>
          </a:p>
          <a:p>
            <a:pPr marL="342900" marR="0" lvl="0" indent="-342900">
              <a:lnSpc>
                <a:spcPct val="114000"/>
              </a:lnSpc>
              <a:spcBef>
                <a:spcPts val="0"/>
              </a:spcBef>
              <a:spcAft>
                <a:spcPts val="995"/>
              </a:spcAft>
              <a:buFont typeface="Symbol"/>
              <a:buChar char=""/>
            </a:pPr>
            <a:r>
              <a:rPr lang="fr-FR" sz="1000" dirty="0" smtClean="0">
                <a:effectLst/>
                <a:latin typeface="Arial"/>
                <a:ea typeface="Times New Roman"/>
                <a:cs typeface="Times New Roman"/>
              </a:rPr>
              <a:t>Console d'administration AD RMS (Active Directory </a:t>
            </a:r>
            <a:r>
              <a:rPr lang="fr-FR" sz="1000" dirty="0" err="1" smtClean="0">
                <a:effectLst/>
                <a:latin typeface="Arial"/>
                <a:ea typeface="Times New Roman"/>
                <a:cs typeface="Times New Roman"/>
              </a:rPr>
              <a:t>Rights</a:t>
            </a:r>
            <a:r>
              <a:rPr lang="fr-FR" sz="1000" dirty="0" smtClean="0">
                <a:effectLst/>
                <a:latin typeface="Arial"/>
                <a:ea typeface="Times New Roman"/>
                <a:cs typeface="Times New Roman"/>
              </a:rPr>
              <a:t> Management Service)</a:t>
            </a:r>
          </a:p>
          <a:p>
            <a:pPr marL="342900" marR="0" lvl="0" indent="-342900">
              <a:lnSpc>
                <a:spcPct val="114000"/>
              </a:lnSpc>
              <a:spcBef>
                <a:spcPts val="0"/>
              </a:spcBef>
              <a:spcAft>
                <a:spcPts val="995"/>
              </a:spcAft>
              <a:buFont typeface="Symbol"/>
              <a:buChar char=""/>
            </a:pPr>
            <a:r>
              <a:rPr lang="fr-FR" sz="1000" dirty="0" smtClean="0">
                <a:effectLst/>
                <a:latin typeface="Arial"/>
                <a:ea typeface="Times New Roman"/>
                <a:cs typeface="Times New Roman"/>
              </a:rPr>
              <a:t>Gestionnaire de ressources des services de fichiers</a:t>
            </a:r>
          </a:p>
          <a:p>
            <a:pPr marL="342900" marR="0" lvl="0" indent="-342900">
              <a:lnSpc>
                <a:spcPct val="114000"/>
              </a:lnSpc>
              <a:spcBef>
                <a:spcPts val="0"/>
              </a:spcBef>
              <a:spcAft>
                <a:spcPts val="995"/>
              </a:spcAft>
              <a:buFont typeface="Symbol"/>
              <a:buChar char=""/>
            </a:pPr>
            <a:r>
              <a:rPr lang="fr-FR" sz="1000" dirty="0" smtClean="0">
                <a:effectLst/>
                <a:latin typeface="Arial"/>
                <a:ea typeface="Times New Roman"/>
                <a:cs typeface="Times New Roman"/>
              </a:rPr>
              <a:t>Centre d'administration Active Directory</a:t>
            </a:r>
          </a:p>
          <a:p>
            <a:pPr marL="342900" marR="0" lvl="0" indent="-342900">
              <a:lnSpc>
                <a:spcPct val="114000"/>
              </a:lnSpc>
              <a:spcBef>
                <a:spcPts val="0"/>
              </a:spcBef>
              <a:spcAft>
                <a:spcPts val="995"/>
              </a:spcAft>
              <a:buFont typeface="Symbol"/>
              <a:buChar char=""/>
            </a:pPr>
            <a:r>
              <a:rPr lang="fr-FR" sz="1000" dirty="0" smtClean="0">
                <a:effectLst/>
                <a:latin typeface="Arial"/>
                <a:ea typeface="Times New Roman"/>
                <a:cs typeface="Times New Roman"/>
              </a:rPr>
              <a:t>Regedit.exe</a:t>
            </a:r>
          </a:p>
          <a:p>
            <a:pPr marL="342900" marR="0" lvl="0" indent="-342900">
              <a:lnSpc>
                <a:spcPct val="114000"/>
              </a:lnSpc>
              <a:spcBef>
                <a:spcPts val="0"/>
              </a:spcBef>
              <a:spcAft>
                <a:spcPts val="995"/>
              </a:spcAft>
              <a:buFont typeface="Symbol"/>
              <a:buChar char=""/>
            </a:pPr>
            <a:r>
              <a:rPr lang="fr-FR" sz="1000" dirty="0" smtClean="0">
                <a:effectLst/>
                <a:latin typeface="Arial"/>
                <a:ea typeface="Times New Roman"/>
                <a:cs typeface="Times New Roman"/>
              </a:rPr>
              <a:t>Windows PowerShell</a:t>
            </a:r>
          </a:p>
          <a:p>
            <a:pPr>
              <a:lnSpc>
                <a:spcPct val="114000"/>
              </a:lnSpc>
              <a:spcAft>
                <a:spcPts val="995"/>
              </a:spcAft>
            </a:pPr>
            <a:r>
              <a:rPr lang="fr-FR" sz="1000" b="1" dirty="0" smtClean="0">
                <a:latin typeface="Arial"/>
                <a:ea typeface="Calibri"/>
                <a:cs typeface="Times New Roman"/>
              </a:rPr>
              <a:t>Problèmes courants et conseils de résolution des problèmes</a:t>
            </a:r>
          </a:p>
          <a:p>
            <a:pPr>
              <a:lnSpc>
                <a:spcPct val="114000"/>
              </a:lnSpc>
              <a:spcAft>
                <a:spcPts val="995"/>
              </a:spcAft>
            </a:pPr>
            <a:r>
              <a:rPr lang="fr-FR" sz="1000" dirty="0" smtClean="0">
                <a:latin typeface="Arial" pitchFamily="34" charset="0"/>
                <a:cs typeface="Arial" pitchFamily="34" charset="0"/>
              </a:rPr>
              <a:t>Assurez-vous d'avoir traité les problèmes courants et les conseils de résolution de problèmes correspondants répertoriés dans cette section. Encouragez les stagiaires à partager des conseils émanant de leurs propres environnements de travail.</a:t>
            </a:r>
          </a:p>
          <a:p>
            <a:endParaRPr lang="fr-FR" sz="1000" dirty="0">
              <a:latin typeface="Arial"/>
              <a:ea typeface="Calibri"/>
              <a:cs typeface="Times New Roman"/>
            </a:endParaRPr>
          </a:p>
        </p:txBody>
      </p:sp>
      <p:sp>
        <p:nvSpPr>
          <p:cNvPr id="4" name="Slide Number Placeholder 3"/>
          <p:cNvSpPr>
            <a:spLocks noGrp="1"/>
          </p:cNvSpPr>
          <p:nvPr>
            <p:ph type="sldNum" sz="quarter" idx="10"/>
          </p:nvPr>
        </p:nvSpPr>
        <p:spPr/>
        <p:txBody>
          <a:bodyPr/>
          <a:lstStyle/>
          <a:p>
            <a:fld id="{5683F72D-4582-45DC-91B3-992085101A36}" type="slidenum">
              <a:rPr lang="fr-FR" smtClean="0"/>
              <a:t>53</a:t>
            </a:fld>
            <a:endParaRPr lang="fr-FR"/>
          </a:p>
        </p:txBody>
      </p:sp>
      <p:graphicFrame>
        <p:nvGraphicFramePr>
          <p:cNvPr id="7" name="Table 6"/>
          <p:cNvGraphicFramePr>
            <a:graphicFrameLocks noGrp="1"/>
          </p:cNvGraphicFramePr>
          <p:nvPr>
            <p:extLst>
              <p:ext uri="{D42A27DB-BD31-4B8C-83A1-F6EECF244321}">
                <p14:modId xmlns:p14="http://schemas.microsoft.com/office/powerpoint/2010/main" val="2022326848"/>
              </p:ext>
            </p:extLst>
          </p:nvPr>
        </p:nvGraphicFramePr>
        <p:xfrm>
          <a:off x="369849" y="4913967"/>
          <a:ext cx="5867400" cy="2534920"/>
        </p:xfrm>
        <a:graphic>
          <a:graphicData uri="http://schemas.openxmlformats.org/drawingml/2006/table">
            <a:tbl>
              <a:tblPr firstRow="1" bandRow="1">
                <a:tableStyleId>{5C22544A-7EE6-4342-B048-85BDC9FD1C3A}</a:tableStyleId>
              </a:tblPr>
              <a:tblGrid>
                <a:gridCol w="3200400"/>
                <a:gridCol w="2667000"/>
              </a:tblGrid>
              <a:tr h="370840">
                <a:tc>
                  <a:txBody>
                    <a:bodyPr/>
                    <a:lstStyle/>
                    <a:p>
                      <a:r>
                        <a:rPr lang="fr-FR" sz="1000" b="1" noProof="0" smtClean="0">
                          <a:latin typeface="Arial"/>
                          <a:ea typeface="Calibri"/>
                          <a:cs typeface="Times New Roman"/>
                        </a:rPr>
                        <a:t>Problème courant : </a:t>
                      </a:r>
                      <a:endParaRPr lang="fr-FR" sz="1000" noProof="0"/>
                    </a:p>
                  </a:txBody>
                  <a:tcPr anchor="ctr"/>
                </a:tc>
                <a:tc>
                  <a:txBody>
                    <a:bodyPr/>
                    <a:lstStyle/>
                    <a:p>
                      <a:r>
                        <a:rPr lang="fr-FR" sz="1000" b="1" noProof="0" smtClean="0">
                          <a:latin typeface="Arial"/>
                          <a:ea typeface="Calibri"/>
                          <a:cs typeface="Times New Roman"/>
                        </a:rPr>
                        <a:t>Conseil de résolution des problèmes : </a:t>
                      </a:r>
                      <a:endParaRPr lang="fr-FR" sz="1000" noProof="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noProof="0" smtClean="0">
                          <a:latin typeface="Arial"/>
                          <a:ea typeface="Calibri"/>
                          <a:cs typeface="Times New Roman"/>
                        </a:rPr>
                        <a:t>Sachez qu'il est possible d'utiliser les certificats </a:t>
                      </a:r>
                      <a:br>
                        <a:rPr lang="fr-FR" sz="1000" noProof="0" smtClean="0">
                          <a:latin typeface="Arial"/>
                          <a:ea typeface="Calibri"/>
                          <a:cs typeface="Times New Roman"/>
                        </a:rPr>
                      </a:br>
                      <a:r>
                        <a:rPr lang="fr-FR" sz="1000" noProof="0" smtClean="0">
                          <a:latin typeface="Arial"/>
                          <a:ea typeface="Calibri"/>
                          <a:cs typeface="Times New Roman"/>
                        </a:rPr>
                        <a:t>auto-signés, mais que les certificats de serveur des serveurs de cluster AD RMS doivent être ajoutés au magasin des Autorités de certification approuvées (impliqué dans la protection IRM) d'un ordinateur.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noProof="0" smtClean="0">
                          <a:latin typeface="Arial"/>
                          <a:ea typeface="Calibri"/>
                          <a:cs typeface="Times New Roman"/>
                        </a:rPr>
                        <a:t>Il est bien plus aisé d'acquérir un certificat commercial ou d'en créer un via votre propre autorité de certification approuvée, comme AD CS.</a:t>
                      </a:r>
                    </a:p>
                    <a:p>
                      <a:endParaRPr lang="fr-FR" sz="1000" noProof="0"/>
                    </a:p>
                  </a:txBody>
                  <a:tcPr/>
                </a:tc>
              </a:tr>
              <a:tr h="370840">
                <a:tc>
                  <a:txBody>
                    <a:bodyPr/>
                    <a:lstStyle/>
                    <a:p>
                      <a:r>
                        <a:rPr lang="fr-FR" sz="1000" noProof="0" smtClean="0">
                          <a:latin typeface="Arial"/>
                          <a:ea typeface="Calibri"/>
                          <a:cs typeface="Times New Roman"/>
                        </a:rPr>
                        <a:t>Lorsque vous avez installé le cluster AD RMS dans l'atelier pratique, vous avez utilisé la base de données interne de Windows. Cependant, si vous avez l'intention d'utiliser plusieurs serveurs AD RMS dans le cluster, vous devez utiliser une version SQL Server complète pour pouvoir ajouter leséléments de base de données de plusieurs serveurs.</a:t>
                      </a:r>
                      <a:endParaRPr lang="fr-FR" sz="1000" noProof="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noProof="0" dirty="0" smtClean="0">
                          <a:latin typeface="Arial"/>
                          <a:ea typeface="Calibri"/>
                          <a:cs typeface="Times New Roman"/>
                        </a:rPr>
                        <a:t>N'utilisez pas la base de données interne Windows dans un environnement de production normal.</a:t>
                      </a:r>
                    </a:p>
                    <a:p>
                      <a:endParaRPr lang="fr-FR" sz="1000" noProof="0" dirty="0"/>
                    </a:p>
                  </a:txBody>
                  <a:tcPr/>
                </a:tc>
              </a:tr>
            </a:tbl>
          </a:graphicData>
        </a:graphic>
      </p:graphicFrame>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9" name="Rectangle 8"/>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 Planification et implémentation d'une infrastructure de gestion des droits relatifs à l'information (IRM)</a:t>
            </a:r>
            <a:endParaRPr lang="fr-FR" sz="1200" b="1">
              <a:solidFill>
                <a:srgbClr val="336699"/>
              </a:solidFill>
              <a:latin typeface="Arial"/>
            </a:endParaRPr>
          </a:p>
        </p:txBody>
      </p:sp>
    </p:spTree>
    <p:extLst>
      <p:ext uri="{BB962C8B-B14F-4D97-AF65-F5344CB8AC3E}">
        <p14:creationId xmlns:p14="http://schemas.microsoft.com/office/powerpoint/2010/main" val="35440267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7"/>
          <p:cNvSpPr>
            <a:spLocks noGrp="1" noChangeArrowheads="1"/>
          </p:cNvSpPr>
          <p:nvPr>
            <p:ph type="sldNum" sz="quarter" idx="5"/>
          </p:nvPr>
        </p:nvSpPr>
        <p:spPr/>
        <p:txBody>
          <a:bodyPr/>
          <a:lstStyle/>
          <a:p>
            <a:pPr>
              <a:defRPr/>
            </a:pPr>
            <a:fld id="{FE8447A3-87D6-4C56-8518-E71A4C2008B7}" type="slidenum">
              <a:rPr lang="en-US" smtClean="0"/>
              <a:pPr>
                <a:defRPr/>
              </a:pPr>
              <a:t>54</a:t>
            </a:fld>
            <a:endParaRPr lang="en-US" smtClean="0"/>
          </a:p>
        </p:txBody>
      </p:sp>
      <p:sp>
        <p:nvSpPr>
          <p:cNvPr id="33797" name="Rectangle 2"/>
          <p:cNvSpPr>
            <a:spLocks noGrp="1" noRot="1" noChangeAspect="1" noChangeArrowheads="1" noTextEdit="1"/>
          </p:cNvSpPr>
          <p:nvPr>
            <p:ph type="sldImg"/>
          </p:nvPr>
        </p:nvSpPr>
        <p:spPr>
          <a:xfrm>
            <a:off x="4341813" y="92075"/>
            <a:ext cx="2393950" cy="1795463"/>
          </a:xfrm>
          <a:ln/>
        </p:spPr>
      </p:sp>
      <p:sp>
        <p:nvSpPr>
          <p:cNvPr id="33798" name="Rectangle 3"/>
          <p:cNvSpPr>
            <a:spLocks noGrp="1" noChangeArrowheads="1"/>
          </p:cNvSpPr>
          <p:nvPr>
            <p:ph type="body" idx="1"/>
          </p:nvPr>
        </p:nvSpPr>
        <p:spPr>
          <a:xfrm>
            <a:off x="307492" y="2000251"/>
            <a:ext cx="6149837" cy="5558852"/>
          </a:xfrm>
          <a:noFill/>
          <a:ln/>
        </p:spPr>
        <p:txBody>
          <a:bodyPr/>
          <a:lstStyle/>
          <a:p>
            <a:pPr eaLnBrk="1" hangingPunct="1"/>
            <a:r>
              <a:rPr lang="en-US" altLang="ko-KR" sz="1000" dirty="0" smtClean="0">
                <a:latin typeface="Arial" pitchFamily="34" charset="0"/>
                <a:ea typeface="굴림" pitchFamily="34" charset="-127"/>
                <a:cs typeface="Arial" pitchFamily="34" charset="0"/>
              </a:rPr>
              <a:t>Rappelez aux stagiaires qu'ils doivent compléter le formulaire d'évaluation.</a:t>
            </a: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8" name="Rectangle 7"/>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13 : Planification et implémentation d'une infrastructure de gestion des droits relatifs à l'information (IRM)</a:t>
            </a:r>
            <a:endParaRPr lang="en-US" sz="1200" b="1">
              <a:solidFill>
                <a:srgbClr val="336699"/>
              </a:solidFill>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5" y="2093976"/>
            <a:ext cx="6153911" cy="6604000"/>
          </a:xfrm>
        </p:spPr>
        <p:txBody>
          <a:bodyPr>
            <a:noAutofit/>
          </a:bodyPr>
          <a:lstStyle/>
          <a:p>
            <a:pPr marL="342900" indent="-342900">
              <a:lnSpc>
                <a:spcPct val="115000"/>
              </a:lnSpc>
              <a:spcAft>
                <a:spcPts val="995"/>
              </a:spcAft>
              <a:buFont typeface="+mj-lt"/>
              <a:buAutoNum type="arabicPeriod" startAt="6"/>
            </a:pPr>
            <a:r>
              <a:rPr lang="fr-FR" sz="1000" smtClean="0">
                <a:latin typeface="Arial"/>
                <a:ea typeface="Times New Roman"/>
                <a:cs typeface="Times New Roman"/>
              </a:rPr>
              <a:t>Le cluster AD RMS confirme le niveau d'autorisation du destinataire pour accéder au fichier, vérifie que le destinataire est un utilisateur nommé et crée une licence d'utilisation. Le serveur déchiffre la clé symétrique à l'aide de la clé privée du serveur, puis chiffre à nouveau la clé symétrique avec la clé publique du destinataire. AD RMS ajoute alors la clé symétrique chiffrée à la licence d'utilisation. La licence d'utilisation comprend </a:t>
            </a:r>
            <a:r>
              <a:rPr lang="fr-FR" sz="1000" smtClean="0">
                <a:solidFill>
                  <a:prstClr val="black"/>
                </a:solidFill>
                <a:latin typeface="Arial"/>
                <a:ea typeface="Times New Roman"/>
                <a:cs typeface="Times New Roman"/>
              </a:rPr>
              <a:t>aussi, le cas échéant, la date d'expiration du contenu.</a:t>
            </a:r>
            <a:endParaRPr lang="fr-FR" sz="1000" smtClean="0">
              <a:latin typeface="Arial"/>
              <a:ea typeface="Times New Roman"/>
              <a:cs typeface="Times New Roman"/>
            </a:endParaRPr>
          </a:p>
          <a:p>
            <a:pPr marL="342900" lvl="0" indent="-342900">
              <a:lnSpc>
                <a:spcPct val="115000"/>
              </a:lnSpc>
              <a:spcAft>
                <a:spcPts val="995"/>
              </a:spcAft>
              <a:buFont typeface="+mj-lt"/>
              <a:buAutoNum type="arabicPeriod" startAt="6"/>
            </a:pPr>
            <a:r>
              <a:rPr lang="fr-FR" sz="1000" smtClean="0">
                <a:solidFill>
                  <a:prstClr val="black"/>
                </a:solidFill>
                <a:latin typeface="Arial"/>
                <a:ea typeface="Times New Roman"/>
                <a:cs typeface="Times New Roman"/>
              </a:rPr>
              <a:t>Le serveur de licence renvoie la licence d'utilisation à l'ordinateur client du destinataire. </a:t>
            </a:r>
          </a:p>
          <a:p>
            <a:pPr marL="342900" lvl="0" indent="-342900">
              <a:lnSpc>
                <a:spcPct val="115000"/>
              </a:lnSpc>
              <a:spcAft>
                <a:spcPts val="995"/>
              </a:spcAft>
              <a:buFont typeface="+mj-lt"/>
              <a:buAutoNum type="arabicPeriod" startAt="6"/>
            </a:pPr>
            <a:r>
              <a:rPr lang="fr-FR" sz="1000" smtClean="0">
                <a:solidFill>
                  <a:prstClr val="black"/>
                </a:solidFill>
                <a:latin typeface="Arial"/>
                <a:ea typeface="Times New Roman"/>
                <a:cs typeface="Times New Roman"/>
              </a:rPr>
              <a:t>L'application vérifie la licence et le certificat de compte de l'utilisateur afin de déterminer si un certificat, dans l'une ou l'autre des chaînes d'approbation, exige une liste de révocation. Si tel est le cas, l'application recherche une copie locale et n'ayant pas expiré de la liste de révocation. Le cas échéant, elle récupère une copie à jour de la liste de révocation. L'application applique ensuite les conditions de révocation appropriées dans le contexte en cours. Si les conditions de révocation autorisent l'accès au fichier, l'application affiche les données. Les utilisateurs peuvent alors appliquer les droits qui leur sont accordés. </a:t>
            </a:r>
            <a:endParaRPr lang="fr-FR" sz="1000" smtClean="0"/>
          </a:p>
        </p:txBody>
      </p:sp>
      <p:sp>
        <p:nvSpPr>
          <p:cNvPr id="4" name="Slide Number Placeholder 3"/>
          <p:cNvSpPr>
            <a:spLocks noGrp="1"/>
          </p:cNvSpPr>
          <p:nvPr>
            <p:ph type="sldNum" sz="quarter" idx="10"/>
          </p:nvPr>
        </p:nvSpPr>
        <p:spPr/>
        <p:txBody>
          <a:bodyPr/>
          <a:lstStyle/>
          <a:p>
            <a:fld id="{B0DCCA6E-50B3-4613-98BC-509B80EFCF86}" type="slidenum">
              <a:rPr lang="fr-FR" smtClean="0"/>
              <a:pPr/>
              <a:t>6</a:t>
            </a:fld>
            <a:endParaRPr lang="fr-F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9" name="Rectangle 8"/>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 Planification et implémentation d'une infrastructure de gestion des droits relatifs à l'information (IRM)</a:t>
            </a:r>
            <a:endParaRPr lang="fr-FR" sz="1200" b="1">
              <a:solidFill>
                <a:srgbClr val="336699"/>
              </a:solidFill>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fr-FR" sz="1000" dirty="0" smtClean="0">
                <a:latin typeface="Arial"/>
                <a:ea typeface="Calibri"/>
                <a:cs typeface="Times New Roman"/>
              </a:rPr>
              <a:t>Décrire les différents scénarios de déploiement </a:t>
            </a:r>
            <a:r>
              <a:rPr lang="fr-FR" sz="1000" dirty="0" smtClean="0">
                <a:latin typeface="Arial"/>
                <a:ea typeface="SimSun"/>
                <a:cs typeface="Arial"/>
              </a:rPr>
              <a:t>d'AD RMS</a:t>
            </a:r>
            <a:r>
              <a:rPr lang="fr-FR" sz="1000" dirty="0" smtClean="0">
                <a:latin typeface="Arial"/>
                <a:ea typeface="Calibri"/>
                <a:cs typeface="Times New Roman"/>
              </a:rPr>
              <a:t> :</a:t>
            </a:r>
          </a:p>
          <a:p>
            <a:pPr marL="342900" marR="0" lvl="0" indent="-342900">
              <a:lnSpc>
                <a:spcPct val="115000"/>
              </a:lnSpc>
              <a:spcBef>
                <a:spcPts val="0"/>
              </a:spcBef>
              <a:spcAft>
                <a:spcPts val="995"/>
              </a:spcAft>
              <a:buFont typeface="Symbol"/>
              <a:buChar char=""/>
            </a:pPr>
            <a:r>
              <a:rPr lang="fr-FR" sz="1000" dirty="0" smtClean="0">
                <a:effectLst/>
                <a:latin typeface="Arial"/>
                <a:ea typeface="Times New Roman"/>
                <a:cs typeface="Times New Roman"/>
              </a:rPr>
              <a:t>AD RMS dans une forêt unique. Expliquez que la forêt peut contenir un seul serveur ou plusieurs serveurs dans un cluster unique.</a:t>
            </a:r>
          </a:p>
          <a:p>
            <a:pPr marL="342900" marR="0" lvl="0" indent="-342900">
              <a:lnSpc>
                <a:spcPct val="115000"/>
              </a:lnSpc>
              <a:spcBef>
                <a:spcPts val="0"/>
              </a:spcBef>
              <a:spcAft>
                <a:spcPts val="995"/>
              </a:spcAft>
              <a:buFont typeface="Symbol"/>
              <a:buChar char=""/>
            </a:pPr>
            <a:r>
              <a:rPr lang="fr-FR" sz="1000" dirty="0" smtClean="0">
                <a:effectLst/>
                <a:latin typeface="Arial"/>
                <a:ea typeface="Times New Roman"/>
                <a:cs typeface="Times New Roman"/>
              </a:rPr>
              <a:t>AD RMS dans plusieurs forêts. Expliquez la nécessité d'avoir plusieurs clusters racine AD RMS, ainsi que la configuration des stratégies d'approbation. </a:t>
            </a:r>
          </a:p>
          <a:p>
            <a:pPr marL="342900" marR="0" lvl="0" indent="-342900">
              <a:lnSpc>
                <a:spcPct val="115000"/>
              </a:lnSpc>
              <a:spcBef>
                <a:spcPts val="0"/>
              </a:spcBef>
              <a:spcAft>
                <a:spcPts val="995"/>
              </a:spcAft>
              <a:buFont typeface="Symbol"/>
              <a:buChar char=""/>
            </a:pPr>
            <a:r>
              <a:rPr lang="fr-FR" sz="1000" dirty="0" smtClean="0">
                <a:effectLst/>
                <a:latin typeface="Arial"/>
                <a:ea typeface="Times New Roman"/>
                <a:cs typeface="Times New Roman"/>
              </a:rPr>
              <a:t>AD RMS dans un extranet. Expliquez comment les stagiaires peuvent utiliser Microsoft Forefront</a:t>
            </a:r>
            <a:r>
              <a:rPr lang="fr-FR" sz="1000" baseline="30000" dirty="0" smtClean="0">
                <a:effectLst/>
                <a:latin typeface="Arial"/>
                <a:ea typeface="Times New Roman"/>
                <a:cs typeface="Times New Roman"/>
              </a:rPr>
              <a:t>®</a:t>
            </a:r>
            <a:r>
              <a:rPr lang="fr-FR" sz="1000" dirty="0" smtClean="0">
                <a:effectLst/>
                <a:latin typeface="Arial"/>
                <a:ea typeface="Times New Roman"/>
                <a:cs typeface="Times New Roman"/>
              </a:rPr>
              <a:t> </a:t>
            </a:r>
            <a:r>
              <a:rPr lang="fr-FR" sz="1000" dirty="0" err="1" smtClean="0">
                <a:effectLst/>
                <a:latin typeface="Arial"/>
                <a:ea typeface="Times New Roman"/>
                <a:cs typeface="Times New Roman"/>
              </a:rPr>
              <a:t>Threat</a:t>
            </a:r>
            <a:r>
              <a:rPr lang="fr-FR" sz="1000" dirty="0" smtClean="0">
                <a:effectLst/>
                <a:latin typeface="Arial"/>
                <a:ea typeface="Times New Roman"/>
                <a:cs typeface="Times New Roman"/>
              </a:rPr>
              <a:t> Management Gateway (TMG) 2010 dans ce scénario. </a:t>
            </a:r>
          </a:p>
          <a:p>
            <a:pPr marL="342900" marR="0" lvl="0" indent="-342900">
              <a:lnSpc>
                <a:spcPct val="115000"/>
              </a:lnSpc>
              <a:spcBef>
                <a:spcPts val="0"/>
              </a:spcBef>
              <a:spcAft>
                <a:spcPts val="995"/>
              </a:spcAft>
              <a:buFont typeface="Symbol"/>
              <a:buChar char=""/>
            </a:pPr>
            <a:r>
              <a:rPr lang="fr-FR" sz="1000" dirty="0" smtClean="0">
                <a:effectLst/>
                <a:latin typeface="Arial"/>
                <a:ea typeface="Times New Roman"/>
                <a:cs typeface="Times New Roman"/>
              </a:rPr>
              <a:t>AD RMS avec AD FS (Active Directory </a:t>
            </a:r>
            <a:r>
              <a:rPr lang="fr-FR" sz="1000" dirty="0" err="1" smtClean="0">
                <a:effectLst/>
                <a:latin typeface="Arial"/>
                <a:ea typeface="Times New Roman"/>
                <a:cs typeface="Times New Roman"/>
              </a:rPr>
              <a:t>Federation</a:t>
            </a:r>
            <a:r>
              <a:rPr lang="fr-FR" sz="1000" dirty="0" smtClean="0">
                <a:effectLst/>
                <a:latin typeface="Arial"/>
                <a:ea typeface="Times New Roman"/>
                <a:cs typeface="Times New Roman"/>
              </a:rPr>
              <a:t> Services). Renvoyez les stagiaires au module suivant.</a:t>
            </a:r>
          </a:p>
          <a:p>
            <a:pPr>
              <a:lnSpc>
                <a:spcPct val="115000"/>
              </a:lnSpc>
              <a:spcAft>
                <a:spcPts val="300"/>
              </a:spcAft>
            </a:pPr>
            <a:r>
              <a:rPr lang="fr-FR" sz="1000" b="1" dirty="0" smtClean="0">
                <a:latin typeface="Arial"/>
                <a:ea typeface="Calibri"/>
                <a:cs typeface="Times New Roman"/>
              </a:rPr>
              <a:t>Question</a:t>
            </a:r>
            <a:endParaRPr lang="fr-FR" sz="1000" dirty="0" smtClean="0">
              <a:latin typeface="Arial"/>
              <a:ea typeface="Calibri"/>
              <a:cs typeface="Times New Roman"/>
            </a:endParaRPr>
          </a:p>
          <a:p>
            <a:pPr>
              <a:lnSpc>
                <a:spcPct val="115000"/>
              </a:lnSpc>
              <a:spcAft>
                <a:spcPts val="1000"/>
              </a:spcAft>
            </a:pPr>
            <a:r>
              <a:rPr lang="fr-FR" sz="1000" dirty="0" smtClean="0">
                <a:latin typeface="Arial"/>
                <a:ea typeface="Calibri"/>
                <a:cs typeface="Times New Roman"/>
              </a:rPr>
              <a:t>Les services AD RMS sont-ils implémentés dans votre environnement ? Si oui, quel scénario de déploiement utilisez-vous ? Si vous n'en utilisez pas actuellement, mais prévoyez de le faire à l'avenir, à quels scénarios de déploiement recourriez-vous ? </a:t>
            </a:r>
          </a:p>
          <a:p>
            <a:pPr>
              <a:lnSpc>
                <a:spcPct val="115000"/>
              </a:lnSpc>
              <a:spcAft>
                <a:spcPts val="300"/>
              </a:spcAft>
            </a:pPr>
            <a:r>
              <a:rPr lang="fr-FR" sz="1000" b="1" dirty="0" smtClean="0">
                <a:latin typeface="Arial"/>
                <a:ea typeface="Calibri"/>
                <a:cs typeface="Times New Roman"/>
              </a:rPr>
              <a:t>Réponse</a:t>
            </a:r>
            <a:endParaRPr lang="fr-FR" sz="1000" dirty="0" smtClean="0">
              <a:latin typeface="Arial"/>
              <a:ea typeface="Calibri"/>
              <a:cs typeface="Times New Roman"/>
            </a:endParaRPr>
          </a:p>
          <a:p>
            <a:pPr>
              <a:lnSpc>
                <a:spcPct val="115000"/>
              </a:lnSpc>
              <a:spcAft>
                <a:spcPts val="1000"/>
              </a:spcAft>
            </a:pPr>
            <a:r>
              <a:rPr lang="fr-FR" sz="1000" dirty="0" smtClean="0">
                <a:latin typeface="Arial"/>
                <a:ea typeface="Calibri"/>
                <a:cs typeface="Times New Roman"/>
              </a:rPr>
              <a:t>Les réponses varieront.</a:t>
            </a:r>
            <a:endParaRPr lang="fr-FR" sz="1000" dirty="0">
              <a:latin typeface="Arial"/>
              <a:ea typeface="Calibri"/>
              <a:cs typeface="Times New Roman"/>
            </a:endParaRPr>
          </a:p>
        </p:txBody>
      </p:sp>
      <p:sp>
        <p:nvSpPr>
          <p:cNvPr id="4" name="Slide Number Placeholder 3"/>
          <p:cNvSpPr>
            <a:spLocks noGrp="1"/>
          </p:cNvSpPr>
          <p:nvPr>
            <p:ph type="sldNum" sz="quarter" idx="10"/>
          </p:nvPr>
        </p:nvSpPr>
        <p:spPr/>
        <p:txBody>
          <a:bodyPr/>
          <a:lstStyle/>
          <a:p>
            <a:fld id="{5683F72D-4582-45DC-91B3-992085101A36}" type="slidenum">
              <a:rPr lang="fr-FR" smtClean="0"/>
              <a:t>7</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 Planification et implémentation d'une infrastructure de gestion des droits relatifs à l'information (IRM)</a:t>
            </a:r>
            <a:endParaRPr lang="fr-FR" sz="1200" b="1">
              <a:solidFill>
                <a:srgbClr val="336699"/>
              </a:solidFill>
              <a:latin typeface="Arial"/>
            </a:endParaRPr>
          </a:p>
        </p:txBody>
      </p:sp>
    </p:spTree>
    <p:extLst>
      <p:ext uri="{BB962C8B-B14F-4D97-AF65-F5344CB8AC3E}">
        <p14:creationId xmlns:p14="http://schemas.microsoft.com/office/powerpoint/2010/main" val="1515906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Cette rubrique décrit chaque composant qui fait partie d'une infrastructure AD RMS. Demandez aux stagiaires s'ils connaissent déjà ces composants. Si tel est le cas, vous pouvez consacrer moins de temps à cette rubrique. Dans le cas contraire, décrivez les points suivants :</a:t>
            </a:r>
          </a:p>
          <a:p>
            <a:pPr marL="342900" marR="0" lvl="0" indent="-342900">
              <a:lnSpc>
                <a:spcPct val="115000"/>
              </a:lnSpc>
              <a:spcBef>
                <a:spcPts val="0"/>
              </a:spcBef>
              <a:spcAft>
                <a:spcPts val="995"/>
              </a:spcAft>
              <a:buFont typeface="Symbol"/>
              <a:buChar char=""/>
            </a:pPr>
            <a:r>
              <a:rPr lang="fr-FR" sz="1000" smtClean="0">
                <a:effectLst/>
                <a:latin typeface="Arial"/>
                <a:ea typeface="Times New Roman"/>
                <a:cs typeface="Times New Roman"/>
              </a:rPr>
              <a:t>Cluster de certification racine AD RMS. Le cluster de certification racine AD RMS est le premier serveur que vous installez dans une infrastructure AD RMS. Il traite toutes les demandes de gestion de licence et de certification pour le domaine AD DS dans lequel vous l'installez. Le cluster peut être composé d'un seul serveur ou de plusieurs serveurs.</a:t>
            </a:r>
          </a:p>
          <a:p>
            <a:pPr marL="342900" marR="0" lvl="0" indent="-342900">
              <a:lnSpc>
                <a:spcPct val="115000"/>
              </a:lnSpc>
              <a:spcBef>
                <a:spcPts val="0"/>
              </a:spcBef>
              <a:spcAft>
                <a:spcPts val="995"/>
              </a:spcAft>
              <a:buFont typeface="Symbol"/>
              <a:buChar char=""/>
            </a:pPr>
            <a:r>
              <a:rPr lang="fr-FR" sz="1000" smtClean="0">
                <a:effectLst/>
                <a:latin typeface="Arial"/>
                <a:ea typeface="Times New Roman"/>
                <a:cs typeface="Times New Roman"/>
              </a:rPr>
              <a:t>Cluster AD RMS gérant uniquement les licences. Utilisez cette option pour les environnements distribués, tels que les services qui peuvent nécessiter différentes stratégies. Le cluster gérant uniquement les licences n'effectue pas la certification. </a:t>
            </a:r>
          </a:p>
          <a:p>
            <a:pPr marL="342900" marR="0" lvl="0" indent="-342900">
              <a:lnSpc>
                <a:spcPct val="115000"/>
              </a:lnSpc>
              <a:spcBef>
                <a:spcPts val="0"/>
              </a:spcBef>
              <a:spcAft>
                <a:spcPts val="995"/>
              </a:spcAft>
              <a:buFont typeface="Symbol"/>
              <a:buChar char=""/>
            </a:pPr>
            <a:r>
              <a:rPr lang="fr-FR" sz="1000" smtClean="0">
                <a:effectLst/>
                <a:latin typeface="Arial"/>
                <a:ea typeface="Times New Roman"/>
                <a:cs typeface="Times New Roman"/>
              </a:rPr>
              <a:t>Services de base de données. AD RMS nécessite une base de données pour stocker les informations de configuration, les clés utilisateur et les clés serveur, et les informations de journalisation. La plupart des déploiements utilisent le logiciel de base de données SQL Server, mais les environnements plus petits peuvent utiliser la base de données interne incluse dans Windows Server</a:t>
            </a:r>
            <a:r>
              <a:rPr lang="fr-FR" sz="1000" baseline="30000" smtClean="0">
                <a:effectLst/>
                <a:latin typeface="Arial"/>
                <a:ea typeface="Times New Roman"/>
                <a:cs typeface="Times New Roman"/>
              </a:rPr>
              <a:t>®</a:t>
            </a:r>
            <a:r>
              <a:rPr lang="fr-FR" sz="1000" smtClean="0">
                <a:effectLst/>
                <a:latin typeface="Arial"/>
                <a:ea typeface="Times New Roman"/>
                <a:cs typeface="Times New Roman"/>
              </a:rPr>
              <a:t> 2012.</a:t>
            </a:r>
          </a:p>
          <a:p>
            <a:pPr marL="342900" marR="0" lvl="0" indent="-342900">
              <a:lnSpc>
                <a:spcPct val="115000"/>
              </a:lnSpc>
              <a:spcBef>
                <a:spcPts val="0"/>
              </a:spcBef>
              <a:spcAft>
                <a:spcPts val="995"/>
              </a:spcAft>
              <a:buFont typeface="Symbol"/>
              <a:buChar char=""/>
            </a:pPr>
            <a:r>
              <a:rPr lang="fr-FR" sz="1000" smtClean="0">
                <a:effectLst/>
                <a:latin typeface="Arial"/>
                <a:ea typeface="Times New Roman"/>
                <a:cs typeface="Times New Roman"/>
              </a:rPr>
              <a:t>AD DS. Le serveur AD RMS doit être membre d'un domaine AD DS. Vous pouvez également utiliser AD DS pour héberger le point de connexion de service, que les clients intranet peuvent utiliser pour découvrir automatiquement l'URL du cluster AD RMS.</a:t>
            </a:r>
          </a:p>
          <a:p>
            <a:pPr marL="342900" marR="0" lvl="0" indent="-342900">
              <a:lnSpc>
                <a:spcPct val="115000"/>
              </a:lnSpc>
              <a:spcBef>
                <a:spcPts val="0"/>
              </a:spcBef>
              <a:spcAft>
                <a:spcPts val="995"/>
              </a:spcAft>
              <a:buFont typeface="Symbol"/>
              <a:buChar char=""/>
            </a:pPr>
            <a:r>
              <a:rPr lang="fr-FR" sz="1000" smtClean="0">
                <a:effectLst/>
                <a:latin typeface="Arial"/>
                <a:ea typeface="Times New Roman"/>
                <a:cs typeface="Times New Roman"/>
              </a:rPr>
              <a:t>Client AD RMS. Le client AD RMS inclut plusieurs composants pour sécuriser le cluster AD RMS, ou </a:t>
            </a:r>
            <a:r>
              <a:rPr lang="fr-FR" sz="1000" i="1" smtClean="0">
                <a:effectLst/>
                <a:latin typeface="Arial"/>
                <a:ea typeface="Times New Roman"/>
                <a:cs typeface="Times New Roman"/>
              </a:rPr>
              <a:t>référentiel sécurisé</a:t>
            </a:r>
            <a:r>
              <a:rPr lang="fr-FR" sz="1000" smtClean="0">
                <a:effectLst/>
                <a:latin typeface="Arial"/>
                <a:ea typeface="Times New Roman"/>
                <a:cs typeface="Times New Roman"/>
              </a:rPr>
              <a:t>, et communiquer avec lui. Windows Vista</a:t>
            </a:r>
            <a:r>
              <a:rPr lang="fr-FR" sz="1000" baseline="30000" smtClean="0">
                <a:effectLst/>
                <a:latin typeface="Arial"/>
                <a:ea typeface="Times New Roman"/>
                <a:cs typeface="Times New Roman"/>
              </a:rPr>
              <a:t>®</a:t>
            </a:r>
            <a:r>
              <a:rPr lang="fr-FR" sz="1000" smtClean="0">
                <a:effectLst/>
                <a:latin typeface="Arial"/>
                <a:ea typeface="Times New Roman"/>
                <a:cs typeface="Times New Roman"/>
              </a:rPr>
              <a:t>, Windows</a:t>
            </a:r>
            <a:r>
              <a:rPr lang="fr-FR" sz="1000" baseline="30000" smtClean="0">
                <a:effectLst/>
                <a:latin typeface="Arial"/>
                <a:ea typeface="Times New Roman"/>
                <a:cs typeface="Times New Roman"/>
              </a:rPr>
              <a:t>®</a:t>
            </a:r>
            <a:r>
              <a:rPr lang="fr-FR" sz="1000" smtClean="0">
                <a:effectLst/>
                <a:latin typeface="Arial"/>
                <a:ea typeface="Times New Roman"/>
                <a:cs typeface="Times New Roman"/>
              </a:rPr>
              <a:t> 7, Windows 8, Windows Server 2008 et Windows Server 2012 incluent tous les composants clients. </a:t>
            </a:r>
          </a:p>
        </p:txBody>
      </p:sp>
      <p:sp>
        <p:nvSpPr>
          <p:cNvPr id="4" name="Slide Number Placeholder 3"/>
          <p:cNvSpPr>
            <a:spLocks noGrp="1"/>
          </p:cNvSpPr>
          <p:nvPr>
            <p:ph type="sldNum" sz="quarter" idx="10"/>
          </p:nvPr>
        </p:nvSpPr>
        <p:spPr/>
        <p:txBody>
          <a:bodyPr/>
          <a:lstStyle/>
          <a:p>
            <a:fld id="{5683F72D-4582-45DC-91B3-992085101A36}" type="slidenum">
              <a:rPr lang="fr-FR" smtClean="0"/>
              <a:t>8</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 Planification et implémentation d'une infrastructure de gestion des droits relatifs à l'information (IRM)</a:t>
            </a:r>
            <a:endParaRPr lang="fr-FR" sz="1200" b="1">
              <a:solidFill>
                <a:srgbClr val="336699"/>
              </a:solidFill>
              <a:latin typeface="Arial"/>
            </a:endParaRPr>
          </a:p>
        </p:txBody>
      </p:sp>
      <p:sp>
        <p:nvSpPr>
          <p:cNvPr id="9" name="TextBox 8"/>
          <p:cNvSpPr txBox="1"/>
          <p:nvPr/>
        </p:nvSpPr>
        <p:spPr>
          <a:xfrm>
            <a:off x="0" y="8890000"/>
            <a:ext cx="3581400" cy="246221"/>
          </a:xfrm>
          <a:prstGeom prst="rect">
            <a:avLst/>
          </a:prstGeom>
          <a:noFill/>
        </p:spPr>
        <p:txBody>
          <a:bodyPr vert="horz" wrap="square" rtlCol="0">
            <a:spAutoFit/>
          </a:bodyPr>
          <a:lstStyle/>
          <a:p>
            <a:r>
              <a:rPr lang="fr-FR" sz="1000" smtClean="0">
                <a:latin typeface="Arial"/>
              </a:rPr>
              <a:t>(Remarques supplémentaires sur la diapositive suivante)</a:t>
            </a:r>
            <a:endParaRPr lang="fr-FR" sz="1000">
              <a:latin typeface="Arial"/>
            </a:endParaRPr>
          </a:p>
        </p:txBody>
      </p:sp>
    </p:spTree>
    <p:extLst>
      <p:ext uri="{BB962C8B-B14F-4D97-AF65-F5344CB8AC3E}">
        <p14:creationId xmlns:p14="http://schemas.microsoft.com/office/powerpoint/2010/main" val="1984714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995"/>
              </a:spcAft>
              <a:buFont typeface="Symbol"/>
              <a:buChar char=""/>
            </a:pPr>
            <a:r>
              <a:rPr lang="fr-FR" sz="1000" smtClean="0">
                <a:latin typeface="Arial"/>
                <a:ea typeface="Times New Roman"/>
                <a:cs typeface="Times New Roman"/>
              </a:rPr>
              <a:t>Composants clients. Quand un auteur choisit de protéger un document à l'aide de droits, le client AD RMS acquiert un </a:t>
            </a:r>
            <a:r>
              <a:rPr lang="fr-FR" sz="1000" smtClean="0">
                <a:latin typeface="Arial"/>
                <a:ea typeface="Times New Roman"/>
                <a:cs typeface="Segoe UI"/>
              </a:rPr>
              <a:t>certificat de licence client</a:t>
            </a:r>
            <a:r>
              <a:rPr lang="fr-FR" sz="1000" smtClean="0">
                <a:latin typeface="Arial"/>
                <a:ea typeface="Times New Roman"/>
                <a:cs typeface="Times New Roman"/>
              </a:rPr>
              <a:t>, qui permet d'en protéger le contenu. Il utilise ensuite ce </a:t>
            </a:r>
            <a:r>
              <a:rPr lang="fr-FR" sz="1000" smtClean="0">
                <a:latin typeface="Arial"/>
                <a:ea typeface="Times New Roman"/>
                <a:cs typeface="Segoe UI"/>
              </a:rPr>
              <a:t>certificat de licence client</a:t>
            </a:r>
            <a:r>
              <a:rPr lang="fr-FR" sz="1000" smtClean="0">
                <a:latin typeface="Arial"/>
                <a:ea typeface="Times New Roman"/>
                <a:cs typeface="Times New Roman"/>
              </a:rPr>
              <a:t> pour chiffrer le document, créer et signer une licence de publication,</a:t>
            </a:r>
            <a:r>
              <a:rPr lang="fr-FR" sz="1000" b="1" smtClean="0">
                <a:latin typeface="Arial"/>
                <a:ea typeface="Times New Roman"/>
                <a:cs typeface="Times New Roman"/>
              </a:rPr>
              <a:t> </a:t>
            </a:r>
            <a:r>
              <a:rPr lang="fr-FR" sz="1000" smtClean="0">
                <a:latin typeface="Arial"/>
                <a:ea typeface="Times New Roman"/>
                <a:cs typeface="Times New Roman"/>
              </a:rPr>
              <a:t>et associer une copie de la licence de publication au contenu chiffré. Le contenu est ainsi mieux protégé contre les utilisations abusives, même si vous le partagez avec d'autres personnes à l'intérieur ou à l'extérieur de votre organisation. Lorsque les personnes reçoivent le contenu protégé par des droits, elles ne peuvent pas y accéder ou s'en servir si elles n'utilisent pas une application à base de droits (telle que Microsoft Office) pour demander et obtenir une licence d'utilisateur final. Pour obtenir la licence d'utilisateur final, le client AD RMS doit déterminer si le destinataire se conforme aux stratégies définies dans la licence de publication que l'auteur a utilisée pour protéger le contenu. Si le client AD RMS détermine que l'utilisateur est habilité à accéder au contenu, le client AD RMS vérifie que l'utilisateur satisfait aux conditions indiquées dans la licence d'utilisation finale, qui peut restreindre certaines actions. Cette vérification garantit que les documents sont protégés conformément aux intentions des auteurs et des éditeurs, et que les destinataires consomment ces fichiers protégés par des droits conformément aux stratégies de droits attribuées. </a:t>
            </a:r>
            <a:endParaRPr lang="fr-FR" sz="1000">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5683F72D-4582-45DC-91B3-992085101A36}" type="slidenum">
              <a:rPr lang="fr-FR" smtClean="0"/>
              <a:t>9</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13 : Planification et implémentation d'une infrastructure de gestion des droits relatifs à l'information (IRM)</a:t>
            </a:r>
            <a:endParaRPr lang="fr-FR" sz="1200" b="1">
              <a:solidFill>
                <a:srgbClr val="336699"/>
              </a:solidFill>
              <a:latin typeface="Arial"/>
            </a:endParaRPr>
          </a:p>
        </p:txBody>
      </p:sp>
    </p:spTree>
    <p:extLst>
      <p:ext uri="{BB962C8B-B14F-4D97-AF65-F5344CB8AC3E}">
        <p14:creationId xmlns:p14="http://schemas.microsoft.com/office/powerpoint/2010/main" val="271747805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2514600"/>
            <a:ext cx="9144000" cy="2514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3875" y="1500426"/>
            <a:ext cx="7477125" cy="861774"/>
          </a:xfrm>
          <a:prstGeom prst="rect">
            <a:avLst/>
          </a:prstGeom>
          <a:noFill/>
        </p:spPr>
        <p:txBody>
          <a:bodyPr wrap="square" rtlCol="0">
            <a:spAutoFit/>
          </a:bodyPr>
          <a:lstStyle/>
          <a:p>
            <a:r>
              <a:rPr lang="en-US" sz="4800" smtClean="0">
                <a:solidFill>
                  <a:schemeClr val="tx1">
                    <a:lumMod val="65000"/>
                    <a:lumOff val="35000"/>
                  </a:schemeClr>
                </a:solidFill>
                <a:latin typeface="Segoe UI Light" pitchFamily="34" charset="0"/>
                <a:ea typeface="Segoe UI" pitchFamily="34" charset="0"/>
                <a:cs typeface="Segoe UI" pitchFamily="34" charset="0"/>
              </a:rPr>
              <a:t>Microsoft</a:t>
            </a:r>
            <a:r>
              <a:rPr lang="en-US" baseline="100000" dirty="0" smtClean="0">
                <a:solidFill>
                  <a:schemeClr val="tx1">
                    <a:lumMod val="65000"/>
                    <a:lumOff val="35000"/>
                  </a:schemeClr>
                </a:solidFill>
                <a:latin typeface="Segoe UI Light" pitchFamily="34" charset="0"/>
                <a:ea typeface="Segoe UI" pitchFamily="34" charset="0"/>
                <a:cs typeface="Segoe UI" pitchFamily="34" charset="0"/>
              </a:rPr>
              <a:t>®</a:t>
            </a:r>
            <a:r>
              <a:rPr lang="en-US" sz="4400" dirty="0" smtClean="0">
                <a:solidFill>
                  <a:schemeClr val="tx1">
                    <a:lumMod val="65000"/>
                    <a:lumOff val="35000"/>
                  </a:schemeClr>
                </a:solidFill>
                <a:latin typeface="Segoe UI Light" pitchFamily="34" charset="0"/>
                <a:ea typeface="Segoe UI" pitchFamily="34" charset="0"/>
                <a:cs typeface="Segoe UI" pitchFamily="34" charset="0"/>
              </a:rPr>
              <a:t> </a:t>
            </a:r>
            <a:r>
              <a:rPr lang="en-US" sz="4800" dirty="0" smtClean="0">
                <a:solidFill>
                  <a:schemeClr val="tx1">
                    <a:lumMod val="65000"/>
                    <a:lumOff val="35000"/>
                  </a:schemeClr>
                </a:solidFill>
                <a:latin typeface="Segoe UI Light" pitchFamily="34" charset="0"/>
                <a:ea typeface="Segoe UI" pitchFamily="34" charset="0"/>
                <a:cs typeface="Segoe UI" pitchFamily="34" charset="0"/>
              </a:rPr>
              <a:t>Official Course</a:t>
            </a:r>
            <a:endParaRPr lang="en-US" sz="4800" dirty="0">
              <a:solidFill>
                <a:schemeClr val="tx1">
                  <a:lumMod val="65000"/>
                  <a:lumOff val="35000"/>
                </a:schemeClr>
              </a:solidFill>
              <a:latin typeface="Segoe UI Light" pitchFamily="34" charset="0"/>
              <a:ea typeface="Segoe UI" pitchFamily="34" charset="0"/>
              <a:cs typeface="Segoe UI" pitchFamily="34" charset="0"/>
            </a:endParaRPr>
          </a:p>
        </p:txBody>
      </p:sp>
      <p:pic>
        <p:nvPicPr>
          <p:cNvPr id="7" name="Picture 6"/>
          <p:cNvPicPr>
            <a:picLocks noChangeAspect="1"/>
          </p:cNvPicPr>
          <p:nvPr/>
        </p:nvPicPr>
        <p:blipFill>
          <a:blip r:embed="rId2" cstate="print">
            <a:duotone>
              <a:prstClr val="black"/>
              <a:schemeClr val="tx1">
                <a:lumMod val="85000"/>
                <a:lumOff val="15000"/>
                <a:tint val="45000"/>
                <a:satMod val="400000"/>
              </a:schemeClr>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7315200" y="6248400"/>
            <a:ext cx="1413823" cy="230205"/>
          </a:xfrm>
          <a:prstGeom prst="rect">
            <a:avLst/>
          </a:prstGeom>
        </p:spPr>
      </p:pic>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2514600"/>
            <a:ext cx="3063240" cy="2514600"/>
          </a:xfrm>
          <a:prstGeom prst="rect">
            <a:avLst/>
          </a:prstGeom>
        </p:spPr>
      </p:pic>
      <p:sp>
        <p:nvSpPr>
          <p:cNvPr id="726019" name="Rectangle 3"/>
          <p:cNvSpPr>
            <a:spLocks noGrp="1" noChangeArrowheads="1"/>
          </p:cNvSpPr>
          <p:nvPr>
            <p:ph type="ctrTitle" sz="quarter" hasCustomPrompt="1"/>
          </p:nvPr>
        </p:nvSpPr>
        <p:spPr>
          <a:xfrm>
            <a:off x="3106782" y="2774735"/>
            <a:ext cx="5732417" cy="1129607"/>
          </a:xfrm>
          <a:ln algn="ctr"/>
        </p:spPr>
        <p:txBody>
          <a:bodyPr wrap="square" tIns="0" rIns="0" bIns="0">
            <a:spAutoFit/>
          </a:bodyPr>
          <a:lstStyle>
            <a:lvl1pPr algn="l">
              <a:spcBef>
                <a:spcPct val="60000"/>
              </a:spcBef>
              <a:buClr>
                <a:schemeClr val="hlink"/>
              </a:buClr>
              <a:buSzPct val="90000"/>
              <a:buFontTx/>
              <a:buNone/>
              <a:defRPr sz="8400" baseline="0">
                <a:solidFill>
                  <a:schemeClr val="bg1"/>
                </a:solidFill>
                <a:latin typeface="Segoe Light"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121297" y="3925328"/>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2348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Titre de la diapositive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Corps du texte</a:t>
            </a:r>
          </a:p>
          <a:p>
            <a:pPr lvl="1"/>
            <a:r>
              <a:rPr lang="en-US" dirty="0" smtClean="0"/>
              <a:t>Deuxième niveau</a:t>
            </a:r>
          </a:p>
          <a:p>
            <a:pPr lvl="2"/>
            <a:r>
              <a:rPr lang="en-US" dirty="0" smtClean="0"/>
              <a:t>Troisième niveau</a:t>
            </a:r>
          </a:p>
          <a:p>
            <a:pPr lvl="3"/>
            <a:r>
              <a:rPr lang="en-US" dirty="0" smtClean="0"/>
              <a:t>Quatrième niveau</a:t>
            </a:r>
          </a:p>
          <a:p>
            <a:pPr lvl="4"/>
            <a:r>
              <a:rPr lang="en-US" dirty="0" smtClean="0"/>
              <a:t>Cinquième niveau</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50.png"/><Relationship Id="rId4" Type="http://schemas.openxmlformats.org/officeDocument/2006/relationships/image" Target="../media/image45.png"/><Relationship Id="rId9" Type="http://schemas.openxmlformats.org/officeDocument/2006/relationships/image" Target="../media/image10.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7.xml"/><Relationship Id="rId16"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name="bb04763b-6662-436e-bff2-e2dc0c09868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106782" y="3169492"/>
            <a:ext cx="5732417" cy="340093"/>
          </a:xfrm>
        </p:spPr>
        <p:txBody>
          <a:bodyPr lIns="90000" rIns="90000"/>
          <a:lstStyle/>
          <a:p>
            <a:r>
              <a:rPr lang="fr-FR" sz="2600" smtClean="0"/>
              <a:t>Module 13</a:t>
            </a:r>
            <a:endParaRPr lang="fr-FR" sz="2600"/>
          </a:p>
        </p:txBody>
      </p:sp>
      <p:sp>
        <p:nvSpPr>
          <p:cNvPr id="3" name="Subtitle 2"/>
          <p:cNvSpPr>
            <a:spLocks noGrp="1"/>
          </p:cNvSpPr>
          <p:nvPr>
            <p:ph type="subTitle" sz="quarter" idx="1"/>
          </p:nvPr>
        </p:nvSpPr>
        <p:spPr>
          <a:xfrm>
            <a:off x="3106782" y="3749037"/>
            <a:ext cx="5775960" cy="1103872"/>
          </a:xfrm>
        </p:spPr>
        <p:txBody>
          <a:bodyPr lIns="90000" rIns="90000"/>
          <a:lstStyle/>
          <a:p>
            <a:r>
              <a:rPr lang="fr-FR" sz="2600" smtClean="0"/>
              <a:t>Planification et implémentation d'une infrastructure de gestion des droits relatifs à l'information (IRM)</a:t>
            </a:r>
            <a:endParaRPr lang="fr-FR" sz="2600"/>
          </a:p>
        </p:txBody>
      </p:sp>
    </p:spTree>
    <p:extLst>
      <p:ext uri="{BB962C8B-B14F-4D97-AF65-F5344CB8AC3E}">
        <p14:creationId xmlns:p14="http://schemas.microsoft.com/office/powerpoint/2010/main" val="4314655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1247d0d5-cff5-4473-9fcf-7e093cca4f0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Démonstration : Installation d'un cluster AD RMS</a:t>
            </a:r>
            <a:endParaRPr lang="fr-FR"/>
          </a:p>
        </p:txBody>
      </p:sp>
      <p:sp>
        <p:nvSpPr>
          <p:cNvPr id="4" name="Text Placeholder 2"/>
          <p:cNvSpPr txBox="1">
            <a:spLocks/>
          </p:cNvSpPr>
          <p:nvPr/>
        </p:nvSpPr>
        <p:spPr>
          <a:xfrm>
            <a:off x="457200" y="1066800"/>
            <a:ext cx="8229600" cy="5105400"/>
          </a:xfrm>
          <a:prstGeom prst="rect">
            <a:avLst/>
          </a:prstGeom>
        </p:spPr>
        <p:txBody>
          <a:bodyPr>
            <a:norm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smtClean="0"/>
          </a:p>
          <a:p>
            <a:endParaRPr lang="fr-FR" smtClean="0"/>
          </a:p>
          <a:p>
            <a:endParaRPr lang="fr-FR" smtClean="0"/>
          </a:p>
          <a:p>
            <a:endParaRPr lang="fr-FR" smtClean="0"/>
          </a:p>
          <a:p>
            <a:endParaRPr lang="fr-FR" smtClean="0"/>
          </a:p>
          <a:p>
            <a:endParaRPr lang="fr-FR" smtClean="0"/>
          </a:p>
          <a:p>
            <a:endParaRPr lang="fr-FR" smtClean="0"/>
          </a:p>
          <a:p>
            <a:endParaRPr lang="fr-FR" smtClean="0"/>
          </a:p>
          <a:p>
            <a:endParaRPr lang="fr-FR" smtClean="0"/>
          </a:p>
          <a:p>
            <a:endParaRPr lang="fr-FR" smtClean="0"/>
          </a:p>
          <a:p>
            <a:endParaRPr lang="fr-FR"/>
          </a:p>
        </p:txBody>
      </p:sp>
      <p:sp>
        <p:nvSpPr>
          <p:cNvPr id="5" name="Content Placeholder 2"/>
          <p:cNvSpPr>
            <a:spLocks noGrp="1"/>
          </p:cNvSpPr>
          <p:nvPr/>
        </p:nvSpPr>
        <p:spPr bwMode="auto">
          <a:xfrm>
            <a:off x="458788" y="1032330"/>
            <a:ext cx="8119156" cy="491127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Dans cette démonstration, vous allez apprendre à</a:t>
            </a:r>
          </a:p>
          <a:p>
            <a:pPr marL="284163" lvl="1" indent="0"/>
            <a:r>
              <a:rPr lang="fr-FR" smtClean="0"/>
              <a:t> Préparer l'infrastructure AD RMS</a:t>
            </a:r>
          </a:p>
          <a:p>
            <a:pPr marL="284163" lvl="1" indent="0"/>
            <a:r>
              <a:rPr lang="fr-FR" smtClean="0"/>
              <a:t> Installer et configurer AD RMS</a:t>
            </a:r>
          </a:p>
          <a:p>
            <a:pPr marL="284163" lvl="1" indent="0">
              <a:buNone/>
            </a:pPr>
            <a:endParaRPr lang="fr-FR" smtClean="0"/>
          </a:p>
          <a:p>
            <a:pPr marL="284163" lvl="1" indent="0"/>
            <a:endParaRPr lang="fr-FR" smtClean="0"/>
          </a:p>
          <a:p>
            <a:pPr marL="0" indent="0">
              <a:buNone/>
            </a:pPr>
            <a:endParaRPr lang="fr-FR"/>
          </a:p>
        </p:txBody>
      </p:sp>
    </p:spTree>
    <p:extLst>
      <p:ext uri="{BB962C8B-B14F-4D97-AF65-F5344CB8AC3E}">
        <p14:creationId xmlns:p14="http://schemas.microsoft.com/office/powerpoint/2010/main" val="1128989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61793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61793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61793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61793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4559928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d782e81c-c3fe-492f-9d99-b2ac56ec310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Options de configuration des clusters AD RMS</a:t>
            </a:r>
            <a:endParaRPr lang="fr-FR"/>
          </a:p>
        </p:txBody>
      </p:sp>
      <p:sp>
        <p:nvSpPr>
          <p:cNvPr id="4" name="Title 1"/>
          <p:cNvSpPr txBox="1">
            <a:spLocks/>
          </p:cNvSpPr>
          <p:nvPr/>
        </p:nvSpPr>
        <p:spPr>
          <a:xfrm>
            <a:off x="457200" y="0"/>
            <a:ext cx="8229600" cy="822960"/>
          </a:xfrm>
          <a:prstGeom prst="rect">
            <a:avLst/>
          </a:prstGeom>
        </p:spPr>
        <p:txBody>
          <a:bodyPr vert="horz" lIns="91440" tIns="45720" rIns="91440" bIns="45720" rtlCol="0" anchor="ctr">
            <a:no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800" b="0" i="0" u="none" strike="noStrike" kern="1200" cap="none" spc="0" normalizeH="0" baseline="0">
              <a:ln>
                <a:noFill/>
              </a:ln>
              <a:solidFill>
                <a:sysClr val="window" lastClr="FFFFFF"/>
              </a:solidFill>
              <a:effectLst/>
              <a:uLnTx/>
              <a:uFillTx/>
              <a:latin typeface="Segoe UI" pitchFamily="34" charset="0"/>
              <a:ea typeface="Segoe UI" pitchFamily="34" charset="0"/>
              <a:cs typeface="Segoe UI" pitchFamily="34" charset="0"/>
            </a:endParaRPr>
          </a:p>
        </p:txBody>
      </p:sp>
      <p:sp>
        <p:nvSpPr>
          <p:cNvPr id="5" name="AutoShape 3"/>
          <p:cNvSpPr>
            <a:spLocks noChangeArrowheads="1"/>
          </p:cNvSpPr>
          <p:nvPr/>
        </p:nvSpPr>
        <p:spPr bwMode="auto">
          <a:xfrm>
            <a:off x="387350" y="2286000"/>
            <a:ext cx="8362950" cy="4419600"/>
          </a:xfrm>
          <a:prstGeom prst="roundRect">
            <a:avLst>
              <a:gd name="adj" fmla="val 4167"/>
            </a:avLst>
          </a:prstGeom>
          <a:noFill/>
          <a:ln w="38100" cap="flat" cmpd="sng" algn="ctr">
            <a:noFill/>
            <a:prstDash val="solid"/>
            <a:headEnd/>
            <a:tailEnd/>
          </a:ln>
          <a:effectLst>
            <a:outerShdw blurRad="40000" dist="20000" dir="5400000" rotWithShape="0">
              <a:srgbClr val="000000">
                <a:alpha val="38000"/>
              </a:srgbClr>
            </a:outerShdw>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smtClean="0">
                <a:ln>
                  <a:noFill/>
                </a:ln>
                <a:solidFill>
                  <a:sysClr val="window" lastClr="FFFFFF"/>
                </a:solidFill>
                <a:effectLst/>
                <a:uLnTx/>
                <a:uFillTx/>
                <a:latin typeface="Calibri"/>
                <a:ea typeface="+mn-ea"/>
                <a:cs typeface="+mn-cs"/>
              </a:rPr>
              <a:t> </a:t>
            </a:r>
            <a:endParaRPr kumimoji="0" lang="fr-FR" sz="1800" b="0" i="0" u="none" strike="noStrike" kern="0" cap="none" spc="0" normalizeH="0" baseline="0">
              <a:ln>
                <a:noFill/>
              </a:ln>
              <a:solidFill>
                <a:sysClr val="window" lastClr="FFFFFF"/>
              </a:solidFill>
              <a:effectLst/>
              <a:uLnTx/>
              <a:uFillTx/>
              <a:latin typeface="Calibri"/>
              <a:ea typeface="+mn-ea"/>
              <a:cs typeface="+mn-cs"/>
            </a:endParaRPr>
          </a:p>
        </p:txBody>
      </p:sp>
      <p:sp>
        <p:nvSpPr>
          <p:cNvPr id="6" name="TextBox 2"/>
          <p:cNvSpPr txBox="1"/>
          <p:nvPr/>
        </p:nvSpPr>
        <p:spPr>
          <a:xfrm>
            <a:off x="457200" y="1022401"/>
            <a:ext cx="8153400" cy="5454599"/>
          </a:xfrm>
          <a:prstGeom prst="rect">
            <a:avLst/>
          </a:prstGeom>
          <a:noFill/>
        </p:spPr>
        <p:txBody>
          <a:bodyPr wrap="square" rtlCol="0">
            <a:no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lvl="0">
              <a:spcBef>
                <a:spcPts val="600"/>
              </a:spcBef>
              <a:spcAft>
                <a:spcPts val="300"/>
              </a:spcAft>
              <a:buNone/>
              <a:defRPr/>
            </a:pPr>
            <a:r>
              <a:rPr lang="fr-FR" sz="2400" b="0" smtClean="0">
                <a:solidFill>
                  <a:sysClr val="windowText" lastClr="000000"/>
                </a:solidFill>
                <a:latin typeface="Segoe UI" pitchFamily="34" charset="0"/>
                <a:ea typeface="Segoe UI" pitchFamily="34" charset="0"/>
                <a:cs typeface="Segoe UI" pitchFamily="34" charset="0"/>
              </a:rPr>
              <a:t>Les deux types de clusters dans Windows Server 2012</a:t>
            </a:r>
          </a:p>
          <a:p>
            <a:pPr marL="228600" lvl="1" indent="-228600" fontAlgn="auto">
              <a:spcAft>
                <a:spcPts val="0"/>
              </a:spcAft>
              <a:buClr>
                <a:srgbClr val="0070C0"/>
              </a:buClr>
              <a:buFont typeface="Arial" pitchFamily="34" charset="0"/>
              <a:buChar char="•"/>
              <a:defRPr/>
            </a:pPr>
            <a:r>
              <a:rPr lang="fr-FR" sz="2000" b="0" kern="0" smtClean="0">
                <a:solidFill>
                  <a:sysClr val="windowText" lastClr="000000"/>
                </a:solidFill>
                <a:latin typeface="Segoe UI" pitchFamily="34" charset="0"/>
                <a:ea typeface="Segoe UI" pitchFamily="34" charset="0"/>
                <a:cs typeface="Segoe UI" pitchFamily="34" charset="0"/>
              </a:rPr>
              <a:t>Cluster de certification racine</a:t>
            </a:r>
          </a:p>
          <a:p>
            <a:pPr marL="228600" lvl="1" indent="-228600" fontAlgn="auto">
              <a:spcAft>
                <a:spcPts val="0"/>
              </a:spcAft>
              <a:buClr>
                <a:srgbClr val="0070C0"/>
              </a:buClr>
              <a:buFont typeface="Arial" pitchFamily="34" charset="0"/>
              <a:buChar char="•"/>
              <a:defRPr/>
            </a:pPr>
            <a:r>
              <a:rPr lang="fr-FR" sz="2000" b="0" kern="0" smtClean="0">
                <a:solidFill>
                  <a:sysClr val="windowText" lastClr="000000"/>
                </a:solidFill>
                <a:latin typeface="Segoe UI" pitchFamily="34" charset="0"/>
                <a:ea typeface="Segoe UI" pitchFamily="34" charset="0"/>
                <a:cs typeface="Segoe UI" pitchFamily="34" charset="0"/>
              </a:rPr>
              <a:t>Cluster gérant uniquement les licences</a:t>
            </a:r>
          </a:p>
          <a:p>
            <a:pPr marL="228600" lvl="0" indent="-228600" fontAlgn="auto">
              <a:spcBef>
                <a:spcPts val="600"/>
              </a:spcBef>
              <a:spcAft>
                <a:spcPts val="300"/>
              </a:spcAft>
              <a:buClr>
                <a:srgbClr val="006699"/>
              </a:buClr>
              <a:buNone/>
              <a:defRPr/>
            </a:pPr>
            <a:r>
              <a:rPr lang="fr-FR" sz="2400" b="0" smtClean="0">
                <a:solidFill>
                  <a:sysClr val="windowText" lastClr="000000"/>
                </a:solidFill>
                <a:latin typeface="Segoe UI" pitchFamily="34" charset="0"/>
                <a:ea typeface="Segoe UI" pitchFamily="34" charset="0"/>
                <a:cs typeface="Segoe UI" pitchFamily="34" charset="0"/>
              </a:rPr>
              <a:t>Cluster de certification racine</a:t>
            </a:r>
          </a:p>
          <a:p>
            <a:pPr marL="228600" lvl="1" indent="-228600" fontAlgn="auto">
              <a:spcBef>
                <a:spcPts val="0"/>
              </a:spcBef>
              <a:spcAft>
                <a:spcPts val="0"/>
              </a:spcAft>
              <a:buClr>
                <a:srgbClr val="006699"/>
              </a:buClr>
              <a:buFontTx/>
              <a:buChar char="•"/>
              <a:defRPr/>
            </a:pPr>
            <a:r>
              <a:rPr lang="fr-FR" sz="2000" b="0" kern="0" smtClean="0">
                <a:solidFill>
                  <a:sysClr val="windowText" lastClr="000000"/>
                </a:solidFill>
                <a:latin typeface="Segoe UI" pitchFamily="34" charset="0"/>
                <a:ea typeface="Segoe UI" pitchFamily="34" charset="0"/>
                <a:cs typeface="Segoe UI" pitchFamily="34" charset="0"/>
              </a:rPr>
              <a:t>Le premier serveur que vous installez devient toujours le cluster de certification racine</a:t>
            </a:r>
          </a:p>
          <a:p>
            <a:pPr marL="228600" lvl="1" indent="-228600" fontAlgn="auto">
              <a:spcBef>
                <a:spcPts val="0"/>
              </a:spcBef>
              <a:spcAft>
                <a:spcPts val="0"/>
              </a:spcAft>
              <a:buClr>
                <a:srgbClr val="006699"/>
              </a:buClr>
              <a:buFontTx/>
              <a:buChar char="•"/>
              <a:defRPr/>
            </a:pPr>
            <a:r>
              <a:rPr lang="fr-FR" sz="2000" b="0" kern="0" smtClean="0">
                <a:solidFill>
                  <a:sysClr val="windowText" lastClr="000000"/>
                </a:solidFill>
                <a:latin typeface="Segoe UI" pitchFamily="34" charset="0"/>
                <a:ea typeface="Segoe UI" pitchFamily="34" charset="0"/>
                <a:cs typeface="Segoe UI" pitchFamily="34" charset="0"/>
              </a:rPr>
              <a:t>Il traite toutes les demandes de certification et d'octroi de licence du domaine </a:t>
            </a:r>
          </a:p>
          <a:p>
            <a:pPr marL="228600" indent="-228600" fontAlgn="auto">
              <a:spcBef>
                <a:spcPts val="600"/>
              </a:spcBef>
              <a:spcAft>
                <a:spcPts val="300"/>
              </a:spcAft>
              <a:buClr>
                <a:srgbClr val="006699"/>
              </a:buClr>
              <a:defRPr/>
            </a:pPr>
            <a:r>
              <a:rPr lang="fr-FR" sz="2400" b="0" smtClean="0">
                <a:solidFill>
                  <a:sysClr val="windowText" lastClr="000000"/>
                </a:solidFill>
                <a:latin typeface="Segoe UI" pitchFamily="34" charset="0"/>
                <a:ea typeface="Segoe UI" pitchFamily="34" charset="0"/>
                <a:cs typeface="Segoe UI" pitchFamily="34" charset="0"/>
              </a:rPr>
              <a:t>Cluster simple</a:t>
            </a:r>
          </a:p>
          <a:p>
            <a:pPr marL="228600" lvl="1" indent="-228600" fontAlgn="auto">
              <a:spcBef>
                <a:spcPts val="0"/>
              </a:spcBef>
              <a:spcAft>
                <a:spcPts val="0"/>
              </a:spcAft>
              <a:buClr>
                <a:srgbClr val="006699"/>
              </a:buClr>
              <a:buFontTx/>
              <a:buChar char="•"/>
              <a:defRPr/>
            </a:pPr>
            <a:r>
              <a:rPr lang="fr-FR" sz="2000" b="0" kern="0" smtClean="0">
                <a:solidFill>
                  <a:sysClr val="windowText" lastClr="000000"/>
                </a:solidFill>
                <a:latin typeface="Segoe UI" pitchFamily="34" charset="0"/>
                <a:ea typeface="Segoe UI" pitchFamily="34" charset="0"/>
                <a:cs typeface="Segoe UI" pitchFamily="34" charset="0"/>
              </a:rPr>
              <a:t>La forme la plus simple d'un cluster est un seul serveur AD RMS</a:t>
            </a:r>
          </a:p>
          <a:p>
            <a:pPr marL="228600" lvl="0" indent="-228600" fontAlgn="auto">
              <a:spcBef>
                <a:spcPts val="600"/>
              </a:spcBef>
              <a:spcAft>
                <a:spcPts val="300"/>
              </a:spcAft>
              <a:buClr>
                <a:srgbClr val="006699"/>
              </a:buClr>
              <a:buNone/>
              <a:defRPr/>
            </a:pPr>
            <a:r>
              <a:rPr lang="fr-FR" sz="2400" b="0" smtClean="0">
                <a:solidFill>
                  <a:sysClr val="windowText" lastClr="000000"/>
                </a:solidFill>
                <a:latin typeface="Segoe UI" pitchFamily="34" charset="0"/>
                <a:ea typeface="Segoe UI" pitchFamily="34" charset="0"/>
                <a:cs typeface="Segoe UI" pitchFamily="34" charset="0"/>
              </a:rPr>
              <a:t>Cluster complexe</a:t>
            </a:r>
          </a:p>
          <a:p>
            <a:pPr marL="228600" lvl="1" indent="-228600" fontAlgn="auto">
              <a:spcBef>
                <a:spcPts val="0"/>
              </a:spcBef>
              <a:spcAft>
                <a:spcPts val="0"/>
              </a:spcAft>
              <a:buClr>
                <a:srgbClr val="006699"/>
              </a:buClr>
              <a:buFontTx/>
              <a:buChar char="•"/>
              <a:defRPr/>
            </a:pPr>
            <a:r>
              <a:rPr lang="fr-FR" sz="2000" b="0" kern="0" smtClean="0">
                <a:solidFill>
                  <a:sysClr val="windowText" lastClr="000000"/>
                </a:solidFill>
                <a:latin typeface="Segoe UI" pitchFamily="34" charset="0"/>
                <a:ea typeface="Segoe UI" pitchFamily="34" charset="0"/>
                <a:cs typeface="Segoe UI" pitchFamily="34" charset="0"/>
              </a:rPr>
              <a:t>Vous pouvez configurer plusieurs serveurs comme cluster derrière une seule URL partagée</a:t>
            </a:r>
          </a:p>
          <a:p>
            <a:pPr marL="228600" lvl="1" indent="-228600" fontAlgn="auto">
              <a:spcBef>
                <a:spcPts val="0"/>
              </a:spcBef>
              <a:spcAft>
                <a:spcPts val="0"/>
              </a:spcAft>
              <a:buClr>
                <a:srgbClr val="006699"/>
              </a:buClr>
              <a:buFontTx/>
              <a:buChar char="•"/>
              <a:defRPr/>
            </a:pPr>
            <a:r>
              <a:rPr lang="fr-FR" sz="2000" b="0" kern="0" smtClean="0">
                <a:solidFill>
                  <a:sysClr val="windowText" lastClr="000000"/>
                </a:solidFill>
                <a:latin typeface="Segoe UI" pitchFamily="34" charset="0"/>
                <a:ea typeface="Segoe UI" pitchFamily="34" charset="0"/>
                <a:cs typeface="Segoe UI" pitchFamily="34" charset="0"/>
              </a:rPr>
              <a:t>Vous pouvez créer des clusters gérant uniquement les licences, en plus du cluster de certification racine</a:t>
            </a:r>
            <a:endParaRPr lang="fr-FR" sz="2000"/>
          </a:p>
        </p:txBody>
      </p:sp>
    </p:spTree>
    <p:extLst>
      <p:ext uri="{BB962C8B-B14F-4D97-AF65-F5344CB8AC3E}">
        <p14:creationId xmlns:p14="http://schemas.microsoft.com/office/powerpoint/2010/main" val="20216281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ecc6c3a2-6417-49d5-8068-3b4c9c70b8c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Instructions pour la conception de clusters AD RMS</a:t>
            </a:r>
            <a:endParaRPr lang="fr-FR" sz="2600"/>
          </a:p>
        </p:txBody>
      </p:sp>
      <p:sp>
        <p:nvSpPr>
          <p:cNvPr id="4" name="Title 1"/>
          <p:cNvSpPr txBox="1">
            <a:spLocks/>
          </p:cNvSpPr>
          <p:nvPr/>
        </p:nvSpPr>
        <p:spPr>
          <a:xfrm>
            <a:off x="457200" y="0"/>
            <a:ext cx="8229600" cy="822960"/>
          </a:xfrm>
          <a:prstGeom prst="rect">
            <a:avLst/>
          </a:prstGeom>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p>
        </p:txBody>
      </p:sp>
      <p:sp>
        <p:nvSpPr>
          <p:cNvPr id="5" name="Text Placeholder 2"/>
          <p:cNvSpPr txBox="1">
            <a:spLocks/>
          </p:cNvSpPr>
          <p:nvPr/>
        </p:nvSpPr>
        <p:spPr>
          <a:xfrm>
            <a:off x="457200" y="1022400"/>
            <a:ext cx="8229600" cy="5105400"/>
          </a:xfrm>
          <a:prstGeom prst="rect">
            <a:avLst/>
          </a:prstGeom>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indent="0">
              <a:buNone/>
            </a:pPr>
            <a:r>
              <a:rPr lang="fr-FR" sz="2800" b="0" smtClean="0">
                <a:latin typeface="Segoe UI" pitchFamily="34" charset="0"/>
                <a:ea typeface="Segoe UI" pitchFamily="34" charset="0"/>
                <a:cs typeface="Segoe UI" pitchFamily="34" charset="0"/>
              </a:rPr>
              <a:t>Lors de la conception des clusters AD RMS, vous devez suivre ces instructions</a:t>
            </a:r>
          </a:p>
          <a:p>
            <a:pPr marL="228600" lvl="1" indent="-228600">
              <a:spcBef>
                <a:spcPts val="0"/>
              </a:spcBef>
              <a:spcAft>
                <a:spcPts val="300"/>
              </a:spcAft>
              <a:buClr>
                <a:srgbClr val="0070C0"/>
              </a:buClr>
              <a:buFont typeface="Arial" pitchFamily="34" charset="0"/>
              <a:buChar char="•"/>
            </a:pPr>
            <a:r>
              <a:rPr lang="fr-FR" sz="2400" b="0" smtClean="0">
                <a:latin typeface="Segoe UI" pitchFamily="34" charset="0"/>
                <a:ea typeface="Segoe UI" pitchFamily="34" charset="0"/>
                <a:cs typeface="Segoe UI" pitchFamily="34" charset="0"/>
              </a:rPr>
              <a:t>Cluster de serveur unique d'utilisation</a:t>
            </a:r>
          </a:p>
          <a:p>
            <a:pPr marL="228600" lvl="1" indent="-228600">
              <a:spcBef>
                <a:spcPts val="0"/>
              </a:spcBef>
              <a:spcAft>
                <a:spcPts val="300"/>
              </a:spcAft>
              <a:buClr>
                <a:srgbClr val="0070C0"/>
              </a:buClr>
              <a:buFont typeface="Arial" pitchFamily="34" charset="0"/>
              <a:buChar char="•"/>
            </a:pPr>
            <a:r>
              <a:rPr lang="fr-FR" sz="2400" b="0" smtClean="0">
                <a:latin typeface="Segoe UI" pitchFamily="34" charset="0"/>
                <a:ea typeface="Segoe UI" pitchFamily="34" charset="0"/>
                <a:cs typeface="Segoe UI" pitchFamily="34" charset="0"/>
              </a:rPr>
              <a:t>Ajouter les serveurs dans un cluster derrière une URL unique</a:t>
            </a:r>
          </a:p>
          <a:p>
            <a:pPr marL="228600" lvl="1" indent="-228600">
              <a:spcBef>
                <a:spcPts val="0"/>
              </a:spcBef>
              <a:spcAft>
                <a:spcPts val="300"/>
              </a:spcAft>
              <a:buClr>
                <a:srgbClr val="0070C0"/>
              </a:buClr>
              <a:buFont typeface="Arial" pitchFamily="34" charset="0"/>
              <a:buChar char="•"/>
            </a:pPr>
            <a:r>
              <a:rPr lang="fr-FR" sz="2400" b="0" smtClean="0">
                <a:latin typeface="Segoe UI" pitchFamily="34" charset="0"/>
                <a:ea typeface="Segoe UI" pitchFamily="34" charset="0"/>
                <a:cs typeface="Segoe UI" pitchFamily="34" charset="0"/>
              </a:rPr>
              <a:t>Utiliser le cluster de certification racine, avec les serveurs AD RMS supplémentaires ajoutés</a:t>
            </a:r>
          </a:p>
          <a:p>
            <a:pPr marL="228600" lvl="1" indent="-228600">
              <a:spcBef>
                <a:spcPts val="0"/>
              </a:spcBef>
              <a:spcAft>
                <a:spcPts val="300"/>
              </a:spcAft>
              <a:buClr>
                <a:srgbClr val="0070C0"/>
              </a:buClr>
              <a:buFont typeface="Arial" pitchFamily="34" charset="0"/>
              <a:buChar char="•"/>
            </a:pPr>
            <a:r>
              <a:rPr lang="fr-FR" sz="2400" b="0" smtClean="0">
                <a:latin typeface="Segoe UI" pitchFamily="34" charset="0"/>
                <a:ea typeface="Segoe UI" pitchFamily="34" charset="0"/>
                <a:cs typeface="Segoe UI" pitchFamily="34" charset="0"/>
              </a:rPr>
              <a:t>Créer un cluster gérant uniquement les licences</a:t>
            </a:r>
          </a:p>
          <a:p>
            <a:pPr lvl="1"/>
            <a:endParaRPr lang="fr-FR"/>
          </a:p>
        </p:txBody>
      </p:sp>
    </p:spTree>
    <p:extLst>
      <p:ext uri="{BB962C8B-B14F-4D97-AF65-F5344CB8AC3E}">
        <p14:creationId xmlns:p14="http://schemas.microsoft.com/office/powerpoint/2010/main" val="17136125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37e9a317-4f19-470f-91d4-a42950b01860">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7772400" cy="740664"/>
          </a:xfrm>
        </p:spPr>
        <p:txBody>
          <a:bodyPr/>
          <a:lstStyle/>
          <a:p>
            <a:pPr>
              <a:lnSpc>
                <a:spcPct val="80000"/>
              </a:lnSpc>
            </a:pPr>
            <a:r>
              <a:rPr lang="fr-FR" sz="2600" smtClean="0"/>
              <a:t>Configuration de la haute disponibilité pour les services AD RMS</a:t>
            </a:r>
            <a:endParaRPr lang="fr-FR" sz="2600"/>
          </a:p>
        </p:txBody>
      </p:sp>
      <p:sp>
        <p:nvSpPr>
          <p:cNvPr id="4" name="Title 1"/>
          <p:cNvSpPr txBox="1">
            <a:spLocks/>
          </p:cNvSpPr>
          <p:nvPr/>
        </p:nvSpPr>
        <p:spPr>
          <a:xfrm>
            <a:off x="457200" y="0"/>
            <a:ext cx="8229600" cy="822960"/>
          </a:xfrm>
          <a:prstGeom prst="rect">
            <a:avLst/>
          </a:prstGeom>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latin typeface="Segoe UI" pitchFamily="34" charset="0"/>
              <a:cs typeface="Segoe UI" pitchFamily="34" charset="0"/>
            </a:endParaRPr>
          </a:p>
        </p:txBody>
      </p:sp>
      <p:sp>
        <p:nvSpPr>
          <p:cNvPr id="5" name="Text Placeholder 2"/>
          <p:cNvSpPr txBox="1">
            <a:spLocks/>
          </p:cNvSpPr>
          <p:nvPr/>
        </p:nvSpPr>
        <p:spPr>
          <a:xfrm>
            <a:off x="457200" y="1066800"/>
            <a:ext cx="8229600" cy="5105400"/>
          </a:xfrm>
          <a:prstGeom prst="rect">
            <a:avLst/>
          </a:prstGeom>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indent="0">
              <a:spcBef>
                <a:spcPts val="0"/>
              </a:spcBef>
              <a:buNone/>
            </a:pPr>
            <a:r>
              <a:rPr lang="fr-FR" sz="2800" b="0" smtClean="0">
                <a:latin typeface="Segoe UI" pitchFamily="34" charset="0"/>
                <a:ea typeface="Segoe UI" pitchFamily="34" charset="0"/>
                <a:cs typeface="Segoe UI" pitchFamily="34" charset="0"/>
              </a:rPr>
              <a:t>Haute disponibilité pour les services AD RMS</a:t>
            </a:r>
          </a:p>
          <a:p>
            <a:pPr marL="228600" indent="-228600">
              <a:spcBef>
                <a:spcPts val="0"/>
              </a:spcBef>
              <a:spcAft>
                <a:spcPts val="300"/>
              </a:spcAft>
              <a:buClr>
                <a:srgbClr val="0070C0"/>
              </a:buClr>
              <a:buFont typeface="Arial" pitchFamily="34" charset="0"/>
              <a:buChar char="•"/>
            </a:pPr>
            <a:r>
              <a:rPr lang="fr-FR" sz="2400" b="0" smtClean="0">
                <a:latin typeface="Segoe UI" pitchFamily="34" charset="0"/>
                <a:ea typeface="Segoe UI" pitchFamily="34" charset="0"/>
                <a:cs typeface="Segoe UI" pitchFamily="34" charset="0"/>
              </a:rPr>
              <a:t>Utiliser un enregistrement DNS CNAME pour l'URI des services RMS</a:t>
            </a:r>
          </a:p>
          <a:p>
            <a:pPr marL="228600" indent="-228600">
              <a:spcBef>
                <a:spcPts val="0"/>
              </a:spcBef>
              <a:spcAft>
                <a:spcPts val="300"/>
              </a:spcAft>
              <a:buClr>
                <a:srgbClr val="0070C0"/>
              </a:buClr>
              <a:buFont typeface="Arial" pitchFamily="34" charset="0"/>
              <a:buChar char="•"/>
            </a:pPr>
            <a:r>
              <a:rPr lang="fr-FR" sz="2400" b="0" smtClean="0">
                <a:latin typeface="Segoe UI" pitchFamily="34" charset="0"/>
                <a:ea typeface="Segoe UI" pitchFamily="34" charset="0"/>
                <a:cs typeface="Segoe UI" pitchFamily="34" charset="0"/>
              </a:rPr>
              <a:t>Configurer NLB pour deux serveurs AD RMS ou plus</a:t>
            </a:r>
          </a:p>
          <a:p>
            <a:pPr marL="228600" indent="-228600">
              <a:spcBef>
                <a:spcPts val="0"/>
              </a:spcBef>
              <a:spcAft>
                <a:spcPts val="300"/>
              </a:spcAft>
              <a:buClr>
                <a:srgbClr val="0070C0"/>
              </a:buClr>
              <a:buFont typeface="Arial" pitchFamily="34" charset="0"/>
              <a:buChar char="•"/>
            </a:pPr>
            <a:r>
              <a:rPr lang="fr-FR" sz="2400" b="0" smtClean="0">
                <a:latin typeface="Segoe UI" pitchFamily="34" charset="0"/>
                <a:ea typeface="Segoe UI" pitchFamily="34" charset="0"/>
                <a:cs typeface="Segoe UI" pitchFamily="34" charset="0"/>
              </a:rPr>
              <a:t>Vérifier que la base de données AD RMS est configurée pour la haute disponibilité</a:t>
            </a:r>
          </a:p>
          <a:p>
            <a:pPr marL="685800" lvl="2" indent="-228600">
              <a:spcBef>
                <a:spcPts val="0"/>
              </a:spcBef>
              <a:spcAft>
                <a:spcPts val="300"/>
              </a:spcAft>
              <a:buClr>
                <a:srgbClr val="0070C0"/>
              </a:buClr>
              <a:buFont typeface="Arial" pitchFamily="34" charset="0"/>
              <a:buChar char="•"/>
            </a:pPr>
            <a:r>
              <a:rPr lang="fr-FR" sz="2400" b="0" smtClean="0">
                <a:latin typeface="Segoe UI" pitchFamily="34" charset="0"/>
                <a:ea typeface="Segoe UI" pitchFamily="34" charset="0"/>
                <a:cs typeface="Segoe UI" pitchFamily="34" charset="0"/>
              </a:rPr>
              <a:t>Clustering avec basculement Microsoft SQL Server</a:t>
            </a:r>
          </a:p>
          <a:p>
            <a:pPr marL="685800" lvl="2" indent="-228600">
              <a:spcBef>
                <a:spcPts val="0"/>
              </a:spcBef>
              <a:spcAft>
                <a:spcPts val="300"/>
              </a:spcAft>
              <a:buClr>
                <a:srgbClr val="0070C0"/>
              </a:buClr>
              <a:buFont typeface="Arial" pitchFamily="34" charset="0"/>
              <a:buChar char="•"/>
            </a:pPr>
            <a:r>
              <a:rPr lang="fr-FR" sz="2400" b="0" smtClean="0">
                <a:latin typeface="Segoe UI" pitchFamily="34" charset="0"/>
                <a:ea typeface="Segoe UI" pitchFamily="34" charset="0"/>
                <a:cs typeface="Segoe UI" pitchFamily="34" charset="0"/>
              </a:rPr>
              <a:t>Copie des journaux des transactions</a:t>
            </a:r>
          </a:p>
          <a:p>
            <a:pPr marL="685800" lvl="2" indent="-228600">
              <a:spcBef>
                <a:spcPts val="0"/>
              </a:spcBef>
              <a:spcAft>
                <a:spcPts val="300"/>
              </a:spcAft>
              <a:buClr>
                <a:srgbClr val="0070C0"/>
              </a:buClr>
              <a:buFont typeface="Arial" pitchFamily="34" charset="0"/>
              <a:buChar char="•"/>
            </a:pPr>
            <a:r>
              <a:rPr lang="fr-FR" sz="2400" b="0" smtClean="0">
                <a:latin typeface="Segoe UI" pitchFamily="34" charset="0"/>
                <a:ea typeface="Segoe UI" pitchFamily="34" charset="0"/>
                <a:cs typeface="Segoe UI" pitchFamily="34" charset="0"/>
              </a:rPr>
              <a:t>Mise en miroir de bases de données</a:t>
            </a:r>
          </a:p>
          <a:p>
            <a:pPr marL="685800" lvl="2" indent="-228600">
              <a:spcBef>
                <a:spcPts val="0"/>
              </a:spcBef>
              <a:spcAft>
                <a:spcPts val="300"/>
              </a:spcAft>
              <a:buClr>
                <a:srgbClr val="0070C0"/>
              </a:buClr>
              <a:buFont typeface="Arial" pitchFamily="34" charset="0"/>
              <a:buChar char="•"/>
            </a:pPr>
            <a:r>
              <a:rPr lang="fr-FR" sz="2400" b="0" smtClean="0">
                <a:latin typeface="Segoe UI" pitchFamily="34" charset="0"/>
                <a:ea typeface="Segoe UI" pitchFamily="34" charset="0"/>
                <a:cs typeface="Segoe UI" pitchFamily="34" charset="0"/>
              </a:rPr>
              <a:t>AlwaysOn</a:t>
            </a:r>
          </a:p>
          <a:p>
            <a:pPr marL="228600" indent="-228600">
              <a:spcBef>
                <a:spcPts val="0"/>
              </a:spcBef>
              <a:spcAft>
                <a:spcPts val="300"/>
              </a:spcAft>
              <a:buClr>
                <a:srgbClr val="0070C0"/>
              </a:buClr>
              <a:buFont typeface="Arial" pitchFamily="34" charset="0"/>
              <a:buChar char="•"/>
            </a:pPr>
            <a:r>
              <a:rPr lang="fr-FR" sz="2400" b="0" smtClean="0">
                <a:latin typeface="Segoe UI" pitchFamily="34" charset="0"/>
                <a:ea typeface="Segoe UI" pitchFamily="34" charset="0"/>
                <a:cs typeface="Segoe UI" pitchFamily="34" charset="0"/>
              </a:rPr>
              <a:t>Penser à dimensionner avec soin</a:t>
            </a:r>
            <a:endParaRPr lang="fr-FR" sz="2400" b="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5963459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a17d0ada-4e7e-4730-92e5-3daec511525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Planification de la gestion AD RMS</a:t>
            </a:r>
            <a:endParaRPr lang="fr-FR"/>
          </a:p>
        </p:txBody>
      </p:sp>
      <p:sp>
        <p:nvSpPr>
          <p:cNvPr id="4" name="Title 1"/>
          <p:cNvSpPr txBox="1">
            <a:spLocks/>
          </p:cNvSpPr>
          <p:nvPr/>
        </p:nvSpPr>
        <p:spPr>
          <a:xfrm>
            <a:off x="457200" y="0"/>
            <a:ext cx="8229600" cy="822960"/>
          </a:xfrm>
          <a:prstGeom prst="rect">
            <a:avLst/>
          </a:prstGeom>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p>
        </p:txBody>
      </p:sp>
      <p:sp>
        <p:nvSpPr>
          <p:cNvPr id="5" name="Text Placeholder 2"/>
          <p:cNvSpPr txBox="1">
            <a:spLocks/>
          </p:cNvSpPr>
          <p:nvPr/>
        </p:nvSpPr>
        <p:spPr>
          <a:xfrm>
            <a:off x="457200" y="1022400"/>
            <a:ext cx="8229600" cy="5105400"/>
          </a:xfrm>
          <a:prstGeom prst="rect">
            <a:avLst/>
          </a:prstGeom>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indent="0">
              <a:buNone/>
            </a:pPr>
            <a:r>
              <a:rPr lang="fr-FR" altLang="ja-JP" sz="2800" b="0" smtClean="0">
                <a:latin typeface="Segoe UI" pitchFamily="34" charset="0"/>
                <a:ea typeface="Segoe UI" pitchFamily="34" charset="0"/>
                <a:cs typeface="Segoe UI" pitchFamily="34" charset="0"/>
              </a:rPr>
              <a:t>Rôles administratifs AD RMS</a:t>
            </a:r>
            <a:endParaRPr lang="fr-FR" sz="2800" b="0" smtClean="0">
              <a:latin typeface="Segoe UI" pitchFamily="34" charset="0"/>
              <a:ea typeface="Segoe UI" pitchFamily="34" charset="0"/>
              <a:cs typeface="Segoe UI" pitchFamily="34" charset="0"/>
            </a:endParaRPr>
          </a:p>
          <a:p>
            <a:pPr marL="228600" lvl="1" indent="-228600">
              <a:spcAft>
                <a:spcPts val="300"/>
              </a:spcAft>
              <a:buClr>
                <a:srgbClr val="0070C0"/>
              </a:buClr>
              <a:buFont typeface="Arial" pitchFamily="34" charset="0"/>
              <a:buChar char="•"/>
            </a:pPr>
            <a:r>
              <a:rPr lang="fr-FR" sz="2400" b="0" smtClean="0">
                <a:latin typeface="Segoe UI" pitchFamily="34" charset="0"/>
                <a:ea typeface="Segoe UI" pitchFamily="34" charset="0"/>
                <a:cs typeface="Segoe UI" pitchFamily="34" charset="0"/>
              </a:rPr>
              <a:t> </a:t>
            </a:r>
            <a:r>
              <a:rPr lang="fr-FR" altLang="ja-JP" sz="2400" b="0" smtClean="0">
                <a:latin typeface="Segoe UI" pitchFamily="34" charset="0"/>
                <a:ea typeface="Segoe UI" pitchFamily="34" charset="0"/>
                <a:cs typeface="Segoe UI" pitchFamily="34" charset="0"/>
              </a:rPr>
              <a:t>Administrateurs d'entreprise AD RMS</a:t>
            </a:r>
            <a:endParaRPr lang="fr-FR" sz="2400" b="0" smtClean="0">
              <a:latin typeface="Segoe UI" pitchFamily="34" charset="0"/>
              <a:ea typeface="Segoe UI" pitchFamily="34" charset="0"/>
              <a:cs typeface="Segoe UI" pitchFamily="34" charset="0"/>
            </a:endParaRPr>
          </a:p>
          <a:p>
            <a:pPr marL="228600" lvl="1" indent="-228600">
              <a:spcAft>
                <a:spcPts val="300"/>
              </a:spcAft>
              <a:buClr>
                <a:srgbClr val="0070C0"/>
              </a:buClr>
              <a:buFont typeface="Arial" pitchFamily="34" charset="0"/>
              <a:buChar char="•"/>
            </a:pPr>
            <a:r>
              <a:rPr lang="fr-FR" altLang="ja-JP" sz="2400" b="0" smtClean="0">
                <a:latin typeface="Segoe UI" pitchFamily="34" charset="0"/>
                <a:ea typeface="Segoe UI" pitchFamily="34" charset="0"/>
                <a:cs typeface="Segoe UI" pitchFamily="34" charset="0"/>
              </a:rPr>
              <a:t> Administrateurs de modèles AD RMS</a:t>
            </a:r>
            <a:endParaRPr lang="fr-FR" sz="2400" b="0" smtClean="0">
              <a:latin typeface="Segoe UI" pitchFamily="34" charset="0"/>
              <a:ea typeface="Segoe UI" pitchFamily="34" charset="0"/>
              <a:cs typeface="Segoe UI" pitchFamily="34" charset="0"/>
            </a:endParaRPr>
          </a:p>
          <a:p>
            <a:pPr marL="228600" lvl="1" indent="-228600">
              <a:spcAft>
                <a:spcPts val="300"/>
              </a:spcAft>
              <a:buClr>
                <a:srgbClr val="0070C0"/>
              </a:buClr>
              <a:buFont typeface="Arial" pitchFamily="34" charset="0"/>
              <a:buChar char="•"/>
            </a:pPr>
            <a:r>
              <a:rPr lang="fr-FR" altLang="ja-JP" sz="2400" b="0" smtClean="0">
                <a:latin typeface="Segoe UI" pitchFamily="34" charset="0"/>
                <a:ea typeface="Segoe UI" pitchFamily="34" charset="0"/>
                <a:cs typeface="Segoe UI" pitchFamily="34" charset="0"/>
              </a:rPr>
              <a:t> Auditeur AD RMS</a:t>
            </a:r>
            <a:endParaRPr lang="fr-FR" sz="2400" b="0" smtClean="0">
              <a:latin typeface="Segoe UI" pitchFamily="34" charset="0"/>
              <a:ea typeface="Segoe UI" pitchFamily="34" charset="0"/>
              <a:cs typeface="Segoe UI" pitchFamily="34" charset="0"/>
            </a:endParaRPr>
          </a:p>
          <a:p>
            <a:pPr lvl="1"/>
            <a:endParaRPr lang="fr-FR"/>
          </a:p>
        </p:txBody>
      </p:sp>
    </p:spTree>
    <p:extLst>
      <p:ext uri="{BB962C8B-B14F-4D97-AF65-F5344CB8AC3E}">
        <p14:creationId xmlns:p14="http://schemas.microsoft.com/office/powerpoint/2010/main" val="1749176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2de11403-5404-4120-b9dc-cc323a9c3b0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Vue d'ensemble du module</a:t>
            </a:r>
            <a:endParaRPr lang="fr-FR"/>
          </a:p>
        </p:txBody>
      </p:sp>
      <p:sp>
        <p:nvSpPr>
          <p:cNvPr id="3" name="Text Placeholder 2"/>
          <p:cNvSpPr>
            <a:spLocks noGrp="1"/>
          </p:cNvSpPr>
          <p:nvPr>
            <p:ph type="body" idx="1"/>
          </p:nvPr>
        </p:nvSpPr>
        <p:spPr>
          <a:xfrm>
            <a:off x="458788" y="1021215"/>
            <a:ext cx="8609012" cy="5147356"/>
          </a:xfrm>
        </p:spPr>
        <p:txBody>
          <a:bodyPr/>
          <a:lstStyle/>
          <a:p>
            <a:r>
              <a:rPr lang="fr-FR" smtClean="0"/>
              <a:t>Planification et implémentation d'un cluster AD RMS
Planification et implémentation de modèles et stratégies AD RMS
Planification et implémentation de l'accès externe aux services AD RMS
Planification et implémentation de l'intégration d'AD RMS au contrôle d'accès dynamique</a:t>
            </a:r>
            <a:endParaRPr lang="fr-FR"/>
          </a:p>
        </p:txBody>
      </p:sp>
    </p:spTree>
    <p:extLst>
      <p:ext uri="{BB962C8B-B14F-4D97-AF65-F5344CB8AC3E}">
        <p14:creationId xmlns:p14="http://schemas.microsoft.com/office/powerpoint/2010/main" val="2792056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9f48d3da-bf8f-41e8-9168-cc0d613b6c3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fr-FR" sz="2600" smtClean="0"/>
              <a:t>Implémentation d'une stratégie de sauvegarde et de récupération AD RMS</a:t>
            </a:r>
            <a:endParaRPr lang="fr-FR" sz="2600"/>
          </a:p>
        </p:txBody>
      </p:sp>
      <p:sp>
        <p:nvSpPr>
          <p:cNvPr id="4" name="Title 1"/>
          <p:cNvSpPr txBox="1">
            <a:spLocks/>
          </p:cNvSpPr>
          <p:nvPr/>
        </p:nvSpPr>
        <p:spPr>
          <a:xfrm>
            <a:off x="457200" y="0"/>
            <a:ext cx="8229600" cy="822960"/>
          </a:xfrm>
          <a:prstGeom prst="rect">
            <a:avLst/>
          </a:prstGeom>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p>
        </p:txBody>
      </p:sp>
      <p:sp>
        <p:nvSpPr>
          <p:cNvPr id="5" name="Text Placeholder 2"/>
          <p:cNvSpPr txBox="1">
            <a:spLocks/>
          </p:cNvSpPr>
          <p:nvPr/>
        </p:nvSpPr>
        <p:spPr>
          <a:xfrm>
            <a:off x="457200" y="1022400"/>
            <a:ext cx="8458200" cy="5105400"/>
          </a:xfrm>
          <a:prstGeom prst="rect">
            <a:avLst/>
          </a:prstGeom>
        </p:spPr>
        <p:txBody>
          <a:bodyPr>
            <a:norm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indent="0">
              <a:buNone/>
            </a:pPr>
            <a:r>
              <a:rPr lang="fr-FR" sz="2800" b="0" smtClean="0">
                <a:latin typeface="Segoe UI" pitchFamily="34" charset="0"/>
                <a:ea typeface="Segoe UI" pitchFamily="34" charset="0"/>
                <a:cs typeface="Segoe UI" pitchFamily="34" charset="0"/>
              </a:rPr>
              <a:t>Sauvegarde et récupération AD RMS</a:t>
            </a:r>
          </a:p>
          <a:p>
            <a:pPr marL="228600" indent="-228600">
              <a:spcBef>
                <a:spcPts val="0"/>
              </a:spcBef>
              <a:spcAft>
                <a:spcPts val="300"/>
              </a:spcAft>
              <a:buClr>
                <a:srgbClr val="0070C0"/>
              </a:buClr>
              <a:buFont typeface="Arial" pitchFamily="34" charset="0"/>
              <a:buChar char="•"/>
            </a:pPr>
            <a:r>
              <a:rPr lang="fr-FR" sz="2400" b="0" smtClean="0">
                <a:latin typeface="Segoe UI" pitchFamily="34" charset="0"/>
                <a:ea typeface="Segoe UI" pitchFamily="34" charset="0"/>
                <a:cs typeface="Segoe UI" pitchFamily="34" charset="0"/>
              </a:rPr>
              <a:t>Identifiez les composants AD RMS que vous devez sauvegarder</a:t>
            </a:r>
          </a:p>
          <a:p>
            <a:pPr marL="228600" indent="-228600">
              <a:spcBef>
                <a:spcPts val="0"/>
              </a:spcBef>
              <a:spcAft>
                <a:spcPts val="300"/>
              </a:spcAft>
              <a:buClr>
                <a:srgbClr val="0070C0"/>
              </a:buClr>
              <a:buFont typeface="Arial" pitchFamily="34" charset="0"/>
              <a:buChar char="•"/>
            </a:pPr>
            <a:r>
              <a:rPr lang="fr-FR" sz="2400" b="0" smtClean="0">
                <a:latin typeface="Segoe UI" pitchFamily="34" charset="0"/>
                <a:ea typeface="Segoe UI" pitchFamily="34" charset="0"/>
                <a:cs typeface="Segoe UI" pitchFamily="34" charset="0"/>
              </a:rPr>
              <a:t>Créez une stratégie de sauvegarde pour chaque composant</a:t>
            </a:r>
          </a:p>
          <a:p>
            <a:pPr marL="228600" indent="-228600">
              <a:spcBef>
                <a:spcPts val="0"/>
              </a:spcBef>
              <a:spcAft>
                <a:spcPts val="300"/>
              </a:spcAft>
              <a:buClr>
                <a:srgbClr val="0070C0"/>
              </a:buClr>
              <a:buFont typeface="Arial" pitchFamily="34" charset="0"/>
              <a:buChar char="•"/>
            </a:pPr>
            <a:r>
              <a:rPr lang="fr-FR" sz="2400" b="0" smtClean="0">
                <a:latin typeface="Segoe UI" pitchFamily="34" charset="0"/>
                <a:ea typeface="Segoe UI" pitchFamily="34" charset="0"/>
                <a:cs typeface="Segoe UI" pitchFamily="34" charset="0"/>
              </a:rPr>
              <a:t>Choisissez un scénario de restauration </a:t>
            </a:r>
            <a:br>
              <a:rPr lang="fr-FR" sz="2400" b="0" smtClean="0">
                <a:latin typeface="Segoe UI" pitchFamily="34" charset="0"/>
                <a:ea typeface="Segoe UI" pitchFamily="34" charset="0"/>
                <a:cs typeface="Segoe UI" pitchFamily="34" charset="0"/>
              </a:rPr>
            </a:br>
            <a:r>
              <a:rPr lang="fr-FR" sz="2400" b="0" smtClean="0">
                <a:latin typeface="Segoe UI" pitchFamily="34" charset="0"/>
                <a:ea typeface="Segoe UI" pitchFamily="34" charset="0"/>
                <a:cs typeface="Segoe UI" pitchFamily="34" charset="0"/>
              </a:rPr>
              <a:t>(base de données ou AD RMS complet )</a:t>
            </a:r>
          </a:p>
          <a:p>
            <a:pPr marL="228600" indent="-228600">
              <a:spcBef>
                <a:spcPts val="0"/>
              </a:spcBef>
              <a:spcAft>
                <a:spcPts val="300"/>
              </a:spcAft>
              <a:buClr>
                <a:srgbClr val="0070C0"/>
              </a:buClr>
              <a:buFont typeface="Arial" pitchFamily="34" charset="0"/>
              <a:buChar char="•"/>
            </a:pPr>
            <a:r>
              <a:rPr lang="fr-FR" sz="2400" b="0" smtClean="0">
                <a:latin typeface="Segoe UI" pitchFamily="34" charset="0"/>
                <a:ea typeface="Segoe UI" pitchFamily="34" charset="0"/>
                <a:cs typeface="Segoe UI" pitchFamily="34" charset="0"/>
              </a:rPr>
              <a:t>Considérez l'objet ServiceConnectionPoint </a:t>
            </a:r>
          </a:p>
          <a:p>
            <a:pPr marL="228600" indent="-228600">
              <a:spcBef>
                <a:spcPts val="0"/>
              </a:spcBef>
              <a:spcAft>
                <a:spcPts val="300"/>
              </a:spcAft>
              <a:buClr>
                <a:srgbClr val="0070C0"/>
              </a:buClr>
              <a:buFont typeface="Arial" pitchFamily="34" charset="0"/>
              <a:buChar char="•"/>
            </a:pPr>
            <a:r>
              <a:rPr lang="fr-FR" sz="2400" b="0" smtClean="0">
                <a:latin typeface="Segoe UI" pitchFamily="34" charset="0"/>
                <a:ea typeface="Segoe UI" pitchFamily="34" charset="0"/>
                <a:cs typeface="Segoe UI" pitchFamily="34" charset="0"/>
              </a:rPr>
              <a:t>Tester vos stratégies de sauvegarde et de restauration</a:t>
            </a:r>
            <a:endParaRPr lang="fr-FR" sz="240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875264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f6491c6d-305f-4307-aabd-13aec90ab35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Désaffectation et suppression d'AD RMS</a:t>
            </a:r>
            <a:endParaRPr lang="fr-FR"/>
          </a:p>
        </p:txBody>
      </p:sp>
      <p:sp>
        <p:nvSpPr>
          <p:cNvPr id="4" name="Title 1"/>
          <p:cNvSpPr txBox="1">
            <a:spLocks/>
          </p:cNvSpPr>
          <p:nvPr/>
        </p:nvSpPr>
        <p:spPr>
          <a:xfrm>
            <a:off x="457200" y="0"/>
            <a:ext cx="8229600" cy="822960"/>
          </a:xfrm>
          <a:prstGeom prst="rect">
            <a:avLst/>
          </a:prstGeom>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p>
        </p:txBody>
      </p:sp>
      <p:sp>
        <p:nvSpPr>
          <p:cNvPr id="5" name="TextBox 5"/>
          <p:cNvSpPr txBox="1"/>
          <p:nvPr/>
        </p:nvSpPr>
        <p:spPr>
          <a:xfrm>
            <a:off x="457200" y="1022400"/>
            <a:ext cx="8077200" cy="5378400"/>
          </a:xfrm>
          <a:prstGeom prst="rect">
            <a:avLst/>
          </a:prstGeom>
          <a:noFill/>
        </p:spPr>
        <p:txBody>
          <a:bodyPr wrap="square" rtlCol="0">
            <a:no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lvl="1" eaLnBrk="0" hangingPunct="0">
              <a:spcBef>
                <a:spcPts val="0"/>
              </a:spcBef>
              <a:buClr>
                <a:srgbClr val="006699"/>
              </a:buClr>
            </a:pPr>
            <a:r>
              <a:rPr lang="fr-FR" sz="2800" b="0" smtClean="0">
                <a:latin typeface="Segoe UI" pitchFamily="34" charset="0"/>
                <a:ea typeface="Segoe UI" pitchFamily="34" charset="0"/>
                <a:cs typeface="Segoe UI" pitchFamily="34" charset="0"/>
              </a:rPr>
              <a:t>Désaffectation et suppression d'AD RMS </a:t>
            </a:r>
          </a:p>
          <a:p>
            <a:pPr marL="228600" lvl="1" indent="-228600" eaLnBrk="0" hangingPunct="0">
              <a:spcBef>
                <a:spcPts val="0"/>
              </a:spcBef>
              <a:spcAft>
                <a:spcPts val="300"/>
              </a:spcAft>
              <a:buClr>
                <a:srgbClr val="006699"/>
              </a:buClr>
              <a:buFont typeface="Arial" pitchFamily="34" charset="0"/>
              <a:buChar char="•"/>
            </a:pPr>
            <a:r>
              <a:rPr lang="fr-FR" sz="2400" b="0" smtClean="0">
                <a:latin typeface="Segoe UI" pitchFamily="34" charset="0"/>
                <a:ea typeface="Segoe UI" pitchFamily="34" charset="0"/>
                <a:cs typeface="Segoe UI" pitchFamily="34" charset="0"/>
              </a:rPr>
              <a:t>Désaffectez AD RMS avant de supprimer le rôle AD RMS d'un serveur</a:t>
            </a:r>
          </a:p>
          <a:p>
            <a:pPr marL="228600" lvl="1" indent="-228600" eaLnBrk="0" hangingPunct="0">
              <a:spcBef>
                <a:spcPts val="0"/>
              </a:spcBef>
              <a:spcAft>
                <a:spcPts val="300"/>
              </a:spcAft>
              <a:buClr>
                <a:srgbClr val="006699"/>
              </a:buClr>
              <a:buFont typeface="Arial" pitchFamily="34" charset="0"/>
              <a:buChar char="•"/>
            </a:pPr>
            <a:r>
              <a:rPr lang="fr-FR" sz="2400" b="0" smtClean="0">
                <a:latin typeface="Segoe UI" pitchFamily="34" charset="0"/>
                <a:ea typeface="Segoe UI" pitchFamily="34" charset="0"/>
                <a:cs typeface="Segoe UI" pitchFamily="34" charset="0"/>
              </a:rPr>
              <a:t>Souvenez-vous que le serveur désaffecté peut déchiffrer tout le contenu protégé</a:t>
            </a:r>
          </a:p>
          <a:p>
            <a:pPr marL="228600" lvl="1" indent="-228600" eaLnBrk="0" hangingPunct="0">
              <a:spcBef>
                <a:spcPts val="0"/>
              </a:spcBef>
              <a:spcAft>
                <a:spcPts val="300"/>
              </a:spcAft>
              <a:buClr>
                <a:srgbClr val="006699"/>
              </a:buClr>
              <a:buFontTx/>
              <a:buChar char="•"/>
            </a:pPr>
            <a:r>
              <a:rPr lang="fr-FR" sz="2400" b="0" smtClean="0">
                <a:latin typeface="Segoe UI" pitchFamily="34" charset="0"/>
                <a:ea typeface="Segoe UI" pitchFamily="34" charset="0"/>
                <a:cs typeface="Segoe UI" pitchFamily="34" charset="0"/>
              </a:rPr>
              <a:t>Planifier la durée de la période de désaffectation</a:t>
            </a:r>
          </a:p>
          <a:p>
            <a:pPr marL="228600" lvl="1" indent="-228600" eaLnBrk="0" hangingPunct="0">
              <a:spcBef>
                <a:spcPts val="0"/>
              </a:spcBef>
              <a:spcAft>
                <a:spcPts val="300"/>
              </a:spcAft>
              <a:buClr>
                <a:srgbClr val="006699"/>
              </a:buClr>
              <a:buFontTx/>
              <a:buChar char="•"/>
            </a:pPr>
            <a:r>
              <a:rPr lang="fr-FR" sz="2400" b="0" smtClean="0">
                <a:latin typeface="Segoe UI" pitchFamily="34" charset="0"/>
                <a:ea typeface="Segoe UI" pitchFamily="34" charset="0"/>
                <a:cs typeface="Segoe UI" pitchFamily="34" charset="0"/>
              </a:rPr>
              <a:t>N'oubliez pas que vous ne pouvez pas rétablirun serveur désaffecté à son état initial</a:t>
            </a:r>
          </a:p>
          <a:p>
            <a:pPr marL="228600" lvl="1" indent="-228600" eaLnBrk="0" hangingPunct="0">
              <a:spcBef>
                <a:spcPts val="0"/>
              </a:spcBef>
              <a:spcAft>
                <a:spcPts val="300"/>
              </a:spcAft>
              <a:buClr>
                <a:srgbClr val="006699"/>
              </a:buClr>
              <a:buFontTx/>
              <a:buChar char="•"/>
            </a:pPr>
            <a:r>
              <a:rPr lang="fr-FR" sz="2400" b="0" smtClean="0">
                <a:latin typeface="Segoe UI" pitchFamily="34" charset="0"/>
                <a:ea typeface="Segoe UI" pitchFamily="34" charset="0"/>
                <a:cs typeface="Segoe UI" pitchFamily="34" charset="0"/>
              </a:rPr>
              <a:t>Assurez-vous que vousavez une sauvegarde AD RMS</a:t>
            </a:r>
          </a:p>
          <a:p>
            <a:pPr marL="233363" indent="-233363" eaLnBrk="0" hangingPunct="0">
              <a:lnSpc>
                <a:spcPct val="90000"/>
              </a:lnSpc>
              <a:spcBef>
                <a:spcPct val="40000"/>
              </a:spcBef>
              <a:buClr>
                <a:srgbClr val="006699"/>
              </a:buClr>
              <a:buFontTx/>
              <a:buChar char="•"/>
            </a:pPr>
            <a:endParaRPr lang="fr-FR" sz="2400"/>
          </a:p>
        </p:txBody>
      </p:sp>
    </p:spTree>
    <p:extLst>
      <p:ext uri="{BB962C8B-B14F-4D97-AF65-F5344CB8AC3E}">
        <p14:creationId xmlns:p14="http://schemas.microsoft.com/office/powerpoint/2010/main" val="37242443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5519e9d4-6aca-488a-83ff-34891af5888c">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150225" cy="740664"/>
          </a:xfrm>
        </p:spPr>
        <p:txBody>
          <a:bodyPr/>
          <a:lstStyle/>
          <a:p>
            <a:pPr>
              <a:lnSpc>
                <a:spcPct val="80000"/>
              </a:lnSpc>
            </a:pPr>
            <a:r>
              <a:rPr lang="fr-FR" sz="2600" smtClean="0"/>
              <a:t>Leçon 2 : Planification et implémentation de modèles et stratégies AD RMS</a:t>
            </a:r>
            <a:endParaRPr lang="fr-FR" sz="2600"/>
          </a:p>
        </p:txBody>
      </p:sp>
      <p:sp>
        <p:nvSpPr>
          <p:cNvPr id="3" name="Text Placeholder 2"/>
          <p:cNvSpPr>
            <a:spLocks noGrp="1"/>
          </p:cNvSpPr>
          <p:nvPr>
            <p:ph type="body" idx="1"/>
          </p:nvPr>
        </p:nvSpPr>
        <p:spPr/>
        <p:txBody>
          <a:bodyPr/>
          <a:lstStyle/>
          <a:p>
            <a:pPr marL="228600" indent="-228600">
              <a:spcBef>
                <a:spcPts val="0"/>
              </a:spcBef>
            </a:pPr>
            <a:r>
              <a:rPr lang="fr-FR" smtClean="0"/>
              <a:t>Options de configuration des modèles de stratégies de droits AD RMS
Planification d'une distribution des modèles AD RMS
Options de configuration des stratégies d'exclusion AD RMS
Démonstration : Ajout d'entités utilisateur à une stratégie d'exclusion
Planification du groupe des super utilisateurs AD RMS
Planification des applications clientes AD RMS</a:t>
            </a:r>
            <a:endParaRPr lang="fr-FR"/>
          </a:p>
        </p:txBody>
      </p:sp>
    </p:spTree>
    <p:extLst>
      <p:ext uri="{BB962C8B-B14F-4D97-AF65-F5344CB8AC3E}">
        <p14:creationId xmlns:p14="http://schemas.microsoft.com/office/powerpoint/2010/main" val="19849428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cbaf14bf-b870-475b-b06d-496e8f8413a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Options de configuration des modèles de stratégies de droits AD RMS</a:t>
            </a:r>
            <a:endParaRPr lang="fr-FR" sz="2600"/>
          </a:p>
        </p:txBody>
      </p:sp>
      <p:sp>
        <p:nvSpPr>
          <p:cNvPr id="4" name="Title 9"/>
          <p:cNvSpPr txBox="1">
            <a:spLocks/>
          </p:cNvSpPr>
          <p:nvPr/>
        </p:nvSpPr>
        <p:spPr>
          <a:xfrm>
            <a:off x="457200" y="0"/>
            <a:ext cx="8229600" cy="822960"/>
          </a:xfrm>
          <a:prstGeom prst="rect">
            <a:avLst/>
          </a:prstGeom>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p>
        </p:txBody>
      </p:sp>
      <p:sp>
        <p:nvSpPr>
          <p:cNvPr id="5" name="Slide Number Placeholder 2"/>
          <p:cNvSpPr txBox="1">
            <a:spLocks/>
          </p:cNvSpPr>
          <p:nvPr/>
        </p:nvSpPr>
        <p:spPr>
          <a:xfrm>
            <a:off x="6553200" y="6356350"/>
            <a:ext cx="2133600" cy="365125"/>
          </a:xfrm>
          <a:prstGeom prst="rect">
            <a:avLst/>
          </a:prstGeom>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p>
        </p:txBody>
      </p:sp>
      <p:sp>
        <p:nvSpPr>
          <p:cNvPr id="6" name="Text Placeholder 10"/>
          <p:cNvSpPr txBox="1">
            <a:spLocks/>
          </p:cNvSpPr>
          <p:nvPr/>
        </p:nvSpPr>
        <p:spPr>
          <a:xfrm>
            <a:off x="457200" y="1022400"/>
            <a:ext cx="8229600" cy="5105400"/>
          </a:xfrm>
          <a:prstGeom prst="rect">
            <a:avLst/>
          </a:prstGeom>
        </p:spPr>
        <p:txBody>
          <a:bodyPr>
            <a:norm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indent="0">
              <a:spcBef>
                <a:spcPts val="0"/>
              </a:spcBef>
              <a:buNone/>
            </a:pPr>
            <a:r>
              <a:rPr lang="fr-FR" sz="2800" b="0" smtClean="0">
                <a:latin typeface="Segoe UI" pitchFamily="34" charset="0"/>
                <a:ea typeface="Segoe UI" pitchFamily="34" charset="0"/>
                <a:cs typeface="Segoe UI" pitchFamily="34" charset="0"/>
              </a:rPr>
              <a:t>Options de configuration des modèles de stratégies de droits AD RMS </a:t>
            </a:r>
          </a:p>
          <a:p>
            <a:pPr marL="228600" indent="-228600">
              <a:spcBef>
                <a:spcPts val="0"/>
              </a:spcBef>
              <a:spcAft>
                <a:spcPts val="300"/>
              </a:spcAft>
              <a:buClr>
                <a:srgbClr val="0070C0"/>
              </a:buClr>
              <a:buFont typeface="Arial" pitchFamily="34" charset="0"/>
              <a:buChar char="•"/>
            </a:pPr>
            <a:r>
              <a:rPr lang="fr-FR" sz="2400" b="0" smtClean="0">
                <a:latin typeface="Segoe UI" pitchFamily="34" charset="0"/>
                <a:ea typeface="Segoe UI" pitchFamily="34" charset="0"/>
                <a:cs typeface="Segoe UI" pitchFamily="34" charset="0"/>
              </a:rPr>
              <a:t>Spécifiez quels utilisateurs ou groupes ont des droits pour utiliser le contenu que le modèle aide à protéger</a:t>
            </a:r>
          </a:p>
          <a:p>
            <a:pPr marL="685800" lvl="1" indent="-228600">
              <a:spcBef>
                <a:spcPts val="0"/>
              </a:spcBef>
              <a:spcAft>
                <a:spcPts val="300"/>
              </a:spcAft>
              <a:buClr>
                <a:srgbClr val="0070C0"/>
              </a:buClr>
              <a:buFont typeface="Arial" pitchFamily="34" charset="0"/>
              <a:buChar char="•"/>
            </a:pPr>
            <a:r>
              <a:rPr lang="fr-FR" sz="2400" b="0" smtClean="0">
                <a:latin typeface="Segoe UI" pitchFamily="34" charset="0"/>
                <a:ea typeface="Segoe UI" pitchFamily="34" charset="0"/>
                <a:cs typeface="Segoe UI" pitchFamily="34" charset="0"/>
              </a:rPr>
              <a:t>Les droits incluent Contrôle total, Afficher, Modifier, Enregistrer, Imprimer, Transférer et Répondre</a:t>
            </a:r>
          </a:p>
          <a:p>
            <a:pPr marL="228600" indent="-228600">
              <a:spcBef>
                <a:spcPts val="0"/>
              </a:spcBef>
              <a:spcAft>
                <a:spcPts val="300"/>
              </a:spcAft>
              <a:buClr>
                <a:srgbClr val="0070C0"/>
              </a:buClr>
              <a:buFont typeface="Arial" pitchFamily="34" charset="0"/>
              <a:buChar char="•"/>
            </a:pPr>
            <a:r>
              <a:rPr lang="fr-FR" sz="2400" b="0" smtClean="0">
                <a:latin typeface="Segoe UI" pitchFamily="34" charset="0"/>
                <a:ea typeface="Segoe UI" pitchFamily="34" charset="0"/>
                <a:cs typeface="Segoe UI" pitchFamily="34" charset="0"/>
              </a:rPr>
              <a:t>Enregistrez les modèles dans la base de données de configuration ou dans un dossier partagé sur le réseau pour une publication hors connexion</a:t>
            </a:r>
          </a:p>
          <a:p>
            <a:pPr marL="228600" indent="-228600">
              <a:spcBef>
                <a:spcPts val="0"/>
              </a:spcBef>
              <a:spcAft>
                <a:spcPts val="300"/>
              </a:spcAft>
              <a:buClr>
                <a:srgbClr val="0070C0"/>
              </a:buClr>
              <a:buFont typeface="Arial" pitchFamily="34" charset="0"/>
              <a:buChar char="•"/>
            </a:pPr>
            <a:r>
              <a:rPr lang="fr-FR" sz="2400" b="0" smtClean="0">
                <a:latin typeface="Segoe UI" pitchFamily="34" charset="0"/>
                <a:ea typeface="Segoe UI" pitchFamily="34" charset="0"/>
                <a:cs typeface="Segoe UI" pitchFamily="34" charset="0"/>
              </a:rPr>
              <a:t>Sélectionnez un modèle de stratégie de droits en créant le document pour appliquer les droits au contenu</a:t>
            </a:r>
          </a:p>
          <a:p>
            <a:pPr marL="228600" indent="-228600">
              <a:spcBef>
                <a:spcPts val="0"/>
              </a:spcBef>
              <a:spcAft>
                <a:spcPts val="300"/>
              </a:spcAft>
              <a:buClr>
                <a:srgbClr val="0070C0"/>
              </a:buClr>
              <a:buFont typeface="Arial" pitchFamily="34" charset="0"/>
              <a:buChar char="•"/>
            </a:pPr>
            <a:r>
              <a:rPr lang="fr-FR" sz="2400" b="0" smtClean="0">
                <a:latin typeface="Segoe UI" pitchFamily="34" charset="0"/>
                <a:ea typeface="Segoe UI" pitchFamily="34" charset="0"/>
                <a:cs typeface="Segoe UI" pitchFamily="34" charset="0"/>
              </a:rPr>
              <a:t>Distribué ou archivé, mais pas les deux</a:t>
            </a:r>
            <a:endParaRPr lang="fr-FR"/>
          </a:p>
        </p:txBody>
      </p:sp>
    </p:spTree>
    <p:extLst>
      <p:ext uri="{BB962C8B-B14F-4D97-AF65-F5344CB8AC3E}">
        <p14:creationId xmlns:p14="http://schemas.microsoft.com/office/powerpoint/2010/main" val="32808163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afe04e08-b085-4dc8-9fab-e57b11d28e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Planification d'une distribution des modèles AD RMS</a:t>
            </a:r>
            <a:endParaRPr lang="fr-FR" sz="2600"/>
          </a:p>
        </p:txBody>
      </p:sp>
      <p:graphicFrame>
        <p:nvGraphicFramePr>
          <p:cNvPr id="7" name="Table 6"/>
          <p:cNvGraphicFramePr>
            <a:graphicFrameLocks noGrp="1"/>
          </p:cNvGraphicFramePr>
          <p:nvPr>
            <p:extLst>
              <p:ext uri="{D42A27DB-BD31-4B8C-83A1-F6EECF244321}">
                <p14:modId xmlns:p14="http://schemas.microsoft.com/office/powerpoint/2010/main" val="1742955267"/>
              </p:ext>
            </p:extLst>
          </p:nvPr>
        </p:nvGraphicFramePr>
        <p:xfrm>
          <a:off x="271431" y="968835"/>
          <a:ext cx="8635974" cy="5451523"/>
        </p:xfrm>
        <a:graphic>
          <a:graphicData uri="http://schemas.openxmlformats.org/drawingml/2006/table">
            <a:tbl>
              <a:tblPr firstRow="1" bandRow="1"/>
              <a:tblGrid>
                <a:gridCol w="1481169"/>
                <a:gridCol w="2684418"/>
                <a:gridCol w="2228355"/>
                <a:gridCol w="2242032"/>
              </a:tblGrid>
              <a:tr h="28526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fr-FR" sz="1200" kern="1200" baseline="0" noProof="0" smtClean="0">
                          <a:solidFill>
                            <a:schemeClr val="bg1"/>
                          </a:solidFill>
                          <a:effectLst/>
                          <a:latin typeface="Segoe UI" pitchFamily="34" charset="0"/>
                          <a:ea typeface="Segoe UI" pitchFamily="34" charset="0"/>
                          <a:cs typeface="Segoe UI" pitchFamily="34" charset="0"/>
                        </a:rPr>
                        <a:t>Méthode </a:t>
                      </a:r>
                      <a:endParaRPr lang="fr-FR" sz="1200" baseline="0" noProof="0">
                        <a:solidFill>
                          <a:schemeClr val="bg1"/>
                        </a:solidFill>
                        <a:latin typeface="Segoe UI" pitchFamily="34" charset="0"/>
                        <a:ea typeface="Segoe UI" pitchFamily="34" charset="0"/>
                        <a:cs typeface="Segoe UI" pitchFamily="34" charset="0"/>
                      </a:endParaRPr>
                    </a:p>
                  </a:txBody>
                  <a:tcPr marL="86325" marR="86325" marT="43163" marB="43163"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fr-FR" sz="1200" kern="1200" baseline="0" noProof="0" smtClean="0">
                          <a:solidFill>
                            <a:schemeClr val="bg1"/>
                          </a:solidFill>
                          <a:effectLst/>
                          <a:latin typeface="Segoe UI" pitchFamily="34" charset="0"/>
                          <a:ea typeface="Segoe UI" pitchFamily="34" charset="0"/>
                          <a:cs typeface="Segoe UI" pitchFamily="34" charset="0"/>
                        </a:rPr>
                        <a:t>Procédure d'installation</a:t>
                      </a:r>
                      <a:endParaRPr lang="fr-FR" sz="1200" baseline="0" noProof="0">
                        <a:solidFill>
                          <a:schemeClr val="bg1"/>
                        </a:solidFill>
                        <a:latin typeface="Segoe UI" pitchFamily="34" charset="0"/>
                        <a:ea typeface="Segoe UI" pitchFamily="34" charset="0"/>
                        <a:cs typeface="Segoe UI" pitchFamily="34" charset="0"/>
                      </a:endParaRPr>
                    </a:p>
                  </a:txBody>
                  <a:tcPr marL="86325" marR="86325" marT="43163" marB="43163"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1200" kern="1200" baseline="0" noProof="0" smtClean="0">
                          <a:solidFill>
                            <a:schemeClr val="bg1"/>
                          </a:solidFill>
                          <a:effectLst/>
                          <a:latin typeface="Segoe UI" pitchFamily="34" charset="0"/>
                          <a:ea typeface="Segoe UI" pitchFamily="34" charset="0"/>
                          <a:cs typeface="Segoe UI" pitchFamily="34" charset="0"/>
                        </a:rPr>
                        <a:t>Avantages </a:t>
                      </a:r>
                      <a:endParaRPr lang="fr-FR" sz="1200" baseline="0" noProof="0">
                        <a:solidFill>
                          <a:schemeClr val="bg1"/>
                        </a:solidFill>
                        <a:latin typeface="Segoe UI" pitchFamily="34" charset="0"/>
                        <a:ea typeface="Segoe UI" pitchFamily="34" charset="0"/>
                        <a:cs typeface="Segoe UI" pitchFamily="34" charset="0"/>
                      </a:endParaRPr>
                    </a:p>
                  </a:txBody>
                  <a:tcPr marL="86325" marR="86325" marT="43163" marB="43163"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1200" baseline="0" noProof="0" smtClean="0">
                          <a:solidFill>
                            <a:schemeClr val="bg1"/>
                          </a:solidFill>
                          <a:effectLst/>
                          <a:latin typeface="Segoe UI" pitchFamily="34" charset="0"/>
                          <a:ea typeface="Segoe UI" pitchFamily="34" charset="0"/>
                          <a:cs typeface="Segoe UI" pitchFamily="34" charset="0"/>
                        </a:rPr>
                        <a:t>Inconvénients </a:t>
                      </a:r>
                      <a:endParaRPr lang="fr-FR" sz="1200" baseline="0" noProof="0">
                        <a:solidFill>
                          <a:schemeClr val="bg1"/>
                        </a:solidFill>
                        <a:latin typeface="Segoe UI" pitchFamily="34" charset="0"/>
                        <a:ea typeface="Segoe UI" pitchFamily="34" charset="0"/>
                        <a:cs typeface="Segoe UI" pitchFamily="34" charset="0"/>
                      </a:endParaRPr>
                    </a:p>
                  </a:txBody>
                  <a:tcPr marL="86325" marR="86325" marT="43163" marB="43163"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55293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noProof="0" smtClean="0">
                          <a:effectLst/>
                          <a:latin typeface="Segoe UI" pitchFamily="34" charset="0"/>
                          <a:ea typeface="Segoe UI" pitchFamily="34" charset="0"/>
                          <a:cs typeface="Segoe UI" pitchFamily="34" charset="0"/>
                        </a:rPr>
                        <a:t>Propagation automatique</a:t>
                      </a:r>
                    </a:p>
                  </a:txBody>
                  <a:tcPr marL="86325" marR="86325" marT="43163" marB="43163"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2563" marR="0" lvl="0" indent="-182563" algn="l">
                        <a:lnSpc>
                          <a:spcPct val="100000"/>
                        </a:lnSpc>
                        <a:spcBef>
                          <a:spcPts val="0"/>
                        </a:spcBef>
                        <a:spcAft>
                          <a:spcPts val="0"/>
                        </a:spcAft>
                        <a:buFont typeface="Arial" pitchFamily="34" charset="0"/>
                        <a:buChar char="•"/>
                        <a:tabLst>
                          <a:tab pos="155575" algn="l"/>
                        </a:tabLst>
                      </a:pPr>
                      <a:r>
                        <a:rPr lang="fr-FR" sz="1200" noProof="0" smtClean="0">
                          <a:effectLst/>
                          <a:latin typeface="Segoe UI" pitchFamily="34" charset="0"/>
                          <a:ea typeface="Segoe UI" pitchFamily="34" charset="0"/>
                          <a:cs typeface="Segoe UI" pitchFamily="34" charset="0"/>
                        </a:rPr>
                        <a:t>Aucune installation nécessaire </a:t>
                      </a:r>
                    </a:p>
                    <a:p>
                      <a:pPr marL="182563" marR="0" lvl="0" indent="-182563" algn="l">
                        <a:lnSpc>
                          <a:spcPct val="100000"/>
                        </a:lnSpc>
                        <a:spcBef>
                          <a:spcPts val="0"/>
                        </a:spcBef>
                        <a:spcAft>
                          <a:spcPts val="0"/>
                        </a:spcAft>
                        <a:buFont typeface="Arial" pitchFamily="34" charset="0"/>
                        <a:buChar char="•"/>
                        <a:tabLst>
                          <a:tab pos="155575" algn="l"/>
                        </a:tabLst>
                      </a:pPr>
                      <a:r>
                        <a:rPr lang="fr-FR" sz="1200" noProof="0" smtClean="0">
                          <a:effectLst/>
                          <a:latin typeface="Segoe UI" pitchFamily="34" charset="0"/>
                          <a:ea typeface="Segoe UI" pitchFamily="34" charset="0"/>
                          <a:cs typeface="Segoe UI" pitchFamily="34" charset="0"/>
                        </a:rPr>
                        <a:t>Exécutée comme tâche planifiée</a:t>
                      </a:r>
                    </a:p>
                  </a:txBody>
                  <a:tcPr marL="86325" marR="86325" marT="43163" marB="43163"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2563" marR="0" indent="-182563" algn="l" defTabSz="914400" rtl="0" eaLnBrk="1" fontAlgn="auto" latinLnBrk="0" hangingPunct="1">
                        <a:lnSpc>
                          <a:spcPct val="100000"/>
                        </a:lnSpc>
                        <a:spcBef>
                          <a:spcPts val="0"/>
                        </a:spcBef>
                        <a:spcAft>
                          <a:spcPts val="0"/>
                        </a:spcAft>
                        <a:buClrTx/>
                        <a:buSzTx/>
                        <a:buFont typeface="Arial" pitchFamily="34" charset="0"/>
                        <a:buChar char="•"/>
                        <a:tabLst/>
                        <a:defRPr/>
                      </a:pPr>
                      <a:r>
                        <a:rPr lang="fr-FR" sz="1200" noProof="0" smtClean="0">
                          <a:effectLst/>
                          <a:latin typeface="Segoe UI" pitchFamily="34" charset="0"/>
                          <a:ea typeface="Segoe UI" pitchFamily="34" charset="0"/>
                          <a:cs typeface="Segoe UI" pitchFamily="34" charset="0"/>
                        </a:rPr>
                        <a:t>Intervention utilisateur minimale</a:t>
                      </a:r>
                    </a:p>
                  </a:txBody>
                  <a:tcPr marL="86325" marR="86325" marT="43163" marB="43163"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2563" marR="0" indent="-182563" algn="l" defTabSz="914400" rtl="0" eaLnBrk="1" fontAlgn="auto" latinLnBrk="0" hangingPunct="1">
                        <a:lnSpc>
                          <a:spcPct val="100000"/>
                        </a:lnSpc>
                        <a:spcBef>
                          <a:spcPts val="0"/>
                        </a:spcBef>
                        <a:spcAft>
                          <a:spcPts val="0"/>
                        </a:spcAft>
                        <a:buClrTx/>
                        <a:buSzTx/>
                        <a:buFont typeface="Arial" pitchFamily="34" charset="0"/>
                        <a:buChar char="•"/>
                        <a:tabLst/>
                        <a:defRPr/>
                      </a:pPr>
                      <a:r>
                        <a:rPr lang="fr-FR" sz="1200" noProof="0" smtClean="0">
                          <a:effectLst/>
                          <a:latin typeface="Segoe UI" pitchFamily="34" charset="0"/>
                          <a:ea typeface="Segoe UI" pitchFamily="34" charset="0"/>
                          <a:cs typeface="Segoe UI" pitchFamily="34" charset="0"/>
                        </a:rPr>
                        <a:t>Prise en charge uniquement sur Windows</a:t>
                      </a:r>
                      <a:r>
                        <a:rPr lang="fr-FR" sz="1200" baseline="0" noProof="0" smtClean="0">
                          <a:effectLst/>
                          <a:latin typeface="Segoe UI" pitchFamily="34" charset="0"/>
                          <a:ea typeface="Segoe UI" pitchFamily="34" charset="0"/>
                          <a:cs typeface="Segoe UI" pitchFamily="34" charset="0"/>
                        </a:rPr>
                        <a:t> </a:t>
                      </a:r>
                      <a:r>
                        <a:rPr lang="fr-FR" sz="1200" noProof="0" smtClean="0">
                          <a:effectLst/>
                          <a:latin typeface="Segoe UI" pitchFamily="34" charset="0"/>
                          <a:ea typeface="Segoe UI" pitchFamily="34" charset="0"/>
                          <a:cs typeface="Segoe UI" pitchFamily="34" charset="0"/>
                        </a:rPr>
                        <a:t>Vista avec SP1 ou version ultérieure</a:t>
                      </a:r>
                    </a:p>
                  </a:txBody>
                  <a:tcPr marL="86325" marR="86325" marT="43163" marB="43163"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203632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noProof="0" smtClean="0">
                          <a:effectLst/>
                          <a:latin typeface="Segoe UI" pitchFamily="34" charset="0"/>
                          <a:ea typeface="Segoe UI" pitchFamily="34" charset="0"/>
                          <a:cs typeface="Segoe UI" pitchFamily="34" charset="0"/>
                        </a:rPr>
                        <a:t>Ordinateur local</a:t>
                      </a:r>
                      <a:endParaRPr lang="fr-FR" sz="1200" noProof="0" smtClean="0">
                        <a:latin typeface="Segoe UI" pitchFamily="34" charset="0"/>
                        <a:ea typeface="Segoe UI" pitchFamily="34" charset="0"/>
                        <a:cs typeface="Segoe UI" pitchFamily="34" charset="0"/>
                      </a:endParaRPr>
                    </a:p>
                  </a:txBody>
                  <a:tcPr marL="86325" marR="86325" marT="43163" marB="4316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2563" indent="-182563">
                        <a:buFont typeface="Arial" pitchFamily="34" charset="0"/>
                        <a:buChar char="•"/>
                      </a:pPr>
                      <a:r>
                        <a:rPr lang="fr-FR" sz="1200" kern="1200" noProof="0" smtClean="0">
                          <a:effectLst/>
                          <a:latin typeface="Segoe UI" pitchFamily="34" charset="0"/>
                          <a:ea typeface="Segoe UI" pitchFamily="34" charset="0"/>
                          <a:cs typeface="Segoe UI" pitchFamily="34" charset="0"/>
                        </a:rPr>
                        <a:t>Utiliser un script pour la copie</a:t>
                      </a:r>
                    </a:p>
                    <a:p>
                      <a:pPr marL="182563" indent="-182563">
                        <a:buFont typeface="Arial" pitchFamily="34" charset="0"/>
                        <a:buChar char="•"/>
                      </a:pPr>
                      <a:r>
                        <a:rPr lang="fr-FR" sz="1200" kern="1200" noProof="0" smtClean="0">
                          <a:effectLst/>
                          <a:latin typeface="Segoe UI" pitchFamily="34" charset="0"/>
                          <a:ea typeface="Segoe UI" pitchFamily="34" charset="0"/>
                          <a:cs typeface="Segoe UI" pitchFamily="34" charset="0"/>
                        </a:rPr>
                        <a:t>Utiliser un pack d'installation Office 2003 personnalisé pour la configuration</a:t>
                      </a:r>
                    </a:p>
                    <a:p>
                      <a:pPr marL="182563" indent="-182563">
                        <a:buFont typeface="Arial" pitchFamily="34" charset="0"/>
                        <a:buChar char="•"/>
                      </a:pPr>
                      <a:r>
                        <a:rPr lang="fr-FR" sz="1200" kern="1200" noProof="0" smtClean="0">
                          <a:effectLst/>
                          <a:latin typeface="Segoe UI" pitchFamily="34" charset="0"/>
                          <a:ea typeface="Segoe UI" pitchFamily="34" charset="0"/>
                          <a:cs typeface="Segoe UI" pitchFamily="34" charset="0"/>
                        </a:rPr>
                        <a:t>Utiliser la stratégie de groupe, le Gestionnaire de configuration 2007 ou 2012, ou Systems Management Server 2003, ainsi qu'une tâche de distribution de modèles dans Windows Management Instrumentation (WMI)</a:t>
                      </a:r>
                      <a:endParaRPr lang="fr-FR" sz="1200" kern="1200" noProof="0" smtClean="0">
                        <a:solidFill>
                          <a:schemeClr val="dk1"/>
                        </a:solidFill>
                        <a:effectLst/>
                        <a:latin typeface="Segoe UI" pitchFamily="34" charset="0"/>
                        <a:ea typeface="Segoe UI" pitchFamily="34" charset="0"/>
                        <a:cs typeface="Segoe UI" pitchFamily="34" charset="0"/>
                      </a:endParaRPr>
                    </a:p>
                  </a:txBody>
                  <a:tcPr marL="86325" marR="86325" marT="43163" marB="4316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2563" indent="-182563">
                        <a:buFont typeface="Arial" pitchFamily="34" charset="0"/>
                        <a:buChar char="•"/>
                      </a:pPr>
                      <a:r>
                        <a:rPr lang="fr-FR" sz="1200" noProof="0" smtClean="0">
                          <a:latin typeface="Segoe UI" pitchFamily="34" charset="0"/>
                          <a:ea typeface="Segoe UI" pitchFamily="34" charset="0"/>
                          <a:cs typeface="Segoe UI" pitchFamily="34" charset="0"/>
                        </a:rPr>
                        <a:t>Permet aux utilisateurs de protéger les documents en utilisant les modèles de stratégies de droits sur l'ordinateur avec lequel ils sont connectés</a:t>
                      </a:r>
                      <a:endParaRPr lang="fr-FR" sz="1200" noProof="0">
                        <a:latin typeface="Segoe UI" pitchFamily="34" charset="0"/>
                        <a:ea typeface="Segoe UI" pitchFamily="34" charset="0"/>
                        <a:cs typeface="Segoe UI" pitchFamily="34" charset="0"/>
                      </a:endParaRPr>
                    </a:p>
                  </a:txBody>
                  <a:tcPr marL="86325" marR="86325" marT="43163" marB="4316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2563" indent="-182563">
                        <a:buFont typeface="Arial" pitchFamily="34" charset="0"/>
                        <a:buChar char="•"/>
                      </a:pPr>
                      <a:r>
                        <a:rPr lang="fr-FR" sz="1200" noProof="0" smtClean="0">
                          <a:latin typeface="Segoe UI" pitchFamily="34" charset="0"/>
                          <a:ea typeface="Segoe UI" pitchFamily="34" charset="0"/>
                          <a:cs typeface="Segoe UI" pitchFamily="34" charset="0"/>
                        </a:rPr>
                        <a:t>Requiert que vous mettiez à jour et mainteniez le modèle pour chaque utilisateur sur chaque ordinateur</a:t>
                      </a:r>
                      <a:endParaRPr lang="fr-FR" sz="1200" noProof="0">
                        <a:latin typeface="Segoe UI" pitchFamily="34" charset="0"/>
                        <a:ea typeface="Segoe UI" pitchFamily="34" charset="0"/>
                        <a:cs typeface="Segoe UI" pitchFamily="34" charset="0"/>
                      </a:endParaRPr>
                    </a:p>
                  </a:txBody>
                  <a:tcPr marL="86325" marR="86325" marT="43163" marB="4316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10668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200" noProof="0" smtClean="0">
                          <a:latin typeface="Segoe UI" pitchFamily="34" charset="0"/>
                          <a:ea typeface="Segoe UI" pitchFamily="34" charset="0"/>
                          <a:cs typeface="Segoe UI" pitchFamily="34" charset="0"/>
                        </a:rPr>
                        <a:t>Dossier partagé </a:t>
                      </a:r>
                      <a:endParaRPr lang="fr-FR" sz="1200" noProof="0">
                        <a:latin typeface="Segoe UI" pitchFamily="34" charset="0"/>
                        <a:ea typeface="Segoe UI" pitchFamily="34" charset="0"/>
                        <a:cs typeface="Segoe UI" pitchFamily="34" charset="0"/>
                      </a:endParaRPr>
                    </a:p>
                  </a:txBody>
                  <a:tcPr marL="86325" marR="86325" marT="43163" marB="4316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2563" indent="-182563">
                        <a:buFont typeface="Arial" pitchFamily="34" charset="0"/>
                        <a:buChar char="•"/>
                      </a:pPr>
                      <a:r>
                        <a:rPr lang="fr-FR" sz="1200" noProof="0" smtClean="0">
                          <a:latin typeface="Segoe UI" pitchFamily="34" charset="0"/>
                          <a:ea typeface="Segoe UI" pitchFamily="34" charset="0"/>
                          <a:cs typeface="Segoe UI" pitchFamily="34" charset="0"/>
                        </a:rPr>
                        <a:t>Définir le chemin d'accès interne pour localiser les modèles</a:t>
                      </a:r>
                      <a:endParaRPr lang="fr-FR" sz="1200" noProof="0">
                        <a:latin typeface="Segoe UI" pitchFamily="34" charset="0"/>
                        <a:ea typeface="Segoe UI" pitchFamily="34" charset="0"/>
                        <a:cs typeface="Segoe UI" pitchFamily="34" charset="0"/>
                      </a:endParaRPr>
                    </a:p>
                  </a:txBody>
                  <a:tcPr marL="86325" marR="86325" marT="43163" marB="4316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2563" indent="-182563">
                        <a:buFont typeface="Arial" pitchFamily="34" charset="0"/>
                        <a:buChar char="•"/>
                      </a:pPr>
                      <a:r>
                        <a:rPr lang="fr-FR" sz="1200" noProof="0" smtClean="0">
                          <a:latin typeface="Segoe UI" pitchFamily="34" charset="0"/>
                          <a:ea typeface="Segoe UI" pitchFamily="34" charset="0"/>
                          <a:cs typeface="Segoe UI" pitchFamily="34" charset="0"/>
                        </a:rPr>
                        <a:t>Fournit un seul point d'accès aux modèles de stratégies de droits</a:t>
                      </a:r>
                      <a:endParaRPr lang="fr-FR" sz="1200" noProof="0">
                        <a:latin typeface="Segoe UI" pitchFamily="34" charset="0"/>
                        <a:ea typeface="Segoe UI" pitchFamily="34" charset="0"/>
                        <a:cs typeface="Segoe UI" pitchFamily="34" charset="0"/>
                      </a:endParaRPr>
                    </a:p>
                  </a:txBody>
                  <a:tcPr marL="86325" marR="86325" marT="43163" marB="4316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2563" indent="-182563">
                        <a:buFont typeface="Arial" pitchFamily="34" charset="0"/>
                        <a:buChar char="•"/>
                      </a:pPr>
                      <a:r>
                        <a:rPr lang="fr-FR" sz="1200" noProof="0" smtClean="0">
                          <a:latin typeface="Segoe UI" pitchFamily="34" charset="0"/>
                          <a:ea typeface="Segoe UI" pitchFamily="34" charset="0"/>
                          <a:cs typeface="Segoe UI" pitchFamily="34" charset="0"/>
                        </a:rPr>
                        <a:t>L'absence de connexion des clients AD RMS peut </a:t>
                      </a:r>
                      <a:r>
                        <a:rPr lang="fr-FR" sz="1200" i="1" noProof="0" smtClean="0">
                          <a:latin typeface="Segoe UI" pitchFamily="34" charset="0"/>
                          <a:ea typeface="Segoe UI" pitchFamily="34" charset="0"/>
                          <a:cs typeface="Segoe UI" pitchFamily="34" charset="0"/>
                        </a:rPr>
                        <a:t>désactiver </a:t>
                      </a:r>
                      <a:r>
                        <a:rPr lang="fr-FR" sz="1200" noProof="0" smtClean="0">
                          <a:latin typeface="Segoe UI" pitchFamily="34" charset="0"/>
                          <a:ea typeface="Segoe UI" pitchFamily="34" charset="0"/>
                          <a:cs typeface="Segoe UI" pitchFamily="34" charset="0"/>
                        </a:rPr>
                        <a:t>les modèles et les supprimer ainsi du menu de l'utilisateur</a:t>
                      </a:r>
                      <a:endParaRPr lang="fr-FR" sz="1200" noProof="0">
                        <a:latin typeface="Segoe UI" pitchFamily="34" charset="0"/>
                        <a:ea typeface="Segoe UI" pitchFamily="34" charset="0"/>
                        <a:cs typeface="Segoe UI" pitchFamily="34" charset="0"/>
                      </a:endParaRPr>
                    </a:p>
                  </a:txBody>
                  <a:tcPr marL="86325" marR="86325" marT="43163" marB="4316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1143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200" noProof="0" smtClean="0">
                          <a:latin typeface="Segoe UI" pitchFamily="34" charset="0"/>
                          <a:ea typeface="Segoe UI" pitchFamily="34" charset="0"/>
                          <a:cs typeface="Segoe UI" pitchFamily="34" charset="0"/>
                        </a:rPr>
                        <a:t>Dossier partagé utilisant les dossiers hors connexion </a:t>
                      </a:r>
                      <a:endParaRPr lang="fr-FR" sz="1200" noProof="0">
                        <a:latin typeface="Segoe UI" pitchFamily="34" charset="0"/>
                        <a:ea typeface="Segoe UI" pitchFamily="34" charset="0"/>
                        <a:cs typeface="Segoe UI" pitchFamily="34" charset="0"/>
                      </a:endParaRPr>
                    </a:p>
                  </a:txBody>
                  <a:tcPr marL="86325" marR="86325" marT="43163" marB="4316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2563" indent="-182563">
                        <a:buFont typeface="Arial" pitchFamily="34" charset="0"/>
                        <a:buChar char="•"/>
                      </a:pPr>
                      <a:r>
                        <a:rPr lang="fr-FR" sz="1200" noProof="0" smtClean="0">
                          <a:latin typeface="Segoe UI" pitchFamily="34" charset="0"/>
                          <a:ea typeface="Segoe UI" pitchFamily="34" charset="0"/>
                          <a:cs typeface="Segoe UI" pitchFamily="34" charset="0"/>
                        </a:rPr>
                        <a:t>Définir le chemin d'accès interne pour localiser les modèles</a:t>
                      </a:r>
                      <a:endParaRPr lang="fr-FR" sz="1200" noProof="0">
                        <a:latin typeface="Segoe UI" pitchFamily="34" charset="0"/>
                        <a:ea typeface="Segoe UI" pitchFamily="34" charset="0"/>
                        <a:cs typeface="Segoe UI" pitchFamily="34" charset="0"/>
                      </a:endParaRPr>
                    </a:p>
                  </a:txBody>
                  <a:tcPr marL="86325" marR="86325" marT="43163" marB="4316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2563" indent="-182563">
                        <a:buFont typeface="Arial" pitchFamily="34" charset="0"/>
                        <a:buChar char="•"/>
                      </a:pPr>
                      <a:r>
                        <a:rPr lang="fr-FR" sz="1200" noProof="0" smtClean="0">
                          <a:latin typeface="Segoe UI" pitchFamily="34" charset="0"/>
                          <a:ea typeface="Segoe UI" pitchFamily="34" charset="0"/>
                          <a:cs typeface="Segoe UI" pitchFamily="34" charset="0"/>
                        </a:rPr>
                        <a:t>Offre un point unique à partir duquel accéder aux modèles de stratégies de droits et configurer l'utilisation du dossier hors connexion</a:t>
                      </a:r>
                      <a:endParaRPr lang="fr-FR" sz="1200" noProof="0">
                        <a:latin typeface="Segoe UI" pitchFamily="34" charset="0"/>
                        <a:ea typeface="Segoe UI" pitchFamily="34" charset="0"/>
                        <a:cs typeface="Segoe UI" pitchFamily="34" charset="0"/>
                      </a:endParaRPr>
                    </a:p>
                  </a:txBody>
                  <a:tcPr marL="86325" marR="86325" marT="43163" marB="4316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2563" indent="-182563">
                        <a:buFont typeface="Arial" pitchFamily="34" charset="0"/>
                        <a:buChar char="•"/>
                      </a:pPr>
                      <a:r>
                        <a:rPr lang="fr-FR" sz="1200" noProof="0" dirty="0" smtClean="0">
                          <a:latin typeface="Segoe UI" pitchFamily="34" charset="0"/>
                          <a:ea typeface="Segoe UI" pitchFamily="34" charset="0"/>
                          <a:cs typeface="Segoe UI" pitchFamily="34" charset="0"/>
                        </a:rPr>
                        <a:t>Requiert des paramètres de configuration supplémentaires</a:t>
                      </a:r>
                    </a:p>
                    <a:p>
                      <a:pPr marL="182563" indent="-182563">
                        <a:buFont typeface="Arial" pitchFamily="34" charset="0"/>
                        <a:buChar char="•"/>
                      </a:pPr>
                      <a:r>
                        <a:rPr lang="fr-FR" sz="1200" noProof="0" dirty="0" smtClean="0">
                          <a:latin typeface="Segoe UI" pitchFamily="34" charset="0"/>
                          <a:ea typeface="Segoe UI" pitchFamily="34" charset="0"/>
                          <a:cs typeface="Segoe UI" pitchFamily="34" charset="0"/>
                        </a:rPr>
                        <a:t>Requiert une formation de l'utilisateur final</a:t>
                      </a:r>
                    </a:p>
                  </a:txBody>
                  <a:tcPr marL="86325" marR="86325" marT="43163" marB="4316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p:spTree>
    <p:extLst>
      <p:ext uri="{BB962C8B-B14F-4D97-AF65-F5344CB8AC3E}">
        <p14:creationId xmlns:p14="http://schemas.microsoft.com/office/powerpoint/2010/main" val="22020508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52d25c6f-c178-4023-9ed6-50d1b595041e">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7772400" cy="740664"/>
          </a:xfrm>
        </p:spPr>
        <p:txBody>
          <a:bodyPr/>
          <a:lstStyle/>
          <a:p>
            <a:r>
              <a:rPr lang="fr-FR" sz="2600" smtClean="0"/>
              <a:t>Options de configuration des stratégies d'exclusion AD RMS</a:t>
            </a:r>
            <a:endParaRPr lang="fr-FR" sz="2600"/>
          </a:p>
        </p:txBody>
      </p:sp>
      <p:sp>
        <p:nvSpPr>
          <p:cNvPr id="4" name="Title 1"/>
          <p:cNvSpPr txBox="1">
            <a:spLocks/>
          </p:cNvSpPr>
          <p:nvPr/>
        </p:nvSpPr>
        <p:spPr>
          <a:xfrm>
            <a:off x="457200" y="0"/>
            <a:ext cx="8229600" cy="822960"/>
          </a:xfrm>
          <a:prstGeom prst="rect">
            <a:avLst/>
          </a:prstGeom>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p>
        </p:txBody>
      </p:sp>
      <p:sp>
        <p:nvSpPr>
          <p:cNvPr id="5" name="Text Placeholder 2"/>
          <p:cNvSpPr txBox="1">
            <a:spLocks/>
          </p:cNvSpPr>
          <p:nvPr/>
        </p:nvSpPr>
        <p:spPr>
          <a:xfrm>
            <a:off x="457200" y="1029600"/>
            <a:ext cx="8229600" cy="5105400"/>
          </a:xfrm>
          <a:prstGeom prst="rect">
            <a:avLst/>
          </a:prstGeom>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indent="0">
              <a:spcBef>
                <a:spcPts val="0"/>
              </a:spcBef>
              <a:spcAft>
                <a:spcPts val="300"/>
              </a:spcAft>
              <a:buNone/>
            </a:pPr>
            <a:r>
              <a:rPr lang="fr-FR" sz="2800" b="0" smtClean="0">
                <a:latin typeface="Segoe UI" pitchFamily="34" charset="0"/>
                <a:ea typeface="Segoe UI" pitchFamily="34" charset="0"/>
                <a:cs typeface="Segoe UI" pitchFamily="34" charset="0"/>
              </a:rPr>
              <a:t>Options de configuration des stratégies d'exclusion AD RMS</a:t>
            </a:r>
          </a:p>
          <a:p>
            <a:pPr marL="228600" indent="-228600">
              <a:spcBef>
                <a:spcPts val="0"/>
              </a:spcBef>
              <a:spcAft>
                <a:spcPts val="300"/>
              </a:spcAft>
              <a:buClr>
                <a:srgbClr val="0070C0"/>
              </a:buClr>
              <a:buFont typeface="Arial" pitchFamily="34" charset="0"/>
              <a:buChar char="•"/>
            </a:pPr>
            <a:r>
              <a:rPr lang="fr-FR" sz="2400" b="0" smtClean="0">
                <a:latin typeface="Segoe UI" pitchFamily="34" charset="0"/>
                <a:ea typeface="Segoe UI" pitchFamily="34" charset="0"/>
                <a:cs typeface="Segoe UI" pitchFamily="34" charset="0"/>
              </a:rPr>
              <a:t>Les entités ajoutées aux stratégies d'exclusion ne peuvent pas obtenir des certificats ou des licences tant qu'elles sont sur la liste</a:t>
            </a:r>
          </a:p>
          <a:p>
            <a:pPr marL="228600" indent="-228600">
              <a:spcBef>
                <a:spcPts val="0"/>
              </a:spcBef>
              <a:spcAft>
                <a:spcPts val="300"/>
              </a:spcAft>
              <a:buClr>
                <a:srgbClr val="0070C0"/>
              </a:buClr>
              <a:buFont typeface="Arial" pitchFamily="34" charset="0"/>
              <a:buChar char="•"/>
            </a:pPr>
            <a:r>
              <a:rPr lang="fr-FR" sz="2400" b="0" smtClean="0">
                <a:latin typeface="Segoe UI" pitchFamily="34" charset="0"/>
                <a:ea typeface="Segoe UI" pitchFamily="34" charset="0"/>
                <a:cs typeface="Segoe UI" pitchFamily="34" charset="0"/>
              </a:rPr>
              <a:t>Les entités peuvent être supprimées de la liste d'exclusion quand le motif d'exclusion ne s'applique plus</a:t>
            </a:r>
          </a:p>
          <a:p>
            <a:pPr marL="228600" indent="-228600">
              <a:spcBef>
                <a:spcPts val="0"/>
              </a:spcBef>
              <a:spcAft>
                <a:spcPts val="300"/>
              </a:spcAft>
              <a:buClr>
                <a:srgbClr val="0070C0"/>
              </a:buClr>
              <a:buFont typeface="Arial" pitchFamily="34" charset="0"/>
              <a:buChar char="•"/>
            </a:pPr>
            <a:r>
              <a:rPr lang="fr-FR" sz="2400" b="0" smtClean="0">
                <a:latin typeface="Segoe UI" pitchFamily="34" charset="0"/>
                <a:ea typeface="Segoe UI" pitchFamily="34" charset="0"/>
                <a:cs typeface="Segoe UI" pitchFamily="34" charset="0"/>
              </a:rPr>
              <a:t>L'exclusion d'entités inclut</a:t>
            </a:r>
          </a:p>
          <a:p>
            <a:pPr marL="685800" lvl="1" indent="-228600">
              <a:spcBef>
                <a:spcPts val="0"/>
              </a:spcBef>
              <a:spcAft>
                <a:spcPts val="300"/>
              </a:spcAft>
              <a:buClr>
                <a:srgbClr val="0070C0"/>
              </a:buClr>
              <a:buFont typeface="Arial" pitchFamily="34" charset="0"/>
              <a:buChar char="•"/>
            </a:pPr>
            <a:r>
              <a:rPr lang="fr-FR" sz="2200" b="0" smtClean="0">
                <a:latin typeface="Segoe UI" pitchFamily="34" charset="0"/>
                <a:ea typeface="Segoe UI" pitchFamily="34" charset="0"/>
                <a:cs typeface="Segoe UI" pitchFamily="34" charset="0"/>
              </a:rPr>
              <a:t>Utilisateurs : habituellement par l'adresse de messagerie</a:t>
            </a:r>
          </a:p>
          <a:p>
            <a:pPr marL="685800" lvl="1" indent="-228600">
              <a:spcBef>
                <a:spcPts val="0"/>
              </a:spcBef>
              <a:spcAft>
                <a:spcPts val="300"/>
              </a:spcAft>
              <a:buClr>
                <a:srgbClr val="0070C0"/>
              </a:buClr>
              <a:buFont typeface="Arial" pitchFamily="34" charset="0"/>
              <a:buChar char="•"/>
            </a:pPr>
            <a:r>
              <a:rPr lang="fr-FR" sz="2200" b="0" smtClean="0">
                <a:latin typeface="Segoe UI" pitchFamily="34" charset="0"/>
                <a:ea typeface="Segoe UI" pitchFamily="34" charset="0"/>
                <a:cs typeface="Segoe UI" pitchFamily="34" charset="0"/>
              </a:rPr>
              <a:t>Applications : par nom de fichier et par extension</a:t>
            </a:r>
          </a:p>
          <a:p>
            <a:pPr marL="685800" lvl="1" indent="-228600">
              <a:spcBef>
                <a:spcPts val="0"/>
              </a:spcBef>
              <a:spcAft>
                <a:spcPts val="300"/>
              </a:spcAft>
              <a:buClr>
                <a:srgbClr val="0070C0"/>
              </a:buClr>
              <a:buFont typeface="Arial" pitchFamily="34" charset="0"/>
              <a:buChar char="•"/>
            </a:pPr>
            <a:r>
              <a:rPr lang="fr-FR" sz="2200" b="0" smtClean="0">
                <a:latin typeface="Segoe UI" pitchFamily="34" charset="0"/>
                <a:ea typeface="Segoe UI" pitchFamily="34" charset="0"/>
                <a:cs typeface="Segoe UI" pitchFamily="34" charset="0"/>
              </a:rPr>
              <a:t>Versions de référentiels sécurisés : par numéro de version Microsoft</a:t>
            </a:r>
            <a:endParaRPr lang="fr-FR" sz="2200" b="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125099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6dee8118-7a75-4336-b316-315ab2cdbf29">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7772400" cy="740664"/>
          </a:xfrm>
        </p:spPr>
        <p:txBody>
          <a:bodyPr/>
          <a:lstStyle/>
          <a:p>
            <a:pPr>
              <a:lnSpc>
                <a:spcPct val="80000"/>
              </a:lnSpc>
            </a:pPr>
            <a:r>
              <a:rPr lang="fr-FR" sz="2600" smtClean="0"/>
              <a:t>Démonstration : Ajout d'entités utilisateur à une stratégie d'exclusion</a:t>
            </a:r>
            <a:endParaRPr lang="fr-FR" sz="2600"/>
          </a:p>
        </p:txBody>
      </p:sp>
      <p:sp>
        <p:nvSpPr>
          <p:cNvPr id="4" name="Title 1"/>
          <p:cNvSpPr txBox="1">
            <a:spLocks/>
          </p:cNvSpPr>
          <p:nvPr/>
        </p:nvSpPr>
        <p:spPr>
          <a:xfrm>
            <a:off x="457200" y="0"/>
            <a:ext cx="8229600" cy="822960"/>
          </a:xfrm>
          <a:prstGeom prst="rect">
            <a:avLst/>
          </a:prstGeom>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p>
        </p:txBody>
      </p:sp>
      <p:sp>
        <p:nvSpPr>
          <p:cNvPr id="5" name="Text Placeholder 2"/>
          <p:cNvSpPr txBox="1">
            <a:spLocks/>
          </p:cNvSpPr>
          <p:nvPr/>
        </p:nvSpPr>
        <p:spPr>
          <a:xfrm>
            <a:off x="457200" y="1022400"/>
            <a:ext cx="8229600" cy="5105400"/>
          </a:xfrm>
          <a:prstGeom prst="rect">
            <a:avLst/>
          </a:prstGeom>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lvl="0" indent="0">
              <a:spcBef>
                <a:spcPts val="0"/>
              </a:spcBef>
              <a:buNone/>
            </a:pPr>
            <a:r>
              <a:rPr lang="fr-FR" sz="2800" b="0" smtClean="0">
                <a:latin typeface="Segoe UI" pitchFamily="34" charset="0"/>
                <a:ea typeface="Segoe UI" pitchFamily="34" charset="0"/>
                <a:cs typeface="Segoe UI" pitchFamily="34" charset="0"/>
              </a:rPr>
              <a:t>Dans cette démonstration, vous allez apprendre à</a:t>
            </a:r>
          </a:p>
          <a:p>
            <a:pPr marL="228600" indent="-228600">
              <a:spcBef>
                <a:spcPts val="0"/>
              </a:spcBef>
              <a:spcAft>
                <a:spcPts val="300"/>
              </a:spcAft>
              <a:buClr>
                <a:srgbClr val="0070C0"/>
              </a:buClr>
              <a:buFont typeface="Arial" pitchFamily="34" charset="0"/>
              <a:buChar char="•"/>
            </a:pPr>
            <a:r>
              <a:rPr lang="fr-FR" sz="2400" b="0" smtClean="0">
                <a:latin typeface="Segoe UI" pitchFamily="34" charset="0"/>
                <a:ea typeface="Segoe UI" pitchFamily="34" charset="0"/>
                <a:cs typeface="Segoe UI" pitchFamily="34" charset="0"/>
              </a:rPr>
              <a:t>Exclure un utilisateur</a:t>
            </a:r>
          </a:p>
          <a:p>
            <a:pPr marL="228600" indent="-228600">
              <a:spcBef>
                <a:spcPts val="0"/>
              </a:spcBef>
              <a:spcAft>
                <a:spcPts val="300"/>
              </a:spcAft>
              <a:buClr>
                <a:srgbClr val="0070C0"/>
              </a:buClr>
              <a:buFont typeface="Arial" pitchFamily="34" charset="0"/>
              <a:buChar char="•"/>
            </a:pPr>
            <a:r>
              <a:rPr lang="fr-FR" sz="2400" b="0" smtClean="0">
                <a:latin typeface="Segoe UI" pitchFamily="34" charset="0"/>
                <a:ea typeface="Segoe UI" pitchFamily="34" charset="0"/>
                <a:cs typeface="Segoe UI" pitchFamily="34" charset="0"/>
              </a:rPr>
              <a:t>Arrêter l'exclusion</a:t>
            </a:r>
          </a:p>
        </p:txBody>
      </p:sp>
    </p:spTree>
    <p:extLst>
      <p:ext uri="{BB962C8B-B14F-4D97-AF65-F5344CB8AC3E}">
        <p14:creationId xmlns:p14="http://schemas.microsoft.com/office/powerpoint/2010/main" val="40004248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86878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6cb67e35-997c-4ff8-885f-60fca6cdae3c">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150225" cy="740664"/>
          </a:xfrm>
        </p:spPr>
        <p:txBody>
          <a:bodyPr/>
          <a:lstStyle/>
          <a:p>
            <a:r>
              <a:rPr lang="fr-FR" sz="2600" smtClean="0"/>
              <a:t>Planification du groupe des super utilisateurs AD RMS</a:t>
            </a:r>
            <a:endParaRPr lang="fr-FR" sz="2600"/>
          </a:p>
        </p:txBody>
      </p:sp>
      <p:sp>
        <p:nvSpPr>
          <p:cNvPr id="4" name="Title 1"/>
          <p:cNvSpPr txBox="1">
            <a:spLocks/>
          </p:cNvSpPr>
          <p:nvPr/>
        </p:nvSpPr>
        <p:spPr>
          <a:xfrm>
            <a:off x="457200" y="0"/>
            <a:ext cx="8229600" cy="822960"/>
          </a:xfrm>
          <a:prstGeom prst="rect">
            <a:avLst/>
          </a:prstGeom>
        </p:spPr>
        <p:txBody>
          <a:bodyPr vert="horz" lIns="91440" tIns="45720" rIns="91440" bIns="45720" rtlCol="0" anchor="ctr">
            <a:no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800" b="0" i="0" u="none" strike="noStrike" kern="1200" cap="none" spc="0" normalizeH="0" baseline="0">
              <a:ln>
                <a:noFill/>
              </a:ln>
              <a:solidFill>
                <a:sysClr val="window" lastClr="FFFFFF"/>
              </a:solidFill>
              <a:effectLst/>
              <a:uLnTx/>
              <a:uFillTx/>
              <a:latin typeface="Segoe UI" pitchFamily="34" charset="0"/>
              <a:ea typeface="Segoe UI" pitchFamily="34" charset="0"/>
              <a:cs typeface="Segoe UI" pitchFamily="34" charset="0"/>
            </a:endParaRPr>
          </a:p>
        </p:txBody>
      </p:sp>
      <p:sp>
        <p:nvSpPr>
          <p:cNvPr id="5" name="Rounded Rectangle 4"/>
          <p:cNvSpPr>
            <a:spLocks noChangeArrowheads="1"/>
          </p:cNvSpPr>
          <p:nvPr/>
        </p:nvSpPr>
        <p:spPr bwMode="auto">
          <a:xfrm>
            <a:off x="193675" y="2133600"/>
            <a:ext cx="8721725" cy="4343400"/>
          </a:xfrm>
          <a:prstGeom prst="roundRect">
            <a:avLst>
              <a:gd name="adj" fmla="val 4167"/>
            </a:avLst>
          </a:prstGeom>
          <a:noFill/>
          <a:ln w="25400" cap="flat" cmpd="sng" algn="ctr">
            <a:noFill/>
            <a:prstDash val="soli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solidFill>
                <a:sysClr val="window" lastClr="FFFFFF"/>
              </a:solidFill>
              <a:effectLst/>
              <a:uLnTx/>
              <a:uFillTx/>
              <a:latin typeface="Calibri"/>
              <a:ea typeface="+mn-ea"/>
              <a:cs typeface="+mn-cs"/>
            </a:endParaRPr>
          </a:p>
          <a:p>
            <a:pPr marL="0" marR="0" lvl="0" indent="0" defTabSz="914400" eaLnBrk="0" fontAlgn="auto" latinLnBrk="0" hangingPunct="0">
              <a:lnSpc>
                <a:spcPct val="100000"/>
              </a:lnSpc>
              <a:spcBef>
                <a:spcPts val="0"/>
              </a:spcBef>
              <a:spcAft>
                <a:spcPts val="0"/>
              </a:spcAft>
              <a:buClrTx/>
              <a:buSzTx/>
              <a:buFontTx/>
              <a:buNone/>
              <a:tabLst/>
              <a:defRPr/>
            </a:pPr>
            <a:endParaRPr kumimoji="0" lang="fr-FR" sz="2000" b="0" i="0" u="none" strike="noStrike" kern="0" cap="none" spc="0" normalizeH="0" baseline="0" smtClean="0">
              <a:ln>
                <a:noFill/>
              </a:ln>
              <a:solidFill>
                <a:sysClr val="window" lastClr="FFFFFF"/>
              </a:solidFill>
              <a:effectLst/>
              <a:uLnTx/>
              <a:uFillTx/>
              <a:latin typeface="Calibri"/>
              <a:ea typeface="+mn-ea"/>
              <a:cs typeface="+mn-cs"/>
            </a:endParaRPr>
          </a:p>
          <a:p>
            <a:pPr marL="0" marR="0" lvl="0" indent="0" defTabSz="914400" eaLnBrk="0" fontAlgn="auto" latinLnBrk="0" hangingPunct="0">
              <a:lnSpc>
                <a:spcPct val="100000"/>
              </a:lnSpc>
              <a:spcBef>
                <a:spcPts val="0"/>
              </a:spcBef>
              <a:spcAft>
                <a:spcPts val="0"/>
              </a:spcAft>
              <a:buClrTx/>
              <a:buSzTx/>
              <a:buFontTx/>
              <a:buNone/>
              <a:tabLst/>
              <a:defRPr/>
            </a:pPr>
            <a:endParaRPr kumimoji="0" lang="fr-FR" sz="2200" b="0" i="0" u="none" strike="noStrike" kern="0" cap="none" spc="0" normalizeH="0" baseline="0">
              <a:ln>
                <a:noFill/>
              </a:ln>
              <a:solidFill>
                <a:sysClr val="window" lastClr="FFFFFF"/>
              </a:solidFill>
              <a:effectLst/>
              <a:uLnTx/>
              <a:uFillTx/>
              <a:latin typeface="Calibri"/>
              <a:ea typeface="+mn-ea"/>
              <a:cs typeface="+mn-cs"/>
            </a:endParaRPr>
          </a:p>
        </p:txBody>
      </p:sp>
      <p:sp>
        <p:nvSpPr>
          <p:cNvPr id="6" name="TextBox 4"/>
          <p:cNvSpPr txBox="1"/>
          <p:nvPr/>
        </p:nvSpPr>
        <p:spPr>
          <a:xfrm>
            <a:off x="457200" y="1022400"/>
            <a:ext cx="8229600" cy="5516895"/>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lvl="0"/>
            <a:r>
              <a:rPr lang="fr-FR" sz="2800" b="0" smtClean="0">
                <a:latin typeface="Segoe UI" pitchFamily="34" charset="0"/>
                <a:ea typeface="Segoe UI" pitchFamily="34" charset="0"/>
                <a:cs typeface="Segoe UI" pitchFamily="34" charset="0"/>
              </a:rPr>
              <a:t>Planification du groupe des super utilisateurs</a:t>
            </a:r>
          </a:p>
          <a:p>
            <a:pPr marL="228600" lvl="0" indent="-228600">
              <a:spcAft>
                <a:spcPts val="300"/>
              </a:spcAft>
              <a:buClr>
                <a:srgbClr val="569AD2"/>
              </a:buClr>
              <a:buFont typeface="Arial" pitchFamily="34" charset="0"/>
              <a:buChar char="•"/>
            </a:pPr>
            <a:r>
              <a:rPr lang="fr-FR" sz="2400" b="0" smtClean="0">
                <a:latin typeface="Segoe UI" pitchFamily="34" charset="0"/>
                <a:ea typeface="Segoe UI" pitchFamily="34" charset="0"/>
                <a:cs typeface="Segoe UI" pitchFamily="34" charset="0"/>
              </a:rPr>
              <a:t>Le groupe des super utilisateurs AD RMS est un groupe spécial qui a le contrôle total sur tout le contenu géré par AD RMS</a:t>
            </a:r>
          </a:p>
          <a:p>
            <a:pPr marL="228600" indent="-228600" eaLnBrk="0" fontAlgn="auto" hangingPunct="0">
              <a:spcAft>
                <a:spcPts val="300"/>
              </a:spcAft>
              <a:buClr>
                <a:srgbClr val="569AD2"/>
              </a:buClr>
              <a:buFont typeface="Arial" pitchFamily="34" charset="0"/>
              <a:buChar char="•"/>
              <a:defRPr/>
            </a:pPr>
            <a:r>
              <a:rPr lang="fr-FR" sz="2400" b="0" kern="0" smtClean="0">
                <a:solidFill>
                  <a:sysClr val="windowText" lastClr="000000"/>
                </a:solidFill>
                <a:latin typeface="Segoe UI" pitchFamily="34" charset="0"/>
                <a:ea typeface="Segoe UI" pitchFamily="34" charset="0"/>
                <a:cs typeface="Segoe UI" pitchFamily="34" charset="0"/>
              </a:rPr>
              <a:t>Vous pouvez utiliser le groupe des super utilisateurs pour récupérer des données</a:t>
            </a:r>
          </a:p>
          <a:p>
            <a:pPr marL="228600" lvl="0" indent="-228600" eaLnBrk="0" fontAlgn="auto" hangingPunct="0">
              <a:spcAft>
                <a:spcPts val="300"/>
              </a:spcAft>
              <a:buClr>
                <a:srgbClr val="569AD2"/>
              </a:buClr>
              <a:buFont typeface="Arial" pitchFamily="34" charset="0"/>
              <a:buChar char="•"/>
              <a:defRPr/>
            </a:pPr>
            <a:r>
              <a:rPr lang="fr-FR" sz="2400" b="0" kern="0" smtClean="0">
                <a:solidFill>
                  <a:sysClr val="windowText" lastClr="000000"/>
                </a:solidFill>
                <a:latin typeface="Segoe UI" pitchFamily="34" charset="0"/>
                <a:ea typeface="Segoe UI" pitchFamily="34" charset="0"/>
                <a:cs typeface="Segoe UI" pitchFamily="34" charset="0"/>
              </a:rPr>
              <a:t>Par défaut, le groupe des super utilisateurs est désactivé</a:t>
            </a:r>
          </a:p>
          <a:p>
            <a:pPr marL="228600" indent="-228600" eaLnBrk="0" fontAlgn="auto" hangingPunct="0">
              <a:spcAft>
                <a:spcPts val="300"/>
              </a:spcAft>
              <a:buClr>
                <a:srgbClr val="569AD2"/>
              </a:buClr>
              <a:buFont typeface="Arial" pitchFamily="34" charset="0"/>
              <a:buChar char="•"/>
              <a:defRPr/>
            </a:pPr>
            <a:r>
              <a:rPr lang="fr-FR" sz="2400" b="0" kern="0" smtClean="0">
                <a:solidFill>
                  <a:sysClr val="windowText" lastClr="000000"/>
                </a:solidFill>
                <a:latin typeface="Segoe UI" pitchFamily="34" charset="0"/>
                <a:ea typeface="Segoe UI" pitchFamily="34" charset="0"/>
                <a:cs typeface="Segoe UI" pitchFamily="34" charset="0"/>
              </a:rPr>
              <a:t>Si vous activez le groupe, spécifiez un groupe universel</a:t>
            </a:r>
            <a:r>
              <a:rPr lang="fr-FR" sz="2400" b="0" smtClean="0">
                <a:latin typeface="Segoe UI"/>
                <a:ea typeface="Segoe UI"/>
                <a:cs typeface="Segoe UI"/>
              </a:rPr>
              <a:t/>
            </a:r>
            <a:br>
              <a:rPr lang="fr-FR" sz="2400" b="0" smtClean="0">
                <a:latin typeface="Segoe UI"/>
                <a:ea typeface="Segoe UI"/>
                <a:cs typeface="Segoe UI"/>
              </a:rPr>
            </a:br>
            <a:r>
              <a:rPr lang="fr-FR" sz="2400" b="0" kern="0" smtClean="0">
                <a:solidFill>
                  <a:sysClr val="windowText" lastClr="000000"/>
                </a:solidFill>
                <a:latin typeface="Segoe UI" pitchFamily="34" charset="0"/>
                <a:ea typeface="Segoe UI" pitchFamily="34" charset="0"/>
                <a:cs typeface="Segoe UI" pitchFamily="34" charset="0"/>
              </a:rPr>
              <a:t>comme groupe des super utilisateurs AD RMS</a:t>
            </a:r>
          </a:p>
          <a:p>
            <a:pPr marL="228600" lvl="0" indent="-228600" eaLnBrk="0" fontAlgn="auto" hangingPunct="0">
              <a:spcAft>
                <a:spcPts val="300"/>
              </a:spcAft>
              <a:buClr>
                <a:srgbClr val="569AD2"/>
              </a:buClr>
              <a:buFont typeface="Arial" pitchFamily="34" charset="0"/>
              <a:buChar char="•"/>
              <a:defRPr/>
            </a:pPr>
            <a:r>
              <a:rPr lang="fr-FR" sz="2400" b="0" kern="0" smtClean="0">
                <a:solidFill>
                  <a:sysClr val="windowText" lastClr="000000"/>
                </a:solidFill>
                <a:latin typeface="Segoe UI" pitchFamily="34" charset="0"/>
                <a:ea typeface="Segoe UI" pitchFamily="34" charset="0"/>
                <a:cs typeface="Segoe UI" pitchFamily="34" charset="0"/>
              </a:rPr>
              <a:t>Un serveur Exchange speut appartenir aux super utilisateurs</a:t>
            </a:r>
          </a:p>
          <a:p>
            <a:pPr marL="228600" indent="-228600" eaLnBrk="0" hangingPunct="0">
              <a:spcAft>
                <a:spcPts val="300"/>
              </a:spcAft>
              <a:buClr>
                <a:srgbClr val="569AD2"/>
              </a:buClr>
              <a:buFont typeface="Arial" pitchFamily="34" charset="0"/>
              <a:buChar char="•"/>
              <a:defRPr/>
            </a:pPr>
            <a:r>
              <a:rPr lang="fr-FR" sz="2400" b="0" kern="0" smtClean="0">
                <a:solidFill>
                  <a:sysClr val="windowText" lastClr="000000"/>
                </a:solidFill>
                <a:latin typeface="Segoe UI" pitchFamily="34" charset="0"/>
                <a:ea typeface="Segoe UI" pitchFamily="34" charset="0"/>
                <a:cs typeface="Segoe UI" pitchFamily="34" charset="0"/>
              </a:rPr>
              <a:t>Les membres du groupe des super utilisateurs possède l'ensemble des droits de propriétaire dans toutes les licences d'utilisation</a:t>
            </a:r>
            <a:endParaRPr lang="fr-FR"/>
          </a:p>
        </p:txBody>
      </p:sp>
    </p:spTree>
    <p:extLst>
      <p:ext uri="{BB962C8B-B14F-4D97-AF65-F5344CB8AC3E}">
        <p14:creationId xmlns:p14="http://schemas.microsoft.com/office/powerpoint/2010/main" val="5902815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2caf7276-04d1-40fc-8912-5a82d0becbe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Planification des applications clientes AD RMS</a:t>
            </a:r>
            <a:endParaRPr lang="fr-FR" dirty="0"/>
          </a:p>
        </p:txBody>
      </p:sp>
      <p:sp>
        <p:nvSpPr>
          <p:cNvPr id="4" name="Title 1"/>
          <p:cNvSpPr txBox="1">
            <a:spLocks/>
          </p:cNvSpPr>
          <p:nvPr/>
        </p:nvSpPr>
        <p:spPr>
          <a:xfrm>
            <a:off x="457200" y="0"/>
            <a:ext cx="8229600" cy="822960"/>
          </a:xfrm>
          <a:prstGeom prst="rect">
            <a:avLst/>
          </a:prstGeom>
        </p:spPr>
        <p:txBody>
          <a:bodyPr vert="horz" lIns="91440" tIns="45720" rIns="91440" bIns="45720" rtlCol="0" anchor="ctr">
            <a:no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800" b="0" i="0" u="none" strike="noStrike" kern="120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endParaRPr>
          </a:p>
        </p:txBody>
      </p:sp>
      <p:sp>
        <p:nvSpPr>
          <p:cNvPr id="5" name="Text Placeholder 2"/>
          <p:cNvSpPr txBox="1">
            <a:spLocks/>
          </p:cNvSpPr>
          <p:nvPr/>
        </p:nvSpPr>
        <p:spPr>
          <a:xfrm>
            <a:off x="457200" y="1022400"/>
            <a:ext cx="8382000" cy="5607000"/>
          </a:xfrm>
          <a:prstGeom prst="rect">
            <a:avLst/>
          </a:prstGeom>
        </p:spPr>
        <p:txBody>
          <a:bodyPr vert="horz" lIns="0" tIns="0" rIns="91440" bIns="45720" rtlCol="0">
            <a:no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marR="0" lvl="0" indent="-228600" algn="l" defTabSz="914400" rtl="0" eaLnBrk="1" fontAlgn="base" latinLnBrk="0" hangingPunct="1">
              <a:spcBef>
                <a:spcPts val="0"/>
              </a:spcBef>
              <a:spcAft>
                <a:spcPts val="300"/>
              </a:spcAft>
              <a:buClr>
                <a:srgbClr val="006699"/>
              </a:buClr>
              <a:buSzPct val="90000"/>
              <a:buFont typeface="Arial" pitchFamily="34" charset="0"/>
              <a:buChar char="•"/>
              <a:tabLst/>
              <a:defRPr/>
            </a:pPr>
            <a:r>
              <a:rPr kumimoji="0" lang="fr-FR" sz="2800" b="0" i="0" u="none" strike="noStrike" kern="0" cap="none" spc="0" normalizeH="0" baseline="0" noProof="0" smtClean="0">
                <a:ln>
                  <a:noFill/>
                </a:ln>
                <a:solidFill>
                  <a:srgbClr val="000000"/>
                </a:solidFill>
                <a:effectLst/>
                <a:uLnTx/>
                <a:uFillTx/>
                <a:latin typeface="Segoe UI" pitchFamily="34" charset="0"/>
                <a:ea typeface="Segoe UI" pitchFamily="34" charset="0"/>
                <a:cs typeface="Segoe UI" pitchFamily="34" charset="0"/>
              </a:rPr>
              <a:t>AD RMS peut s'intégrer à</a:t>
            </a:r>
          </a:p>
          <a:p>
            <a:pPr marL="685800" marR="0" lvl="1" indent="-228600" algn="l" defTabSz="914400" rtl="0" eaLnBrk="1" fontAlgn="base" latinLnBrk="0" hangingPunct="1">
              <a:spcBef>
                <a:spcPts val="0"/>
              </a:spcBef>
              <a:spcAft>
                <a:spcPts val="300"/>
              </a:spcAft>
              <a:buClr>
                <a:srgbClr val="006699"/>
              </a:buClr>
              <a:buSzPct val="80000"/>
              <a:buFont typeface="Arial" pitchFamily="34" charset="0"/>
              <a:buChar char="•"/>
              <a:tabLst/>
              <a:defRPr/>
            </a:pPr>
            <a:r>
              <a:rPr kumimoji="0" lang="fr-FR" sz="2400" b="0" i="0" u="none" strike="noStrike" kern="0" cap="none" spc="0" normalizeH="0" baseline="0" noProof="0" smtClean="0">
                <a:ln>
                  <a:noFill/>
                </a:ln>
                <a:solidFill>
                  <a:srgbClr val="000000"/>
                </a:solidFill>
                <a:effectLst/>
                <a:uLnTx/>
                <a:uFillTx/>
                <a:latin typeface="Segoe UI" pitchFamily="34" charset="0"/>
                <a:ea typeface="Segoe UI" pitchFamily="34" charset="0"/>
                <a:cs typeface="Segoe UI" pitchFamily="34" charset="0"/>
              </a:rPr>
              <a:t>Exchange Server 2007 et version ultérieure</a:t>
            </a:r>
          </a:p>
          <a:p>
            <a:pPr marL="685800" marR="0" lvl="1" indent="-228600" algn="l" defTabSz="914400" rtl="0" eaLnBrk="1" fontAlgn="base" latinLnBrk="0" hangingPunct="1">
              <a:spcBef>
                <a:spcPts val="0"/>
              </a:spcBef>
              <a:spcAft>
                <a:spcPts val="300"/>
              </a:spcAft>
              <a:buClr>
                <a:srgbClr val="006699"/>
              </a:buClr>
              <a:buSzPct val="80000"/>
              <a:buFont typeface="Arial" pitchFamily="34" charset="0"/>
              <a:buChar char="•"/>
              <a:tabLst/>
              <a:defRPr/>
            </a:pPr>
            <a:r>
              <a:rPr kumimoji="0" lang="fr-FR" sz="2400" b="0" i="0" u="none" strike="noStrike" kern="0" cap="none" spc="0" normalizeH="0" baseline="0" noProof="0" smtClean="0">
                <a:ln>
                  <a:noFill/>
                </a:ln>
                <a:solidFill>
                  <a:srgbClr val="000000"/>
                </a:solidFill>
                <a:effectLst/>
                <a:uLnTx/>
                <a:uFillTx/>
                <a:latin typeface="Segoe UI" pitchFamily="34" charset="0"/>
                <a:ea typeface="Segoe UI" pitchFamily="34" charset="0"/>
                <a:cs typeface="Segoe UI" pitchFamily="34" charset="0"/>
              </a:rPr>
              <a:t>Office SharePoint Server 2007 et version ultérieure</a:t>
            </a:r>
          </a:p>
          <a:p>
            <a:pPr marL="228600" marR="0" lvl="0" indent="-228600" algn="l" defTabSz="914400" rtl="0" eaLnBrk="1" fontAlgn="base" latinLnBrk="0" hangingPunct="1">
              <a:spcBef>
                <a:spcPts val="0"/>
              </a:spcBef>
              <a:spcAft>
                <a:spcPts val="300"/>
              </a:spcAft>
              <a:buClr>
                <a:srgbClr val="006699"/>
              </a:buClr>
              <a:buSzPct val="90000"/>
              <a:buFont typeface="Arial" pitchFamily="34" charset="0"/>
              <a:buChar char="•"/>
              <a:tabLst/>
              <a:defRPr/>
            </a:pPr>
            <a:r>
              <a:rPr kumimoji="0" lang="fr-FR" sz="2800" b="0" i="0" u="none" strike="noStrike" kern="0" cap="none" spc="0" normalizeH="0" baseline="0" noProof="0" smtClean="0">
                <a:ln>
                  <a:noFill/>
                </a:ln>
                <a:solidFill>
                  <a:srgbClr val="000000"/>
                </a:solidFill>
                <a:effectLst/>
                <a:uLnTx/>
                <a:uFillTx/>
                <a:latin typeface="Segoe UI" pitchFamily="34" charset="0"/>
                <a:ea typeface="Segoe UI" pitchFamily="34" charset="0"/>
                <a:cs typeface="Segoe UI" pitchFamily="34" charset="0"/>
              </a:rPr>
              <a:t>L'intégration entre Exchange Server et AD RMS fournit les fonctions suivantes</a:t>
            </a:r>
          </a:p>
          <a:p>
            <a:pPr marL="685800" marR="0" lvl="1" indent="-228600" algn="l" defTabSz="914400" rtl="0" eaLnBrk="1" fontAlgn="base" latinLnBrk="0" hangingPunct="1">
              <a:spcBef>
                <a:spcPts val="0"/>
              </a:spcBef>
              <a:spcAft>
                <a:spcPts val="300"/>
              </a:spcAft>
              <a:buClr>
                <a:srgbClr val="006699"/>
              </a:buClr>
              <a:buSzPct val="80000"/>
              <a:buFont typeface="Arial" pitchFamily="34" charset="0"/>
              <a:buChar char="•"/>
              <a:tabLst/>
              <a:defRPr/>
            </a:pPr>
            <a:r>
              <a:rPr kumimoji="0" lang="fr-FR" sz="2400" b="0" i="0" u="none" strike="noStrike" kern="0" cap="none" spc="0" normalizeH="0" baseline="0" noProof="0" smtClean="0">
                <a:ln>
                  <a:noFill/>
                </a:ln>
                <a:solidFill>
                  <a:srgbClr val="000000"/>
                </a:solidFill>
                <a:effectLst/>
                <a:uLnTx/>
                <a:uFillTx/>
                <a:latin typeface="Segoe UI" pitchFamily="34" charset="0"/>
                <a:ea typeface="Segoe UI" pitchFamily="34" charset="0"/>
                <a:cs typeface="Segoe UI" pitchFamily="34" charset="0"/>
              </a:rPr>
              <a:t>Protection avec les règles de transport</a:t>
            </a:r>
          </a:p>
          <a:p>
            <a:pPr marL="685800" marR="0" lvl="1" indent="-228600" algn="l" defTabSz="914400" rtl="0" eaLnBrk="1" fontAlgn="base" latinLnBrk="0" hangingPunct="1">
              <a:spcBef>
                <a:spcPts val="0"/>
              </a:spcBef>
              <a:spcAft>
                <a:spcPts val="300"/>
              </a:spcAft>
              <a:buClr>
                <a:srgbClr val="006699"/>
              </a:buClr>
              <a:buSzPct val="80000"/>
              <a:buFont typeface="Arial" pitchFamily="34" charset="0"/>
              <a:buChar char="•"/>
              <a:tabLst/>
              <a:defRPr/>
            </a:pPr>
            <a:r>
              <a:rPr kumimoji="0" lang="fr-FR" sz="2400" b="0" i="0" u="none" strike="noStrike" kern="0" cap="none" spc="0" normalizeH="0" baseline="0" noProof="0" smtClean="0">
                <a:ln>
                  <a:noFill/>
                </a:ln>
                <a:solidFill>
                  <a:srgbClr val="000000"/>
                </a:solidFill>
                <a:effectLst/>
                <a:uLnTx/>
                <a:uFillTx/>
                <a:latin typeface="Segoe UI" pitchFamily="34" charset="0"/>
                <a:ea typeface="Segoe UI" pitchFamily="34" charset="0"/>
                <a:cs typeface="Segoe UI" pitchFamily="34" charset="0"/>
              </a:rPr>
              <a:t>Active le </a:t>
            </a:r>
            <a:r>
              <a:rPr lang="fr-FR" sz="2400" b="0" kern="0" smtClean="0">
                <a:solidFill>
                  <a:srgbClr val="000000"/>
                </a:solidFill>
                <a:latin typeface="Segoe UI" pitchFamily="34" charset="0"/>
                <a:ea typeface="Segoe UI" pitchFamily="34" charset="0"/>
                <a:cs typeface="Segoe UI" pitchFamily="34" charset="0"/>
              </a:rPr>
              <a:t>déchiffrement </a:t>
            </a:r>
            <a:r>
              <a:rPr kumimoji="0" lang="fr-FR" sz="2400" b="0" i="0" u="none" strike="noStrike" kern="0" cap="none" spc="0" normalizeH="0" baseline="0" noProof="0" smtClean="0">
                <a:ln>
                  <a:noFill/>
                </a:ln>
                <a:solidFill>
                  <a:srgbClr val="000000"/>
                </a:solidFill>
                <a:effectLst/>
                <a:uLnTx/>
                <a:uFillTx/>
                <a:latin typeface="Segoe UI" pitchFamily="34" charset="0"/>
                <a:ea typeface="Segoe UI" pitchFamily="34" charset="0"/>
                <a:cs typeface="Segoe UI" pitchFamily="34" charset="0"/>
              </a:rPr>
              <a:t>du fichier journal</a:t>
            </a:r>
          </a:p>
          <a:p>
            <a:pPr marL="685800" marR="0" lvl="1" indent="-228600" algn="l" defTabSz="914400" rtl="0" eaLnBrk="1" fontAlgn="base" latinLnBrk="0" hangingPunct="1">
              <a:spcBef>
                <a:spcPts val="0"/>
              </a:spcBef>
              <a:spcAft>
                <a:spcPts val="300"/>
              </a:spcAft>
              <a:buClr>
                <a:srgbClr val="006699"/>
              </a:buClr>
              <a:buSzPct val="80000"/>
              <a:buFont typeface="Arial" pitchFamily="34" charset="0"/>
              <a:buChar char="•"/>
              <a:tabLst/>
              <a:defRPr/>
            </a:pPr>
            <a:r>
              <a:rPr kumimoji="0" lang="fr-FR" sz="2400" b="0" i="0" u="none" strike="noStrike" kern="0" cap="none" spc="0" normalizeH="0" baseline="0" noProof="0" smtClean="0">
                <a:ln>
                  <a:noFill/>
                </a:ln>
                <a:solidFill>
                  <a:srgbClr val="000000"/>
                </a:solidFill>
                <a:effectLst/>
                <a:uLnTx/>
                <a:uFillTx/>
                <a:latin typeface="Segoe UI" pitchFamily="34" charset="0"/>
                <a:ea typeface="Segoe UI" pitchFamily="34" charset="0"/>
                <a:cs typeface="Segoe UI" pitchFamily="34" charset="0"/>
              </a:rPr>
              <a:t>Active la recherche IRM </a:t>
            </a:r>
          </a:p>
          <a:p>
            <a:pPr marL="685800" marR="0" lvl="1" indent="-228600" algn="l" defTabSz="914400" rtl="0" eaLnBrk="1" fontAlgn="base" latinLnBrk="0" hangingPunct="1">
              <a:spcBef>
                <a:spcPts val="0"/>
              </a:spcBef>
              <a:spcAft>
                <a:spcPts val="300"/>
              </a:spcAft>
              <a:buClr>
                <a:srgbClr val="006699"/>
              </a:buClr>
              <a:buSzPct val="80000"/>
              <a:buFont typeface="Arial" pitchFamily="34" charset="0"/>
              <a:buChar char="•"/>
              <a:tabLst/>
              <a:defRPr/>
            </a:pPr>
            <a:r>
              <a:rPr kumimoji="0" lang="fr-FR" sz="2400" b="0" i="0" u="none" strike="noStrike" kern="0" cap="none" spc="0" normalizeH="0" baseline="0" noProof="0" smtClean="0">
                <a:ln>
                  <a:noFill/>
                </a:ln>
                <a:solidFill>
                  <a:srgbClr val="000000"/>
                </a:solidFill>
                <a:effectLst/>
                <a:uLnTx/>
                <a:uFillTx/>
                <a:latin typeface="Segoe UI" pitchFamily="34" charset="0"/>
                <a:ea typeface="Segoe UI" pitchFamily="34" charset="0"/>
                <a:cs typeface="Segoe UI" pitchFamily="34" charset="0"/>
              </a:rPr>
              <a:t>Active Outlook Web App avec gestion des droits relatifs à l'information (IRM)</a:t>
            </a:r>
          </a:p>
          <a:p>
            <a:pPr marL="228600" marR="0" lvl="0" indent="-228600" algn="l" defTabSz="914400" rtl="0" eaLnBrk="1" fontAlgn="base" latinLnBrk="0" hangingPunct="1">
              <a:spcBef>
                <a:spcPts val="0"/>
              </a:spcBef>
              <a:spcAft>
                <a:spcPts val="300"/>
              </a:spcAft>
              <a:buClr>
                <a:srgbClr val="006699"/>
              </a:buClr>
              <a:buSzPct val="90000"/>
              <a:buFont typeface="Arial" pitchFamily="34" charset="0"/>
              <a:buChar char="•"/>
              <a:tabLst/>
              <a:defRPr/>
            </a:pPr>
            <a:r>
              <a:rPr kumimoji="0" lang="fr-FR" sz="2800" b="0" i="0" u="none" strike="noStrike" kern="0" cap="none" spc="0" normalizeH="0" baseline="0" noProof="0" smtClean="0">
                <a:ln>
                  <a:noFill/>
                </a:ln>
                <a:solidFill>
                  <a:srgbClr val="000000"/>
                </a:solidFill>
                <a:effectLst/>
                <a:uLnTx/>
                <a:uFillTx/>
                <a:latin typeface="Segoe UI" pitchFamily="34" charset="0"/>
                <a:ea typeface="Segoe UI" pitchFamily="34" charset="0"/>
                <a:cs typeface="Segoe UI" pitchFamily="34" charset="0"/>
              </a:rPr>
              <a:t>Intégration entre SharePoint et AD RMS</a:t>
            </a:r>
          </a:p>
          <a:p>
            <a:pPr marL="685800" marR="0" lvl="1" indent="-228600" algn="l" defTabSz="914400" rtl="0" eaLnBrk="1" fontAlgn="base" latinLnBrk="0" hangingPunct="1">
              <a:spcBef>
                <a:spcPts val="0"/>
              </a:spcBef>
              <a:spcAft>
                <a:spcPts val="300"/>
              </a:spcAft>
              <a:buClr>
                <a:srgbClr val="006699"/>
              </a:buClr>
              <a:buSzPct val="80000"/>
              <a:buFont typeface="Arial" pitchFamily="34" charset="0"/>
              <a:buChar char="•"/>
              <a:tabLst/>
              <a:defRPr/>
            </a:pPr>
            <a:r>
              <a:rPr kumimoji="0" lang="fr-FR" sz="2400" b="0" i="0" u="none" strike="noStrike" kern="0" cap="none" spc="0" normalizeH="0" baseline="0" noProof="0" smtClean="0">
                <a:ln>
                  <a:noFill/>
                </a:ln>
                <a:solidFill>
                  <a:srgbClr val="000000"/>
                </a:solidFill>
                <a:effectLst/>
                <a:uLnTx/>
                <a:uFillTx/>
                <a:latin typeface="Segoe UI" pitchFamily="34" charset="0"/>
                <a:ea typeface="Segoe UI" pitchFamily="34" charset="0"/>
                <a:cs typeface="Segoe UI" pitchFamily="34" charset="0"/>
              </a:rPr>
              <a:t>Aide à protéger les documents sur un site SharePoint</a:t>
            </a:r>
          </a:p>
          <a:p>
            <a:pPr marL="685800" lvl="1" indent="-228600">
              <a:spcBef>
                <a:spcPts val="0"/>
              </a:spcBef>
              <a:spcAft>
                <a:spcPts val="300"/>
              </a:spcAft>
              <a:buClr>
                <a:srgbClr val="006699"/>
              </a:buClr>
              <a:buSzPct val="80000"/>
              <a:buFont typeface="Arial" pitchFamily="34" charset="0"/>
              <a:buChar char="•"/>
              <a:defRPr/>
            </a:pPr>
            <a:r>
              <a:rPr kumimoji="0" lang="fr-FR" sz="2400" b="0" i="0" u="none" strike="noStrike" kern="0" cap="none" spc="0" normalizeH="0" baseline="0" noProof="0" smtClean="0">
                <a:ln>
                  <a:noFill/>
                </a:ln>
                <a:solidFill>
                  <a:srgbClr val="000000"/>
                </a:solidFill>
                <a:effectLst/>
                <a:uLnTx/>
                <a:uFillTx/>
                <a:latin typeface="Segoe UI" pitchFamily="34" charset="0"/>
                <a:ea typeface="Segoe UI" pitchFamily="34" charset="0"/>
                <a:cs typeface="Segoe UI" pitchFamily="34" charset="0"/>
              </a:rPr>
              <a:t>Fournit le chiffrement fort </a:t>
            </a:r>
            <a:r>
              <a:rPr kumimoji="0" lang="fr-FR" sz="2400" b="0" i="0" u="none" strike="noStrike" kern="1200" cap="none" spc="0" normalizeH="0" baseline="0" noProof="0" smtClean="0">
                <a:ln>
                  <a:noFill/>
                </a:ln>
                <a:solidFill>
                  <a:sysClr val="windowText" lastClr="000000"/>
                </a:solidFill>
                <a:effectLst/>
                <a:uLnTx/>
                <a:uFillTx/>
                <a:latin typeface="Segoe UI" pitchFamily="34" charset="0"/>
                <a:ea typeface="Segoe UI" pitchFamily="34" charset="0"/>
                <a:cs typeface="Segoe UI" pitchFamily="34" charset="0"/>
              </a:rPr>
              <a:t>pour AD RMS</a:t>
            </a:r>
            <a:endParaRPr kumimoji="0" lang="fr-FR" sz="2800" b="0" i="0" u="none" strike="noStrike" kern="1200" cap="none" spc="0" normalizeH="0" baseline="0" noProof="0" dirty="0">
              <a:ln>
                <a:noFill/>
              </a:ln>
              <a:solidFill>
                <a:sysClr val="windowText" lastClr="000000"/>
              </a:solidFill>
              <a:effectLst/>
              <a:uLnTx/>
              <a:uFillTx/>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16746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928a0490-1281-45c5-84fe-a78eda3c30df">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7772400" cy="740664"/>
          </a:xfrm>
        </p:spPr>
        <p:txBody>
          <a:bodyPr/>
          <a:lstStyle/>
          <a:p>
            <a:r>
              <a:rPr lang="fr-FR" sz="2600" smtClean="0"/>
              <a:t>Leçon 1 : Planification et implémentation d'un cluster AD RMS</a:t>
            </a:r>
            <a:endParaRPr lang="fr-FR" sz="2600"/>
          </a:p>
        </p:txBody>
      </p:sp>
      <p:sp>
        <p:nvSpPr>
          <p:cNvPr id="3" name="Text Placeholder 2"/>
          <p:cNvSpPr>
            <a:spLocks noGrp="1"/>
          </p:cNvSpPr>
          <p:nvPr>
            <p:ph type="body" idx="1"/>
          </p:nvPr>
        </p:nvSpPr>
        <p:spPr>
          <a:xfrm>
            <a:off x="457200" y="1022400"/>
            <a:ext cx="8305800" cy="5530800"/>
          </a:xfrm>
        </p:spPr>
        <p:txBody>
          <a:bodyPr/>
          <a:lstStyle/>
          <a:p>
            <a:pPr marL="228600" indent="-228600">
              <a:lnSpc>
                <a:spcPct val="95000"/>
              </a:lnSpc>
              <a:spcBef>
                <a:spcPts val="400"/>
              </a:spcBef>
            </a:pPr>
            <a:r>
              <a:rPr lang="fr-FR" sz="2400" smtClean="0"/>
              <a:t>Qu'est-ce que la gestion des droits relatifs à l'information (IRM) ?
Fonctionnement d'AD RMS
Scénarios de déploiement AD RMS
Composants AD RMS
Démonstration : Installation d'un cluster AD RMS
Options de configuration des clusters AD RMS
Instructions pour la conception de clusters AD RMS
Configuration de la haute disponibilité pour les services AD RMS
Planification de la gestion AD RMS
Implémentation d'une stratégie de sauvegarde et de récupération AD RMS
Désaffectation et suppression d'AD RMS</a:t>
            </a:r>
            <a:endParaRPr lang="fr-FR" sz="2400"/>
          </a:p>
        </p:txBody>
      </p:sp>
    </p:spTree>
    <p:extLst>
      <p:ext uri="{BB962C8B-B14F-4D97-AF65-F5344CB8AC3E}">
        <p14:creationId xmlns:p14="http://schemas.microsoft.com/office/powerpoint/2010/main" val="32118464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59803ad3-332e-4364-9307-825bc724efc1">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7772400" cy="740664"/>
          </a:xfrm>
        </p:spPr>
        <p:txBody>
          <a:bodyPr/>
          <a:lstStyle/>
          <a:p>
            <a:r>
              <a:rPr lang="fr-FR" sz="2600" smtClean="0"/>
              <a:t>Leçon 3 : Planification et implémentation de l'accès externe aux services AD RMS</a:t>
            </a:r>
            <a:endParaRPr lang="fr-FR" sz="2600"/>
          </a:p>
        </p:txBody>
      </p:sp>
      <p:sp>
        <p:nvSpPr>
          <p:cNvPr id="3" name="Text Placeholder 2"/>
          <p:cNvSpPr>
            <a:spLocks noGrp="1"/>
          </p:cNvSpPr>
          <p:nvPr>
            <p:ph type="body" idx="1"/>
          </p:nvPr>
        </p:nvSpPr>
        <p:spPr>
          <a:xfrm>
            <a:off x="458788" y="1021214"/>
            <a:ext cx="8151812" cy="5379585"/>
          </a:xfrm>
        </p:spPr>
        <p:txBody>
          <a:bodyPr/>
          <a:lstStyle/>
          <a:p>
            <a:pPr marL="228600" indent="-228600">
              <a:spcBef>
                <a:spcPts val="0"/>
              </a:spcBef>
              <a:spcAft>
                <a:spcPts val="300"/>
              </a:spcAft>
            </a:pPr>
            <a:r>
              <a:rPr lang="fr-FR" sz="2600" smtClean="0"/>
              <a:t>Options pour permettre aux utilisateurs externes d'accéder à AD RMS
Options d'activation de l'accès aux applications pour les clients AD RMS
Planification des domaines d'utilisateurs approuvés
Planification des domaines de publication approuvés
Intégration d'AD RMS à la prise en charge de Microsoft Federation Gateway
Intégration d'AD RMS à Windows Live ID
Intégration d'AD RMS à AD FS
Éléments à prendre en compte pour l'activation de l'accès des utilisateurs externes à AD RMS</a:t>
            </a:r>
            <a:endParaRPr lang="fr-FR" sz="2600"/>
          </a:p>
        </p:txBody>
      </p:sp>
    </p:spTree>
    <p:extLst>
      <p:ext uri="{BB962C8B-B14F-4D97-AF65-F5344CB8AC3E}">
        <p14:creationId xmlns:p14="http://schemas.microsoft.com/office/powerpoint/2010/main" val="32418870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name="684553d2-d301-40a7-80fa-d153bc78760a">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7772400" cy="740664"/>
          </a:xfrm>
        </p:spPr>
        <p:txBody>
          <a:bodyPr/>
          <a:lstStyle/>
          <a:p>
            <a:r>
              <a:rPr lang="fr-FR" smtClean="0"/>
              <a:t>Options pour permettre aux utilisateurs externes d'accéder à AD RMS</a:t>
            </a:r>
            <a:endParaRPr lang="fr-FR"/>
          </a:p>
        </p:txBody>
      </p:sp>
      <p:sp>
        <p:nvSpPr>
          <p:cNvPr id="6" name="Title 1"/>
          <p:cNvSpPr txBox="1">
            <a:spLocks/>
          </p:cNvSpPr>
          <p:nvPr/>
        </p:nvSpPr>
        <p:spPr>
          <a:xfrm>
            <a:off x="457200" y="0"/>
            <a:ext cx="8229600" cy="822960"/>
          </a:xfrm>
          <a:prstGeom prst="rect">
            <a:avLst/>
          </a:prstGeom>
        </p:spPr>
        <p:txBody>
          <a:bodyPr vert="horz" lIns="91440" tIns="45720" rIns="91440" bIns="45720" rtlCol="0" anchor="ctr">
            <a:no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800" b="0" i="0" u="none" strike="noStrike" kern="1200" cap="none" spc="0" normalizeH="0" baseline="0">
              <a:ln>
                <a:noFill/>
              </a:ln>
              <a:solidFill>
                <a:sysClr val="window" lastClr="FFFFFF"/>
              </a:solidFill>
              <a:effectLst/>
              <a:uLnTx/>
              <a:uFillTx/>
              <a:latin typeface="Segoe UI" pitchFamily="34" charset="0"/>
              <a:ea typeface="Segoe UI" pitchFamily="34" charset="0"/>
              <a:cs typeface="Segoe UI" pitchFamily="34" charset="0"/>
            </a:endParaRPr>
          </a:p>
        </p:txBody>
      </p:sp>
      <p:sp>
        <p:nvSpPr>
          <p:cNvPr id="13" name="Straight Connector 12"/>
          <p:cNvSpPr>
            <a:spLocks noChangeShapeType="1"/>
          </p:cNvSpPr>
          <p:nvPr/>
        </p:nvSpPr>
        <p:spPr bwMode="auto">
          <a:xfrm flipV="1">
            <a:off x="609600" y="6036913"/>
            <a:ext cx="7916069" cy="1"/>
          </a:xfrm>
          <a:prstGeom prst="line">
            <a:avLst/>
          </a:prstGeom>
          <a:noFill/>
          <a:ln w="19050" algn="ctr">
            <a:no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ysClr val="windowText" lastClr="000000"/>
              </a:solidFill>
              <a:effectLst/>
              <a:uLnTx/>
              <a:uFillTx/>
            </a:endParaRPr>
          </a:p>
        </p:txBody>
      </p:sp>
      <p:grpSp>
        <p:nvGrpSpPr>
          <p:cNvPr id="46" name="Group 45"/>
          <p:cNvGrpSpPr/>
          <p:nvPr/>
        </p:nvGrpSpPr>
        <p:grpSpPr>
          <a:xfrm>
            <a:off x="615951" y="3413729"/>
            <a:ext cx="7918450" cy="397670"/>
            <a:chOff x="615951" y="3344057"/>
            <a:chExt cx="7918450" cy="397670"/>
          </a:xfrm>
        </p:grpSpPr>
        <p:sp>
          <p:nvSpPr>
            <p:cNvPr id="11" name="Rectangle 10"/>
            <p:cNvSpPr>
              <a:spLocks noChangeArrowheads="1"/>
            </p:cNvSpPr>
            <p:nvPr/>
          </p:nvSpPr>
          <p:spPr bwMode="auto">
            <a:xfrm>
              <a:off x="615951" y="3362892"/>
              <a:ext cx="7918450" cy="360000"/>
            </a:xfrm>
            <a:prstGeom prst="rect">
              <a:avLst/>
            </a:prstGeom>
            <a:noFill/>
            <a:ln>
              <a:noFill/>
            </a:ln>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marR="0" lvl="0" indent="-228600" algn="l" defTabSz="914400" eaLnBrk="1" fontAlgn="auto" latinLnBrk="0" hangingPunct="1">
                <a:spcBef>
                  <a:spcPts val="0"/>
                </a:spcBef>
                <a:spcAft>
                  <a:spcPts val="0"/>
                </a:spcAft>
                <a:buClr>
                  <a:srgbClr val="0070C0"/>
                </a:buClr>
                <a:buSzTx/>
                <a:buFont typeface="Arial" pitchFamily="34" charset="0"/>
                <a:buChar char="•"/>
                <a:tabLst/>
                <a:defRPr/>
              </a:pPr>
              <a:r>
                <a:rPr kumimoji="0" lang="fr-FR" sz="2000" b="0" i="0" u="none" strike="noStrike" kern="0" cap="none" spc="0" normalizeH="0" baseline="0" smtClean="0">
                  <a:ln>
                    <a:noFill/>
                  </a:ln>
                  <a:effectLst/>
                  <a:uLnTx/>
                  <a:uFillTx/>
                  <a:latin typeface="Segoe UI" pitchFamily="34" charset="0"/>
                  <a:ea typeface="Segoe UI" pitchFamily="34" charset="0"/>
                  <a:cs typeface="Segoe UI" pitchFamily="34" charset="0"/>
                </a:rPr>
                <a:t>Domaines d'utilisateurs approuvés</a:t>
              </a:r>
              <a:endParaRPr kumimoji="0" lang="fr-FR" sz="2000" b="0" i="0" u="none" strike="noStrike" kern="0" cap="none" spc="0" normalizeH="0" baseline="0">
                <a:ln>
                  <a:noFill/>
                </a:ln>
                <a:effectLst/>
                <a:uLnTx/>
                <a:uFillTx/>
                <a:latin typeface="Segoe UI" pitchFamily="34" charset="0"/>
                <a:ea typeface="Segoe UI" pitchFamily="34" charset="0"/>
                <a:cs typeface="Segoe UI" pitchFamily="34" charset="0"/>
              </a:endParaRPr>
            </a:p>
          </p:txBody>
        </p:sp>
        <p:grpSp>
          <p:nvGrpSpPr>
            <p:cNvPr id="22" name="Group 21"/>
            <p:cNvGrpSpPr>
              <a:grpSpLocks/>
            </p:cNvGrpSpPr>
            <p:nvPr/>
          </p:nvGrpSpPr>
          <p:grpSpPr bwMode="auto">
            <a:xfrm>
              <a:off x="6678158" y="3344057"/>
              <a:ext cx="565777" cy="397670"/>
              <a:chOff x="2294" y="1723"/>
              <a:chExt cx="592" cy="560"/>
            </a:xfrm>
          </p:grpSpPr>
          <p:pic>
            <p:nvPicPr>
              <p:cNvPr id="23" name="Picture 22" descr="2_Doma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 y="1866"/>
                <a:ext cx="331"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User_Agreement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5" y="1723"/>
                <a:ext cx="493"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Picture 26" descr="User_Half03"/>
              <p:cNvSpPr>
                <a:spLocks noChangeAspect="1" noChangeArrowheads="1"/>
              </p:cNvSpPr>
              <p:nvPr/>
            </p:nvSpPr>
            <p:spPr bwMode="auto">
              <a:xfrm>
                <a:off x="2294" y="1825"/>
                <a:ext cx="276" cy="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ysClr val="windowText" lastClr="000000"/>
                  </a:solidFill>
                  <a:effectLst/>
                  <a:uLnTx/>
                  <a:uFillTx/>
                </a:endParaRPr>
              </a:p>
            </p:txBody>
          </p:sp>
        </p:grpSp>
      </p:grpSp>
      <p:grpSp>
        <p:nvGrpSpPr>
          <p:cNvPr id="47" name="Group 46"/>
          <p:cNvGrpSpPr/>
          <p:nvPr/>
        </p:nvGrpSpPr>
        <p:grpSpPr>
          <a:xfrm>
            <a:off x="620713" y="4010880"/>
            <a:ext cx="7917656" cy="418822"/>
            <a:chOff x="620713" y="3886738"/>
            <a:chExt cx="7917656" cy="418822"/>
          </a:xfrm>
        </p:grpSpPr>
        <p:sp>
          <p:nvSpPr>
            <p:cNvPr id="15" name="Rectangle 14"/>
            <p:cNvSpPr>
              <a:spLocks noChangeArrowheads="1"/>
            </p:cNvSpPr>
            <p:nvPr/>
          </p:nvSpPr>
          <p:spPr bwMode="auto">
            <a:xfrm>
              <a:off x="620713" y="3916149"/>
              <a:ext cx="7917656" cy="360000"/>
            </a:xfrm>
            <a:prstGeom prst="rect">
              <a:avLst/>
            </a:prstGeom>
            <a:noFill/>
            <a:ln>
              <a:noFill/>
            </a:ln>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marR="0" lvl="0" indent="-228600" algn="l" defTabSz="914400" eaLnBrk="1" fontAlgn="auto" latinLnBrk="0" hangingPunct="1">
                <a:spcBef>
                  <a:spcPts val="0"/>
                </a:spcBef>
                <a:spcAft>
                  <a:spcPts val="0"/>
                </a:spcAft>
                <a:buClr>
                  <a:srgbClr val="0070C0"/>
                </a:buClr>
                <a:buSzTx/>
                <a:buFont typeface="Arial" pitchFamily="34" charset="0"/>
                <a:buChar char="•"/>
                <a:tabLst/>
                <a:defRPr/>
              </a:pPr>
              <a:r>
                <a:rPr kumimoji="0" lang="fr-FR" sz="2000" b="0" i="0" u="none" strike="noStrike" kern="0" cap="none" spc="0" normalizeH="0" baseline="0" smtClean="0">
                  <a:ln>
                    <a:noFill/>
                  </a:ln>
                  <a:effectLst/>
                  <a:uLnTx/>
                  <a:uFillTx/>
                  <a:latin typeface="Segoe UI" pitchFamily="34" charset="0"/>
                  <a:ea typeface="Segoe UI" pitchFamily="34" charset="0"/>
                  <a:cs typeface="Segoe UI" pitchFamily="34" charset="0"/>
                </a:rPr>
                <a:t>Domaines de publication approuvés</a:t>
              </a:r>
              <a:endParaRPr kumimoji="0" lang="fr-FR" sz="2000" b="0" i="0" u="none" strike="noStrike" kern="0" cap="none" spc="0" normalizeH="0" baseline="0">
                <a:ln>
                  <a:noFill/>
                </a:ln>
                <a:effectLst/>
                <a:uLnTx/>
                <a:uFillTx/>
                <a:latin typeface="Segoe UI" pitchFamily="34" charset="0"/>
                <a:ea typeface="Segoe UI" pitchFamily="34" charset="0"/>
                <a:cs typeface="Segoe UI" pitchFamily="34" charset="0"/>
              </a:endParaRPr>
            </a:p>
          </p:txBody>
        </p:sp>
        <p:grpSp>
          <p:nvGrpSpPr>
            <p:cNvPr id="26" name="Group 25"/>
            <p:cNvGrpSpPr>
              <a:grpSpLocks/>
            </p:cNvGrpSpPr>
            <p:nvPr/>
          </p:nvGrpSpPr>
          <p:grpSpPr bwMode="auto">
            <a:xfrm>
              <a:off x="6629344" y="3886738"/>
              <a:ext cx="663404" cy="418822"/>
              <a:chOff x="2181" y="2299"/>
              <a:chExt cx="746" cy="454"/>
            </a:xfrm>
          </p:grpSpPr>
          <p:pic>
            <p:nvPicPr>
              <p:cNvPr id="27" name="Picture 26" descr="2_Domai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7" y="2457"/>
                <a:ext cx="23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Picture 29" descr="User_Agreement02"/>
              <p:cNvSpPr>
                <a:spLocks noChangeAspect="1" noChangeArrowheads="1"/>
              </p:cNvSpPr>
              <p:nvPr/>
            </p:nvSpPr>
            <p:spPr bwMode="auto">
              <a:xfrm>
                <a:off x="2558" y="2327"/>
                <a:ext cx="342"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ysClr val="windowText" lastClr="000000"/>
                  </a:solidFill>
                  <a:effectLst/>
                  <a:uLnTx/>
                  <a:uFillTx/>
                </a:endParaRPr>
              </a:p>
            </p:txBody>
          </p:sp>
          <p:pic>
            <p:nvPicPr>
              <p:cNvPr id="29" name="Picture 28" descr="WebBrows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81" y="2299"/>
                <a:ext cx="626"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50" name="Group 49"/>
          <p:cNvGrpSpPr/>
          <p:nvPr/>
        </p:nvGrpSpPr>
        <p:grpSpPr>
          <a:xfrm>
            <a:off x="622300" y="5815745"/>
            <a:ext cx="7897813" cy="420688"/>
            <a:chOff x="622300" y="5746073"/>
            <a:chExt cx="7897813" cy="420688"/>
          </a:xfrm>
        </p:grpSpPr>
        <p:sp>
          <p:nvSpPr>
            <p:cNvPr id="20" name="Rectangle 19"/>
            <p:cNvSpPr>
              <a:spLocks noChangeArrowheads="1"/>
            </p:cNvSpPr>
            <p:nvPr/>
          </p:nvSpPr>
          <p:spPr bwMode="auto">
            <a:xfrm>
              <a:off x="622300" y="5776417"/>
              <a:ext cx="7897813" cy="360000"/>
            </a:xfrm>
            <a:prstGeom prst="rect">
              <a:avLst/>
            </a:prstGeom>
            <a:noFill/>
            <a:ln>
              <a:noFill/>
            </a:ln>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marR="0" lvl="0" indent="-228600" algn="l" defTabSz="914400" eaLnBrk="1" fontAlgn="auto" latinLnBrk="0" hangingPunct="1">
                <a:spcBef>
                  <a:spcPts val="0"/>
                </a:spcBef>
                <a:spcAft>
                  <a:spcPts val="0"/>
                </a:spcAft>
                <a:buClr>
                  <a:srgbClr val="0070C0"/>
                </a:buClr>
                <a:buSzTx/>
                <a:buFont typeface="Arial" pitchFamily="34" charset="0"/>
                <a:buChar char="•"/>
                <a:tabLst/>
                <a:defRPr/>
              </a:pPr>
              <a:r>
                <a:rPr kumimoji="0" lang="fr-FR" sz="2000" b="0" i="0" u="none" strike="noStrike" kern="0" cap="none" spc="0" normalizeH="0" baseline="0" smtClean="0">
                  <a:ln>
                    <a:noFill/>
                  </a:ln>
                  <a:effectLst/>
                  <a:uLnTx/>
                  <a:uFillTx/>
                  <a:latin typeface="Segoe UI" pitchFamily="34" charset="0"/>
                  <a:ea typeface="Segoe UI" pitchFamily="34" charset="0"/>
                  <a:cs typeface="Segoe UI" pitchFamily="34" charset="0"/>
                </a:rPr>
                <a:t>Approbation fédérée</a:t>
              </a:r>
              <a:endParaRPr kumimoji="0" lang="fr-FR" sz="2000" b="0" i="0" u="none" strike="noStrike" kern="0" cap="none" spc="0" normalizeH="0" baseline="0">
                <a:ln>
                  <a:noFill/>
                </a:ln>
                <a:effectLst/>
                <a:uLnTx/>
                <a:uFillTx/>
                <a:latin typeface="Segoe UI" pitchFamily="34" charset="0"/>
                <a:ea typeface="Segoe UI" pitchFamily="34" charset="0"/>
                <a:cs typeface="Segoe UI" pitchFamily="34" charset="0"/>
              </a:endParaRPr>
            </a:p>
          </p:txBody>
        </p:sp>
        <p:grpSp>
          <p:nvGrpSpPr>
            <p:cNvPr id="30" name="Group 29"/>
            <p:cNvGrpSpPr>
              <a:grpSpLocks/>
            </p:cNvGrpSpPr>
            <p:nvPr/>
          </p:nvGrpSpPr>
          <p:grpSpPr bwMode="auto">
            <a:xfrm>
              <a:off x="6672480" y="5746073"/>
              <a:ext cx="577132" cy="420688"/>
              <a:chOff x="2318" y="3365"/>
              <a:chExt cx="813" cy="582"/>
            </a:xfrm>
          </p:grpSpPr>
          <p:pic>
            <p:nvPicPr>
              <p:cNvPr id="31" name="Picture 30" descr="LA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31" y="3365"/>
                <a:ext cx="80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User_Agreement0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18" y="3461"/>
                <a:ext cx="342"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49" name="Group 48"/>
          <p:cNvGrpSpPr/>
          <p:nvPr/>
        </p:nvGrpSpPr>
        <p:grpSpPr>
          <a:xfrm>
            <a:off x="612776" y="5249352"/>
            <a:ext cx="7921625" cy="366911"/>
            <a:chOff x="612776" y="5127960"/>
            <a:chExt cx="7921625" cy="366911"/>
          </a:xfrm>
        </p:grpSpPr>
        <p:sp>
          <p:nvSpPr>
            <p:cNvPr id="4" name="Rectangle 3"/>
            <p:cNvSpPr>
              <a:spLocks noChangeArrowheads="1"/>
            </p:cNvSpPr>
            <p:nvPr/>
          </p:nvSpPr>
          <p:spPr bwMode="auto">
            <a:xfrm>
              <a:off x="612776" y="5131415"/>
              <a:ext cx="7921625" cy="360000"/>
            </a:xfrm>
            <a:prstGeom prst="rect">
              <a:avLst/>
            </a:prstGeom>
            <a:noFill/>
            <a:ln>
              <a:noFill/>
            </a:ln>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marR="0" lvl="0" indent="-228600" algn="l" defTabSz="914400" eaLnBrk="1" fontAlgn="auto" latinLnBrk="0" hangingPunct="1">
                <a:spcBef>
                  <a:spcPts val="0"/>
                </a:spcBef>
                <a:spcAft>
                  <a:spcPts val="0"/>
                </a:spcAft>
                <a:buClr>
                  <a:srgbClr val="0070C0"/>
                </a:buClr>
                <a:buSzTx/>
                <a:buFont typeface="Arial" pitchFamily="34" charset="0"/>
                <a:buChar char="•"/>
                <a:tabLst/>
                <a:defRPr/>
              </a:pPr>
              <a:r>
                <a:rPr kumimoji="0" lang="fr-FR" sz="2000" b="0" i="0" u="none" strike="noStrike" kern="0" cap="none" spc="0" normalizeH="0" baseline="0" smtClean="0">
                  <a:ln>
                    <a:noFill/>
                  </a:ln>
                  <a:effectLst/>
                  <a:uLnTx/>
                  <a:uFillTx/>
                  <a:latin typeface="Segoe UI" pitchFamily="34" charset="0"/>
                  <a:ea typeface="Segoe UI" pitchFamily="34" charset="0"/>
                  <a:cs typeface="Segoe UI" pitchFamily="34" charset="0"/>
                </a:rPr>
                <a:t>Windows Live ID</a:t>
              </a:r>
            </a:p>
          </p:txBody>
        </p:sp>
        <p:pic>
          <p:nvPicPr>
            <p:cNvPr id="36" name="Picture 35" descr="User_Half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22934" y="5127960"/>
              <a:ext cx="276225" cy="36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 name="Straight Connector 38"/>
          <p:cNvSpPr>
            <a:spLocks noChangeShapeType="1"/>
          </p:cNvSpPr>
          <p:nvPr/>
        </p:nvSpPr>
        <p:spPr bwMode="auto">
          <a:xfrm flipH="1">
            <a:off x="8520113" y="2189164"/>
            <a:ext cx="11112" cy="3778080"/>
          </a:xfrm>
          <a:prstGeom prst="line">
            <a:avLst/>
          </a:prstGeom>
          <a:noFill/>
          <a:ln w="19050" algn="ctr">
            <a:noFill/>
            <a:round/>
            <a:headEnd/>
            <a:tailEnd/>
          </a:ln>
          <a:extLst>
            <a:ext uri="{909E8E84-426E-40DD-AFC4-6F175D3DCCD1}">
              <a14:hiddenFill xmlns:a14="http://schemas.microsoft.com/office/drawing/2010/main">
                <a:noFill/>
              </a14:hiddenFill>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ysClr val="windowText" lastClr="000000"/>
              </a:solidFill>
              <a:effectLst/>
              <a:uLnTx/>
              <a:uFillTx/>
            </a:endParaRPr>
          </a:p>
        </p:txBody>
      </p:sp>
      <p:grpSp>
        <p:nvGrpSpPr>
          <p:cNvPr id="48" name="Group 47"/>
          <p:cNvGrpSpPr/>
          <p:nvPr/>
        </p:nvGrpSpPr>
        <p:grpSpPr>
          <a:xfrm>
            <a:off x="620714" y="4629183"/>
            <a:ext cx="7899400" cy="420688"/>
            <a:chOff x="620714" y="4535745"/>
            <a:chExt cx="7899400" cy="420688"/>
          </a:xfrm>
        </p:grpSpPr>
        <p:sp>
          <p:nvSpPr>
            <p:cNvPr id="5" name="Rectangle 4"/>
            <p:cNvSpPr>
              <a:spLocks noChangeArrowheads="1"/>
            </p:cNvSpPr>
            <p:nvPr/>
          </p:nvSpPr>
          <p:spPr bwMode="auto">
            <a:xfrm>
              <a:off x="620714" y="4566089"/>
              <a:ext cx="7899400" cy="360000"/>
            </a:xfrm>
            <a:prstGeom prst="rect">
              <a:avLst/>
            </a:prstGeom>
            <a:noFill/>
            <a:ln>
              <a:noFill/>
            </a:ln>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marR="0" lvl="0" indent="-228600" algn="l" defTabSz="914400" eaLnBrk="1" fontAlgn="auto" latinLnBrk="0" hangingPunct="1">
                <a:spcBef>
                  <a:spcPts val="0"/>
                </a:spcBef>
                <a:spcAft>
                  <a:spcPts val="0"/>
                </a:spcAft>
                <a:buClr>
                  <a:srgbClr val="0070C0"/>
                </a:buClr>
                <a:buSzTx/>
                <a:buFont typeface="Arial" pitchFamily="34" charset="0"/>
                <a:buChar char="•"/>
                <a:tabLst/>
                <a:defRPr/>
              </a:pPr>
              <a:r>
                <a:rPr kumimoji="0" lang="fr-FR" sz="2000" b="0" i="0" u="none" strike="noStrike" kern="0" cap="none" spc="0" normalizeH="0" baseline="0" smtClean="0">
                  <a:ln>
                    <a:noFill/>
                  </a:ln>
                  <a:effectLst/>
                  <a:uLnTx/>
                  <a:uFillTx/>
                  <a:latin typeface="Segoe UI" pitchFamily="34" charset="0"/>
                  <a:ea typeface="Segoe UI" pitchFamily="34" charset="0"/>
                  <a:cs typeface="Segoe UI" pitchFamily="34" charset="0"/>
                </a:rPr>
                <a:t>Prise en charge de Microsoft Federation Gateway</a:t>
              </a:r>
              <a:endParaRPr kumimoji="0" lang="fr-FR" sz="2000" b="0" i="0" u="none" strike="noStrike" kern="0" cap="none" spc="0" normalizeH="0" baseline="0">
                <a:ln>
                  <a:noFill/>
                </a:ln>
                <a:effectLst/>
                <a:uLnTx/>
                <a:uFillTx/>
                <a:latin typeface="Segoe UI" pitchFamily="34" charset="0"/>
                <a:ea typeface="Segoe UI" pitchFamily="34" charset="0"/>
                <a:cs typeface="Segoe UI" pitchFamily="34" charset="0"/>
              </a:endParaRPr>
            </a:p>
          </p:txBody>
        </p:sp>
        <p:grpSp>
          <p:nvGrpSpPr>
            <p:cNvPr id="40" name="Group 39"/>
            <p:cNvGrpSpPr>
              <a:grpSpLocks/>
            </p:cNvGrpSpPr>
            <p:nvPr/>
          </p:nvGrpSpPr>
          <p:grpSpPr bwMode="auto">
            <a:xfrm>
              <a:off x="6672480" y="4535745"/>
              <a:ext cx="577132" cy="420688"/>
              <a:chOff x="2318" y="3365"/>
              <a:chExt cx="813" cy="582"/>
            </a:xfrm>
          </p:grpSpPr>
          <p:pic>
            <p:nvPicPr>
              <p:cNvPr id="41" name="Picture 40" descr="LA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31" y="3365"/>
                <a:ext cx="80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descr="User_Agreement0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18" y="3461"/>
                <a:ext cx="342"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 name="TextBox 2"/>
          <p:cNvSpPr txBox="1"/>
          <p:nvPr/>
        </p:nvSpPr>
        <p:spPr>
          <a:xfrm>
            <a:off x="457200" y="990600"/>
            <a:ext cx="8534400" cy="2299848"/>
          </a:xfrm>
          <a:prstGeom prst="rect">
            <a:avLst/>
          </a:prstGeom>
          <a:noFill/>
        </p:spPr>
        <p:txBody>
          <a:bodyPr wrap="square" rtlCol="0">
            <a:noAutofit/>
          </a:bodyPr>
          <a:lstStyle/>
          <a:p>
            <a:pPr lvl="0">
              <a:buClr>
                <a:srgbClr val="0070C0"/>
              </a:buClr>
              <a:defRPr/>
            </a:pPr>
            <a:r>
              <a:rPr lang="fr-FR" sz="2400" smtClean="0">
                <a:solidFill>
                  <a:sysClr val="windowText" lastClr="000000"/>
                </a:solidFill>
                <a:latin typeface="Segoe UI" pitchFamily="34" charset="0"/>
                <a:ea typeface="Segoe UI" pitchFamily="34" charset="0"/>
                <a:cs typeface="Segoe UI" pitchFamily="34" charset="0"/>
              </a:rPr>
              <a:t>Utiliser les stratégies d'approbation pour permettre à un cluster AD RMS de traiter les demandes d'octroi de licence pour un contenu qu'un autre cluster AD RMS protège</a:t>
            </a:r>
          </a:p>
          <a:p>
            <a:pPr lvl="0" fontAlgn="auto">
              <a:spcBef>
                <a:spcPts val="0"/>
              </a:spcBef>
              <a:spcAft>
                <a:spcPts val="0"/>
              </a:spcAft>
              <a:buClr>
                <a:srgbClr val="0070C0"/>
              </a:buClr>
              <a:defRPr/>
            </a:pPr>
            <a:endParaRPr lang="fr-FR" sz="2400" kern="0" smtClean="0">
              <a:latin typeface="Segoe UI" pitchFamily="34" charset="0"/>
              <a:ea typeface="Segoe UI" pitchFamily="34" charset="0"/>
              <a:cs typeface="Segoe UI" pitchFamily="34" charset="0"/>
            </a:endParaRPr>
          </a:p>
          <a:p>
            <a:pPr lvl="0" fontAlgn="auto">
              <a:spcBef>
                <a:spcPts val="0"/>
              </a:spcBef>
              <a:spcAft>
                <a:spcPts val="0"/>
              </a:spcAft>
              <a:buClr>
                <a:srgbClr val="0070C0"/>
              </a:buClr>
              <a:defRPr/>
            </a:pPr>
            <a:r>
              <a:rPr lang="fr-FR" sz="2400" kern="0" smtClean="0">
                <a:latin typeface="Segoe UI" pitchFamily="34" charset="0"/>
                <a:ea typeface="Segoe UI" pitchFamily="34" charset="0"/>
                <a:cs typeface="Segoe UI" pitchFamily="34" charset="0"/>
              </a:rPr>
              <a:t>Vous pouvez définir les stratégies d'approbation pour les éléments suivants</a:t>
            </a:r>
            <a:endParaRPr lang="fr-FR" sz="2400">
              <a:solidFill>
                <a:sysClr val="windowText" lastClr="000000"/>
              </a:solidFill>
              <a:latin typeface="Segoe UI" pitchFamily="34" charset="0"/>
              <a:ea typeface="Segoe UI" pitchFamily="34" charset="0"/>
              <a:cs typeface="Times New Roman" pitchFamily="18" charset="0"/>
            </a:endParaRPr>
          </a:p>
        </p:txBody>
      </p:sp>
    </p:spTree>
    <p:extLst>
      <p:ext uri="{BB962C8B-B14F-4D97-AF65-F5344CB8AC3E}">
        <p14:creationId xmlns:p14="http://schemas.microsoft.com/office/powerpoint/2010/main" val="26687020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name="46bc6441-74ea-456f-a24b-e5537bdd022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fr-FR" sz="2600" smtClean="0"/>
              <a:t>Options d'activation de l'accès aux applications pour les clients AD RMS</a:t>
            </a:r>
            <a:endParaRPr lang="fr-FR" sz="2600"/>
          </a:p>
        </p:txBody>
      </p:sp>
      <p:sp>
        <p:nvSpPr>
          <p:cNvPr id="4" name="Title 1"/>
          <p:cNvSpPr txBox="1">
            <a:spLocks/>
          </p:cNvSpPr>
          <p:nvPr/>
        </p:nvSpPr>
        <p:spPr>
          <a:xfrm>
            <a:off x="457200" y="0"/>
            <a:ext cx="8229600" cy="822960"/>
          </a:xfrm>
          <a:prstGeom prst="rect">
            <a:avLst/>
          </a:prstGeom>
        </p:spPr>
        <p:txBody>
          <a:bodyPr vert="horz" lIns="91440" tIns="45720" rIns="91440" bIns="45720" rtlCol="0" anchor="ctr">
            <a:no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800" b="0" i="0" u="none" strike="noStrike" kern="1200" cap="none" spc="0" normalizeH="0" baseline="0">
              <a:ln>
                <a:noFill/>
              </a:ln>
              <a:solidFill>
                <a:sysClr val="window" lastClr="FFFFFF"/>
              </a:solidFill>
              <a:effectLst/>
              <a:uLnTx/>
              <a:uFillTx/>
              <a:latin typeface="Segoe UI" pitchFamily="34" charset="0"/>
              <a:ea typeface="Segoe UI" pitchFamily="34" charset="0"/>
              <a:cs typeface="Segoe UI" pitchFamily="34" charset="0"/>
            </a:endParaRPr>
          </a:p>
        </p:txBody>
      </p:sp>
      <p:sp>
        <p:nvSpPr>
          <p:cNvPr id="5" name="TextBox 1"/>
          <p:cNvSpPr txBox="1"/>
          <p:nvPr/>
        </p:nvSpPr>
        <p:spPr>
          <a:xfrm>
            <a:off x="457201" y="1022400"/>
            <a:ext cx="8229600" cy="2646878"/>
          </a:xfrm>
          <a:prstGeom prst="rect">
            <a:avLst/>
          </a:prstGeom>
          <a:noFill/>
        </p:spPr>
        <p:txBody>
          <a:bodyPr wrap="square" rtlCol="0">
            <a:no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lvl="0">
              <a:spcAft>
                <a:spcPts val="300"/>
              </a:spcAft>
            </a:pPr>
            <a:r>
              <a:rPr lang="fr-FR" sz="2800" b="0" smtClean="0">
                <a:solidFill>
                  <a:sysClr val="windowText" lastClr="000000"/>
                </a:solidFill>
                <a:latin typeface="Segoe UI" pitchFamily="34" charset="0"/>
                <a:ea typeface="Segoe UI" pitchFamily="34" charset="0"/>
                <a:cs typeface="Segoe UI" pitchFamily="34" charset="0"/>
              </a:rPr>
              <a:t>Options d'activation de l'accès aux applications </a:t>
            </a:r>
          </a:p>
          <a:p>
            <a:pPr marL="228600" lvl="0" indent="-228600">
              <a:spcAft>
                <a:spcPts val="300"/>
              </a:spcAft>
              <a:buClr>
                <a:srgbClr val="569AD2"/>
              </a:buClr>
              <a:buFont typeface="Arial" pitchFamily="34" charset="0"/>
              <a:buChar char="•"/>
            </a:pPr>
            <a:r>
              <a:rPr lang="fr-FR" sz="2400" b="0" smtClean="0">
                <a:solidFill>
                  <a:sysClr val="windowText" lastClr="000000"/>
                </a:solidFill>
                <a:latin typeface="Segoe UI" pitchFamily="34" charset="0"/>
                <a:ea typeface="Segoe UI" pitchFamily="34" charset="0"/>
                <a:cs typeface="Segoe UI" pitchFamily="34" charset="0"/>
              </a:rPr>
              <a:t>Applications Office AD RMS prises en charge</a:t>
            </a:r>
          </a:p>
          <a:p>
            <a:pPr marL="228600" indent="-228600">
              <a:spcAft>
                <a:spcPts val="300"/>
              </a:spcAft>
              <a:buClr>
                <a:srgbClr val="569AD2"/>
              </a:buClr>
              <a:buFont typeface="Arial" pitchFamily="34" charset="0"/>
              <a:buChar char="•"/>
            </a:pPr>
            <a:r>
              <a:rPr lang="fr-FR" sz="2400" b="0" smtClean="0">
                <a:solidFill>
                  <a:sysClr val="windowText" lastClr="000000"/>
                </a:solidFill>
                <a:latin typeface="Segoe UI" pitchFamily="34" charset="0"/>
                <a:ea typeface="Segoe UI" pitchFamily="34" charset="0"/>
                <a:cs typeface="Segoe UI" pitchFamily="34" charset="0"/>
              </a:rPr>
              <a:t>XPS : XML Paper Specification</a:t>
            </a:r>
          </a:p>
          <a:p>
            <a:pPr marL="228600" lvl="0" indent="-228600">
              <a:spcAft>
                <a:spcPts val="300"/>
              </a:spcAft>
              <a:buClr>
                <a:srgbClr val="569AD2"/>
              </a:buClr>
              <a:buFont typeface="Arial" pitchFamily="34" charset="0"/>
              <a:buChar char="•"/>
              <a:defRPr/>
            </a:pPr>
            <a:r>
              <a:rPr lang="fr-FR" sz="2400" b="0" smtClean="0">
                <a:solidFill>
                  <a:sysClr val="windowText" lastClr="000000"/>
                </a:solidFill>
                <a:latin typeface="Segoe UI" pitchFamily="34" charset="0"/>
                <a:ea typeface="Segoe UI" pitchFamily="34" charset="0"/>
                <a:cs typeface="Segoe UI" pitchFamily="34" charset="0"/>
              </a:rPr>
              <a:t>Visionneuses Office, visionneuses XPS et module complémentaire de gestion des droits</a:t>
            </a:r>
          </a:p>
          <a:p>
            <a:pPr marL="228600" lvl="0" indent="-228600"/>
            <a:endParaRPr lang="fr-FR" sz="2400" b="0" smtClean="0">
              <a:solidFill>
                <a:sysClr val="windowText" lastClr="000000"/>
              </a:solidFill>
              <a:latin typeface="Segoe UI" pitchFamily="34" charset="0"/>
              <a:ea typeface="Segoe UI" pitchFamily="34" charset="0"/>
              <a:cs typeface="Segoe UI" pitchFamily="34" charset="0"/>
            </a:endParaRPr>
          </a:p>
          <a:p>
            <a:endParaRPr lang="fr-FR"/>
          </a:p>
        </p:txBody>
      </p:sp>
    </p:spTree>
    <p:extLst>
      <p:ext uri="{BB962C8B-B14F-4D97-AF65-F5344CB8AC3E}">
        <p14:creationId xmlns:p14="http://schemas.microsoft.com/office/powerpoint/2010/main" val="14272252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name="01170552-122c-40f9-b191-6f18768e28c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Planification des domaines d'utilisateurs approuvés</a:t>
            </a:r>
            <a:endParaRPr lang="fr-FR" sz="2600"/>
          </a:p>
        </p:txBody>
      </p:sp>
      <p:sp>
        <p:nvSpPr>
          <p:cNvPr id="4" name="Title 1"/>
          <p:cNvSpPr txBox="1">
            <a:spLocks/>
          </p:cNvSpPr>
          <p:nvPr/>
        </p:nvSpPr>
        <p:spPr>
          <a:xfrm>
            <a:off x="457200" y="0"/>
            <a:ext cx="8229600" cy="822960"/>
          </a:xfrm>
          <a:prstGeom prst="rect">
            <a:avLst/>
          </a:prstGeom>
        </p:spPr>
        <p:txBody>
          <a:bodyPr vert="horz" lIns="91440" tIns="45720" rIns="91440" bIns="45720" rtlCol="0" anchor="ctr">
            <a:no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800" b="0" i="0" u="none" strike="noStrike" kern="1200" cap="none" spc="0" normalizeH="0" baseline="0">
              <a:ln>
                <a:noFill/>
              </a:ln>
              <a:solidFill>
                <a:sysClr val="window" lastClr="FFFFFF"/>
              </a:solidFill>
              <a:effectLst/>
              <a:uLnTx/>
              <a:uFillTx/>
              <a:latin typeface="Segoe UI" pitchFamily="34" charset="0"/>
              <a:ea typeface="Segoe UI" pitchFamily="34" charset="0"/>
              <a:cs typeface="Segoe UI" pitchFamily="34" charset="0"/>
            </a:endParaRPr>
          </a:p>
        </p:txBody>
      </p:sp>
      <p:sp>
        <p:nvSpPr>
          <p:cNvPr id="5" name="Rounded Rectangle 4"/>
          <p:cNvSpPr>
            <a:spLocks noChangeArrowheads="1"/>
          </p:cNvSpPr>
          <p:nvPr/>
        </p:nvSpPr>
        <p:spPr bwMode="auto">
          <a:xfrm>
            <a:off x="185738" y="2286000"/>
            <a:ext cx="8721725" cy="4070064"/>
          </a:xfrm>
          <a:prstGeom prst="roundRect">
            <a:avLst>
              <a:gd name="adj" fmla="val 4167"/>
            </a:avLst>
          </a:prstGeom>
          <a:noFill/>
          <a:ln w="25400" cap="flat" cmpd="sng" algn="ctr">
            <a:noFill/>
            <a:prstDash val="soli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fr-FR" sz="2000" b="0" i="0" u="none" strike="noStrike" kern="0" cap="none" spc="0" normalizeH="0" baseline="0" smtClean="0">
              <a:ln>
                <a:noFill/>
              </a:ln>
              <a:solidFill>
                <a:sysClr val="window" lastClr="FFFFFF"/>
              </a:solidFill>
              <a:effectLst/>
              <a:uLnTx/>
              <a:uFillTx/>
              <a:latin typeface="Calibri"/>
              <a:ea typeface="+mn-ea"/>
              <a:cs typeface="+mn-cs"/>
            </a:endParaRPr>
          </a:p>
          <a:p>
            <a:pPr marL="0" marR="0" lvl="0" indent="0" defTabSz="914400" eaLnBrk="0" fontAlgn="auto" latinLnBrk="0" hangingPunct="0">
              <a:lnSpc>
                <a:spcPct val="100000"/>
              </a:lnSpc>
              <a:spcBef>
                <a:spcPts val="0"/>
              </a:spcBef>
              <a:spcAft>
                <a:spcPts val="0"/>
              </a:spcAft>
              <a:buClrTx/>
              <a:buSzTx/>
              <a:buFontTx/>
              <a:buNone/>
              <a:tabLst/>
              <a:defRPr/>
            </a:pPr>
            <a:endParaRPr kumimoji="0" lang="fr-FR" sz="2200" b="0" i="0" u="none" strike="noStrike" kern="0" cap="none" spc="0" normalizeH="0" baseline="0">
              <a:ln>
                <a:noFill/>
              </a:ln>
              <a:solidFill>
                <a:sysClr val="window" lastClr="FFFFFF"/>
              </a:solidFill>
              <a:effectLst/>
              <a:uLnTx/>
              <a:uFillTx/>
              <a:latin typeface="Calibri"/>
              <a:ea typeface="+mn-ea"/>
              <a:cs typeface="+mn-cs"/>
            </a:endParaRPr>
          </a:p>
        </p:txBody>
      </p:sp>
      <p:sp>
        <p:nvSpPr>
          <p:cNvPr id="6" name="TextBox 2"/>
          <p:cNvSpPr txBox="1"/>
          <p:nvPr/>
        </p:nvSpPr>
        <p:spPr>
          <a:xfrm>
            <a:off x="457200" y="1022401"/>
            <a:ext cx="8229600" cy="5516895"/>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spcAft>
                <a:spcPts val="300"/>
              </a:spcAft>
            </a:pPr>
            <a:r>
              <a:rPr lang="fr-FR" sz="2800" b="0" kern="0" smtClean="0">
                <a:solidFill>
                  <a:sysClr val="windowText" lastClr="000000"/>
                </a:solidFill>
                <a:latin typeface="Segoe UI" pitchFamily="34" charset="0"/>
                <a:ea typeface="Segoe UI" pitchFamily="34" charset="0"/>
                <a:cs typeface="Segoe UI" pitchFamily="34" charset="0"/>
              </a:rPr>
              <a:t>Planification des domaines d'utilisateurs approuvés</a:t>
            </a:r>
          </a:p>
          <a:p>
            <a:pPr marL="228600" indent="-228600">
              <a:spcAft>
                <a:spcPts val="300"/>
              </a:spcAft>
              <a:buClr>
                <a:srgbClr val="569AD2"/>
              </a:buClr>
              <a:buFont typeface="Arial" pitchFamily="34" charset="0"/>
              <a:buChar char="•"/>
            </a:pPr>
            <a:r>
              <a:rPr lang="fr-FR" sz="2400" b="0" kern="0" smtClean="0">
                <a:solidFill>
                  <a:sysClr val="windowText" lastClr="000000"/>
                </a:solidFill>
                <a:latin typeface="Segoe UI" pitchFamily="34" charset="0"/>
                <a:ea typeface="Segoe UI" pitchFamily="34" charset="0"/>
                <a:cs typeface="Segoe UI" pitchFamily="34" charset="0"/>
              </a:rPr>
              <a:t>AD RMS recourt aux domaines d'utilisateurs approuvés pour traiter les demandes de licences d'utilisation provenant d'utilisateurs dont les certificats de compte de droits sont émis par un autre cluster AD RMS</a:t>
            </a:r>
          </a:p>
          <a:p>
            <a:pPr marL="685800" lvl="1" indent="-228600" eaLnBrk="0" fontAlgn="auto" hangingPunct="0">
              <a:spcBef>
                <a:spcPts val="0"/>
              </a:spcBef>
              <a:spcAft>
                <a:spcPts val="300"/>
              </a:spcAft>
              <a:buClr>
                <a:srgbClr val="569AD2"/>
              </a:buClr>
              <a:buFontTx/>
              <a:buChar char="•"/>
              <a:defRPr/>
            </a:pPr>
            <a:r>
              <a:rPr lang="fr-FR" sz="2400" b="0" kern="0" smtClean="0">
                <a:solidFill>
                  <a:sysClr val="windowText" lastClr="000000"/>
                </a:solidFill>
                <a:latin typeface="Segoe UI" pitchFamily="34" charset="0"/>
                <a:ea typeface="Segoe UI" pitchFamily="34" charset="0"/>
                <a:cs typeface="Segoe UI" pitchFamily="34" charset="0"/>
              </a:rPr>
              <a:t>Un domaine d'utilisateurs approuvés est une approbation entre clusters AD RMS</a:t>
            </a:r>
          </a:p>
          <a:p>
            <a:pPr marL="685800" lvl="1" indent="-228600" eaLnBrk="0" fontAlgn="auto" hangingPunct="0">
              <a:spcBef>
                <a:spcPts val="0"/>
              </a:spcBef>
              <a:spcAft>
                <a:spcPts val="300"/>
              </a:spcAft>
              <a:buClr>
                <a:srgbClr val="569AD2"/>
              </a:buClr>
              <a:buFontTx/>
              <a:buChar char="•"/>
              <a:defRPr/>
            </a:pPr>
            <a:r>
              <a:rPr lang="fr-FR" sz="2400" b="0" kern="0" smtClean="0">
                <a:solidFill>
                  <a:sysClr val="windowText" lastClr="000000"/>
                </a:solidFill>
                <a:latin typeface="Segoe UI" pitchFamily="34" charset="0"/>
                <a:ea typeface="Segoe UI" pitchFamily="34" charset="0"/>
                <a:cs typeface="Segoe UI" pitchFamily="34" charset="0"/>
              </a:rPr>
              <a:t>Pour ajouter un domaine d'utilisateurs approuvés, importez le SLC</a:t>
            </a:r>
          </a:p>
          <a:p>
            <a:pPr marL="685800" lvl="1" indent="-228600" eaLnBrk="0" fontAlgn="auto" hangingPunct="0">
              <a:spcBef>
                <a:spcPts val="0"/>
              </a:spcBef>
              <a:spcAft>
                <a:spcPts val="300"/>
              </a:spcAft>
              <a:buClr>
                <a:srgbClr val="569AD2"/>
              </a:buClr>
              <a:buFontTx/>
              <a:buChar char="•"/>
              <a:defRPr/>
            </a:pPr>
            <a:r>
              <a:rPr lang="fr-FR" sz="2400" b="0" kern="0" smtClean="0">
                <a:solidFill>
                  <a:sysClr val="windowText" lastClr="000000"/>
                </a:solidFill>
                <a:latin typeface="Segoe UI" pitchFamily="34" charset="0"/>
                <a:ea typeface="Segoe UI" pitchFamily="34" charset="0"/>
                <a:cs typeface="Segoe UI" pitchFamily="34" charset="0"/>
              </a:rPr>
              <a:t>Les domaines d'utilisateurs approuvés </a:t>
            </a:r>
            <a:r>
              <a:rPr lang="fr-FR" altLang="ja-JP" sz="2400" b="0" kern="0" smtClean="0">
                <a:solidFill>
                  <a:sysClr val="windowText" lastClr="000000"/>
                </a:solidFill>
                <a:latin typeface="Segoe UI" pitchFamily="34" charset="0"/>
                <a:ea typeface="Segoe UI" pitchFamily="34" charset="0"/>
                <a:cs typeface="Segoe UI" pitchFamily="34" charset="0"/>
              </a:rPr>
              <a:t>sont unidirectionnels</a:t>
            </a:r>
          </a:p>
          <a:p>
            <a:pPr marL="228600" indent="-228600">
              <a:spcAft>
                <a:spcPts val="300"/>
              </a:spcAft>
              <a:buClr>
                <a:srgbClr val="569AD2"/>
              </a:buClr>
              <a:buFont typeface="Arial" pitchFamily="34" charset="0"/>
              <a:buChar char="•"/>
            </a:pPr>
            <a:r>
              <a:rPr lang="fr-FR" sz="2400" b="0" kern="0" smtClean="0">
                <a:solidFill>
                  <a:sysClr val="windowText" lastClr="000000"/>
                </a:solidFill>
                <a:latin typeface="Segoe UI" pitchFamily="34" charset="0"/>
                <a:ea typeface="Segoe UI" pitchFamily="34" charset="0"/>
                <a:cs typeface="Segoe UI" pitchFamily="34" charset="0"/>
              </a:rPr>
              <a:t>Pour établir un domaine d'utilisateurs approuvés, vous n'avez pas besoin de vous connecter directement aux clusters AD RMS</a:t>
            </a:r>
            <a:endParaRPr lang="fr-FR" sz="2400" b="0" kern="0">
              <a:solidFill>
                <a:sysClr val="windowText" lastClr="000000"/>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8415591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name="cf14bebb-4195-45e9-baaa-c8c0702a138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Planification des domaines de publication approuvés</a:t>
            </a:r>
            <a:endParaRPr lang="fr-FR" sz="2600"/>
          </a:p>
        </p:txBody>
      </p:sp>
      <p:sp>
        <p:nvSpPr>
          <p:cNvPr id="4" name="Title 1"/>
          <p:cNvSpPr txBox="1">
            <a:spLocks/>
          </p:cNvSpPr>
          <p:nvPr/>
        </p:nvSpPr>
        <p:spPr>
          <a:xfrm>
            <a:off x="457200" y="0"/>
            <a:ext cx="8229600" cy="822960"/>
          </a:xfrm>
          <a:prstGeom prst="rect">
            <a:avLst/>
          </a:prstGeom>
        </p:spPr>
        <p:txBody>
          <a:bodyPr vert="horz" lIns="91440" tIns="45720" rIns="91440" bIns="45720" rtlCol="0" anchor="ctr">
            <a:no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800" b="0" i="0" u="none" strike="noStrike" kern="1200" cap="none" spc="0" normalizeH="0" baseline="0">
              <a:ln>
                <a:noFill/>
              </a:ln>
              <a:solidFill>
                <a:sysClr val="window" lastClr="FFFFFF"/>
              </a:solidFill>
              <a:effectLst/>
              <a:uLnTx/>
              <a:uFillTx/>
              <a:latin typeface="Segoe UI" pitchFamily="34" charset="0"/>
              <a:ea typeface="Segoe UI" pitchFamily="34" charset="0"/>
              <a:cs typeface="Segoe UI" pitchFamily="34" charset="0"/>
            </a:endParaRPr>
          </a:p>
        </p:txBody>
      </p:sp>
      <p:sp>
        <p:nvSpPr>
          <p:cNvPr id="5" name="TextBox 2"/>
          <p:cNvSpPr txBox="1"/>
          <p:nvPr/>
        </p:nvSpPr>
        <p:spPr>
          <a:xfrm>
            <a:off x="457200" y="1022400"/>
            <a:ext cx="8420100" cy="5378400"/>
          </a:xfrm>
          <a:prstGeom prst="rect">
            <a:avLst/>
          </a:prstGeom>
          <a:noFill/>
        </p:spPr>
        <p:txBody>
          <a:bodyPr wrap="square" rtlCol="0">
            <a:no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spcAft>
                <a:spcPts val="300"/>
              </a:spcAft>
            </a:pPr>
            <a:r>
              <a:rPr lang="fr-FR" sz="2800" b="0" smtClean="0">
                <a:latin typeface="Segoe UI" pitchFamily="34" charset="0"/>
                <a:ea typeface="Segoe UI" pitchFamily="34" charset="0"/>
                <a:cs typeface="Segoe UI" pitchFamily="34" charset="0"/>
              </a:rPr>
              <a:t>Lors de l'utilisation des domaines de publication approuvés, vous</a:t>
            </a:r>
          </a:p>
          <a:p>
            <a:pPr marL="228600" indent="-228600">
              <a:spcBef>
                <a:spcPts val="0"/>
              </a:spcBef>
              <a:spcAft>
                <a:spcPts val="300"/>
              </a:spcAft>
              <a:buClr>
                <a:srgbClr val="569AD2"/>
              </a:buClr>
              <a:buFont typeface="Arial" pitchFamily="34" charset="0"/>
              <a:buChar char="•"/>
            </a:pPr>
            <a:r>
              <a:rPr lang="fr-FR" sz="2400" b="0" smtClean="0">
                <a:latin typeface="Segoe UI" pitchFamily="34" charset="0"/>
                <a:ea typeface="Segoe UI" pitchFamily="34" charset="0"/>
                <a:cs typeface="Segoe UI" pitchFamily="34" charset="0"/>
              </a:rPr>
              <a:t>Pouvez utiliser un domaine de publication approuvé pour permettre à un cluster AD RMS d'émettre les licences d'utilisation correspondant aux licences de publication émises par un autre cluster AD RMS</a:t>
            </a:r>
          </a:p>
          <a:p>
            <a:pPr marL="685800" lvl="1" indent="-228600">
              <a:spcBef>
                <a:spcPts val="0"/>
              </a:spcBef>
              <a:spcAft>
                <a:spcPts val="300"/>
              </a:spcAft>
              <a:buClr>
                <a:srgbClr val="569AD2"/>
              </a:buClr>
              <a:buFont typeface="Arial" pitchFamily="34" charset="0"/>
              <a:buChar char="•"/>
            </a:pPr>
            <a:r>
              <a:rPr lang="fr-FR" sz="2400" b="0" kern="0" smtClean="0">
                <a:solidFill>
                  <a:sysClr val="windowText" lastClr="000000"/>
                </a:solidFill>
                <a:latin typeface="Segoe UI" pitchFamily="34" charset="0"/>
                <a:ea typeface="Segoe UI" pitchFamily="34" charset="0"/>
                <a:cs typeface="Segoe UI" pitchFamily="34" charset="0"/>
              </a:rPr>
              <a:t>La plupart des entreprises utilisent un domaine de publication approuvé uniquement si elles acquièrent une autre société qui a déjà AD RMS</a:t>
            </a:r>
          </a:p>
          <a:p>
            <a:pPr marL="228600" indent="-228600" eaLnBrk="0" fontAlgn="auto" hangingPunct="0">
              <a:spcBef>
                <a:spcPts val="0"/>
              </a:spcBef>
              <a:spcAft>
                <a:spcPts val="300"/>
              </a:spcAft>
              <a:buClr>
                <a:srgbClr val="569AD2"/>
              </a:buClr>
              <a:buFont typeface="Arial" pitchFamily="34" charset="0"/>
              <a:buChar char="•"/>
              <a:defRPr/>
            </a:pPr>
            <a:r>
              <a:rPr lang="fr-FR" sz="2400" b="0" kern="0" smtClean="0">
                <a:solidFill>
                  <a:sysClr val="windowText" lastClr="000000"/>
                </a:solidFill>
                <a:latin typeface="Segoe UI" pitchFamily="34" charset="0"/>
                <a:ea typeface="Segoe UI" pitchFamily="34" charset="0"/>
                <a:cs typeface="Segoe UI" pitchFamily="34" charset="0"/>
              </a:rPr>
              <a:t>Doit partager la clé privée pour le serveur</a:t>
            </a:r>
          </a:p>
          <a:p>
            <a:pPr marL="228600" indent="-228600" eaLnBrk="0" fontAlgn="auto" hangingPunct="0">
              <a:spcBef>
                <a:spcPts val="0"/>
              </a:spcBef>
              <a:spcAft>
                <a:spcPts val="300"/>
              </a:spcAft>
              <a:buClr>
                <a:srgbClr val="569AD2"/>
              </a:buClr>
              <a:buFont typeface="Arial" pitchFamily="34" charset="0"/>
              <a:buChar char="•"/>
              <a:defRPr/>
            </a:pPr>
            <a:r>
              <a:rPr lang="fr-FR" sz="2400" b="0" kern="0" smtClean="0">
                <a:solidFill>
                  <a:sysClr val="windowText" lastClr="000000"/>
                </a:solidFill>
                <a:latin typeface="Segoe UI" pitchFamily="34" charset="0"/>
                <a:ea typeface="Segoe UI" pitchFamily="34" charset="0"/>
                <a:cs typeface="Segoe UI" pitchFamily="34" charset="0"/>
              </a:rPr>
              <a:t>Doit configurer le Registre du </a:t>
            </a:r>
            <a:r>
              <a:rPr lang="fr-FR" altLang="ja-JP" sz="2400" b="0" kern="0" smtClean="0">
                <a:solidFill>
                  <a:sysClr val="windowText" lastClr="000000"/>
                </a:solidFill>
                <a:latin typeface="Segoe UI" pitchFamily="34" charset="0"/>
                <a:ea typeface="Segoe UI" pitchFamily="34" charset="0"/>
                <a:cs typeface="Segoe UI" pitchFamily="34" charset="0"/>
              </a:rPr>
              <a:t>client</a:t>
            </a:r>
          </a:p>
          <a:p>
            <a:pPr marL="228600" indent="-228600" eaLnBrk="0" fontAlgn="auto" hangingPunct="0">
              <a:spcBef>
                <a:spcPts val="0"/>
              </a:spcBef>
              <a:spcAft>
                <a:spcPts val="300"/>
              </a:spcAft>
              <a:buClr>
                <a:srgbClr val="569AD2"/>
              </a:buClr>
              <a:buFont typeface="Arial" pitchFamily="34" charset="0"/>
              <a:buChar char="•"/>
              <a:defRPr/>
            </a:pPr>
            <a:r>
              <a:rPr lang="fr-FR" sz="2400" b="0" kern="0" smtClean="0">
                <a:solidFill>
                  <a:sysClr val="windowText" lastClr="000000"/>
                </a:solidFill>
                <a:latin typeface="Segoe UI" pitchFamily="34" charset="0"/>
                <a:ea typeface="Segoe UI" pitchFamily="34" charset="0"/>
                <a:cs typeface="Segoe UI" pitchFamily="34" charset="0"/>
              </a:rPr>
              <a:t>Doit synchroniser les </a:t>
            </a:r>
            <a:r>
              <a:rPr lang="fr-FR" altLang="ja-JP" sz="2400" b="0" kern="0" smtClean="0">
                <a:solidFill>
                  <a:sysClr val="windowText" lastClr="000000"/>
                </a:solidFill>
                <a:latin typeface="Segoe UI" pitchFamily="34" charset="0"/>
                <a:ea typeface="Segoe UI" pitchFamily="34" charset="0"/>
                <a:cs typeface="Segoe UI" pitchFamily="34" charset="0"/>
              </a:rPr>
              <a:t>-modèles de stratégies de droits</a:t>
            </a:r>
            <a:endParaRPr lang="fr-FR"/>
          </a:p>
        </p:txBody>
      </p:sp>
    </p:spTree>
    <p:extLst>
      <p:ext uri="{BB962C8B-B14F-4D97-AF65-F5344CB8AC3E}">
        <p14:creationId xmlns:p14="http://schemas.microsoft.com/office/powerpoint/2010/main" val="1024259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name="50d80414-7104-425a-9b28-885d8d30e6e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fr-FR" sz="2600" smtClean="0"/>
              <a:t>Intégration d'AD RMS à la prise en charge de Microsoft Federation Gateway</a:t>
            </a:r>
            <a:endParaRPr lang="fr-FR" sz="2600" dirty="0"/>
          </a:p>
        </p:txBody>
      </p:sp>
      <p:sp>
        <p:nvSpPr>
          <p:cNvPr id="4" name="Title 1"/>
          <p:cNvSpPr txBox="1">
            <a:spLocks/>
          </p:cNvSpPr>
          <p:nvPr/>
        </p:nvSpPr>
        <p:spPr>
          <a:xfrm>
            <a:off x="457200" y="0"/>
            <a:ext cx="8229600" cy="822960"/>
          </a:xfrm>
          <a:prstGeom prst="rect">
            <a:avLst/>
          </a:prstGeom>
        </p:spPr>
        <p:txBody>
          <a:bodyPr vert="horz" lIns="91440" tIns="45720" rIns="91440" bIns="45720" rtlCol="0" anchor="ctr">
            <a:no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800" b="0" i="0" u="none" strike="noStrike" kern="120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endParaRPr>
          </a:p>
        </p:txBody>
      </p:sp>
      <p:sp>
        <p:nvSpPr>
          <p:cNvPr id="5" name="Text Placeholder 2"/>
          <p:cNvSpPr txBox="1">
            <a:spLocks/>
          </p:cNvSpPr>
          <p:nvPr/>
        </p:nvSpPr>
        <p:spPr>
          <a:xfrm>
            <a:off x="457200" y="1066800"/>
            <a:ext cx="8686800" cy="5105400"/>
          </a:xfrm>
          <a:prstGeom prst="rect">
            <a:avLst/>
          </a:prstGeom>
        </p:spPr>
        <p:txBody>
          <a:bodyPr vert="horz" lIns="91440" tIns="45720" rIns="91440" bIns="45720" rtlCol="0">
            <a:no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lvl="0" indent="0" fontAlgn="auto">
              <a:spcAft>
                <a:spcPts val="300"/>
              </a:spcAft>
              <a:buClrTx/>
              <a:buNone/>
              <a:defRPr/>
            </a:pPr>
            <a:r>
              <a:rPr lang="fr-FR" sz="2600" b="0" smtClean="0">
                <a:solidFill>
                  <a:sysClr val="windowText" lastClr="000000"/>
                </a:solidFill>
                <a:latin typeface="Segoe UI" pitchFamily="34" charset="0"/>
                <a:ea typeface="Segoe UI" pitchFamily="34" charset="0"/>
                <a:cs typeface="Segoe UI" pitchFamily="34" charset="0"/>
              </a:rPr>
              <a:t>Intégration d'AD RMS à la prise en charge de Microsoft Federation Gateway</a:t>
            </a:r>
          </a:p>
          <a:p>
            <a:pPr marL="228600" marR="0" lvl="0" indent="-228600" algn="l" defTabSz="914400" rtl="0" eaLnBrk="1" fontAlgn="auto" latinLnBrk="0" hangingPunct="1">
              <a:spcBef>
                <a:spcPts val="0"/>
              </a:spcBef>
              <a:spcAft>
                <a:spcPts val="300"/>
              </a:spcAft>
              <a:buClr>
                <a:srgbClr val="569AD2"/>
              </a:buClr>
              <a:buSzTx/>
              <a:buFont typeface="Arial" pitchFamily="34" charset="0"/>
              <a:buChar char="•"/>
              <a:tabLst/>
              <a:defRPr/>
            </a:pPr>
            <a:r>
              <a:rPr kumimoji="0" lang="fr-FR" sz="2200" b="0" i="0" u="none" strike="noStrike" kern="1200" cap="none" spc="0" normalizeH="0" baseline="0" noProof="0" smtClean="0">
                <a:ln>
                  <a:noFill/>
                </a:ln>
                <a:solidFill>
                  <a:sysClr val="windowText" lastClr="000000"/>
                </a:solidFill>
                <a:effectLst/>
                <a:uLnTx/>
                <a:uFillTx/>
                <a:latin typeface="Segoe UI" pitchFamily="34" charset="0"/>
                <a:ea typeface="Segoe UI" pitchFamily="34" charset="0"/>
                <a:cs typeface="Segoe UI" pitchFamily="34" charset="0"/>
              </a:rPr>
              <a:t>Microsoft Federation Gateway</a:t>
            </a:r>
            <a:r>
              <a:rPr kumimoji="0" lang="fr-FR" sz="2200" b="0" i="0" u="none" strike="noStrike" kern="1200" cap="none" spc="0" normalizeH="0" noProof="0" smtClean="0">
                <a:ln>
                  <a:noFill/>
                </a:ln>
                <a:solidFill>
                  <a:sysClr val="windowText" lastClr="000000"/>
                </a:solidFill>
                <a:effectLst/>
                <a:uLnTx/>
                <a:uFillTx/>
                <a:latin typeface="Segoe UI" pitchFamily="34" charset="0"/>
                <a:ea typeface="Segoe UI" pitchFamily="34" charset="0"/>
                <a:cs typeface="Segoe UI" pitchFamily="34" charset="0"/>
              </a:rPr>
              <a:t> est</a:t>
            </a:r>
            <a:r>
              <a:rPr kumimoji="0" lang="fr-FR" sz="2200" b="0" i="0" u="none" strike="noStrike" kern="1200" cap="none" spc="0" normalizeH="0" baseline="0" noProof="0" smtClean="0">
                <a:ln>
                  <a:noFill/>
                </a:ln>
                <a:solidFill>
                  <a:sysClr val="windowText" lastClr="000000"/>
                </a:solidFill>
                <a:effectLst/>
                <a:uLnTx/>
                <a:uFillTx/>
                <a:latin typeface="Segoe UI" pitchFamily="34" charset="0"/>
                <a:ea typeface="Segoe UI" pitchFamily="34" charset="0"/>
                <a:cs typeface="Segoe UI" pitchFamily="34" charset="0"/>
              </a:rPr>
              <a:t> un service d'identité s'exécutant sur Internet </a:t>
            </a:r>
          </a:p>
          <a:p>
            <a:pPr marL="228600" marR="0" lvl="0" indent="-228600" algn="l" defTabSz="914400" rtl="0" eaLnBrk="1" fontAlgn="auto" latinLnBrk="0" hangingPunct="1">
              <a:spcBef>
                <a:spcPts val="0"/>
              </a:spcBef>
              <a:spcAft>
                <a:spcPts val="300"/>
              </a:spcAft>
              <a:buClr>
                <a:srgbClr val="569AD2"/>
              </a:buClr>
              <a:buSzTx/>
              <a:buFont typeface="Arial" pitchFamily="34" charset="0"/>
              <a:buChar char="•"/>
              <a:tabLst/>
              <a:defRPr/>
            </a:pPr>
            <a:r>
              <a:rPr kumimoji="0" lang="fr-FR" sz="2200" b="0" i="0" u="none" strike="noStrike" kern="1200" cap="none" spc="0" normalizeH="0" baseline="0" noProof="0" smtClean="0">
                <a:ln>
                  <a:noFill/>
                </a:ln>
                <a:solidFill>
                  <a:sysClr val="windowText" lastClr="000000"/>
                </a:solidFill>
                <a:effectLst/>
                <a:uLnTx/>
                <a:uFillTx/>
                <a:latin typeface="Segoe UI" pitchFamily="34" charset="0"/>
                <a:ea typeface="Segoe UI" pitchFamily="34" charset="0"/>
                <a:cs typeface="Segoe UI" pitchFamily="34" charset="0"/>
              </a:rPr>
              <a:t>Négocie entre une organisation et des services externes</a:t>
            </a:r>
          </a:p>
          <a:p>
            <a:pPr marL="228600" lvl="0" indent="-228600" fontAlgn="auto">
              <a:spcBef>
                <a:spcPts val="0"/>
              </a:spcBef>
              <a:spcAft>
                <a:spcPts val="300"/>
              </a:spcAft>
              <a:buClr>
                <a:srgbClr val="569AD2"/>
              </a:buClr>
              <a:buFont typeface="Arial" pitchFamily="34" charset="0"/>
              <a:buChar char="•"/>
              <a:defRPr/>
            </a:pPr>
            <a:r>
              <a:rPr lang="fr-FR" sz="2200" b="0" smtClean="0">
                <a:solidFill>
                  <a:sysClr val="windowText" lastClr="000000"/>
                </a:solidFill>
                <a:latin typeface="Segoe UI" pitchFamily="34" charset="0"/>
                <a:ea typeface="Segoe UI" pitchFamily="34" charset="0"/>
                <a:cs typeface="Segoe UI" pitchFamily="34" charset="0"/>
              </a:rPr>
              <a:t>Utilise un certificat SSL, ce qui doit vous conduire à considérer que </a:t>
            </a:r>
          </a:p>
          <a:p>
            <a:pPr marL="685800" lvl="1" indent="-228600" fontAlgn="auto">
              <a:spcBef>
                <a:spcPts val="0"/>
              </a:spcBef>
              <a:spcAft>
                <a:spcPts val="300"/>
              </a:spcAft>
              <a:buClr>
                <a:srgbClr val="569AD2"/>
              </a:buClr>
              <a:buFont typeface="Arial" pitchFamily="34" charset="0"/>
              <a:buChar char="•"/>
              <a:defRPr/>
            </a:pPr>
            <a:r>
              <a:rPr kumimoji="0" lang="fr-FR" sz="2200" b="0" i="0" u="none" strike="noStrike" kern="1200" cap="none" spc="0" normalizeH="0" baseline="0" noProof="0" smtClean="0">
                <a:ln>
                  <a:noFill/>
                </a:ln>
                <a:solidFill>
                  <a:sysClr val="windowText" lastClr="000000"/>
                </a:solidFill>
                <a:effectLst/>
                <a:uLnTx/>
                <a:uFillTx/>
                <a:latin typeface="Segoe UI" pitchFamily="34" charset="0"/>
                <a:ea typeface="Segoe UI" pitchFamily="34" charset="0"/>
                <a:cs typeface="Segoe UI" pitchFamily="34" charset="0"/>
              </a:rPr>
              <a:t>Les certificats doivent être d'une autorité de certification approuvée par </a:t>
            </a:r>
            <a:r>
              <a:rPr lang="fr-FR" sz="2200" b="0" smtClean="0">
                <a:solidFill>
                  <a:sysClr val="windowText" lastClr="000000"/>
                </a:solidFill>
                <a:latin typeface="Segoe UI" pitchFamily="34" charset="0"/>
                <a:ea typeface="Segoe UI" pitchFamily="34" charset="0"/>
                <a:cs typeface="Segoe UI" pitchFamily="34" charset="0"/>
              </a:rPr>
              <a:t>Microsoft</a:t>
            </a:r>
          </a:p>
          <a:p>
            <a:pPr marL="685800" lvl="1" indent="-228600" fontAlgn="auto">
              <a:spcBef>
                <a:spcPts val="0"/>
              </a:spcBef>
              <a:spcAft>
                <a:spcPts val="300"/>
              </a:spcAft>
              <a:buClr>
                <a:srgbClr val="569AD2"/>
              </a:buClr>
              <a:buFont typeface="Arial" pitchFamily="34" charset="0"/>
              <a:buChar char="•"/>
              <a:defRPr/>
            </a:pPr>
            <a:r>
              <a:rPr kumimoji="0" lang="fr-FR" sz="2200" b="0" i="0" u="none" strike="noStrike" kern="1200" cap="none" spc="0" normalizeH="0" baseline="0" noProof="0" smtClean="0">
                <a:ln>
                  <a:noFill/>
                </a:ln>
                <a:solidFill>
                  <a:sysClr val="windowText" lastClr="000000"/>
                </a:solidFill>
                <a:effectLst/>
                <a:uLnTx/>
                <a:uFillTx/>
                <a:latin typeface="Segoe UI" pitchFamily="34" charset="0"/>
                <a:ea typeface="Segoe UI" pitchFamily="34" charset="0"/>
                <a:cs typeface="Segoe UI" pitchFamily="34" charset="0"/>
              </a:rPr>
              <a:t>Si vous utilisez plusieurs clusters AD RMS pour travailler avec Microsoft Federation Gateway à des fins différentes, assurez-vous d'utiliser un SAN employé avec une URL différente pour chacun</a:t>
            </a:r>
          </a:p>
          <a:p>
            <a:pPr marL="685800" lvl="1" indent="-228600" fontAlgn="auto">
              <a:spcBef>
                <a:spcPts val="0"/>
              </a:spcBef>
              <a:spcAft>
                <a:spcPts val="300"/>
              </a:spcAft>
              <a:buClr>
                <a:srgbClr val="569AD2"/>
              </a:buClr>
              <a:buFont typeface="Arial" pitchFamily="34" charset="0"/>
              <a:buChar char="•"/>
              <a:defRPr/>
            </a:pPr>
            <a:r>
              <a:rPr kumimoji="0" lang="fr-FR" sz="2200" b="0" i="0" u="none" strike="noStrike" kern="1200" cap="none" spc="0" normalizeH="0" baseline="0" noProof="0" smtClean="0">
                <a:ln>
                  <a:noFill/>
                </a:ln>
                <a:solidFill>
                  <a:sysClr val="windowText" lastClr="000000"/>
                </a:solidFill>
                <a:effectLst/>
                <a:uLnTx/>
                <a:uFillTx/>
                <a:latin typeface="Segoe UI" pitchFamily="34" charset="0"/>
                <a:ea typeface="Segoe UI" pitchFamily="34" charset="0"/>
                <a:cs typeface="Segoe UI" pitchFamily="34" charset="0"/>
              </a:rPr>
              <a:t>Les répertoires virtuels utilisent use http, pas https, pour les adresses de la prise en charge de Microsoft Federation Gateway</a:t>
            </a:r>
            <a:endParaRPr kumimoji="0" lang="fr-FR" sz="2200" b="0" i="0" u="none" strike="noStrike" kern="1200" cap="none" spc="0" normalizeH="0" baseline="0" noProof="0" dirty="0">
              <a:ln>
                <a:noFill/>
              </a:ln>
              <a:solidFill>
                <a:sysClr val="windowText" lastClr="000000"/>
              </a:solidFill>
              <a:effectLst/>
              <a:uLnTx/>
              <a:uFillTx/>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5422195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name="82960c74-7dad-464b-aae8-12b99f90885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Intégration d'AD RMS à Windows Live ID</a:t>
            </a:r>
            <a:endParaRPr lang="fr-FR"/>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endParaRPr lang="fr-FR"/>
          </a:p>
        </p:txBody>
      </p:sp>
      <p:sp>
        <p:nvSpPr>
          <p:cNvPr id="5" name="Title 1"/>
          <p:cNvSpPr txBox="1">
            <a:spLocks/>
          </p:cNvSpPr>
          <p:nvPr/>
        </p:nvSpPr>
        <p:spPr>
          <a:xfrm>
            <a:off x="457200" y="0"/>
            <a:ext cx="8229600" cy="822960"/>
          </a:xfrm>
          <a:prstGeom prst="rect">
            <a:avLst/>
          </a:prstGeom>
        </p:spPr>
        <p:txBody>
          <a:bodyPr vert="horz" lIns="91440" tIns="45720" rIns="91440" bIns="45720" rtlCol="0" anchor="ctr">
            <a:no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800" b="0" i="0" u="none" strike="noStrike" kern="1200" cap="none" spc="0" normalizeH="0" baseline="0">
              <a:ln>
                <a:noFill/>
              </a:ln>
              <a:solidFill>
                <a:sysClr val="window" lastClr="FFFFFF"/>
              </a:solidFill>
              <a:effectLst/>
              <a:uLnTx/>
              <a:uFillTx/>
              <a:latin typeface="Segoe UI" pitchFamily="34" charset="0"/>
              <a:ea typeface="Segoe UI" pitchFamily="34" charset="0"/>
              <a:cs typeface="Segoe UI" pitchFamily="34" charset="0"/>
            </a:endParaRPr>
          </a:p>
        </p:txBody>
      </p:sp>
      <p:sp>
        <p:nvSpPr>
          <p:cNvPr id="6" name="Text Placeholder 2"/>
          <p:cNvSpPr txBox="1">
            <a:spLocks/>
          </p:cNvSpPr>
          <p:nvPr/>
        </p:nvSpPr>
        <p:spPr>
          <a:xfrm>
            <a:off x="457200" y="1022400"/>
            <a:ext cx="8229600" cy="5454600"/>
          </a:xfrm>
          <a:prstGeom prst="rect">
            <a:avLst/>
          </a:prstGeom>
        </p:spPr>
        <p:txBody>
          <a:bodyPr vert="horz" lIns="91440" tIns="45720" rIns="91440" bIns="45720" rtlCol="0">
            <a:no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algn="l" defTabSz="914400" rtl="0" eaLnBrk="1" fontAlgn="auto" latinLnBrk="0" hangingPunct="1">
              <a:lnSpc>
                <a:spcPct val="100000"/>
              </a:lnSpc>
              <a:spcBef>
                <a:spcPts val="0"/>
              </a:spcBef>
              <a:spcAft>
                <a:spcPts val="300"/>
              </a:spcAft>
              <a:buClr>
                <a:srgbClr val="0070C0"/>
              </a:buClr>
              <a:buSzTx/>
              <a:buNone/>
              <a:tabLst/>
              <a:defRPr/>
            </a:pPr>
            <a:r>
              <a:rPr kumimoji="0" lang="fr-FR" sz="2800" b="0" i="0" u="none" strike="noStrike" kern="1200" cap="none" spc="0" normalizeH="0" baseline="0" smtClean="0">
                <a:ln>
                  <a:noFill/>
                </a:ln>
                <a:solidFill>
                  <a:sysClr val="windowText" lastClr="000000"/>
                </a:solidFill>
                <a:effectLst/>
                <a:uLnTx/>
                <a:uFillTx/>
                <a:latin typeface="Segoe UI" pitchFamily="34" charset="0"/>
                <a:ea typeface="Segoe UI" pitchFamily="34" charset="0"/>
                <a:cs typeface="Segoe UI" pitchFamily="34" charset="0"/>
              </a:rPr>
              <a:t>Les destinataires de documents IRM</a:t>
            </a:r>
            <a:r>
              <a:rPr kumimoji="0" lang="fr-FR" sz="2800" b="0" i="0" u="none" strike="noStrike" kern="1200" cap="none" spc="0" normalizeH="0" smtClean="0">
                <a:ln>
                  <a:noFill/>
                </a:ln>
                <a:solidFill>
                  <a:sysClr val="windowText" lastClr="000000"/>
                </a:solidFill>
                <a:effectLst/>
                <a:uLnTx/>
                <a:uFillTx/>
                <a:latin typeface="Segoe UI" pitchFamily="34" charset="0"/>
                <a:ea typeface="Segoe UI" pitchFamily="34" charset="0"/>
                <a:cs typeface="Segoe UI" pitchFamily="34" charset="0"/>
              </a:rPr>
              <a:t> </a:t>
            </a:r>
            <a:r>
              <a:rPr kumimoji="0" lang="fr-FR" sz="2800" b="0" i="0" u="none" strike="noStrike" kern="1200" cap="none" spc="0" normalizeH="0" baseline="0" smtClean="0">
                <a:ln>
                  <a:noFill/>
                </a:ln>
                <a:solidFill>
                  <a:sysClr val="windowText" lastClr="000000"/>
                </a:solidFill>
                <a:effectLst/>
                <a:uLnTx/>
                <a:uFillTx/>
                <a:latin typeface="Segoe UI" pitchFamily="34" charset="0"/>
                <a:ea typeface="Segoe UI" pitchFamily="34" charset="0"/>
                <a:cs typeface="Segoe UI" pitchFamily="34" charset="0"/>
              </a:rPr>
              <a:t>peuvent utiliser Windows Live ID pour lire le contenu protégé par AD RMS–</a:t>
            </a:r>
          </a:p>
          <a:p>
            <a:pPr marL="228600" marR="0" lvl="1" indent="-228600" algn="l" defTabSz="914400" rtl="0" eaLnBrk="1" fontAlgn="auto" latinLnBrk="0" hangingPunct="1">
              <a:lnSpc>
                <a:spcPct val="100000"/>
              </a:lnSpc>
              <a:spcBef>
                <a:spcPts val="0"/>
              </a:spcBef>
              <a:spcAft>
                <a:spcPts val="300"/>
              </a:spcAft>
              <a:buClr>
                <a:srgbClr val="569AD2"/>
              </a:buClr>
              <a:buSzTx/>
              <a:buFont typeface="Arial" pitchFamily="34" charset="0"/>
              <a:buChar char="•"/>
              <a:tabLst/>
              <a:defRPr/>
            </a:pPr>
            <a:r>
              <a:rPr kumimoji="0" lang="fr-FR" sz="2400" b="0" i="0" u="none" strike="noStrike" kern="1200" cap="none" spc="0" normalizeH="0" baseline="0" smtClean="0">
                <a:ln>
                  <a:noFill/>
                </a:ln>
                <a:solidFill>
                  <a:sysClr val="windowText" lastClr="000000"/>
                </a:solidFill>
                <a:effectLst/>
                <a:uLnTx/>
                <a:uFillTx/>
                <a:latin typeface="Segoe UI" pitchFamily="34" charset="0"/>
                <a:ea typeface="Segoe UI" pitchFamily="34" charset="0"/>
                <a:cs typeface="Segoe UI" pitchFamily="34" charset="0"/>
              </a:rPr>
              <a:t>Vous devez établir une stratégie d'approbation entre AD RMS et Windows Live ID </a:t>
            </a:r>
          </a:p>
          <a:p>
            <a:pPr marL="228600" marR="0" lvl="1" indent="-228600" algn="l" defTabSz="914400" rtl="0" eaLnBrk="1" fontAlgn="auto" latinLnBrk="0" hangingPunct="1">
              <a:lnSpc>
                <a:spcPct val="100000"/>
              </a:lnSpc>
              <a:spcBef>
                <a:spcPts val="0"/>
              </a:spcBef>
              <a:spcAft>
                <a:spcPts val="300"/>
              </a:spcAft>
              <a:buClr>
                <a:srgbClr val="569AD2"/>
              </a:buClr>
              <a:buSzTx/>
              <a:buFont typeface="Arial" pitchFamily="34" charset="0"/>
              <a:buChar char="•"/>
              <a:tabLst/>
              <a:defRPr/>
            </a:pPr>
            <a:r>
              <a:rPr kumimoji="0" lang="fr-FR" sz="2400" b="0" i="0" u="none" strike="noStrike" kern="1200" cap="none" spc="0" normalizeH="0" baseline="0" smtClean="0">
                <a:ln>
                  <a:noFill/>
                </a:ln>
                <a:solidFill>
                  <a:sysClr val="windowText" lastClr="000000"/>
                </a:solidFill>
                <a:effectLst/>
                <a:uLnTx/>
                <a:uFillTx/>
                <a:latin typeface="Segoe UI" pitchFamily="34" charset="0"/>
                <a:ea typeface="Segoe UI" pitchFamily="34" charset="0"/>
                <a:cs typeface="Segoe UI" pitchFamily="34" charset="0"/>
              </a:rPr>
              <a:t>L'utilisateur doit avoir un compte Windows Live ID</a:t>
            </a:r>
          </a:p>
          <a:p>
            <a:pPr marL="228600" marR="0" lvl="1" indent="-228600" algn="l" defTabSz="914400" rtl="0" eaLnBrk="1" fontAlgn="auto" latinLnBrk="0" hangingPunct="1">
              <a:lnSpc>
                <a:spcPct val="100000"/>
              </a:lnSpc>
              <a:spcBef>
                <a:spcPts val="0"/>
              </a:spcBef>
              <a:spcAft>
                <a:spcPts val="300"/>
              </a:spcAft>
              <a:buClr>
                <a:srgbClr val="569AD2"/>
              </a:buClr>
              <a:buSzTx/>
              <a:buFont typeface="Arial" pitchFamily="34" charset="0"/>
              <a:buChar char="•"/>
              <a:tabLst/>
              <a:defRPr/>
            </a:pPr>
            <a:r>
              <a:rPr kumimoji="0" lang="fr-FR" sz="2400" b="0" i="0" u="none" strike="noStrike" kern="1200" cap="none" spc="0" normalizeH="0" baseline="0" smtClean="0">
                <a:ln>
                  <a:noFill/>
                </a:ln>
                <a:solidFill>
                  <a:sysClr val="windowText" lastClr="000000"/>
                </a:solidFill>
                <a:effectLst/>
                <a:uLnTx/>
                <a:uFillTx/>
                <a:latin typeface="Segoe UI" pitchFamily="34" charset="0"/>
                <a:ea typeface="Segoe UI" pitchFamily="34" charset="0"/>
                <a:cs typeface="Segoe UI" pitchFamily="34" charset="0"/>
              </a:rPr>
              <a:t>L'accès anonyme au service de gestion de licences AD RMS</a:t>
            </a:r>
            <a:r>
              <a:rPr kumimoji="0" lang="fr-FR" sz="2400" b="0" i="0" u="none" strike="noStrike" kern="1200" cap="none" spc="0" normalizeH="0" smtClean="0">
                <a:ln>
                  <a:noFill/>
                </a:ln>
                <a:solidFill>
                  <a:sysClr val="windowText" lastClr="000000"/>
                </a:solidFill>
                <a:effectLst/>
                <a:uLnTx/>
                <a:uFillTx/>
                <a:latin typeface="Segoe UI" pitchFamily="34" charset="0"/>
                <a:ea typeface="Segoe UI" pitchFamily="34" charset="0"/>
                <a:cs typeface="Segoe UI" pitchFamily="34" charset="0"/>
              </a:rPr>
              <a:t> </a:t>
            </a:r>
            <a:r>
              <a:rPr kumimoji="0" lang="fr-FR" sz="2400" b="0" i="0" u="none" strike="noStrike" kern="1200" cap="none" spc="0" normalizeH="0" baseline="0" smtClean="0">
                <a:ln>
                  <a:noFill/>
                </a:ln>
                <a:solidFill>
                  <a:sysClr val="windowText" lastClr="000000"/>
                </a:solidFill>
                <a:effectLst/>
                <a:uLnTx/>
                <a:uFillTx/>
                <a:latin typeface="Segoe UI" pitchFamily="34" charset="0"/>
                <a:ea typeface="Segoe UI" pitchFamily="34" charset="0"/>
                <a:cs typeface="Segoe UI" pitchFamily="34" charset="0"/>
              </a:rPr>
              <a:t>dans Internet Information Services (IIS) est obligatoire</a:t>
            </a:r>
          </a:p>
          <a:p>
            <a:pPr marL="228600" marR="0" lvl="1" indent="-228600" algn="l" defTabSz="914400" rtl="0" eaLnBrk="1" fontAlgn="auto" latinLnBrk="0" hangingPunct="1">
              <a:lnSpc>
                <a:spcPct val="100000"/>
              </a:lnSpc>
              <a:spcBef>
                <a:spcPts val="0"/>
              </a:spcBef>
              <a:spcAft>
                <a:spcPts val="300"/>
              </a:spcAft>
              <a:buClr>
                <a:srgbClr val="569AD2"/>
              </a:buClr>
              <a:buSzTx/>
              <a:buFont typeface="Arial" pitchFamily="34" charset="0"/>
              <a:buChar char="•"/>
              <a:tabLst/>
              <a:defRPr/>
            </a:pPr>
            <a:r>
              <a:rPr kumimoji="0" lang="fr-FR" sz="2400" b="0" i="0" u="none" strike="noStrike" kern="1200" cap="none" spc="0" normalizeH="0" baseline="0" smtClean="0">
                <a:ln>
                  <a:noFill/>
                </a:ln>
                <a:solidFill>
                  <a:sysClr val="windowText" lastClr="000000"/>
                </a:solidFill>
                <a:effectLst/>
                <a:uLnTx/>
                <a:uFillTx/>
                <a:latin typeface="Segoe UI" pitchFamily="34" charset="0"/>
                <a:ea typeface="Segoe UI" pitchFamily="34" charset="0"/>
                <a:cs typeface="Segoe UI" pitchFamily="34" charset="0"/>
              </a:rPr>
              <a:t>Ce service </a:t>
            </a:r>
            <a:r>
              <a:rPr kumimoji="0" lang="fr-FR" altLang="ja-JP" sz="2400" b="0" i="0" u="none" strike="noStrike" kern="1200" cap="none" spc="0" normalizeH="0" baseline="0" smtClean="0">
                <a:ln>
                  <a:noFill/>
                </a:ln>
                <a:solidFill>
                  <a:sysClr val="windowText" lastClr="000000"/>
                </a:solidFill>
                <a:effectLst/>
                <a:uLnTx/>
                <a:uFillTx/>
                <a:latin typeface="Segoe UI" pitchFamily="34" charset="0"/>
                <a:ea typeface="Segoe UI" pitchFamily="34" charset="0"/>
                <a:cs typeface="Segoe UI" pitchFamily="34" charset="0"/>
              </a:rPr>
              <a:t>n'est pas garanti être permanent</a:t>
            </a:r>
          </a:p>
          <a:p>
            <a:pPr marL="228600" marR="0" lvl="1" indent="-228600" algn="l" defTabSz="914400" rtl="0" eaLnBrk="1" fontAlgn="auto" latinLnBrk="0" hangingPunct="1">
              <a:lnSpc>
                <a:spcPct val="100000"/>
              </a:lnSpc>
              <a:spcBef>
                <a:spcPts val="0"/>
              </a:spcBef>
              <a:spcAft>
                <a:spcPts val="300"/>
              </a:spcAft>
              <a:buClr>
                <a:srgbClr val="569AD2"/>
              </a:buClr>
              <a:buSzTx/>
              <a:buFont typeface="Arial" pitchFamily="34" charset="0"/>
              <a:buChar char="•"/>
              <a:tabLst/>
              <a:defRPr/>
            </a:pPr>
            <a:r>
              <a:rPr kumimoji="0" lang="fr-FR" sz="2400" b="0" i="0" u="none" strike="noStrike" kern="1200" cap="none" spc="0" normalizeH="0" baseline="0" smtClean="0">
                <a:ln>
                  <a:noFill/>
                </a:ln>
                <a:solidFill>
                  <a:sysClr val="windowText" lastClr="000000"/>
                </a:solidFill>
                <a:effectLst/>
                <a:uLnTx/>
                <a:uFillTx/>
                <a:latin typeface="Segoe UI" pitchFamily="34" charset="0"/>
                <a:ea typeface="Segoe UI" pitchFamily="34" charset="0"/>
                <a:cs typeface="Segoe UI" pitchFamily="34" charset="0"/>
              </a:rPr>
              <a:t>Le destinataire peut uniquement consommer le contenu, pas le protéger</a:t>
            </a:r>
            <a:endParaRPr kumimoji="0" lang="fr-FR" sz="2800" b="0" i="0" u="none" strike="noStrike" kern="1200" cap="none" spc="0" normalizeH="0" baseline="0">
              <a:ln>
                <a:noFill/>
              </a:ln>
              <a:solidFill>
                <a:sysClr val="windowText" lastClr="000000"/>
              </a:solidFill>
              <a:effectLst/>
              <a:uLnTx/>
              <a:uFillTx/>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958253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945686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name="de025015-d810-4146-89e5-348b14a305d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Intégration d'AD RMS à AD FS</a:t>
            </a:r>
            <a:endParaRPr lang="fr-FR" dirty="0"/>
          </a:p>
        </p:txBody>
      </p:sp>
      <p:sp>
        <p:nvSpPr>
          <p:cNvPr id="4" name="Title 1"/>
          <p:cNvSpPr txBox="1">
            <a:spLocks/>
          </p:cNvSpPr>
          <p:nvPr/>
        </p:nvSpPr>
        <p:spPr>
          <a:xfrm>
            <a:off x="457200" y="0"/>
            <a:ext cx="8229600" cy="822960"/>
          </a:xfrm>
          <a:prstGeom prst="rect">
            <a:avLst/>
          </a:prstGeom>
        </p:spPr>
        <p:txBody>
          <a:bodyPr vert="horz" lIns="91440" tIns="45720" rIns="91440" bIns="45720" rtlCol="0" anchor="ctr">
            <a:no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400" b="0" i="0" u="none" strike="noStrike" kern="120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endParaRPr>
          </a:p>
        </p:txBody>
      </p:sp>
      <p:sp>
        <p:nvSpPr>
          <p:cNvPr id="5" name="Text Placeholder 2"/>
          <p:cNvSpPr txBox="1">
            <a:spLocks/>
          </p:cNvSpPr>
          <p:nvPr/>
        </p:nvSpPr>
        <p:spPr>
          <a:xfrm>
            <a:off x="457200" y="1022400"/>
            <a:ext cx="8229600" cy="5105400"/>
          </a:xfrm>
          <a:prstGeom prst="rect">
            <a:avLst/>
          </a:prstGeom>
        </p:spPr>
        <p:txBody>
          <a:bodyPr vert="horz" lIns="91440" tIns="45720" rIns="91440" bIns="45720" rtlCol="0">
            <a:norm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lvl="1" indent="0" fontAlgn="auto">
              <a:spcBef>
                <a:spcPts val="0"/>
              </a:spcBef>
              <a:spcAft>
                <a:spcPts val="300"/>
              </a:spcAft>
              <a:buNone/>
              <a:defRPr/>
            </a:pPr>
            <a:r>
              <a:rPr lang="fr-FR" sz="2800" b="0" smtClean="0">
                <a:solidFill>
                  <a:sysClr val="windowText" lastClr="000000"/>
                </a:solidFill>
                <a:latin typeface="Segoe UI" pitchFamily="34" charset="0"/>
                <a:ea typeface="Segoe UI" pitchFamily="34" charset="0"/>
                <a:cs typeface="Segoe UI" pitchFamily="34" charset="0"/>
              </a:rPr>
              <a:t>Intégration d'AD RMS à AD FS</a:t>
            </a:r>
            <a:endParaRPr kumimoji="0" lang="fr-FR" sz="2800" b="0" i="0" u="none" strike="noStrike" kern="1200" cap="none" spc="0" normalizeH="0" baseline="0" noProof="0" smtClean="0">
              <a:ln>
                <a:noFill/>
              </a:ln>
              <a:solidFill>
                <a:sysClr val="windowText" lastClr="000000"/>
              </a:solidFill>
              <a:effectLst/>
              <a:uLnTx/>
              <a:uFillTx/>
              <a:latin typeface="Segoe UI" pitchFamily="34" charset="0"/>
              <a:ea typeface="Segoe UI" pitchFamily="34" charset="0"/>
              <a:cs typeface="Segoe UI" pitchFamily="34" charset="0"/>
            </a:endParaRPr>
          </a:p>
          <a:p>
            <a:pPr marL="228600" marR="0" lvl="1" indent="-228600" algn="l" defTabSz="914400" rtl="0" eaLnBrk="1" fontAlgn="auto" latinLnBrk="0" hangingPunct="1">
              <a:spcBef>
                <a:spcPts val="0"/>
              </a:spcBef>
              <a:spcAft>
                <a:spcPts val="300"/>
              </a:spcAft>
              <a:buClr>
                <a:srgbClr val="0070C0"/>
              </a:buClr>
              <a:buSzTx/>
              <a:buFont typeface="Arial" pitchFamily="34" charset="0"/>
              <a:buChar char="•"/>
              <a:tabLst/>
              <a:defRPr/>
            </a:pPr>
            <a:r>
              <a:rPr kumimoji="0" lang="fr-FR" sz="2400" b="0" i="0" u="none" strike="noStrike" kern="1200" cap="none" spc="0" normalizeH="0" baseline="0" noProof="0" smtClean="0">
                <a:ln>
                  <a:noFill/>
                </a:ln>
                <a:solidFill>
                  <a:sysClr val="windowText" lastClr="000000"/>
                </a:solidFill>
                <a:effectLst/>
                <a:uLnTx/>
                <a:uFillTx/>
                <a:latin typeface="Segoe UI" pitchFamily="34" charset="0"/>
                <a:ea typeface="Segoe UI" pitchFamily="34" charset="0"/>
                <a:cs typeface="Segoe UI" pitchFamily="34" charset="0"/>
              </a:rPr>
              <a:t>Déployer et installer</a:t>
            </a:r>
            <a:r>
              <a:rPr kumimoji="0" lang="fr-FR" sz="2400" b="0" i="0" u="none" strike="noStrike" kern="1200" cap="none" spc="0" normalizeH="0" noProof="0" smtClean="0">
                <a:ln>
                  <a:noFill/>
                </a:ln>
                <a:solidFill>
                  <a:sysClr val="windowText" lastClr="000000"/>
                </a:solidFill>
                <a:effectLst/>
                <a:uLnTx/>
                <a:uFillTx/>
                <a:latin typeface="Segoe UI" pitchFamily="34" charset="0"/>
                <a:ea typeface="Segoe UI" pitchFamily="34" charset="0"/>
                <a:cs typeface="Segoe UI" pitchFamily="34" charset="0"/>
              </a:rPr>
              <a:t> </a:t>
            </a:r>
            <a:r>
              <a:rPr kumimoji="0" lang="fr-FR" sz="2400" b="0" i="0" u="none" strike="noStrike" kern="1200" cap="none" spc="0" normalizeH="0" baseline="0" noProof="0" smtClean="0">
                <a:ln>
                  <a:noFill/>
                </a:ln>
                <a:solidFill>
                  <a:sysClr val="windowText" lastClr="000000"/>
                </a:solidFill>
                <a:effectLst/>
                <a:uLnTx/>
                <a:uFillTx/>
                <a:latin typeface="Segoe UI" pitchFamily="34" charset="0"/>
                <a:ea typeface="Segoe UI" pitchFamily="34" charset="0"/>
                <a:cs typeface="Segoe UI" pitchFamily="34" charset="0"/>
              </a:rPr>
              <a:t>correctement AD FS dans les deux organisations </a:t>
            </a:r>
          </a:p>
          <a:p>
            <a:pPr marL="228600" marR="0" lvl="1" indent="-228600" algn="l" defTabSz="914400" rtl="0" eaLnBrk="1" fontAlgn="auto" latinLnBrk="0" hangingPunct="1">
              <a:spcBef>
                <a:spcPts val="0"/>
              </a:spcBef>
              <a:spcAft>
                <a:spcPts val="300"/>
              </a:spcAft>
              <a:buClr>
                <a:srgbClr val="0070C0"/>
              </a:buClr>
              <a:buSzTx/>
              <a:buFont typeface="Arial" pitchFamily="34" charset="0"/>
              <a:buChar char="•"/>
              <a:tabLst/>
              <a:defRPr/>
            </a:pPr>
            <a:r>
              <a:rPr kumimoji="0" lang="fr-FR" sz="2400" b="0" i="0" u="none" strike="noStrike" kern="1200" cap="none" spc="0" normalizeH="0" baseline="0" noProof="0" smtClean="0">
                <a:ln>
                  <a:noFill/>
                </a:ln>
                <a:solidFill>
                  <a:sysClr val="windowText" lastClr="000000"/>
                </a:solidFill>
                <a:effectLst/>
                <a:uLnTx/>
                <a:uFillTx/>
                <a:latin typeface="Segoe UI" pitchFamily="34" charset="0"/>
                <a:ea typeface="Segoe UI" pitchFamily="34" charset="0"/>
                <a:cs typeface="Segoe UI" pitchFamily="34" charset="0"/>
              </a:rPr>
              <a:t>Ajouter et configurer AD RMS comme application prenant en charge les revendications</a:t>
            </a:r>
          </a:p>
          <a:p>
            <a:pPr marL="228600" marR="0" lvl="1" indent="-228600" algn="l" defTabSz="914400" rtl="0" eaLnBrk="1" fontAlgn="auto" latinLnBrk="0" hangingPunct="1">
              <a:spcBef>
                <a:spcPts val="0"/>
              </a:spcBef>
              <a:spcAft>
                <a:spcPts val="300"/>
              </a:spcAft>
              <a:buClr>
                <a:srgbClr val="0070C0"/>
              </a:buClr>
              <a:buSzTx/>
              <a:buFont typeface="Arial" pitchFamily="34" charset="0"/>
              <a:buChar char="•"/>
              <a:tabLst/>
              <a:defRPr/>
            </a:pPr>
            <a:r>
              <a:rPr kumimoji="0" lang="fr-FR" sz="2400" b="0" i="0" u="none" strike="noStrike" kern="1200" cap="none" spc="0" normalizeH="0" baseline="0" noProof="0" smtClean="0">
                <a:ln>
                  <a:noFill/>
                </a:ln>
                <a:solidFill>
                  <a:sysClr val="windowText" lastClr="000000"/>
                </a:solidFill>
                <a:effectLst/>
                <a:uLnTx/>
                <a:uFillTx/>
                <a:latin typeface="Segoe UI" pitchFamily="34" charset="0"/>
                <a:ea typeface="Segoe UI" pitchFamily="34" charset="0"/>
                <a:cs typeface="Segoe UI" pitchFamily="34" charset="0"/>
              </a:rPr>
              <a:t>Accorder les privilèges d'audit de sécurité au compte de service AD RMS</a:t>
            </a:r>
          </a:p>
          <a:p>
            <a:pPr marL="228600" marR="0" lvl="1" indent="-228600" algn="l" defTabSz="914400" rtl="0" eaLnBrk="1" fontAlgn="auto" latinLnBrk="0" hangingPunct="1">
              <a:spcBef>
                <a:spcPts val="0"/>
              </a:spcBef>
              <a:spcAft>
                <a:spcPts val="300"/>
              </a:spcAft>
              <a:buClr>
                <a:srgbClr val="0070C0"/>
              </a:buClr>
              <a:buSzTx/>
              <a:buFont typeface="Arial" pitchFamily="34" charset="0"/>
              <a:buChar char="•"/>
              <a:tabLst/>
              <a:defRPr/>
            </a:pPr>
            <a:r>
              <a:rPr kumimoji="0" lang="fr-FR" sz="2400" b="0" i="0" u="none" strike="noStrike" kern="1200" cap="none" spc="0" normalizeH="0" baseline="0" noProof="0" smtClean="0">
                <a:ln>
                  <a:noFill/>
                </a:ln>
                <a:solidFill>
                  <a:sysClr val="windowText" lastClr="000000"/>
                </a:solidFill>
                <a:effectLst/>
                <a:uLnTx/>
                <a:uFillTx/>
                <a:latin typeface="Segoe UI" pitchFamily="34" charset="0"/>
                <a:ea typeface="Segoe UI" pitchFamily="34" charset="0"/>
                <a:cs typeface="Segoe UI" pitchFamily="34" charset="0"/>
              </a:rPr>
              <a:t>Ajouter une URL d'extranet </a:t>
            </a:r>
          </a:p>
          <a:p>
            <a:pPr marL="228600" marR="0" lvl="1" indent="-228600" algn="l" defTabSz="914400" rtl="0" eaLnBrk="1" fontAlgn="auto" latinLnBrk="0" hangingPunct="1">
              <a:spcBef>
                <a:spcPts val="0"/>
              </a:spcBef>
              <a:spcAft>
                <a:spcPts val="300"/>
              </a:spcAft>
              <a:buClr>
                <a:srgbClr val="0070C0"/>
              </a:buClr>
              <a:buSzTx/>
              <a:buFont typeface="Arial" pitchFamily="34" charset="0"/>
              <a:buChar char="•"/>
              <a:tabLst/>
              <a:defRPr/>
            </a:pPr>
            <a:r>
              <a:rPr kumimoji="0" lang="fr-FR" sz="2400" b="0" i="0" u="none" strike="noStrike" kern="1200" cap="none" spc="0" normalizeH="0" baseline="0" noProof="0" smtClean="0">
                <a:ln>
                  <a:noFill/>
                </a:ln>
                <a:solidFill>
                  <a:sysClr val="windowText" lastClr="000000"/>
                </a:solidFill>
                <a:effectLst/>
                <a:uLnTx/>
                <a:uFillTx/>
                <a:latin typeface="Segoe UI" pitchFamily="34" charset="0"/>
                <a:ea typeface="Segoe UI" pitchFamily="34" charset="0"/>
                <a:cs typeface="Segoe UI" pitchFamily="34" charset="0"/>
              </a:rPr>
              <a:t>Installer et activer le service de rôle IFS pour AD RMS</a:t>
            </a:r>
          </a:p>
          <a:p>
            <a:pPr marL="228600" marR="0" lvl="1" indent="-228600" algn="l" defTabSz="914400" rtl="0" eaLnBrk="1" fontAlgn="auto" latinLnBrk="0" hangingPunct="1">
              <a:spcBef>
                <a:spcPts val="0"/>
              </a:spcBef>
              <a:spcAft>
                <a:spcPts val="300"/>
              </a:spcAft>
              <a:buClr>
                <a:srgbClr val="0070C0"/>
              </a:buClr>
              <a:buSzTx/>
              <a:buFont typeface="Arial" pitchFamily="34" charset="0"/>
              <a:buChar char="•"/>
              <a:tabLst/>
              <a:defRPr/>
            </a:pPr>
            <a:r>
              <a:rPr kumimoji="0" lang="fr-FR" sz="2400" b="0" i="0" u="none" strike="noStrike" kern="1200" cap="none" spc="0" normalizeH="0" baseline="0" noProof="0" smtClean="0">
                <a:ln>
                  <a:noFill/>
                </a:ln>
                <a:solidFill>
                  <a:sysClr val="windowText" lastClr="000000"/>
                </a:solidFill>
                <a:effectLst/>
                <a:uLnTx/>
                <a:uFillTx/>
                <a:latin typeface="Segoe UI" pitchFamily="34" charset="0"/>
                <a:ea typeface="Segoe UI" pitchFamily="34" charset="0"/>
                <a:cs typeface="Segoe UI" pitchFamily="34" charset="0"/>
              </a:rPr>
              <a:t>Attribuer le domaine d'accueil aux ordinateurs AD FS-R par l'intermédiaire des modifications du Registre</a:t>
            </a:r>
          </a:p>
          <a:p>
            <a:pPr marL="800100" marR="0" lvl="1" indent="-342900" algn="l" defTabSz="914400" rtl="0" eaLnBrk="1" fontAlgn="auto" latinLnBrk="0" hangingPunct="1">
              <a:lnSpc>
                <a:spcPct val="100000"/>
              </a:lnSpc>
              <a:spcBef>
                <a:spcPct val="20000"/>
              </a:spcBef>
              <a:spcAft>
                <a:spcPts val="0"/>
              </a:spcAft>
              <a:buClr>
                <a:srgbClr val="0070C0"/>
              </a:buClr>
              <a:buSzTx/>
              <a:buFont typeface="Arial" pitchFamily="34" charset="0"/>
              <a:buChar char="•"/>
              <a:tabLst/>
              <a:defRPr/>
            </a:pPr>
            <a:endParaRPr kumimoji="0" lang="fr-FR" sz="3300" b="0" i="0" u="none" strike="noStrike" kern="120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9198498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name="24b229ce-f3b0-418f-9ca6-4d5e025e69c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Éléments à prendre en compte pour l'activation de l'accès des utilisateurs externes à AD RMS</a:t>
            </a:r>
            <a:endParaRPr lang="fr-FR" sz="2600" dirty="0"/>
          </a:p>
        </p:txBody>
      </p:sp>
      <p:sp>
        <p:nvSpPr>
          <p:cNvPr id="4" name="Title 1"/>
          <p:cNvSpPr txBox="1">
            <a:spLocks/>
          </p:cNvSpPr>
          <p:nvPr/>
        </p:nvSpPr>
        <p:spPr>
          <a:xfrm>
            <a:off x="457200" y="0"/>
            <a:ext cx="8229600" cy="822960"/>
          </a:xfrm>
          <a:prstGeom prst="rect">
            <a:avLst/>
          </a:prstGeom>
        </p:spPr>
        <p:txBody>
          <a:bodyPr vert="horz" lIns="91440" tIns="45720" rIns="91440" bIns="45720" rtlCol="0" anchor="ctr">
            <a:no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800" b="0" i="0" u="none" strike="noStrike" kern="120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endParaRPr>
          </a:p>
        </p:txBody>
      </p:sp>
      <p:sp>
        <p:nvSpPr>
          <p:cNvPr id="5" name="Text Placeholder 2"/>
          <p:cNvSpPr txBox="1">
            <a:spLocks/>
          </p:cNvSpPr>
          <p:nvPr/>
        </p:nvSpPr>
        <p:spPr>
          <a:xfrm>
            <a:off x="457200" y="1022400"/>
            <a:ext cx="8382000" cy="5530800"/>
          </a:xfrm>
          <a:prstGeom prst="rect">
            <a:avLst/>
          </a:prstGeom>
        </p:spPr>
        <p:txBody>
          <a:bodyPr vert="horz" lIns="91440" tIns="45720" rIns="91440" bIns="45720" rtlCol="0">
            <a:no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algn="l" defTabSz="914400" rtl="0" eaLnBrk="1" fontAlgn="auto" latinLnBrk="0" hangingPunct="1">
              <a:lnSpc>
                <a:spcPct val="95000"/>
              </a:lnSpc>
              <a:spcBef>
                <a:spcPts val="0"/>
              </a:spcBef>
              <a:spcAft>
                <a:spcPts val="300"/>
              </a:spcAft>
              <a:buClr>
                <a:srgbClr val="0070C0"/>
              </a:buClr>
              <a:buSzTx/>
              <a:buNone/>
              <a:tabLst/>
              <a:defRPr/>
            </a:pPr>
            <a:r>
              <a:rPr kumimoji="0" lang="fr-FR" sz="2800" b="0" i="0" u="none" strike="noStrike" kern="1200" cap="none" spc="0" normalizeH="0" baseline="0" noProof="0" smtClean="0">
                <a:ln>
                  <a:noFill/>
                </a:ln>
                <a:solidFill>
                  <a:sysClr val="windowText" lastClr="000000"/>
                </a:solidFill>
                <a:effectLst/>
                <a:uLnTx/>
                <a:uFillTx/>
                <a:latin typeface="Segoe UI" pitchFamily="34" charset="0"/>
                <a:ea typeface="Segoe UI" pitchFamily="34" charset="0"/>
                <a:cs typeface="Segoe UI" pitchFamily="34" charset="0"/>
              </a:rPr>
              <a:t>Lorsque vous autorisez les utilisateurs externes à accéder à AD RMS, procédez comme suit</a:t>
            </a:r>
          </a:p>
          <a:p>
            <a:pPr marL="228600" marR="0" lvl="1" indent="-228600" algn="l" defTabSz="914400" rtl="0" eaLnBrk="1" fontAlgn="auto" latinLnBrk="0" hangingPunct="1">
              <a:lnSpc>
                <a:spcPct val="95000"/>
              </a:lnSpc>
              <a:spcBef>
                <a:spcPts val="0"/>
              </a:spcBef>
              <a:spcAft>
                <a:spcPts val="300"/>
              </a:spcAft>
              <a:buClr>
                <a:srgbClr val="569AD2"/>
              </a:buClr>
              <a:buSzTx/>
              <a:buFont typeface="Arial" pitchFamily="34" charset="0"/>
              <a:buChar char="•"/>
              <a:tabLst/>
              <a:defRPr/>
            </a:pPr>
            <a:r>
              <a:rPr kumimoji="0" lang="fr-FR" sz="2400" b="0" i="0" u="none" strike="noStrike" kern="1200" cap="none" spc="0" normalizeH="0" baseline="0" noProof="0" smtClean="0">
                <a:ln>
                  <a:noFill/>
                </a:ln>
                <a:solidFill>
                  <a:sysClr val="windowText" lastClr="000000"/>
                </a:solidFill>
                <a:effectLst/>
                <a:uLnTx/>
                <a:uFillTx/>
                <a:latin typeface="Segoe UI" pitchFamily="34" charset="0"/>
                <a:ea typeface="Segoe UI" pitchFamily="34" charset="0"/>
                <a:cs typeface="Segoe UI" pitchFamily="34" charset="0"/>
              </a:rPr>
              <a:t>Définissez l'URL du cluster de certification racine avec une adresse qui</a:t>
            </a:r>
          </a:p>
          <a:p>
            <a:pPr marL="685800" lvl="1" indent="-228600" fontAlgn="auto">
              <a:lnSpc>
                <a:spcPct val="95000"/>
              </a:lnSpc>
              <a:spcBef>
                <a:spcPts val="0"/>
              </a:spcBef>
              <a:spcAft>
                <a:spcPts val="300"/>
              </a:spcAft>
              <a:buClr>
                <a:srgbClr val="569AD2"/>
              </a:buClr>
              <a:buFont typeface="Arial" pitchFamily="34" charset="0"/>
              <a:buChar char="•"/>
              <a:defRPr/>
            </a:pPr>
            <a:r>
              <a:rPr kumimoji="0" lang="fr-FR" sz="2400" b="0" i="0" u="none" strike="noStrike" kern="1200" cap="none" spc="0" normalizeH="0" baseline="0" noProof="0" smtClean="0">
                <a:ln>
                  <a:noFill/>
                </a:ln>
                <a:solidFill>
                  <a:sysClr val="windowText" lastClr="000000"/>
                </a:solidFill>
                <a:effectLst/>
                <a:uLnTx/>
                <a:uFillTx/>
                <a:latin typeface="Segoe UI" pitchFamily="34" charset="0"/>
                <a:ea typeface="Segoe UI" pitchFamily="34" charset="0"/>
                <a:cs typeface="Segoe UI" pitchFamily="34" charset="0"/>
              </a:rPr>
              <a:t>Est accessible sur </a:t>
            </a:r>
            <a:r>
              <a:rPr lang="fr-FR" sz="2400" b="0" smtClean="0">
                <a:solidFill>
                  <a:sysClr val="windowText" lastClr="000000"/>
                </a:solidFill>
                <a:latin typeface="Segoe UI" pitchFamily="34" charset="0"/>
                <a:ea typeface="Segoe UI" pitchFamily="34" charset="0"/>
                <a:cs typeface="Segoe UI" pitchFamily="34" charset="0"/>
              </a:rPr>
              <a:t>Internet</a:t>
            </a:r>
          </a:p>
          <a:p>
            <a:pPr marL="685800" marR="0" lvl="1" indent="-228600" algn="l" defTabSz="914400" rtl="0" eaLnBrk="1" fontAlgn="auto" latinLnBrk="0" hangingPunct="1">
              <a:lnSpc>
                <a:spcPct val="95000"/>
              </a:lnSpc>
              <a:spcBef>
                <a:spcPts val="0"/>
              </a:spcBef>
              <a:spcAft>
                <a:spcPts val="300"/>
              </a:spcAft>
              <a:buClr>
                <a:srgbClr val="569AD2"/>
              </a:buClr>
              <a:buSzTx/>
              <a:buFont typeface="Arial" pitchFamily="34" charset="0"/>
              <a:buChar char="•"/>
              <a:tabLst/>
              <a:defRPr/>
            </a:pPr>
            <a:r>
              <a:rPr kumimoji="0" lang="fr-FR" sz="2400" b="0" i="0" u="none" strike="noStrike" kern="1200" cap="none" spc="0" normalizeH="0" baseline="0" noProof="0" smtClean="0">
                <a:ln>
                  <a:noFill/>
                </a:ln>
                <a:solidFill>
                  <a:sysClr val="windowText" lastClr="000000"/>
                </a:solidFill>
                <a:effectLst/>
                <a:uLnTx/>
                <a:uFillTx/>
                <a:latin typeface="Segoe UI" pitchFamily="34" charset="0"/>
                <a:ea typeface="Segoe UI" pitchFamily="34" charset="0"/>
                <a:cs typeface="Segoe UI" pitchFamily="34" charset="0"/>
              </a:rPr>
              <a:t>Se résout sur l'intranet en serveurs AD RMS du même cluster</a:t>
            </a:r>
          </a:p>
          <a:p>
            <a:pPr marL="228600" marR="0" lvl="0" indent="-228600" algn="l" defTabSz="914400" rtl="0" eaLnBrk="1" fontAlgn="auto" latinLnBrk="0" hangingPunct="1">
              <a:lnSpc>
                <a:spcPct val="95000"/>
              </a:lnSpc>
              <a:spcBef>
                <a:spcPts val="0"/>
              </a:spcBef>
              <a:spcAft>
                <a:spcPts val="300"/>
              </a:spcAft>
              <a:buClr>
                <a:srgbClr val="569AD2"/>
              </a:buClr>
              <a:buSzTx/>
              <a:buFont typeface="Arial" pitchFamily="34" charset="0"/>
              <a:buChar char="•"/>
              <a:tabLst/>
              <a:defRPr/>
            </a:pPr>
            <a:r>
              <a:rPr kumimoji="0" lang="fr-FR" sz="2400" b="0" i="0" u="none" strike="noStrike" kern="1200" cap="none" spc="0" normalizeH="0" baseline="0" noProof="0" smtClean="0">
                <a:ln>
                  <a:noFill/>
                </a:ln>
                <a:solidFill>
                  <a:sysClr val="windowText" lastClr="000000"/>
                </a:solidFill>
                <a:effectLst/>
                <a:uLnTx/>
                <a:uFillTx/>
                <a:latin typeface="Segoe UI" pitchFamily="34" charset="0"/>
                <a:ea typeface="Segoe UI" pitchFamily="34" charset="0"/>
                <a:cs typeface="Segoe UI" pitchFamily="34" charset="0"/>
              </a:rPr>
              <a:t>Activez SSL et installez une connexion SSL entre les clients AD RMS et le serveur AD RMS</a:t>
            </a:r>
          </a:p>
          <a:p>
            <a:pPr marL="228600" marR="0" lvl="0" indent="-228600" algn="l" defTabSz="914400" rtl="0" eaLnBrk="1" fontAlgn="auto" latinLnBrk="0" hangingPunct="1">
              <a:lnSpc>
                <a:spcPct val="95000"/>
              </a:lnSpc>
              <a:spcBef>
                <a:spcPts val="0"/>
              </a:spcBef>
              <a:spcAft>
                <a:spcPts val="300"/>
              </a:spcAft>
              <a:buClr>
                <a:srgbClr val="569AD2"/>
              </a:buClr>
              <a:buSzTx/>
              <a:buFont typeface="Arial" pitchFamily="34" charset="0"/>
              <a:buChar char="•"/>
              <a:tabLst/>
              <a:defRPr/>
            </a:pPr>
            <a:r>
              <a:rPr kumimoji="0" lang="fr-FR" sz="2400" b="0" i="0" u="none" strike="noStrike" kern="1200" cap="none" spc="0" normalizeH="0" baseline="0" noProof="0" smtClean="0">
                <a:ln>
                  <a:noFill/>
                </a:ln>
                <a:solidFill>
                  <a:sysClr val="windowText" lastClr="000000"/>
                </a:solidFill>
                <a:effectLst/>
                <a:uLnTx/>
                <a:uFillTx/>
                <a:latin typeface="Segoe UI" pitchFamily="34" charset="0"/>
                <a:ea typeface="Segoe UI" pitchFamily="34" charset="0"/>
                <a:cs typeface="Segoe UI" pitchFamily="34" charset="0"/>
              </a:rPr>
              <a:t>Dédier un serveur de licences aux utilisateurs extranet, puis configurer l'URL du cluster extranet</a:t>
            </a:r>
          </a:p>
          <a:p>
            <a:pPr marL="228600" marR="0" lvl="0" indent="-228600" algn="l" defTabSz="914400" rtl="0" eaLnBrk="1" fontAlgn="auto" latinLnBrk="0" hangingPunct="1">
              <a:lnSpc>
                <a:spcPct val="95000"/>
              </a:lnSpc>
              <a:spcBef>
                <a:spcPts val="0"/>
              </a:spcBef>
              <a:spcAft>
                <a:spcPts val="300"/>
              </a:spcAft>
              <a:buClr>
                <a:srgbClr val="569AD2"/>
              </a:buClr>
              <a:buSzTx/>
              <a:buFont typeface="Arial" pitchFamily="34" charset="0"/>
              <a:buChar char="•"/>
              <a:tabLst/>
              <a:defRPr/>
            </a:pPr>
            <a:r>
              <a:rPr kumimoji="0" lang="fr-FR" sz="2400" b="0" i="0" u="none" strike="noStrike" kern="1200" cap="none" spc="0" normalizeH="0" baseline="0" noProof="0" smtClean="0">
                <a:ln>
                  <a:noFill/>
                </a:ln>
                <a:solidFill>
                  <a:sysClr val="windowText" lastClr="000000"/>
                </a:solidFill>
                <a:effectLst/>
                <a:uLnTx/>
                <a:uFillTx/>
                <a:latin typeface="Segoe UI" pitchFamily="34" charset="0"/>
                <a:ea typeface="Segoe UI" pitchFamily="34" charset="0"/>
                <a:cs typeface="Segoe UI" pitchFamily="34" charset="0"/>
              </a:rPr>
              <a:t>Utiliser Forefront TMG 2010 pour connecter les clients externes</a:t>
            </a:r>
            <a:r>
              <a:rPr lang="fr-FR" sz="2400" b="0" smtClean="0">
                <a:solidFill>
                  <a:sysClr val="windowText" lastClr="000000"/>
                </a:solidFill>
                <a:latin typeface="Segoe UI" pitchFamily="34" charset="0"/>
                <a:ea typeface="Segoe UI" pitchFamily="34" charset="0"/>
                <a:cs typeface="Segoe UI" pitchFamily="34" charset="0"/>
              </a:rPr>
              <a:t> </a:t>
            </a:r>
            <a:r>
              <a:rPr kumimoji="0" lang="fr-FR" sz="2400" b="0" i="0" u="none" strike="noStrike" kern="1200" cap="none" spc="0" normalizeH="0" baseline="0" noProof="0" smtClean="0">
                <a:ln>
                  <a:noFill/>
                </a:ln>
                <a:solidFill>
                  <a:sysClr val="windowText" lastClr="000000"/>
                </a:solidFill>
                <a:effectLst/>
                <a:uLnTx/>
                <a:uFillTx/>
                <a:latin typeface="Segoe UI" pitchFamily="34" charset="0"/>
                <a:ea typeface="Segoe UI" pitchFamily="34" charset="0"/>
                <a:cs typeface="Segoe UI" pitchFamily="34" charset="0"/>
              </a:rPr>
              <a:t>à AD RMS</a:t>
            </a:r>
          </a:p>
          <a:p>
            <a:pPr marL="228600" marR="0" lvl="0" indent="-228600" algn="l" defTabSz="914400" rtl="0" eaLnBrk="1" fontAlgn="auto" latinLnBrk="0" hangingPunct="1">
              <a:lnSpc>
                <a:spcPct val="95000"/>
              </a:lnSpc>
              <a:spcBef>
                <a:spcPts val="0"/>
              </a:spcBef>
              <a:spcAft>
                <a:spcPts val="300"/>
              </a:spcAft>
              <a:buClr>
                <a:srgbClr val="569AD2"/>
              </a:buClr>
              <a:buSzTx/>
              <a:buFont typeface="Arial" pitchFamily="34" charset="0"/>
              <a:buChar char="•"/>
              <a:tabLst/>
              <a:defRPr/>
            </a:pPr>
            <a:r>
              <a:rPr kumimoji="0" lang="fr-FR" sz="2400" b="0" i="0" u="none" strike="noStrike" kern="1200" cap="none" spc="0" normalizeH="0" baseline="0" noProof="0" smtClean="0">
                <a:ln>
                  <a:noFill/>
                </a:ln>
                <a:solidFill>
                  <a:sysClr val="windowText" lastClr="000000"/>
                </a:solidFill>
                <a:effectLst/>
                <a:uLnTx/>
                <a:uFillTx/>
                <a:latin typeface="Segoe UI" pitchFamily="34" charset="0"/>
                <a:ea typeface="Segoe UI" pitchFamily="34" charset="0"/>
                <a:cs typeface="Segoe UI" pitchFamily="34" charset="0"/>
              </a:rPr>
              <a:t>Configurer les paramètres de proxy Web si nécessaire</a:t>
            </a:r>
            <a:endParaRPr kumimoji="0" lang="fr-FR" sz="2400" b="0" i="0" u="none" strike="noStrike" kern="1200" cap="none" spc="0" normalizeH="0" baseline="0" noProof="0" dirty="0">
              <a:ln>
                <a:noFill/>
              </a:ln>
              <a:solidFill>
                <a:sysClr val="windowText" lastClr="000000"/>
              </a:solidFill>
              <a:effectLst/>
              <a:uLnTx/>
              <a:uFillTx/>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20718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21bc5c27-a39c-49db-8ffa-90550218679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Qu'est-ce que la gestion des droits relatifs à l'information (IRM) ?</a:t>
            </a:r>
            <a:endParaRPr lang="fr-FR" sz="2600"/>
          </a:p>
        </p:txBody>
      </p:sp>
      <p:sp>
        <p:nvSpPr>
          <p:cNvPr id="4" name="Rectangle 3"/>
          <p:cNvSpPr/>
          <p:nvPr/>
        </p:nvSpPr>
        <p:spPr>
          <a:xfrm>
            <a:off x="457200" y="1022400"/>
            <a:ext cx="8305800" cy="5032147"/>
          </a:xfrm>
          <a:prstGeom prst="rect">
            <a:avLst/>
          </a:prstGeom>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lvl="0">
              <a:spcBef>
                <a:spcPts val="0"/>
              </a:spcBef>
              <a:buClr>
                <a:srgbClr val="0070C0"/>
              </a:buClr>
              <a:buSzPct val="90000"/>
            </a:pPr>
            <a:r>
              <a:rPr lang="fr-FR" sz="2800" b="0" kern="0" smtClean="0">
                <a:solidFill>
                  <a:srgbClr val="000000"/>
                </a:solidFill>
                <a:latin typeface="Segoe UI" pitchFamily="34" charset="0"/>
                <a:ea typeface="Segoe UI" pitchFamily="34" charset="0"/>
                <a:cs typeface="Segoe UI" pitchFamily="34" charset="0"/>
              </a:rPr>
              <a:t>Utilisations fonctionnelles importantes de la gestion des droits relatifs à l'information</a:t>
            </a:r>
          </a:p>
          <a:p>
            <a:pPr marL="228600" lvl="0" indent="-228600">
              <a:spcBef>
                <a:spcPts val="600"/>
              </a:spcBef>
              <a:buClr>
                <a:srgbClr val="0070C0"/>
              </a:buClr>
              <a:buSzPct val="90000"/>
              <a:buFont typeface="Arial" pitchFamily="34" charset="0"/>
              <a:buChar char="•"/>
            </a:pPr>
            <a:r>
              <a:rPr lang="fr-FR" sz="2400" b="0" kern="0" smtClean="0">
                <a:solidFill>
                  <a:srgbClr val="000000"/>
                </a:solidFill>
                <a:latin typeface="Segoe UI" pitchFamily="34" charset="0"/>
                <a:ea typeface="Segoe UI" pitchFamily="34" charset="0"/>
                <a:cs typeface="Segoe UI" pitchFamily="34" charset="0"/>
              </a:rPr>
              <a:t>Assure le chiffrement des informations au niveau de l'entreprise</a:t>
            </a:r>
          </a:p>
          <a:p>
            <a:pPr marL="228600" lvl="0" indent="-228600">
              <a:spcBef>
                <a:spcPts val="600"/>
              </a:spcBef>
              <a:buClr>
                <a:srgbClr val="0070C0"/>
              </a:buClr>
              <a:buSzPct val="90000"/>
              <a:buFont typeface="Arial" pitchFamily="34" charset="0"/>
              <a:buChar char="•"/>
            </a:pPr>
            <a:r>
              <a:rPr lang="fr-FR" sz="2400" b="0" kern="0" smtClean="0">
                <a:solidFill>
                  <a:srgbClr val="000000"/>
                </a:solidFill>
                <a:latin typeface="Segoe UI" pitchFamily="34" charset="0"/>
                <a:ea typeface="Segoe UI" pitchFamily="34" charset="0"/>
                <a:cs typeface="Segoe UI" pitchFamily="34" charset="0"/>
              </a:rPr>
              <a:t>Active la protection des informations en cours d'utilisation</a:t>
            </a:r>
          </a:p>
          <a:p>
            <a:pPr marL="228600" lvl="0" indent="-228600">
              <a:spcBef>
                <a:spcPts val="600"/>
              </a:spcBef>
              <a:buClr>
                <a:srgbClr val="0070C0"/>
              </a:buClr>
              <a:buSzPct val="90000"/>
              <a:buFont typeface="Arial" pitchFamily="34" charset="0"/>
              <a:buChar char="•"/>
            </a:pPr>
            <a:r>
              <a:rPr lang="fr-FR" sz="2400" b="0" kern="0" smtClean="0">
                <a:solidFill>
                  <a:srgbClr val="000000"/>
                </a:solidFill>
                <a:latin typeface="Segoe UI" pitchFamily="34" charset="0"/>
                <a:ea typeface="Segoe UI" pitchFamily="34" charset="0"/>
                <a:cs typeface="Segoe UI" pitchFamily="34" charset="0"/>
              </a:rPr>
              <a:t>Permet un mappage simple des classifications métier</a:t>
            </a:r>
          </a:p>
          <a:p>
            <a:pPr marL="228600" lvl="0" indent="-228600">
              <a:spcBef>
                <a:spcPts val="600"/>
              </a:spcBef>
              <a:buClr>
                <a:srgbClr val="0070C0"/>
              </a:buClr>
              <a:buSzPct val="90000"/>
              <a:buFont typeface="Arial" pitchFamily="34" charset="0"/>
              <a:buChar char="•"/>
            </a:pPr>
            <a:r>
              <a:rPr lang="fr-FR" sz="2400" b="0" kern="0" smtClean="0">
                <a:solidFill>
                  <a:srgbClr val="000000"/>
                </a:solidFill>
                <a:latin typeface="Segoe UI" pitchFamily="34" charset="0"/>
                <a:ea typeface="Segoe UI" pitchFamily="34" charset="0"/>
                <a:cs typeface="Segoe UI" pitchFamily="34" charset="0"/>
              </a:rPr>
              <a:t>Offre une utilisation hors connexion sans que les utilisateurs aient besoin d'un accès réseau pendant une durée déterminée</a:t>
            </a:r>
          </a:p>
          <a:p>
            <a:pPr marL="228600" lvl="0" indent="-228600">
              <a:spcBef>
                <a:spcPts val="600"/>
              </a:spcBef>
              <a:buClr>
                <a:srgbClr val="0070C0"/>
              </a:buClr>
              <a:buSzPct val="90000"/>
              <a:buFont typeface="Arial" pitchFamily="34" charset="0"/>
              <a:buChar char="•"/>
            </a:pPr>
            <a:r>
              <a:rPr lang="fr-FR" sz="2400" b="0" kern="0" smtClean="0">
                <a:solidFill>
                  <a:srgbClr val="000000"/>
                </a:solidFill>
                <a:latin typeface="Segoe UI" pitchFamily="34" charset="0"/>
                <a:ea typeface="Segoe UI" pitchFamily="34" charset="0"/>
                <a:cs typeface="Segoe UI" pitchFamily="34" charset="0"/>
              </a:rPr>
              <a:t>Fournit un audit complet de l'accès aux documents et des modifications des droits d'utilisation effectuées par les utilisateurs professionnels</a:t>
            </a:r>
          </a:p>
        </p:txBody>
      </p:sp>
    </p:spTree>
    <p:extLst>
      <p:ext uri="{BB962C8B-B14F-4D97-AF65-F5344CB8AC3E}">
        <p14:creationId xmlns:p14="http://schemas.microsoft.com/office/powerpoint/2010/main" val="42010559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name="b8ffd5fb-9459-4e06-b04a-083ba11258e1">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302625" cy="740664"/>
          </a:xfrm>
        </p:spPr>
        <p:txBody>
          <a:bodyPr/>
          <a:lstStyle/>
          <a:p>
            <a:pPr>
              <a:lnSpc>
                <a:spcPct val="80000"/>
              </a:lnSpc>
            </a:pPr>
            <a:r>
              <a:rPr lang="fr-FR" sz="2600" smtClean="0"/>
              <a:t>Leçon 4 : Planification et implémentation de l'intégration d'AD RMS au contrôle d'accès dynamique</a:t>
            </a:r>
            <a:endParaRPr lang="fr-FR" sz="2600"/>
          </a:p>
        </p:txBody>
      </p:sp>
      <p:sp>
        <p:nvSpPr>
          <p:cNvPr id="3" name="Text Placeholder 2"/>
          <p:cNvSpPr>
            <a:spLocks noGrp="1"/>
          </p:cNvSpPr>
          <p:nvPr>
            <p:ph type="body" idx="1"/>
          </p:nvPr>
        </p:nvSpPr>
        <p:spPr/>
        <p:txBody>
          <a:bodyPr/>
          <a:lstStyle/>
          <a:p>
            <a:pPr marL="228600" indent="-228600">
              <a:spcBef>
                <a:spcPts val="0"/>
              </a:spcBef>
            </a:pPr>
            <a:r>
              <a:rPr lang="fr-FR" smtClean="0"/>
              <a:t>Qu'est-ce que le contrôle d'accès dynamique ?
Vue d'ensemble du processus de configuration du contrôle d'accès dynamique
Intégration d'AD RMS et du contrôle d'accès dynamique
Comment AD RMS s'intègre au contrôle d'accès dynamique
Démonstration : Déployer le chiffrement des fichiers Office</a:t>
            </a:r>
            <a:endParaRPr lang="fr-FR"/>
          </a:p>
        </p:txBody>
      </p:sp>
    </p:spTree>
    <p:extLst>
      <p:ext uri="{BB962C8B-B14F-4D97-AF65-F5344CB8AC3E}">
        <p14:creationId xmlns:p14="http://schemas.microsoft.com/office/powerpoint/2010/main" val="32918537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name="96ddfe28-d2bb-4d83-8290-cda69a0043b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Qu'est-ce que le contrôle d'accès dynamique ?</a:t>
            </a:r>
            <a:endParaRPr lang="fr-FR"/>
          </a:p>
        </p:txBody>
      </p:sp>
      <p:sp>
        <p:nvSpPr>
          <p:cNvPr id="4" name="Content Placeholder 2"/>
          <p:cNvSpPr>
            <a:spLocks noGrp="1"/>
          </p:cNvSpPr>
          <p:nvPr/>
        </p:nvSpPr>
        <p:spPr bwMode="auto">
          <a:xfrm>
            <a:off x="458788" y="1021214"/>
            <a:ext cx="8304212" cy="5455785"/>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fontAlgn="auto">
              <a:lnSpc>
                <a:spcPct val="95000"/>
              </a:lnSpc>
              <a:spcBef>
                <a:spcPts val="0"/>
              </a:spcBef>
              <a:spcAft>
                <a:spcPts val="300"/>
              </a:spcAft>
              <a:buSzTx/>
              <a:buNone/>
              <a:defRPr/>
            </a:pPr>
            <a:r>
              <a:rPr lang="fr-FR" kern="1200" smtClean="0"/>
              <a:t>Le contrôle d'accès dynamique est nouveau dans Windows Server 2012 et fournit aux organisations les éléments suivants</a:t>
            </a:r>
          </a:p>
          <a:p>
            <a:pPr marL="228600" lvl="2" indent="-228600">
              <a:lnSpc>
                <a:spcPct val="95000"/>
              </a:lnSpc>
              <a:spcBef>
                <a:spcPts val="0"/>
              </a:spcBef>
              <a:spcAft>
                <a:spcPts val="300"/>
              </a:spcAft>
              <a:buClr>
                <a:srgbClr val="569AD2"/>
              </a:buClr>
              <a:defRPr/>
            </a:pPr>
            <a:r>
              <a:rPr lang="fr-FR" sz="2400" smtClean="0"/>
              <a:t>Identité des données</a:t>
            </a:r>
          </a:p>
          <a:p>
            <a:pPr marL="228600" lvl="2" indent="-228600">
              <a:lnSpc>
                <a:spcPct val="95000"/>
              </a:lnSpc>
              <a:spcBef>
                <a:spcPts val="0"/>
              </a:spcBef>
              <a:spcAft>
                <a:spcPts val="300"/>
              </a:spcAft>
              <a:buClr>
                <a:srgbClr val="569AD2"/>
              </a:buClr>
              <a:defRPr/>
            </a:pPr>
            <a:r>
              <a:rPr lang="fr-FR" sz="2400" kern="1200" smtClean="0"/>
              <a:t>Contrôle d'accès</a:t>
            </a:r>
          </a:p>
          <a:p>
            <a:pPr marL="228600" lvl="2" indent="-228600">
              <a:lnSpc>
                <a:spcPct val="95000"/>
              </a:lnSpc>
              <a:spcBef>
                <a:spcPts val="0"/>
              </a:spcBef>
              <a:spcAft>
                <a:spcPts val="300"/>
              </a:spcAft>
              <a:buClr>
                <a:srgbClr val="569AD2"/>
              </a:buClr>
              <a:defRPr/>
            </a:pPr>
            <a:r>
              <a:rPr lang="fr-FR" sz="2400" smtClean="0"/>
              <a:t>Audit des accès</a:t>
            </a:r>
          </a:p>
          <a:p>
            <a:pPr marL="228600" lvl="2" indent="-228600">
              <a:lnSpc>
                <a:spcPct val="95000"/>
              </a:lnSpc>
              <a:spcBef>
                <a:spcPts val="0"/>
              </a:spcBef>
              <a:spcAft>
                <a:spcPts val="300"/>
              </a:spcAft>
              <a:buClr>
                <a:srgbClr val="569AD2"/>
              </a:buClr>
              <a:defRPr/>
            </a:pPr>
            <a:r>
              <a:rPr lang="fr-FR" sz="2400" kern="1200" smtClean="0"/>
              <a:t>Protection de la gestion des droits</a:t>
            </a:r>
          </a:p>
          <a:p>
            <a:pPr marL="685800" lvl="3" indent="-228600">
              <a:lnSpc>
                <a:spcPct val="95000"/>
              </a:lnSpc>
              <a:spcBef>
                <a:spcPts val="0"/>
              </a:spcBef>
              <a:spcAft>
                <a:spcPts val="300"/>
              </a:spcAft>
              <a:buClr>
                <a:srgbClr val="569AD2"/>
              </a:buClr>
              <a:defRPr/>
            </a:pPr>
            <a:r>
              <a:rPr lang="fr-FR" sz="2400" smtClean="0">
                <a:solidFill>
                  <a:sysClr val="windowText" lastClr="000000"/>
                </a:solidFill>
              </a:rPr>
              <a:t>Classifie les fichiers automatiquement et manuellement</a:t>
            </a:r>
          </a:p>
          <a:p>
            <a:pPr marL="685800" lvl="3" indent="-228600">
              <a:lnSpc>
                <a:spcPct val="95000"/>
              </a:lnSpc>
              <a:spcBef>
                <a:spcPts val="0"/>
              </a:spcBef>
              <a:spcAft>
                <a:spcPts val="300"/>
              </a:spcAft>
              <a:buClr>
                <a:srgbClr val="569AD2"/>
              </a:buClr>
              <a:defRPr/>
            </a:pPr>
            <a:r>
              <a:rPr lang="fr-FR" sz="2400" smtClean="0">
                <a:solidFill>
                  <a:sysClr val="windowText" lastClr="000000"/>
                </a:solidFill>
              </a:rPr>
              <a:t>Fournit des stratégies d'accès centralisées pour un filet de sécurité à l'échelle de l'organisation</a:t>
            </a:r>
          </a:p>
          <a:p>
            <a:pPr marL="685800" lvl="3" indent="-228600">
              <a:lnSpc>
                <a:spcPct val="95000"/>
              </a:lnSpc>
              <a:spcBef>
                <a:spcPts val="0"/>
              </a:spcBef>
              <a:spcAft>
                <a:spcPts val="300"/>
              </a:spcAft>
              <a:buClr>
                <a:srgbClr val="569AD2"/>
              </a:buClr>
              <a:defRPr/>
            </a:pPr>
            <a:r>
              <a:rPr lang="fr-FR" sz="2400" smtClean="0">
                <a:solidFill>
                  <a:sysClr val="windowText" lastClr="000000"/>
                </a:solidFill>
              </a:rPr>
              <a:t>Fournit les stratégies d'audit centralisées pour la création de rapports de conformité et les analyses d'investigation</a:t>
            </a:r>
          </a:p>
          <a:p>
            <a:pPr marL="685800" lvl="3" indent="-228600">
              <a:lnSpc>
                <a:spcPct val="95000"/>
              </a:lnSpc>
              <a:spcBef>
                <a:spcPts val="0"/>
              </a:spcBef>
              <a:spcAft>
                <a:spcPts val="300"/>
              </a:spcAft>
              <a:buClr>
                <a:srgbClr val="569AD2"/>
              </a:buClr>
              <a:defRPr/>
            </a:pPr>
            <a:r>
              <a:rPr lang="fr-FR" sz="2400" smtClean="0">
                <a:solidFill>
                  <a:sysClr val="windowText" lastClr="000000"/>
                </a:solidFill>
              </a:rPr>
              <a:t>Réduit les fuites d'informations</a:t>
            </a:r>
            <a:endParaRPr lang="fr-FR" sz="2400"/>
          </a:p>
        </p:txBody>
      </p:sp>
    </p:spTree>
    <p:extLst>
      <p:ext uri="{BB962C8B-B14F-4D97-AF65-F5344CB8AC3E}">
        <p14:creationId xmlns:p14="http://schemas.microsoft.com/office/powerpoint/2010/main" val="3700521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name="dcc2965a-8a70-4d38-9a8b-3d5a5e39789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fr-FR" sz="2600" smtClean="0"/>
              <a:t>Vue d'ensemble du processus de configuration du contrôle d'accès dynamique</a:t>
            </a:r>
            <a:endParaRPr lang="fr-FR" sz="2600" dirty="0"/>
          </a:p>
        </p:txBody>
      </p:sp>
      <p:sp>
        <p:nvSpPr>
          <p:cNvPr id="4" name="Title 1"/>
          <p:cNvSpPr txBox="1">
            <a:spLocks/>
          </p:cNvSpPr>
          <p:nvPr/>
        </p:nvSpPr>
        <p:spPr>
          <a:xfrm>
            <a:off x="457200" y="0"/>
            <a:ext cx="8229600" cy="822960"/>
          </a:xfrm>
          <a:prstGeom prst="rect">
            <a:avLst/>
          </a:prstGeom>
        </p:spPr>
        <p:txBody>
          <a:bodyPr vert="horz" lIns="91440" tIns="45720" rIns="91440" bIns="45720" rtlCol="0" anchor="ctr">
            <a:no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800" b="0" i="0" u="none" strike="noStrike" kern="120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endParaRPr>
          </a:p>
        </p:txBody>
      </p:sp>
      <p:sp>
        <p:nvSpPr>
          <p:cNvPr id="5" name="Text Placeholder 2"/>
          <p:cNvSpPr txBox="1">
            <a:spLocks/>
          </p:cNvSpPr>
          <p:nvPr/>
        </p:nvSpPr>
        <p:spPr>
          <a:xfrm>
            <a:off x="457200" y="1022400"/>
            <a:ext cx="8229600" cy="5607000"/>
          </a:xfrm>
          <a:prstGeom prst="rect">
            <a:avLst/>
          </a:prstGeom>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defPPr>
              <a:defRPr lang="en-US"/>
            </a:defPPr>
            <a:lvl1pPr algn="l" rtl="0" fontAlgn="base">
              <a:spcBef>
                <a:spcPct val="0"/>
              </a:spcBef>
              <a:spcAft>
                <a:spcPct val="0"/>
              </a:spcAft>
              <a:defRPr b="1" kern="1200">
                <a:solidFill>
                  <a:schemeClr val="dk1"/>
                </a:solidFill>
                <a:latin typeface="+mn-lt"/>
                <a:ea typeface="+mn-ea"/>
                <a:cs typeface="+mn-cs"/>
              </a:defRPr>
            </a:lvl1pPr>
            <a:lvl2pPr marL="457200" algn="l" rtl="0" fontAlgn="base">
              <a:spcBef>
                <a:spcPct val="0"/>
              </a:spcBef>
              <a:spcAft>
                <a:spcPct val="0"/>
              </a:spcAft>
              <a:defRPr b="1" kern="1200">
                <a:solidFill>
                  <a:schemeClr val="dk1"/>
                </a:solidFill>
                <a:latin typeface="+mn-lt"/>
                <a:ea typeface="+mn-ea"/>
                <a:cs typeface="+mn-cs"/>
              </a:defRPr>
            </a:lvl2pPr>
            <a:lvl3pPr marL="914400" algn="l" rtl="0" fontAlgn="base">
              <a:spcBef>
                <a:spcPct val="0"/>
              </a:spcBef>
              <a:spcAft>
                <a:spcPct val="0"/>
              </a:spcAft>
              <a:defRPr b="1" kern="1200">
                <a:solidFill>
                  <a:schemeClr val="dk1"/>
                </a:solidFill>
                <a:latin typeface="+mn-lt"/>
                <a:ea typeface="+mn-ea"/>
                <a:cs typeface="+mn-cs"/>
              </a:defRPr>
            </a:lvl3pPr>
            <a:lvl4pPr marL="1371600" algn="l" rtl="0" fontAlgn="base">
              <a:spcBef>
                <a:spcPct val="0"/>
              </a:spcBef>
              <a:spcAft>
                <a:spcPct val="0"/>
              </a:spcAft>
              <a:defRPr b="1" kern="1200">
                <a:solidFill>
                  <a:schemeClr val="dk1"/>
                </a:solidFill>
                <a:latin typeface="+mn-lt"/>
                <a:ea typeface="+mn-ea"/>
                <a:cs typeface="+mn-cs"/>
              </a:defRPr>
            </a:lvl4pPr>
            <a:lvl5pPr marL="1828800" algn="l" rtl="0" fontAlgn="base">
              <a:spcBef>
                <a:spcPct val="0"/>
              </a:spcBef>
              <a:spcAft>
                <a:spcPct val="0"/>
              </a:spcAft>
              <a:defRPr b="1" kern="1200">
                <a:solidFill>
                  <a:schemeClr val="dk1"/>
                </a:solidFill>
                <a:latin typeface="+mn-lt"/>
                <a:ea typeface="+mn-ea"/>
                <a:cs typeface="+mn-cs"/>
              </a:defRPr>
            </a:lvl5pPr>
            <a:lvl6pPr marL="2286000" algn="l" defTabSz="914400" rtl="0" eaLnBrk="1" latinLnBrk="0" hangingPunct="1">
              <a:defRPr b="1" kern="1200">
                <a:solidFill>
                  <a:schemeClr val="dk1"/>
                </a:solidFill>
                <a:latin typeface="+mn-lt"/>
                <a:ea typeface="+mn-ea"/>
                <a:cs typeface="+mn-cs"/>
              </a:defRPr>
            </a:lvl6pPr>
            <a:lvl7pPr marL="2743200" algn="l" defTabSz="914400" rtl="0" eaLnBrk="1" latinLnBrk="0" hangingPunct="1">
              <a:defRPr b="1" kern="1200">
                <a:solidFill>
                  <a:schemeClr val="dk1"/>
                </a:solidFill>
                <a:latin typeface="+mn-lt"/>
                <a:ea typeface="+mn-ea"/>
                <a:cs typeface="+mn-cs"/>
              </a:defRPr>
            </a:lvl7pPr>
            <a:lvl8pPr marL="3200400" algn="l" defTabSz="914400" rtl="0" eaLnBrk="1" latinLnBrk="0" hangingPunct="1">
              <a:defRPr b="1" kern="1200">
                <a:solidFill>
                  <a:schemeClr val="dk1"/>
                </a:solidFill>
                <a:latin typeface="+mn-lt"/>
                <a:ea typeface="+mn-ea"/>
                <a:cs typeface="+mn-cs"/>
              </a:defRPr>
            </a:lvl8pPr>
            <a:lvl9pPr marL="3657600" algn="l" defTabSz="914400" rtl="0" eaLnBrk="1" latinLnBrk="0" hangingPunct="1">
              <a:defRPr b="1" kern="1200">
                <a:solidFill>
                  <a:schemeClr val="dk1"/>
                </a:solidFill>
                <a:latin typeface="+mn-lt"/>
                <a:ea typeface="+mn-ea"/>
                <a:cs typeface="+mn-cs"/>
              </a:defRPr>
            </a:lvl9pPr>
          </a:lstStyle>
          <a:p>
            <a:pPr marL="0" lvl="0" indent="0" fontAlgn="auto">
              <a:spcBef>
                <a:spcPts val="0"/>
              </a:spcBef>
              <a:spcAft>
                <a:spcPts val="300"/>
              </a:spcAft>
              <a:buNone/>
              <a:defRPr/>
            </a:pPr>
            <a:r>
              <a:rPr lang="fr-FR" sz="2800" b="0" smtClean="0">
                <a:solidFill>
                  <a:sysClr val="windowText" lastClr="000000"/>
                </a:solidFill>
                <a:latin typeface="Segoe UI" pitchFamily="34" charset="0"/>
                <a:ea typeface="Segoe UI" pitchFamily="34" charset="0"/>
                <a:cs typeface="Segoe UI" pitchFamily="34" charset="0"/>
              </a:rPr>
              <a:t>Processus de configuration du contrôle d'accès dynamique</a:t>
            </a:r>
          </a:p>
          <a:p>
            <a:pPr marL="228600" marR="0" lvl="0" indent="-228600" algn="l" defTabSz="914400" rtl="0" eaLnBrk="1" fontAlgn="auto" latinLnBrk="0" hangingPunct="1">
              <a:spcBef>
                <a:spcPts val="0"/>
              </a:spcBef>
              <a:spcAft>
                <a:spcPts val="300"/>
              </a:spcAft>
              <a:buClr>
                <a:srgbClr val="0070C0"/>
              </a:buClr>
              <a:buSzTx/>
              <a:buFont typeface="Arial" pitchFamily="34" charset="0"/>
              <a:buChar char="•"/>
              <a:tabLst/>
              <a:defRPr/>
            </a:pPr>
            <a:r>
              <a:rPr kumimoji="0" lang="fr-FR" sz="2400" b="0" i="0" u="none" strike="noStrike" kern="1200" cap="none" spc="0" normalizeH="0" baseline="0" noProof="0" smtClean="0">
                <a:ln>
                  <a:noFill/>
                </a:ln>
                <a:solidFill>
                  <a:sysClr val="windowText" lastClr="000000"/>
                </a:solidFill>
                <a:effectLst/>
                <a:uLnTx/>
                <a:uFillTx/>
                <a:latin typeface="Segoe UI" pitchFamily="34" charset="0"/>
                <a:ea typeface="Segoe UI" pitchFamily="34" charset="0"/>
                <a:cs typeface="Segoe UI" pitchFamily="34" charset="0"/>
              </a:rPr>
              <a:t>Mapper une demande métier à une stratégie d'accès centralisée</a:t>
            </a:r>
          </a:p>
          <a:p>
            <a:pPr marL="228600" marR="0" lvl="0" indent="-228600" algn="l" defTabSz="914400" rtl="0" eaLnBrk="1" fontAlgn="auto" latinLnBrk="0" hangingPunct="1">
              <a:spcBef>
                <a:spcPts val="0"/>
              </a:spcBef>
              <a:spcAft>
                <a:spcPts val="300"/>
              </a:spcAft>
              <a:buClr>
                <a:srgbClr val="0070C0"/>
              </a:buClr>
              <a:buSzTx/>
              <a:buFont typeface="Arial" pitchFamily="34" charset="0"/>
              <a:buChar char="•"/>
              <a:tabLst/>
              <a:defRPr/>
            </a:pPr>
            <a:r>
              <a:rPr kumimoji="0" lang="fr-FR" sz="2400" b="0" i="0" u="none" strike="noStrike" kern="1200" cap="none" spc="0" normalizeH="0" baseline="0" noProof="0" smtClean="0">
                <a:ln>
                  <a:noFill/>
                </a:ln>
                <a:solidFill>
                  <a:sysClr val="windowText" lastClr="000000"/>
                </a:solidFill>
                <a:effectLst/>
                <a:uLnTx/>
                <a:uFillTx/>
                <a:latin typeface="Segoe UI" pitchFamily="34" charset="0"/>
                <a:ea typeface="Segoe UI" pitchFamily="34" charset="0"/>
                <a:cs typeface="Segoe UI" pitchFamily="34" charset="0"/>
              </a:rPr>
              <a:t>Comprendre et traduire l'intention métier</a:t>
            </a:r>
          </a:p>
          <a:p>
            <a:pPr marL="228600" marR="0" lvl="0" indent="-228600" algn="l" defTabSz="914400" rtl="0" eaLnBrk="1" fontAlgn="auto" latinLnBrk="0" hangingPunct="1">
              <a:spcBef>
                <a:spcPts val="0"/>
              </a:spcBef>
              <a:spcAft>
                <a:spcPts val="300"/>
              </a:spcAft>
              <a:buClr>
                <a:srgbClr val="0070C0"/>
              </a:buClr>
              <a:buSzTx/>
              <a:buFont typeface="Arial" pitchFamily="34" charset="0"/>
              <a:buChar char="•"/>
              <a:tabLst/>
              <a:defRPr/>
            </a:pPr>
            <a:r>
              <a:rPr kumimoji="0" lang="fr-FR" sz="2400" b="0" i="0" u="none" strike="noStrike" kern="1200" cap="none" spc="0" normalizeH="0" baseline="0" noProof="0" smtClean="0">
                <a:ln>
                  <a:noFill/>
                </a:ln>
                <a:solidFill>
                  <a:sysClr val="windowText" lastClr="000000"/>
                </a:solidFill>
                <a:effectLst/>
                <a:uLnTx/>
                <a:uFillTx/>
                <a:latin typeface="Segoe UI" pitchFamily="34" charset="0"/>
                <a:ea typeface="Segoe UI" pitchFamily="34" charset="0"/>
                <a:cs typeface="Segoe UI" pitchFamily="34" charset="0"/>
              </a:rPr>
              <a:t>Exprimer la stratégie d'accès dans les constructions Windows Server 2012</a:t>
            </a:r>
          </a:p>
          <a:p>
            <a:pPr marL="228600" marR="0" lvl="0" indent="-228600" algn="l" defTabSz="914400" rtl="0" eaLnBrk="1" fontAlgn="auto" latinLnBrk="0" hangingPunct="1">
              <a:spcBef>
                <a:spcPts val="0"/>
              </a:spcBef>
              <a:spcAft>
                <a:spcPts val="300"/>
              </a:spcAft>
              <a:buClr>
                <a:srgbClr val="0070C0"/>
              </a:buClr>
              <a:buSzTx/>
              <a:buFont typeface="Arial" pitchFamily="34" charset="0"/>
              <a:buChar char="•"/>
              <a:tabLst/>
              <a:defRPr/>
            </a:pPr>
            <a:r>
              <a:rPr kumimoji="0" lang="fr-FR" sz="2400" b="0" i="0" u="none" strike="noStrike" kern="1200" cap="none" spc="0" normalizeH="0" baseline="0" noProof="0" smtClean="0">
                <a:ln>
                  <a:noFill/>
                </a:ln>
                <a:solidFill>
                  <a:sysClr val="windowText" lastClr="000000"/>
                </a:solidFill>
                <a:effectLst/>
                <a:uLnTx/>
                <a:uFillTx/>
                <a:latin typeface="Segoe UI" pitchFamily="34" charset="0"/>
                <a:ea typeface="Segoe UI" pitchFamily="34" charset="0"/>
                <a:cs typeface="Segoe UI" pitchFamily="34" charset="0"/>
              </a:rPr>
              <a:t>Déterminer les groupes d'utilisateurs, les propriétés des ressources et les types de revendication</a:t>
            </a:r>
          </a:p>
          <a:p>
            <a:pPr marL="228600" marR="0" lvl="0" indent="-228600" algn="l" defTabSz="914400" rtl="0" eaLnBrk="1" fontAlgn="auto" latinLnBrk="0" hangingPunct="1">
              <a:spcBef>
                <a:spcPts val="0"/>
              </a:spcBef>
              <a:spcAft>
                <a:spcPts val="300"/>
              </a:spcAft>
              <a:buClr>
                <a:srgbClr val="0070C0"/>
              </a:buClr>
              <a:buSzTx/>
              <a:buFont typeface="Arial" pitchFamily="34" charset="0"/>
              <a:buChar char="•"/>
              <a:tabLst/>
              <a:defRPr/>
            </a:pPr>
            <a:r>
              <a:rPr kumimoji="0" lang="fr-FR" sz="2400" b="0" i="0" u="none" strike="noStrike" kern="1200" cap="none" spc="0" normalizeH="0" baseline="0" noProof="0" smtClean="0">
                <a:ln>
                  <a:noFill/>
                </a:ln>
                <a:solidFill>
                  <a:sysClr val="windowText" lastClr="000000"/>
                </a:solidFill>
                <a:effectLst/>
                <a:uLnTx/>
                <a:uFillTx/>
                <a:latin typeface="Segoe UI" pitchFamily="34" charset="0"/>
                <a:ea typeface="Segoe UI" pitchFamily="34" charset="0"/>
                <a:cs typeface="Segoe UI" pitchFamily="34" charset="0"/>
              </a:rPr>
              <a:t>Créer des partages de fichiers sur les serveurs de fichiers</a:t>
            </a:r>
          </a:p>
          <a:p>
            <a:pPr marL="228600" marR="0" lvl="0" indent="-228600" algn="l" defTabSz="914400" rtl="0" eaLnBrk="1" fontAlgn="auto" latinLnBrk="0" hangingPunct="1">
              <a:spcBef>
                <a:spcPts val="0"/>
              </a:spcBef>
              <a:spcAft>
                <a:spcPts val="300"/>
              </a:spcAft>
              <a:buClr>
                <a:srgbClr val="0070C0"/>
              </a:buClr>
              <a:buSzTx/>
              <a:buFont typeface="Arial" pitchFamily="34" charset="0"/>
              <a:buChar char="•"/>
              <a:tabLst/>
              <a:defRPr/>
            </a:pPr>
            <a:r>
              <a:rPr kumimoji="0" lang="fr-FR" sz="2400" b="0" i="0" u="none" strike="noStrike" kern="1200" cap="none" spc="0" normalizeH="0" baseline="0" noProof="0" smtClean="0">
                <a:ln>
                  <a:noFill/>
                </a:ln>
                <a:solidFill>
                  <a:sysClr val="windowText" lastClr="000000"/>
                </a:solidFill>
                <a:effectLst/>
                <a:uLnTx/>
                <a:uFillTx/>
                <a:latin typeface="Segoe UI" pitchFamily="34" charset="0"/>
                <a:ea typeface="Segoe UI" pitchFamily="34" charset="0"/>
                <a:cs typeface="Segoe UI" pitchFamily="34" charset="0"/>
              </a:rPr>
              <a:t>Déterminer les serveurs auxquels la stratégie doit s'appliquer</a:t>
            </a:r>
            <a:endParaRPr kumimoji="0" lang="fr-FR" sz="2400" b="0" i="0" u="none" strike="noStrike" kern="1200" cap="none" spc="0" normalizeH="0" baseline="0" noProof="0" dirty="0">
              <a:ln>
                <a:noFill/>
              </a:ln>
              <a:solidFill>
                <a:sysClr val="windowText" lastClr="000000"/>
              </a:solidFill>
              <a:effectLst/>
              <a:uLnTx/>
              <a:uFillTx/>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8287046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name="b3f641e2-aca4-4230-a366-b657e7956d15">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378825" cy="740664"/>
          </a:xfrm>
        </p:spPr>
        <p:txBody>
          <a:bodyPr/>
          <a:lstStyle/>
          <a:p>
            <a:r>
              <a:rPr lang="fr-FR" sz="2600" smtClean="0"/>
              <a:t>Intégration d'AD RMS et du contrôle d'accès dynamique</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endParaRPr lang="fr-F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6599" y="3048000"/>
            <a:ext cx="4592240" cy="3448665"/>
          </a:xfrm>
          <a:prstGeom prst="rect">
            <a:avLst/>
          </a:prstGeom>
          <a:effectLst>
            <a:outerShdw blurRad="50800" dist="50800" dir="5400000" algn="ctr" rotWithShape="0">
              <a:srgbClr val="000000"/>
            </a:outerShdw>
          </a:effectLst>
        </p:spPr>
      </p:pic>
      <p:sp>
        <p:nvSpPr>
          <p:cNvPr id="6" name="Title 1"/>
          <p:cNvSpPr txBox="1">
            <a:spLocks/>
          </p:cNvSpPr>
          <p:nvPr/>
        </p:nvSpPr>
        <p:spPr>
          <a:xfrm>
            <a:off x="457200" y="0"/>
            <a:ext cx="8229600" cy="822960"/>
          </a:xfrm>
          <a:prstGeom prst="rect">
            <a:avLst/>
          </a:prstGeom>
        </p:spPr>
        <p:txBody>
          <a:bodyPr vert="horz" lIns="91440" tIns="45720" rIns="91440" bIns="45720" rtlCol="0" anchor="ctr">
            <a:no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800" b="0" i="0" u="none" strike="noStrike" kern="1200" cap="none" spc="0" normalizeH="0" baseline="0">
              <a:ln>
                <a:noFill/>
              </a:ln>
              <a:solidFill>
                <a:sysClr val="window" lastClr="FFFFFF"/>
              </a:solidFill>
              <a:effectLst/>
              <a:uLnTx/>
              <a:uFillTx/>
              <a:latin typeface="Segoe UI" pitchFamily="34" charset="0"/>
              <a:ea typeface="Segoe UI" pitchFamily="34" charset="0"/>
              <a:cs typeface="Segoe UI" pitchFamily="34" charset="0"/>
            </a:endParaRPr>
          </a:p>
        </p:txBody>
      </p:sp>
      <p:sp>
        <p:nvSpPr>
          <p:cNvPr id="7" name="Text Placeholder 2"/>
          <p:cNvSpPr txBox="1">
            <a:spLocks/>
          </p:cNvSpPr>
          <p:nvPr/>
        </p:nvSpPr>
        <p:spPr>
          <a:xfrm>
            <a:off x="457200" y="1022400"/>
            <a:ext cx="8458200" cy="5105400"/>
          </a:xfrm>
          <a:prstGeom prst="rect">
            <a:avLst/>
          </a:prstGeom>
        </p:spPr>
        <p:txBody>
          <a:bodyPr vert="horz" lIns="91440" tIns="45720" rIns="91440" bIns="45720" rtlCol="0">
            <a:norm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marR="0" lvl="0" indent="-228600" algn="l" defTabSz="914400" rtl="0" eaLnBrk="1" fontAlgn="auto" latinLnBrk="0" hangingPunct="1">
              <a:lnSpc>
                <a:spcPct val="95000"/>
              </a:lnSpc>
              <a:spcBef>
                <a:spcPts val="0"/>
              </a:spcBef>
              <a:spcAft>
                <a:spcPts val="0"/>
              </a:spcAft>
              <a:buClr>
                <a:srgbClr val="0070C0"/>
              </a:buClr>
              <a:buSzTx/>
              <a:buFont typeface="Arial" pitchFamily="34" charset="0"/>
              <a:buChar char="•"/>
              <a:tabLst/>
              <a:defRPr/>
            </a:pPr>
            <a:r>
              <a:rPr kumimoji="0" lang="fr-FR" sz="2200" b="0" i="0" u="none" strike="noStrike" kern="1200" cap="none" spc="0" normalizeH="0" baseline="0" smtClean="0">
                <a:ln>
                  <a:noFill/>
                </a:ln>
                <a:solidFill>
                  <a:sysClr val="windowText" lastClr="000000"/>
                </a:solidFill>
                <a:effectLst/>
                <a:uLnTx/>
                <a:uFillTx/>
                <a:latin typeface="Segoe UI" pitchFamily="34" charset="0"/>
                <a:ea typeface="Segoe UI" pitchFamily="34" charset="0"/>
                <a:cs typeface="Segoe UI" pitchFamily="34" charset="0"/>
              </a:rPr>
              <a:t>Le contrôle d'accès dynamique applique le chiffrement à l'aide d'AD RMS</a:t>
            </a:r>
          </a:p>
          <a:p>
            <a:pPr marL="228600" marR="0" lvl="0" indent="-228600" algn="l" defTabSz="914400" rtl="0" eaLnBrk="1" fontAlgn="auto" latinLnBrk="0" hangingPunct="1">
              <a:lnSpc>
                <a:spcPct val="95000"/>
              </a:lnSpc>
              <a:spcBef>
                <a:spcPts val="0"/>
              </a:spcBef>
              <a:spcAft>
                <a:spcPts val="0"/>
              </a:spcAft>
              <a:buClr>
                <a:srgbClr val="0070C0"/>
              </a:buClr>
              <a:buSzTx/>
              <a:buFont typeface="Arial" pitchFamily="34" charset="0"/>
              <a:buChar char="•"/>
              <a:tabLst/>
              <a:defRPr/>
            </a:pPr>
            <a:r>
              <a:rPr kumimoji="0" lang="fr-FR" sz="2200" b="0" i="0" u="none" strike="noStrike" kern="1200" cap="none" spc="0" normalizeH="0" baseline="0" smtClean="0">
                <a:ln>
                  <a:noFill/>
                </a:ln>
                <a:solidFill>
                  <a:sysClr val="windowText" lastClr="000000"/>
                </a:solidFill>
                <a:effectLst/>
                <a:uLnTx/>
                <a:uFillTx/>
                <a:latin typeface="Segoe UI" pitchFamily="34" charset="0"/>
                <a:ea typeface="Segoe UI" pitchFamily="34" charset="0"/>
                <a:cs typeface="Segoe UI" pitchFamily="34" charset="0"/>
              </a:rPr>
              <a:t>Le contrôle d'accès dynamique protège les documents même si, par inadvertance, ils sont stockés, envoyés ou traités de façon incorrecte</a:t>
            </a:r>
          </a:p>
          <a:p>
            <a:pPr marL="228600" marR="0" lvl="0" indent="-228600" algn="l" defTabSz="914400" rtl="0" eaLnBrk="1" fontAlgn="auto" latinLnBrk="0" hangingPunct="1">
              <a:lnSpc>
                <a:spcPct val="95000"/>
              </a:lnSpc>
              <a:spcBef>
                <a:spcPts val="0"/>
              </a:spcBef>
              <a:spcAft>
                <a:spcPts val="0"/>
              </a:spcAft>
              <a:buClr>
                <a:srgbClr val="0070C0"/>
              </a:buClr>
              <a:buSzTx/>
              <a:buFont typeface="Arial" pitchFamily="34" charset="0"/>
              <a:buChar char="•"/>
              <a:tabLst/>
              <a:defRPr/>
            </a:pPr>
            <a:r>
              <a:rPr kumimoji="0" lang="fr-FR" sz="2200" b="0" i="0" u="none" strike="noStrike" kern="1200" cap="none" spc="0" normalizeH="0" baseline="0" smtClean="0">
                <a:ln>
                  <a:noFill/>
                </a:ln>
                <a:solidFill>
                  <a:sysClr val="windowText" lastClr="000000"/>
                </a:solidFill>
                <a:effectLst/>
                <a:uLnTx/>
                <a:uFillTx/>
                <a:latin typeface="Segoe UI" pitchFamily="34" charset="0"/>
                <a:ea typeface="Segoe UI" pitchFamily="34" charset="0"/>
                <a:cs typeface="Segoe UI" pitchFamily="34" charset="0"/>
              </a:rPr>
              <a:t>Le contrôle d'accès dynamique étend AD RMS au serveur de fichiers</a:t>
            </a:r>
          </a:p>
        </p:txBody>
      </p:sp>
    </p:spTree>
    <p:extLst>
      <p:ext uri="{BB962C8B-B14F-4D97-AF65-F5344CB8AC3E}">
        <p14:creationId xmlns:p14="http://schemas.microsoft.com/office/powerpoint/2010/main" val="29165282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name="d965059b-7e08-4c0e-8a1b-ff51316643c6">
    <p:spTree>
      <p:nvGrpSpPr>
        <p:cNvPr id="1" name=""/>
        <p:cNvGrpSpPr/>
        <p:nvPr/>
      </p:nvGrpSpPr>
      <p:grpSpPr>
        <a:xfrm>
          <a:off x="0" y="0"/>
          <a:ext cx="0" cy="0"/>
          <a:chOff x="0" y="0"/>
          <a:chExt cx="0" cy="0"/>
        </a:xfrm>
      </p:grpSpPr>
      <p:sp>
        <p:nvSpPr>
          <p:cNvPr id="42" name="Title 41"/>
          <p:cNvSpPr>
            <a:spLocks noGrp="1"/>
          </p:cNvSpPr>
          <p:nvPr>
            <p:ph type="title"/>
          </p:nvPr>
        </p:nvSpPr>
        <p:spPr/>
        <p:txBody>
          <a:bodyPr/>
          <a:lstStyle/>
          <a:p>
            <a:pPr>
              <a:lnSpc>
                <a:spcPct val="80000"/>
              </a:lnSpc>
            </a:pPr>
            <a:r>
              <a:rPr lang="fr-FR" sz="2600" smtClean="0"/>
              <a:t>Comment AD RMS s'intègre au contrôle d'accès dynamique</a:t>
            </a:r>
            <a:endParaRPr lang="fr-FR" sz="2600"/>
          </a:p>
        </p:txBody>
      </p:sp>
      <p:cxnSp>
        <p:nvCxnSpPr>
          <p:cNvPr id="43" name="Straight Arrow Connector 42"/>
          <p:cNvCxnSpPr/>
          <p:nvPr/>
        </p:nvCxnSpPr>
        <p:spPr>
          <a:xfrm flipH="1">
            <a:off x="5041868" y="3718144"/>
            <a:ext cx="1661547" cy="836137"/>
          </a:xfrm>
          <a:prstGeom prst="straightConnector1">
            <a:avLst/>
          </a:prstGeom>
          <a:noFill/>
          <a:ln w="57150" cap="flat" cmpd="sng" algn="ctr">
            <a:solidFill>
              <a:srgbClr val="FF0000"/>
            </a:solidFill>
            <a:prstDash val="solid"/>
            <a:tailEnd type="arrow"/>
          </a:ln>
          <a:effectLst/>
        </p:spPr>
      </p:cxnSp>
      <p:cxnSp>
        <p:nvCxnSpPr>
          <p:cNvPr id="44" name="Straight Arrow Connector 43"/>
          <p:cNvCxnSpPr>
            <a:stCxn id="60" idx="3"/>
          </p:cNvCxnSpPr>
          <p:nvPr/>
        </p:nvCxnSpPr>
        <p:spPr>
          <a:xfrm flipH="1">
            <a:off x="4670370" y="2263667"/>
            <a:ext cx="136377" cy="2116245"/>
          </a:xfrm>
          <a:prstGeom prst="straightConnector1">
            <a:avLst/>
          </a:prstGeom>
          <a:noFill/>
          <a:ln w="57150" cap="flat" cmpd="sng" algn="ctr">
            <a:solidFill>
              <a:srgbClr val="FF0000"/>
            </a:solidFill>
            <a:prstDash val="solid"/>
            <a:tailEnd type="arrow"/>
          </a:ln>
          <a:effectLst/>
        </p:spPr>
      </p:cxnSp>
      <p:sp>
        <p:nvSpPr>
          <p:cNvPr id="45" name="Title 1"/>
          <p:cNvSpPr txBox="1">
            <a:spLocks/>
          </p:cNvSpPr>
          <p:nvPr/>
        </p:nvSpPr>
        <p:spPr>
          <a:xfrm>
            <a:off x="457200" y="0"/>
            <a:ext cx="8229600" cy="82296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bg1"/>
                </a:solidFill>
                <a:latin typeface="Segoe UI" pitchFamily="34" charset="0"/>
                <a:ea typeface="Segoe UI" pitchFamily="34" charset="0"/>
                <a:cs typeface="Segoe UI"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800" b="0" i="0" u="none" strike="noStrike" kern="1200" cap="none" spc="0" normalizeH="0" baseline="0">
              <a:ln>
                <a:noFill/>
              </a:ln>
              <a:solidFill>
                <a:sysClr val="window" lastClr="FFFFFF"/>
              </a:solidFill>
              <a:effectLst/>
              <a:uLnTx/>
              <a:uFillTx/>
              <a:latin typeface="Segoe UI" pitchFamily="34" charset="0"/>
              <a:ea typeface="Segoe UI" pitchFamily="34" charset="0"/>
              <a:cs typeface="Segoe UI" pitchFamily="34" charset="0"/>
            </a:endParaRPr>
          </a:p>
        </p:txBody>
      </p:sp>
      <p:sp>
        <p:nvSpPr>
          <p:cNvPr id="46" name="TextBox 45"/>
          <p:cNvSpPr txBox="1"/>
          <p:nvPr/>
        </p:nvSpPr>
        <p:spPr>
          <a:xfrm>
            <a:off x="5252069" y="1568342"/>
            <a:ext cx="234019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smtClean="0">
                <a:ln>
                  <a:noFill/>
                </a:ln>
                <a:solidFill>
                  <a:sysClr val="windowText" lastClr="000000"/>
                </a:solidFill>
                <a:effectLst/>
                <a:uLnTx/>
                <a:uFillTx/>
                <a:latin typeface="Segoe UI" pitchFamily="34" charset="0"/>
                <a:ea typeface="Segoe UI" pitchFamily="34" charset="0"/>
                <a:cs typeface="Segoe UI" pitchFamily="34" charset="0"/>
              </a:rPr>
              <a:t>Contrôleur AD DS</a:t>
            </a:r>
            <a:endParaRPr kumimoji="0" lang="fr-FR" sz="1800" b="0" i="0" u="none" strike="noStrike" kern="0" cap="none" spc="0" normalizeH="0" baseline="0">
              <a:ln>
                <a:noFill/>
              </a:ln>
              <a:solidFill>
                <a:sysClr val="windowText" lastClr="000000"/>
              </a:solidFill>
              <a:effectLst/>
              <a:uLnTx/>
              <a:uFillTx/>
              <a:latin typeface="Segoe UI" pitchFamily="34" charset="0"/>
              <a:ea typeface="Segoe UI" pitchFamily="34" charset="0"/>
              <a:cs typeface="Segoe UI" pitchFamily="34" charset="0"/>
            </a:endParaRPr>
          </a:p>
        </p:txBody>
      </p:sp>
      <p:sp>
        <p:nvSpPr>
          <p:cNvPr id="47" name="Text Placeholder 13"/>
          <p:cNvSpPr txBox="1">
            <a:spLocks/>
          </p:cNvSpPr>
          <p:nvPr/>
        </p:nvSpPr>
        <p:spPr>
          <a:xfrm>
            <a:off x="6939562" y="4020996"/>
            <a:ext cx="1769004" cy="338554"/>
          </a:xfrm>
          <a:prstGeom prst="rect">
            <a:avLst/>
          </a:prstGeom>
          <a:noFill/>
        </p:spPr>
        <p:txBody>
          <a:bodyPr vert="horz" wrap="square" lIns="91440" tIns="45720" rIns="91440" bIns="45720" rtlCol="0">
            <a:spAutoFit/>
          </a:bodyPr>
          <a:lstStyle>
            <a:lvl1pPr marL="457200" indent="-457200" algn="l" defTabSz="914400" rtl="0" eaLnBrk="1" latinLnBrk="0" hangingPunct="1">
              <a:spcBef>
                <a:spcPct val="20000"/>
              </a:spcBef>
              <a:buClr>
                <a:srgbClr val="0070C0"/>
              </a:buClr>
              <a:buFont typeface="Arial" pitchFamily="34" charset="0"/>
              <a:buChar char="•"/>
              <a:defRPr sz="2800" b="0" kern="1200">
                <a:solidFill>
                  <a:schemeClr val="tx1"/>
                </a:solidFill>
                <a:latin typeface="Segoe UI" pitchFamily="34" charset="0"/>
                <a:ea typeface="Segoe UI" pitchFamily="34" charset="0"/>
                <a:cs typeface="Segoe UI" pitchFamily="34" charset="0"/>
              </a:defRPr>
            </a:lvl1pPr>
            <a:lvl2pPr marL="800100" indent="-342900" algn="l" defTabSz="914400" rtl="0" eaLnBrk="1" latinLnBrk="0" hangingPunct="1">
              <a:spcBef>
                <a:spcPct val="20000"/>
              </a:spcBef>
              <a:buClr>
                <a:srgbClr val="0070C0"/>
              </a:buClr>
              <a:buFont typeface="Arial" pitchFamily="34" charset="0"/>
              <a:buChar char="•"/>
              <a:defRPr sz="2400" b="0" kern="1200">
                <a:solidFill>
                  <a:schemeClr val="tx1"/>
                </a:solidFill>
                <a:latin typeface="Segoe UI" pitchFamily="34" charset="0"/>
                <a:ea typeface="Segoe UI" pitchFamily="34" charset="0"/>
                <a:cs typeface="Segoe UI" pitchFamily="34" charset="0"/>
              </a:defRPr>
            </a:lvl2pPr>
            <a:lvl3pPr marL="1257300" indent="-342900" algn="l" defTabSz="914400" rtl="0" eaLnBrk="1" latinLnBrk="0" hangingPunct="1">
              <a:spcBef>
                <a:spcPct val="20000"/>
              </a:spcBef>
              <a:buClr>
                <a:srgbClr val="0070C0"/>
              </a:buClr>
              <a:buFont typeface="Arial" pitchFamily="34" charset="0"/>
              <a:buChar char="•"/>
              <a:defRPr sz="2000" b="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ct val="20000"/>
              </a:spcBef>
              <a:spcAft>
                <a:spcPts val="0"/>
              </a:spcAft>
              <a:buClr>
                <a:srgbClr val="0070C0"/>
              </a:buClr>
              <a:buSzTx/>
              <a:buFont typeface="Arial" pitchFamily="34" charset="0"/>
              <a:buNone/>
              <a:tabLst/>
              <a:defRPr/>
            </a:pPr>
            <a:r>
              <a:rPr kumimoji="0" lang="fr-FR" sz="1600" b="0" i="0" u="none" strike="noStrike" kern="1200" cap="none" spc="0" normalizeH="0" baseline="0" smtClean="0">
                <a:ln>
                  <a:noFill/>
                </a:ln>
                <a:solidFill>
                  <a:sysClr val="windowText" lastClr="000000"/>
                </a:solidFill>
                <a:effectLst/>
                <a:uLnTx/>
                <a:uFillTx/>
              </a:rPr>
              <a:t>Cluster AD RMS</a:t>
            </a:r>
            <a:endParaRPr kumimoji="0" lang="fr-FR" sz="1600" b="0" i="0" u="none" strike="noStrike" kern="1200" cap="none" spc="0" normalizeH="0" baseline="0">
              <a:ln>
                <a:noFill/>
              </a:ln>
              <a:solidFill>
                <a:sysClr val="windowText" lastClr="000000"/>
              </a:solidFill>
              <a:effectLst/>
              <a:uLnTx/>
              <a:uFillTx/>
            </a:endParaRPr>
          </a:p>
        </p:txBody>
      </p:sp>
      <p:sp>
        <p:nvSpPr>
          <p:cNvPr id="48" name="Text Placeholder 13"/>
          <p:cNvSpPr txBox="1">
            <a:spLocks/>
          </p:cNvSpPr>
          <p:nvPr/>
        </p:nvSpPr>
        <p:spPr>
          <a:xfrm>
            <a:off x="3040405" y="5425343"/>
            <a:ext cx="2770840" cy="369332"/>
          </a:xfrm>
          <a:prstGeom prst="rect">
            <a:avLst/>
          </a:prstGeom>
          <a:noFill/>
        </p:spPr>
        <p:txBody>
          <a:bodyPr vert="horz" wrap="square" lIns="91440" tIns="45720" rIns="91440" bIns="45720" rtlCol="0">
            <a:spAutoFit/>
          </a:bodyPr>
          <a:lstStyle>
            <a:lvl1pPr marL="457200" indent="-457200" algn="l" defTabSz="914400" rtl="0" eaLnBrk="1" latinLnBrk="0" hangingPunct="1">
              <a:spcBef>
                <a:spcPct val="20000"/>
              </a:spcBef>
              <a:buClr>
                <a:srgbClr val="0070C0"/>
              </a:buClr>
              <a:buFont typeface="Arial" pitchFamily="34" charset="0"/>
              <a:buChar char="•"/>
              <a:defRPr sz="2800" b="0" kern="1200">
                <a:solidFill>
                  <a:schemeClr val="tx1"/>
                </a:solidFill>
                <a:latin typeface="Segoe UI" pitchFamily="34" charset="0"/>
                <a:ea typeface="Segoe UI" pitchFamily="34" charset="0"/>
                <a:cs typeface="Segoe UI" pitchFamily="34" charset="0"/>
              </a:defRPr>
            </a:lvl1pPr>
            <a:lvl2pPr marL="800100" indent="-342900" algn="l" defTabSz="914400" rtl="0" eaLnBrk="1" latinLnBrk="0" hangingPunct="1">
              <a:spcBef>
                <a:spcPct val="20000"/>
              </a:spcBef>
              <a:buClr>
                <a:srgbClr val="0070C0"/>
              </a:buClr>
              <a:buFont typeface="Arial" pitchFamily="34" charset="0"/>
              <a:buChar char="•"/>
              <a:defRPr sz="2400" b="0" kern="1200">
                <a:solidFill>
                  <a:schemeClr val="tx1"/>
                </a:solidFill>
                <a:latin typeface="Segoe UI" pitchFamily="34" charset="0"/>
                <a:ea typeface="Segoe UI" pitchFamily="34" charset="0"/>
                <a:cs typeface="Segoe UI" pitchFamily="34" charset="0"/>
              </a:defRPr>
            </a:lvl2pPr>
            <a:lvl3pPr marL="1257300" indent="-342900" algn="l" defTabSz="914400" rtl="0" eaLnBrk="1" latinLnBrk="0" hangingPunct="1">
              <a:spcBef>
                <a:spcPct val="20000"/>
              </a:spcBef>
              <a:buClr>
                <a:srgbClr val="0070C0"/>
              </a:buClr>
              <a:buFont typeface="Arial" pitchFamily="34" charset="0"/>
              <a:buChar char="•"/>
              <a:defRPr sz="2000" b="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ct val="20000"/>
              </a:spcBef>
              <a:spcAft>
                <a:spcPts val="0"/>
              </a:spcAft>
              <a:buClr>
                <a:srgbClr val="0070C0"/>
              </a:buClr>
              <a:buSzTx/>
              <a:buFont typeface="Arial" pitchFamily="34" charset="0"/>
              <a:buNone/>
              <a:tabLst/>
              <a:defRPr/>
            </a:pPr>
            <a:r>
              <a:rPr kumimoji="0" lang="fr-FR" sz="1800" b="0" i="0" u="none" strike="noStrike" kern="1200" cap="none" spc="0" normalizeH="0" baseline="0" smtClean="0">
                <a:ln>
                  <a:noFill/>
                </a:ln>
                <a:solidFill>
                  <a:sysClr val="windowText" lastClr="000000"/>
                </a:solidFill>
                <a:effectLst/>
                <a:uLnTx/>
                <a:uFillTx/>
                <a:latin typeface="Segoe UI" pitchFamily="34" charset="0"/>
                <a:ea typeface="Segoe UI" pitchFamily="34" charset="0"/>
                <a:cs typeface="Segoe UI" pitchFamily="34" charset="0"/>
              </a:rPr>
              <a:t>Serveur de fichiers</a:t>
            </a:r>
            <a:endParaRPr kumimoji="0" lang="fr-FR" sz="1800" b="0" i="0" u="none" strike="noStrike" kern="1200" cap="none" spc="0" normalizeH="0" baseline="0">
              <a:ln>
                <a:noFill/>
              </a:ln>
              <a:solidFill>
                <a:sysClr val="windowText" lastClr="000000"/>
              </a:solidFill>
              <a:effectLst/>
              <a:uLnTx/>
              <a:uFillTx/>
              <a:latin typeface="Segoe UI" pitchFamily="34" charset="0"/>
              <a:ea typeface="Segoe UI" pitchFamily="34" charset="0"/>
              <a:cs typeface="Segoe UI" pitchFamily="34" charset="0"/>
            </a:endParaRPr>
          </a:p>
        </p:txBody>
      </p:sp>
      <p:sp>
        <p:nvSpPr>
          <p:cNvPr id="49" name="Text Placeholder 13"/>
          <p:cNvSpPr txBox="1">
            <a:spLocks/>
          </p:cNvSpPr>
          <p:nvPr/>
        </p:nvSpPr>
        <p:spPr>
          <a:xfrm>
            <a:off x="337331" y="5194510"/>
            <a:ext cx="1725835" cy="461665"/>
          </a:xfrm>
          <a:prstGeom prst="rect">
            <a:avLst/>
          </a:prstGeom>
          <a:noFill/>
        </p:spPr>
        <p:txBody>
          <a:bodyPr vert="horz" wrap="square" lIns="91440" tIns="45720" rIns="91440" bIns="45720" rtlCol="0">
            <a:spAutoFit/>
          </a:bodyPr>
          <a:lstStyle>
            <a:lvl1pPr marL="457200" indent="-457200" algn="l" defTabSz="914400" rtl="0" eaLnBrk="1" latinLnBrk="0" hangingPunct="1">
              <a:spcBef>
                <a:spcPct val="20000"/>
              </a:spcBef>
              <a:buClr>
                <a:srgbClr val="0070C0"/>
              </a:buClr>
              <a:buFont typeface="Arial" pitchFamily="34" charset="0"/>
              <a:buChar char="•"/>
              <a:defRPr sz="2800" b="0" kern="1200">
                <a:solidFill>
                  <a:schemeClr val="tx1"/>
                </a:solidFill>
                <a:latin typeface="Segoe UI" pitchFamily="34" charset="0"/>
                <a:ea typeface="Segoe UI" pitchFamily="34" charset="0"/>
                <a:cs typeface="Segoe UI" pitchFamily="34" charset="0"/>
              </a:defRPr>
            </a:lvl1pPr>
            <a:lvl2pPr marL="800100" indent="-342900" algn="l" defTabSz="914400" rtl="0" eaLnBrk="1" latinLnBrk="0" hangingPunct="1">
              <a:spcBef>
                <a:spcPct val="20000"/>
              </a:spcBef>
              <a:buClr>
                <a:srgbClr val="0070C0"/>
              </a:buClr>
              <a:buFont typeface="Arial" pitchFamily="34" charset="0"/>
              <a:buChar char="•"/>
              <a:defRPr sz="2400" b="0" kern="1200">
                <a:solidFill>
                  <a:schemeClr val="tx1"/>
                </a:solidFill>
                <a:latin typeface="Segoe UI" pitchFamily="34" charset="0"/>
                <a:ea typeface="Segoe UI" pitchFamily="34" charset="0"/>
                <a:cs typeface="Segoe UI" pitchFamily="34" charset="0"/>
              </a:defRPr>
            </a:lvl2pPr>
            <a:lvl3pPr marL="1257300" indent="-342900" algn="l" defTabSz="914400" rtl="0" eaLnBrk="1" latinLnBrk="0" hangingPunct="1">
              <a:spcBef>
                <a:spcPct val="20000"/>
              </a:spcBef>
              <a:buClr>
                <a:srgbClr val="0070C0"/>
              </a:buClr>
              <a:buFont typeface="Arial" pitchFamily="34" charset="0"/>
              <a:buChar char="•"/>
              <a:defRPr sz="2000" b="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ct val="20000"/>
              </a:spcBef>
              <a:spcAft>
                <a:spcPts val="0"/>
              </a:spcAft>
              <a:buClr>
                <a:srgbClr val="0070C0"/>
              </a:buClr>
              <a:buSzTx/>
              <a:buFont typeface="Arial" pitchFamily="34" charset="0"/>
              <a:buNone/>
              <a:tabLst/>
              <a:defRPr/>
            </a:pPr>
            <a:r>
              <a:rPr kumimoji="0" lang="fr-FR" sz="2400" b="0" i="0" u="none" strike="noStrike" kern="1200" cap="none" spc="0" normalizeH="0" baseline="0" smtClean="0">
                <a:ln>
                  <a:noFill/>
                </a:ln>
                <a:solidFill>
                  <a:sysClr val="windowText" lastClr="000000"/>
                </a:solidFill>
                <a:effectLst/>
                <a:uLnTx/>
                <a:uFillTx/>
                <a:latin typeface="Segoe UI" pitchFamily="34" charset="0"/>
                <a:ea typeface="Segoe UI" pitchFamily="34" charset="0"/>
                <a:cs typeface="Segoe UI" pitchFamily="34" charset="0"/>
              </a:rPr>
              <a:t>Utilisateur</a:t>
            </a:r>
            <a:endParaRPr kumimoji="0" lang="fr-FR" sz="2400" b="0" i="0" u="none" strike="noStrike" kern="1200" cap="none" spc="0" normalizeH="0" baseline="0">
              <a:ln>
                <a:noFill/>
              </a:ln>
              <a:solidFill>
                <a:sysClr val="windowText" lastClr="000000"/>
              </a:solidFill>
              <a:effectLst/>
              <a:uLnTx/>
              <a:uFillTx/>
              <a:latin typeface="Segoe UI" pitchFamily="34" charset="0"/>
              <a:ea typeface="Segoe UI" pitchFamily="34" charset="0"/>
              <a:cs typeface="Segoe UI" pitchFamily="34" charset="0"/>
            </a:endParaRPr>
          </a:p>
        </p:txBody>
      </p:sp>
      <p:sp>
        <p:nvSpPr>
          <p:cNvPr id="50" name="Text Placeholder 13"/>
          <p:cNvSpPr txBox="1">
            <a:spLocks/>
          </p:cNvSpPr>
          <p:nvPr/>
        </p:nvSpPr>
        <p:spPr>
          <a:xfrm>
            <a:off x="5184065" y="4830469"/>
            <a:ext cx="3090953" cy="369332"/>
          </a:xfrm>
          <a:prstGeom prst="rect">
            <a:avLst/>
          </a:prstGeom>
          <a:noFill/>
        </p:spPr>
        <p:txBody>
          <a:bodyPr vert="horz" wrap="square" lIns="91440" tIns="45720" rIns="91440" bIns="45720" rtlCol="0">
            <a:spAutoFit/>
          </a:bodyPr>
          <a:lstStyle>
            <a:lvl1pPr marL="457200" indent="-457200" algn="l" defTabSz="914400" rtl="0" eaLnBrk="1" latinLnBrk="0" hangingPunct="1">
              <a:spcBef>
                <a:spcPct val="20000"/>
              </a:spcBef>
              <a:buClr>
                <a:srgbClr val="0070C0"/>
              </a:buClr>
              <a:buFont typeface="Arial" pitchFamily="34" charset="0"/>
              <a:buChar char="•"/>
              <a:defRPr sz="2800" b="0" kern="1200">
                <a:solidFill>
                  <a:schemeClr val="tx1"/>
                </a:solidFill>
                <a:latin typeface="Segoe UI" pitchFamily="34" charset="0"/>
                <a:ea typeface="Segoe UI" pitchFamily="34" charset="0"/>
                <a:cs typeface="Segoe UI" pitchFamily="34" charset="0"/>
              </a:defRPr>
            </a:lvl1pPr>
            <a:lvl2pPr marL="800100" indent="-342900" algn="l" defTabSz="914400" rtl="0" eaLnBrk="1" latinLnBrk="0" hangingPunct="1">
              <a:spcBef>
                <a:spcPct val="20000"/>
              </a:spcBef>
              <a:buClr>
                <a:srgbClr val="0070C0"/>
              </a:buClr>
              <a:buFont typeface="Arial" pitchFamily="34" charset="0"/>
              <a:buChar char="•"/>
              <a:defRPr sz="2400" b="0" kern="1200">
                <a:solidFill>
                  <a:schemeClr val="tx1"/>
                </a:solidFill>
                <a:latin typeface="Segoe UI" pitchFamily="34" charset="0"/>
                <a:ea typeface="Segoe UI" pitchFamily="34" charset="0"/>
                <a:cs typeface="Segoe UI" pitchFamily="34" charset="0"/>
              </a:defRPr>
            </a:lvl2pPr>
            <a:lvl3pPr marL="1257300" indent="-342900" algn="l" defTabSz="914400" rtl="0" eaLnBrk="1" latinLnBrk="0" hangingPunct="1">
              <a:spcBef>
                <a:spcPct val="20000"/>
              </a:spcBef>
              <a:buClr>
                <a:srgbClr val="0070C0"/>
              </a:buClr>
              <a:buFont typeface="Arial" pitchFamily="34" charset="0"/>
              <a:buChar char="•"/>
              <a:defRPr sz="2000" b="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ct val="20000"/>
              </a:spcBef>
              <a:spcAft>
                <a:spcPts val="0"/>
              </a:spcAft>
              <a:buClr>
                <a:srgbClr val="0070C0"/>
              </a:buClr>
              <a:buSzTx/>
              <a:buFont typeface="Arial" pitchFamily="34" charset="0"/>
              <a:buNone/>
              <a:tabLst/>
              <a:defRPr/>
            </a:pPr>
            <a:r>
              <a:rPr kumimoji="0" lang="fr-FR" sz="1800" b="0" i="0" u="none" strike="noStrike" kern="1200" cap="none" spc="0" normalizeH="0" baseline="0" smtClean="0">
                <a:ln>
                  <a:noFill/>
                </a:ln>
                <a:solidFill>
                  <a:sysClr val="windowText" lastClr="000000"/>
                </a:solidFill>
                <a:effectLst/>
                <a:uLnTx/>
                <a:uFillTx/>
                <a:latin typeface="Segoe UI" pitchFamily="34" charset="0"/>
                <a:ea typeface="Segoe UI" pitchFamily="34" charset="0"/>
                <a:cs typeface="Segoe UI" pitchFamily="34" charset="0"/>
              </a:rPr>
              <a:t>Moteur de classification</a:t>
            </a:r>
            <a:endParaRPr kumimoji="0" lang="fr-FR" sz="1800" b="0" i="0" u="none" strike="noStrike" kern="1200" cap="none" spc="0" normalizeH="0" baseline="0">
              <a:ln>
                <a:noFill/>
              </a:ln>
              <a:solidFill>
                <a:sysClr val="windowText" lastClr="000000"/>
              </a:solidFill>
              <a:effectLst/>
              <a:uLnTx/>
              <a:uFillTx/>
              <a:latin typeface="Segoe UI" pitchFamily="34" charset="0"/>
              <a:ea typeface="Segoe UI" pitchFamily="34" charset="0"/>
              <a:cs typeface="Segoe UI" pitchFamily="34" charset="0"/>
            </a:endParaRPr>
          </a:p>
        </p:txBody>
      </p:sp>
      <p:cxnSp>
        <p:nvCxnSpPr>
          <p:cNvPr id="51" name="Straight Arrow Connector 50"/>
          <p:cNvCxnSpPr>
            <a:stCxn id="59" idx="2"/>
          </p:cNvCxnSpPr>
          <p:nvPr/>
        </p:nvCxnSpPr>
        <p:spPr>
          <a:xfrm>
            <a:off x="4873198" y="2279329"/>
            <a:ext cx="1830216" cy="1229264"/>
          </a:xfrm>
          <a:prstGeom prst="straightConnector1">
            <a:avLst/>
          </a:prstGeom>
          <a:noFill/>
          <a:ln w="57150" cap="flat" cmpd="sng" algn="ctr">
            <a:solidFill>
              <a:srgbClr val="FF0000"/>
            </a:solidFill>
            <a:prstDash val="solid"/>
            <a:tailEnd type="arrow"/>
          </a:ln>
          <a:effectLst/>
        </p:spPr>
      </p:cxnSp>
      <p:cxnSp>
        <p:nvCxnSpPr>
          <p:cNvPr id="52" name="Straight Arrow Connector 51"/>
          <p:cNvCxnSpPr/>
          <p:nvPr/>
        </p:nvCxnSpPr>
        <p:spPr>
          <a:xfrm flipH="1">
            <a:off x="2136776" y="2514600"/>
            <a:ext cx="2383022" cy="1393250"/>
          </a:xfrm>
          <a:prstGeom prst="straightConnector1">
            <a:avLst/>
          </a:prstGeom>
          <a:noFill/>
          <a:ln w="57150" cap="flat" cmpd="sng" algn="ctr">
            <a:solidFill>
              <a:srgbClr val="FF0000"/>
            </a:solidFill>
            <a:prstDash val="solid"/>
            <a:tailEnd type="arrow"/>
          </a:ln>
          <a:effectLst/>
        </p:spPr>
      </p:cxnSp>
      <p:cxnSp>
        <p:nvCxnSpPr>
          <p:cNvPr id="53" name="Straight Arrow Connector 52"/>
          <p:cNvCxnSpPr/>
          <p:nvPr/>
        </p:nvCxnSpPr>
        <p:spPr>
          <a:xfrm flipV="1">
            <a:off x="5376881" y="4023048"/>
            <a:ext cx="1622036" cy="826951"/>
          </a:xfrm>
          <a:prstGeom prst="straightConnector1">
            <a:avLst/>
          </a:prstGeom>
          <a:noFill/>
          <a:ln w="57150" cap="flat" cmpd="sng" algn="ctr">
            <a:solidFill>
              <a:srgbClr val="FF0000"/>
            </a:solidFill>
            <a:prstDash val="solid"/>
            <a:tailEnd type="arrow"/>
          </a:ln>
          <a:effectLst/>
        </p:spPr>
      </p:cxnSp>
      <p:cxnSp>
        <p:nvCxnSpPr>
          <p:cNvPr id="54" name="Straight Arrow Connector 53"/>
          <p:cNvCxnSpPr/>
          <p:nvPr/>
        </p:nvCxnSpPr>
        <p:spPr>
          <a:xfrm>
            <a:off x="2136775" y="4379913"/>
            <a:ext cx="1930053" cy="615047"/>
          </a:xfrm>
          <a:prstGeom prst="straightConnector1">
            <a:avLst/>
          </a:prstGeom>
          <a:noFill/>
          <a:ln w="57150" cap="flat" cmpd="sng" algn="ctr">
            <a:solidFill>
              <a:srgbClr val="FF0000"/>
            </a:solidFill>
            <a:prstDash val="solid"/>
            <a:tailEnd type="arrow"/>
          </a:ln>
          <a:effectLst/>
        </p:spPr>
      </p:cxnSp>
      <p:sp>
        <p:nvSpPr>
          <p:cNvPr id="55" name="AutoShape 19"/>
          <p:cNvSpPr>
            <a:spLocks noChangeArrowheads="1"/>
          </p:cNvSpPr>
          <p:nvPr/>
        </p:nvSpPr>
        <p:spPr bwMode="auto">
          <a:xfrm>
            <a:off x="3927377" y="1563302"/>
            <a:ext cx="325438" cy="379412"/>
          </a:xfrm>
          <a:prstGeom prst="roundRect">
            <a:avLst>
              <a:gd name="adj" fmla="val 0"/>
            </a:avLst>
          </a:prstGeom>
          <a:no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smtClean="0">
                <a:ln>
                  <a:noFill/>
                </a:ln>
                <a:effectLst/>
                <a:uLnTx/>
                <a:uFillTx/>
                <a:latin typeface="Segoe UI" pitchFamily="34" charset="0"/>
                <a:ea typeface="Segoe UI" pitchFamily="34" charset="0"/>
                <a:cs typeface="Segoe UI" pitchFamily="34" charset="0"/>
              </a:rPr>
              <a:t>1</a:t>
            </a:r>
            <a:endParaRPr kumimoji="0" lang="fr-FR" sz="1800" b="1" i="0" u="none" strike="noStrike" kern="0" cap="none" spc="0" normalizeH="0" baseline="0">
              <a:ln>
                <a:noFill/>
              </a:ln>
              <a:effectLst/>
              <a:uLnTx/>
              <a:uFillTx/>
              <a:latin typeface="Segoe UI" pitchFamily="34" charset="0"/>
              <a:ea typeface="Segoe UI" pitchFamily="34" charset="0"/>
              <a:cs typeface="Segoe UI" pitchFamily="34" charset="0"/>
            </a:endParaRPr>
          </a:p>
        </p:txBody>
      </p:sp>
      <p:sp>
        <p:nvSpPr>
          <p:cNvPr id="56" name="AutoShape 17"/>
          <p:cNvSpPr>
            <a:spLocks noChangeArrowheads="1"/>
          </p:cNvSpPr>
          <p:nvPr/>
        </p:nvSpPr>
        <p:spPr bwMode="auto">
          <a:xfrm>
            <a:off x="2807957" y="4712461"/>
            <a:ext cx="325437" cy="379412"/>
          </a:xfrm>
          <a:prstGeom prst="roundRect">
            <a:avLst>
              <a:gd name="adj" fmla="val 0"/>
            </a:avLst>
          </a:prstGeom>
          <a:no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smtClean="0">
                <a:ln>
                  <a:noFill/>
                </a:ln>
                <a:effectLst/>
                <a:uLnTx/>
                <a:uFillTx/>
                <a:latin typeface="Segoe UI" pitchFamily="34" charset="0"/>
                <a:ea typeface="Segoe UI" pitchFamily="34" charset="0"/>
                <a:cs typeface="Segoe UI" pitchFamily="34" charset="0"/>
              </a:rPr>
              <a:t>2</a:t>
            </a:r>
            <a:endParaRPr kumimoji="0" lang="fr-FR" sz="1800" b="1" i="0" u="none" strike="noStrike" kern="0" cap="none" spc="0" normalizeH="0" baseline="0">
              <a:ln>
                <a:noFill/>
              </a:ln>
              <a:effectLst/>
              <a:uLnTx/>
              <a:uFillTx/>
              <a:latin typeface="Segoe UI" pitchFamily="34" charset="0"/>
              <a:ea typeface="Segoe UI" pitchFamily="34" charset="0"/>
              <a:cs typeface="Segoe UI" pitchFamily="34" charset="0"/>
            </a:endParaRPr>
          </a:p>
        </p:txBody>
      </p:sp>
      <p:sp>
        <p:nvSpPr>
          <p:cNvPr id="57" name="AutoShape 18"/>
          <p:cNvSpPr>
            <a:spLocks noChangeArrowheads="1"/>
          </p:cNvSpPr>
          <p:nvPr/>
        </p:nvSpPr>
        <p:spPr bwMode="auto">
          <a:xfrm>
            <a:off x="6096726" y="4462860"/>
            <a:ext cx="325437" cy="379412"/>
          </a:xfrm>
          <a:prstGeom prst="roundRect">
            <a:avLst>
              <a:gd name="adj" fmla="val 0"/>
            </a:avLst>
          </a:prstGeom>
          <a:no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smtClean="0">
                <a:ln>
                  <a:noFill/>
                </a:ln>
                <a:effectLst/>
                <a:uLnTx/>
                <a:uFillTx/>
                <a:latin typeface="Segoe UI" pitchFamily="34" charset="0"/>
                <a:ea typeface="Segoe UI" pitchFamily="34" charset="0"/>
                <a:cs typeface="Segoe UI" pitchFamily="34" charset="0"/>
              </a:rPr>
              <a:t>3</a:t>
            </a:r>
            <a:endParaRPr kumimoji="0" lang="fr-FR" sz="1800" b="1" i="0" u="none" strike="noStrike" kern="0" cap="none" spc="0" normalizeH="0" baseline="0">
              <a:ln>
                <a:noFill/>
              </a:ln>
              <a:effectLst/>
              <a:uLnTx/>
              <a:uFillTx/>
              <a:latin typeface="Segoe UI" pitchFamily="34" charset="0"/>
              <a:ea typeface="Segoe UI" pitchFamily="34" charset="0"/>
              <a:cs typeface="Segoe UI" pitchFamily="34" charset="0"/>
            </a:endParaRPr>
          </a:p>
        </p:txBody>
      </p:sp>
      <p:sp>
        <p:nvSpPr>
          <p:cNvPr id="58" name="AutoShape 23"/>
          <p:cNvSpPr>
            <a:spLocks noChangeArrowheads="1"/>
          </p:cNvSpPr>
          <p:nvPr/>
        </p:nvSpPr>
        <p:spPr bwMode="auto">
          <a:xfrm>
            <a:off x="5827626" y="3248488"/>
            <a:ext cx="325437" cy="379412"/>
          </a:xfrm>
          <a:prstGeom prst="roundRect">
            <a:avLst>
              <a:gd name="adj" fmla="val 0"/>
            </a:avLst>
          </a:prstGeom>
          <a:no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smtClean="0">
                <a:ln>
                  <a:noFill/>
                </a:ln>
                <a:effectLst/>
                <a:uLnTx/>
                <a:uFillTx/>
                <a:latin typeface="Segoe UI" pitchFamily="34" charset="0"/>
                <a:ea typeface="Segoe UI" pitchFamily="34" charset="0"/>
                <a:cs typeface="Segoe UI" pitchFamily="34" charset="0"/>
              </a:rPr>
              <a:t>4</a:t>
            </a:r>
            <a:endParaRPr kumimoji="0" lang="fr-FR" sz="1800" b="1" i="0" u="none" strike="noStrike" kern="0" cap="none" spc="0" normalizeH="0" baseline="0">
              <a:ln>
                <a:noFill/>
              </a:ln>
              <a:effectLst/>
              <a:uLnTx/>
              <a:uFillTx/>
              <a:latin typeface="Segoe UI" pitchFamily="34" charset="0"/>
              <a:ea typeface="Segoe UI" pitchFamily="34" charset="0"/>
              <a:cs typeface="Segoe UI" pitchFamily="34" charset="0"/>
            </a:endParaRPr>
          </a:p>
        </p:txBody>
      </p:sp>
      <p:pic>
        <p:nvPicPr>
          <p:cNvPr id="59" name="Picture 2" descr="C:\Users\Sally\Desktop\ID Resources\MSL_PNG_Object_ Library\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5825" y="1226687"/>
            <a:ext cx="894746" cy="1052642"/>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 descr="C:\Users\Sally\Desktop\ID Resources\MSL_PNG_Object_ Library\Book_Op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0447" y="2044592"/>
            <a:ext cx="8763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C:\Users\Sally\Desktop\ID Resources\MSL_PNG_Object_ Library\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3415" y="2861303"/>
            <a:ext cx="894746" cy="1052642"/>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C:\Users\Sally\Desktop\ID Resources\MSL_PNG_Object_ Library\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4145" y="3015705"/>
            <a:ext cx="894746" cy="1052642"/>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descr="C:\Users\Sally\Desktop\ID Resources\MSL_PNG_Object_ Library\Document_Writing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6153" y="3554127"/>
            <a:ext cx="451833" cy="735372"/>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5" descr="C:\Users\Sally\Desktop\ID Resources\MSL_PNG_Object_ Library\Security_Secur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52812" y="3753928"/>
            <a:ext cx="324069" cy="520592"/>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 descr="C:\Users\Sally\Desktop\ID Resources\MSL_PNG_Object_ Library\ServerProces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06747" y="4554281"/>
            <a:ext cx="866775" cy="66525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C:\Users\Sally\Desktop\ID Resources\MSL_PNG_Object_ Library\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2001" y="4323678"/>
            <a:ext cx="894746" cy="1052642"/>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7" descr="C:\Users\Sally\Desktop\ID Resources\MSL_PNG_Object_ Library\Folder_OpenWithDocumentWritin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06600" y="4773527"/>
            <a:ext cx="647694" cy="755329"/>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 descr="C:\Users\Sally\Desktop\ID Resources\MSL_PNG_Object_ Library\Document_Writing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4488" y="3894293"/>
            <a:ext cx="451833" cy="735372"/>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8" descr="C:\Users\Sally\Desktop\ID Resources\MSL_PNG_Object_ Library\LaptopComputer.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55213" y="3512696"/>
            <a:ext cx="1216946" cy="1337303"/>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9" descr="C:\Users\Sally\Desktop\ID Resources\MSL_PNG_Object_ Library\User_Half03.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6812" y="3947190"/>
            <a:ext cx="726874" cy="1144683"/>
          </a:xfrm>
          <a:prstGeom prst="rect">
            <a:avLst/>
          </a:prstGeom>
          <a:noFill/>
          <a:extLst>
            <a:ext uri="{909E8E84-426E-40DD-AFC4-6F175D3DCCD1}">
              <a14:hiddenFill xmlns:a14="http://schemas.microsoft.com/office/drawing/2010/main">
                <a:solidFill>
                  <a:srgbClr val="FFFFFF"/>
                </a:solidFill>
              </a14:hiddenFill>
            </a:ext>
          </a:extLst>
        </p:spPr>
      </p:pic>
      <p:cxnSp>
        <p:nvCxnSpPr>
          <p:cNvPr id="71" name="Straight Arrow Connector 70"/>
          <p:cNvCxnSpPr/>
          <p:nvPr/>
        </p:nvCxnSpPr>
        <p:spPr>
          <a:xfrm flipH="1">
            <a:off x="5477986" y="3554127"/>
            <a:ext cx="944178" cy="19980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37" name="Group 54"/>
          <p:cNvGrpSpPr>
            <a:grpSpLocks/>
          </p:cNvGrpSpPr>
          <p:nvPr/>
        </p:nvGrpSpPr>
        <p:grpSpPr bwMode="auto">
          <a:xfrm>
            <a:off x="8046720" y="6280150"/>
            <a:ext cx="914400" cy="425450"/>
            <a:chOff x="384" y="3024"/>
            <a:chExt cx="720" cy="336"/>
          </a:xfrm>
        </p:grpSpPr>
        <p:sp>
          <p:nvSpPr>
            <p:cNvPr id="38" name="Oval 55"/>
            <p:cNvSpPr>
              <a:spLocks noChangeArrowheads="1"/>
            </p:cNvSpPr>
            <p:nvPr/>
          </p:nvSpPr>
          <p:spPr bwMode="auto">
            <a:xfrm>
              <a:off x="384" y="3024"/>
              <a:ext cx="720" cy="336"/>
            </a:xfrm>
            <a:prstGeom prst="ellipse">
              <a:avLst/>
            </a:prstGeom>
            <a:gradFill rotWithShape="0">
              <a:gsLst>
                <a:gs pos="0">
                  <a:srgbClr val="666699"/>
                </a:gs>
                <a:gs pos="100000">
                  <a:srgbClr val="99CCFF"/>
                </a:gs>
              </a:gsLst>
              <a:lin ang="5400000" scaled="1"/>
            </a:gradFill>
            <a:ln w="9525" algn="ctr">
              <a:noFill/>
              <a:round/>
              <a:headEnd/>
              <a:tailEnd/>
            </a:ln>
            <a:effectLst>
              <a:outerShdw dist="17961" dir="2700000" algn="ctr" rotWithShape="0">
                <a:srgbClr val="969696"/>
              </a:outerShdw>
            </a:effectLst>
          </p:spPr>
          <p:txBody>
            <a:bodyPr wrap="none" anchor="ctr"/>
            <a:lstStyle/>
            <a:p>
              <a:pPr>
                <a:defRPr/>
              </a:pPr>
              <a:endParaRPr lang="fr-FR">
                <a:solidFill>
                  <a:prstClr val="black"/>
                </a:solidFill>
              </a:endParaRPr>
            </a:p>
          </p:txBody>
        </p:sp>
        <p:grpSp>
          <p:nvGrpSpPr>
            <p:cNvPr id="39" name="Group 56"/>
            <p:cNvGrpSpPr>
              <a:grpSpLocks/>
            </p:cNvGrpSpPr>
            <p:nvPr/>
          </p:nvGrpSpPr>
          <p:grpSpPr bwMode="auto">
            <a:xfrm>
              <a:off x="480" y="3096"/>
              <a:ext cx="240" cy="192"/>
              <a:chOff x="480" y="3096"/>
              <a:chExt cx="240" cy="192"/>
            </a:xfrm>
          </p:grpSpPr>
          <p:sp>
            <p:nvSpPr>
              <p:cNvPr id="40" name="Oval 57"/>
              <p:cNvSpPr>
                <a:spLocks noChangeArrowheads="1"/>
              </p:cNvSpPr>
              <p:nvPr/>
            </p:nvSpPr>
            <p:spPr bwMode="auto">
              <a:xfrm>
                <a:off x="480" y="3096"/>
                <a:ext cx="240" cy="192"/>
              </a:xfrm>
              <a:prstGeom prst="ellipse">
                <a:avLst/>
              </a:prstGeom>
              <a:gradFill rotWithShape="0">
                <a:gsLst>
                  <a:gs pos="0">
                    <a:srgbClr val="666699"/>
                  </a:gs>
                  <a:gs pos="100000">
                    <a:srgbClr val="99CCFF"/>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fr-FR">
                  <a:solidFill>
                    <a:prstClr val="black"/>
                  </a:solidFill>
                </a:endParaRPr>
              </a:p>
            </p:txBody>
          </p:sp>
          <p:sp>
            <p:nvSpPr>
              <p:cNvPr id="41" name="Freeform 58"/>
              <p:cNvSpPr>
                <a:spLocks/>
              </p:cNvSpPr>
              <p:nvPr/>
            </p:nvSpPr>
            <p:spPr bwMode="auto">
              <a:xfrm>
                <a:off x="539" y="3123"/>
                <a:ext cx="139" cy="133"/>
              </a:xfrm>
              <a:custGeom>
                <a:avLst/>
                <a:gdLst/>
                <a:ahLst/>
                <a:cxnLst>
                  <a:cxn ang="0">
                    <a:pos x="0" y="0"/>
                  </a:cxn>
                  <a:cxn ang="0">
                    <a:pos x="0" y="576"/>
                  </a:cxn>
                  <a:cxn ang="0">
                    <a:pos x="432" y="288"/>
                  </a:cxn>
                  <a:cxn ang="0">
                    <a:pos x="0" y="0"/>
                  </a:cxn>
                </a:cxnLst>
                <a:rect l="0" t="0" r="r" b="b"/>
                <a:pathLst>
                  <a:path w="432" h="576">
                    <a:moveTo>
                      <a:pt x="0" y="0"/>
                    </a:moveTo>
                    <a:cubicBezTo>
                      <a:pt x="0" y="0"/>
                      <a:pt x="91" y="226"/>
                      <a:pt x="0" y="576"/>
                    </a:cubicBezTo>
                    <a:cubicBezTo>
                      <a:pt x="216" y="432"/>
                      <a:pt x="432" y="288"/>
                      <a:pt x="432" y="288"/>
                    </a:cubicBezTo>
                    <a:lnTo>
                      <a:pt x="0" y="0"/>
                    </a:lnTo>
                    <a:close/>
                  </a:path>
                </a:pathLst>
              </a:custGeom>
              <a:gradFill rotWithShape="1">
                <a:gsLst>
                  <a:gs pos="0">
                    <a:srgbClr val="FFFFCC"/>
                  </a:gs>
                  <a:gs pos="100000">
                    <a:srgbClr val="FFCC66"/>
                  </a:gs>
                </a:gsLst>
                <a:lin ang="18900000" scaled="1"/>
              </a:gradFill>
              <a:ln w="9525" cap="flat" cmpd="sng">
                <a:solidFill>
                  <a:srgbClr val="666699"/>
                </a:solidFill>
                <a:prstDash val="solid"/>
                <a:round/>
                <a:headEnd type="none" w="med" len="med"/>
                <a:tailEnd type="none" w="med" len="med"/>
              </a:ln>
              <a:effectLst>
                <a:outerShdw dist="17961" dir="8100000" algn="ctr" rotWithShape="0">
                  <a:schemeClr val="tx1"/>
                </a:outerShdw>
              </a:effectLst>
            </p:spPr>
            <p:txBody>
              <a:bodyPr wrap="none" anchor="ctr"/>
              <a:lstStyle/>
              <a:p>
                <a:pPr>
                  <a:defRPr/>
                </a:pPr>
                <a:endParaRPr lang="fr-FR">
                  <a:solidFill>
                    <a:prstClr val="black"/>
                  </a:solidFill>
                </a:endParaRPr>
              </a:p>
            </p:txBody>
          </p:sp>
        </p:grpSp>
      </p:grpSp>
      <p:grpSp>
        <p:nvGrpSpPr>
          <p:cNvPr id="77" name="Group 59"/>
          <p:cNvGrpSpPr>
            <a:grpSpLocks/>
          </p:cNvGrpSpPr>
          <p:nvPr/>
        </p:nvGrpSpPr>
        <p:grpSpPr bwMode="auto">
          <a:xfrm>
            <a:off x="8562702" y="6373768"/>
            <a:ext cx="304800" cy="244475"/>
            <a:chOff x="768" y="3096"/>
            <a:chExt cx="240" cy="192"/>
          </a:xfrm>
        </p:grpSpPr>
        <p:sp>
          <p:nvSpPr>
            <p:cNvPr id="78" name="Oval 60"/>
            <p:cNvSpPr>
              <a:spLocks noChangeArrowheads="1"/>
            </p:cNvSpPr>
            <p:nvPr/>
          </p:nvSpPr>
          <p:spPr bwMode="auto">
            <a:xfrm>
              <a:off x="768" y="3096"/>
              <a:ext cx="240" cy="192"/>
            </a:xfrm>
            <a:prstGeom prst="ellipse">
              <a:avLst/>
            </a:prstGeom>
            <a:gradFill rotWithShape="0">
              <a:gsLst>
                <a:gs pos="0">
                  <a:srgbClr val="666699"/>
                </a:gs>
                <a:gs pos="100000">
                  <a:srgbClr val="99CCFF"/>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fr-FR">
                <a:solidFill>
                  <a:prstClr val="black"/>
                </a:solidFill>
              </a:endParaRPr>
            </a:p>
          </p:txBody>
        </p:sp>
        <p:sp>
          <p:nvSpPr>
            <p:cNvPr id="79" name="Rectangle 61"/>
            <p:cNvSpPr>
              <a:spLocks noChangeArrowheads="1"/>
            </p:cNvSpPr>
            <p:nvPr/>
          </p:nvSpPr>
          <p:spPr bwMode="auto">
            <a:xfrm>
              <a:off x="841" y="3145"/>
              <a:ext cx="95" cy="96"/>
            </a:xfrm>
            <a:prstGeom prst="rect">
              <a:avLst/>
            </a:prstGeom>
            <a:gradFill rotWithShape="1">
              <a:gsLst>
                <a:gs pos="0">
                  <a:srgbClr val="FFFFCC"/>
                </a:gs>
                <a:gs pos="100000">
                  <a:srgbClr val="FFCC66"/>
                </a:gs>
              </a:gsLst>
              <a:lin ang="18900000" scaled="1"/>
            </a:gradFill>
            <a:ln w="9525" algn="ctr">
              <a:solidFill>
                <a:srgbClr val="666699"/>
              </a:solidFill>
              <a:miter lim="800000"/>
              <a:headEnd/>
              <a:tailEnd/>
            </a:ln>
            <a:effectLst>
              <a:outerShdw dist="17961" dir="8100000" algn="ctr" rotWithShape="0">
                <a:schemeClr val="tx1"/>
              </a:outerShdw>
            </a:effectLst>
          </p:spPr>
          <p:txBody>
            <a:bodyPr wrap="none" anchor="ctr"/>
            <a:lstStyle/>
            <a:p>
              <a:pPr>
                <a:defRPr/>
              </a:pPr>
              <a:endParaRPr lang="fr-FR">
                <a:solidFill>
                  <a:prstClr val="black"/>
                </a:solidFill>
              </a:endParaRPr>
            </a:p>
          </p:txBody>
        </p:sp>
      </p:grpSp>
    </p:spTree>
    <p:extLst>
      <p:ext uri="{BB962C8B-B14F-4D97-AF65-F5344CB8AC3E}">
        <p14:creationId xmlns:p14="http://schemas.microsoft.com/office/powerpoint/2010/main" val="825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10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10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Lst>
  </p:timing>
</p:sld>
</file>

<file path=ppt/slides/slide45.xml><?xml version="1.0" encoding="utf-8"?>
<p:sld xmlns:a="http://schemas.openxmlformats.org/drawingml/2006/main" xmlns:r="http://schemas.openxmlformats.org/officeDocument/2006/relationships" xmlns:p="http://schemas.openxmlformats.org/presentationml/2006/main">
  <p:cSld name="8b7e78fb-4372-4b1e-8d60-e72fae82b5e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Démonstration : Déployer le chiffrement des fichiers Office</a:t>
            </a:r>
            <a:endParaRPr lang="fr-FR" sz="2600" dirty="0"/>
          </a:p>
        </p:txBody>
      </p:sp>
      <p:sp>
        <p:nvSpPr>
          <p:cNvPr id="4" name="Title 1"/>
          <p:cNvSpPr txBox="1">
            <a:spLocks/>
          </p:cNvSpPr>
          <p:nvPr/>
        </p:nvSpPr>
        <p:spPr>
          <a:xfrm>
            <a:off x="457200" y="0"/>
            <a:ext cx="8229600" cy="822960"/>
          </a:xfrm>
          <a:prstGeom prst="rect">
            <a:avLst/>
          </a:prstGeom>
        </p:spPr>
        <p:txBody>
          <a:bodyPr vert="horz" lIns="91440" tIns="45720" rIns="91440" bIns="45720" rtlCol="0" anchor="ctr">
            <a:no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800" b="0" i="0" u="none" strike="noStrike" kern="120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endParaRPr>
          </a:p>
        </p:txBody>
      </p:sp>
      <p:sp>
        <p:nvSpPr>
          <p:cNvPr id="5" name="Rectangle 4"/>
          <p:cNvSpPr/>
          <p:nvPr/>
        </p:nvSpPr>
        <p:spPr>
          <a:xfrm>
            <a:off x="457200" y="1066800"/>
            <a:ext cx="8278238" cy="5257800"/>
          </a:xfrm>
          <a:prstGeom prst="rect">
            <a:avLst/>
          </a:prstGeom>
        </p:spPr>
        <p:txBody>
          <a:bodyPr wrap="square">
            <a:no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R="0" lvl="0" defTabSz="914400" eaLnBrk="1" fontAlgn="auto" latinLnBrk="0" hangingPunct="1">
              <a:spcBef>
                <a:spcPts val="0"/>
              </a:spcBef>
              <a:spcAft>
                <a:spcPts val="300"/>
              </a:spcAft>
              <a:buClr>
                <a:srgbClr val="0070C0"/>
              </a:buClr>
              <a:buSzTx/>
              <a:tabLst/>
              <a:defRPr/>
            </a:pPr>
            <a:r>
              <a:rPr lang="fr-FR" sz="2800" b="0" kern="0" smtClean="0">
                <a:solidFill>
                  <a:sysClr val="windowText" lastClr="000000"/>
                </a:solidFill>
                <a:latin typeface="Segoe UI" pitchFamily="34" charset="0"/>
                <a:ea typeface="Segoe UI" pitchFamily="34" charset="0"/>
                <a:cs typeface="Segoe UI" pitchFamily="34" charset="0"/>
              </a:rPr>
              <a:t>Dans cette démonstration, vous allez apprendre à</a:t>
            </a:r>
          </a:p>
          <a:p>
            <a:pPr marL="228600" marR="0" lvl="0" indent="-228600" defTabSz="914400" eaLnBrk="1" fontAlgn="auto" latinLnBrk="0" hangingPunct="1">
              <a:spcBef>
                <a:spcPts val="0"/>
              </a:spcBef>
              <a:spcAft>
                <a:spcPts val="300"/>
              </a:spcAft>
              <a:buClr>
                <a:srgbClr val="569AD2"/>
              </a:buClr>
              <a:buSzTx/>
              <a:buFont typeface="Arial" pitchFamily="34" charset="0"/>
              <a:buChar char="•"/>
              <a:tabLst/>
              <a:defRPr/>
            </a:pPr>
            <a:r>
              <a:rPr kumimoji="0" lang="fr-FR" sz="2400" b="0" i="0" u="none" strike="noStrike" kern="0" cap="none" spc="0" normalizeH="0" baseline="0" noProof="0" smtClean="0">
                <a:ln>
                  <a:noFill/>
                </a:ln>
                <a:solidFill>
                  <a:sysClr val="windowText" lastClr="000000"/>
                </a:solidFill>
                <a:effectLst/>
                <a:uLnTx/>
                <a:uFillTx/>
                <a:latin typeface="Segoe UI" pitchFamily="34" charset="0"/>
                <a:ea typeface="Segoe UI" pitchFamily="34" charset="0"/>
                <a:cs typeface="Segoe UI" pitchFamily="34" charset="0"/>
              </a:rPr>
              <a:t>Activer les propriétés des ressources</a:t>
            </a:r>
          </a:p>
          <a:p>
            <a:pPr marL="228600" indent="-228600" fontAlgn="auto">
              <a:spcBef>
                <a:spcPts val="0"/>
              </a:spcBef>
              <a:spcAft>
                <a:spcPts val="300"/>
              </a:spcAft>
              <a:buClr>
                <a:srgbClr val="569AD2"/>
              </a:buClr>
              <a:buFont typeface="Arial" pitchFamily="34" charset="0"/>
              <a:buChar char="•"/>
              <a:defRPr/>
            </a:pPr>
            <a:r>
              <a:rPr lang="fr-FR" sz="2400" b="0" kern="0" smtClean="0">
                <a:solidFill>
                  <a:sysClr val="windowText" lastClr="000000"/>
                </a:solidFill>
                <a:latin typeface="Segoe UI" pitchFamily="34" charset="0"/>
                <a:ea typeface="Segoe UI" pitchFamily="34" charset="0"/>
                <a:cs typeface="Segoe UI" pitchFamily="34" charset="0"/>
              </a:rPr>
              <a:t>Créer les règles de classification </a:t>
            </a:r>
          </a:p>
          <a:p>
            <a:pPr marL="228600" indent="-228600" fontAlgn="auto">
              <a:spcBef>
                <a:spcPts val="0"/>
              </a:spcBef>
              <a:spcAft>
                <a:spcPts val="300"/>
              </a:spcAft>
              <a:buClr>
                <a:srgbClr val="569AD2"/>
              </a:buClr>
              <a:buFont typeface="Arial" pitchFamily="34" charset="0"/>
              <a:buChar char="•"/>
              <a:defRPr/>
            </a:pPr>
            <a:r>
              <a:rPr lang="fr-FR" sz="2400" b="0" kern="0" smtClean="0">
                <a:solidFill>
                  <a:sysClr val="windowText" lastClr="000000"/>
                </a:solidFill>
                <a:latin typeface="Segoe UI" pitchFamily="34" charset="0"/>
                <a:ea typeface="Segoe UI" pitchFamily="34" charset="0"/>
                <a:cs typeface="Segoe UI" pitchFamily="34" charset="0"/>
              </a:rPr>
              <a:t>Utiliser les tâches de gestion des fichiers pour protéger automatiquement les documents avec AD RMS </a:t>
            </a:r>
          </a:p>
          <a:p>
            <a:pPr marL="228600" indent="-228600" fontAlgn="auto">
              <a:spcBef>
                <a:spcPts val="0"/>
              </a:spcBef>
              <a:spcAft>
                <a:spcPts val="300"/>
              </a:spcAft>
              <a:buClr>
                <a:srgbClr val="569AD2"/>
              </a:buClr>
              <a:buFont typeface="Arial" pitchFamily="34" charset="0"/>
              <a:buChar char="•"/>
              <a:defRPr/>
            </a:pPr>
            <a:r>
              <a:rPr lang="fr-FR" sz="2400" b="0" kern="0" smtClean="0">
                <a:solidFill>
                  <a:sysClr val="windowText" lastClr="000000"/>
                </a:solidFill>
                <a:latin typeface="Segoe UI" pitchFamily="34" charset="0"/>
                <a:ea typeface="Segoe UI" pitchFamily="34" charset="0"/>
                <a:cs typeface="Segoe UI" pitchFamily="34" charset="0"/>
              </a:rPr>
              <a:t>Afficher les résultats </a:t>
            </a:r>
          </a:p>
          <a:p>
            <a:pPr marL="228600" indent="-228600" fontAlgn="auto">
              <a:spcBef>
                <a:spcPts val="0"/>
              </a:spcBef>
              <a:spcAft>
                <a:spcPts val="300"/>
              </a:spcAft>
              <a:buClr>
                <a:srgbClr val="569AD2"/>
              </a:buClr>
              <a:buFont typeface="Arial" pitchFamily="34" charset="0"/>
              <a:buChar char="•"/>
              <a:defRPr/>
            </a:pPr>
            <a:r>
              <a:rPr lang="fr-FR" sz="2400" b="0" kern="0" smtClean="0">
                <a:solidFill>
                  <a:sysClr val="windowText" lastClr="000000"/>
                </a:solidFill>
                <a:latin typeface="Segoe UI" pitchFamily="34" charset="0"/>
                <a:ea typeface="Segoe UI" pitchFamily="34" charset="0"/>
                <a:cs typeface="Segoe UI" pitchFamily="34" charset="0"/>
              </a:rPr>
              <a:t>Vérifier la protection avec AD RMS</a:t>
            </a:r>
            <a:endParaRPr kumimoji="0" lang="fr-FR" sz="2800" b="0" i="0" u="none" strike="noStrike" kern="0" cap="none" spc="0" normalizeH="0" baseline="0" noProof="0" dirty="0">
              <a:ln>
                <a:noFill/>
              </a:ln>
              <a:solidFill>
                <a:sysClr val="windowText" lastClr="000000"/>
              </a:solidFill>
              <a:effectLst/>
              <a:uLnTx/>
              <a:uFillTx/>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272891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3331737"/>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3331737"/>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3331737"/>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333173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6b815f6b-9c51-4f3a-803e-ecd54c9b54aa">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fr-FR"/>
          </a:p>
        </p:txBody>
      </p:sp>
      <p:sp>
        <p:nvSpPr>
          <p:cNvPr id="57" name="Text Placeholder 2"/>
          <p:cNvSpPr txBox="1">
            <a:spLocks/>
          </p:cNvSpPr>
          <p:nvPr/>
        </p:nvSpPr>
        <p:spPr>
          <a:xfrm>
            <a:off x="457200" y="1066800"/>
            <a:ext cx="8229600" cy="5105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r-FR" b="1" smtClean="0">
                <a:solidFill>
                  <a:prstClr val="black"/>
                </a:solidFill>
              </a:rPr>
              <a:t> </a:t>
            </a:r>
            <a:endParaRPr lang="fr-FR" b="1">
              <a:solidFill>
                <a:prstClr val="black"/>
              </a:solidFill>
            </a:endParaRPr>
          </a:p>
        </p:txBody>
      </p:sp>
      <p:sp>
        <p:nvSpPr>
          <p:cNvPr id="58" name="TextBox 57"/>
          <p:cNvSpPr txBox="1"/>
          <p:nvPr/>
        </p:nvSpPr>
        <p:spPr>
          <a:xfrm>
            <a:off x="516470" y="1168401"/>
            <a:ext cx="2394874" cy="707886"/>
          </a:xfrm>
          <a:prstGeom prst="rect">
            <a:avLst/>
          </a:prstGeom>
          <a:noFill/>
        </p:spPr>
        <p:txBody>
          <a:bodyPr wrap="square" rtlCol="0">
            <a:spAutoFit/>
          </a:bodyPr>
          <a:lstStyle/>
          <a:p>
            <a:r>
              <a:rPr lang="fr-FR" sz="2000" b="1" smtClean="0">
                <a:solidFill>
                  <a:prstClr val="black"/>
                </a:solidFill>
                <a:latin typeface="Segoe UI" pitchFamily="34" charset="0"/>
                <a:ea typeface="Segoe UI" pitchFamily="34" charset="0"/>
                <a:cs typeface="Segoe UI" pitchFamily="34" charset="0"/>
              </a:rPr>
              <a:t>Serveur de bases de données</a:t>
            </a:r>
            <a:endParaRPr lang="fr-FR" sz="2000" b="1">
              <a:solidFill>
                <a:prstClr val="black"/>
              </a:solidFill>
              <a:latin typeface="Segoe UI" pitchFamily="34" charset="0"/>
              <a:ea typeface="Segoe UI" pitchFamily="34" charset="0"/>
              <a:cs typeface="Segoe UI" pitchFamily="34" charset="0"/>
            </a:endParaRPr>
          </a:p>
        </p:txBody>
      </p:sp>
      <p:sp>
        <p:nvSpPr>
          <p:cNvPr id="59" name="TextBox 58"/>
          <p:cNvSpPr txBox="1"/>
          <p:nvPr/>
        </p:nvSpPr>
        <p:spPr>
          <a:xfrm>
            <a:off x="3429000" y="1445976"/>
            <a:ext cx="2286000" cy="400110"/>
          </a:xfrm>
          <a:prstGeom prst="rect">
            <a:avLst/>
          </a:prstGeom>
          <a:noFill/>
        </p:spPr>
        <p:txBody>
          <a:bodyPr wrap="square" rtlCol="0">
            <a:spAutoFit/>
          </a:bodyPr>
          <a:lstStyle/>
          <a:p>
            <a:r>
              <a:rPr lang="fr-FR" sz="2000" b="1" smtClean="0">
                <a:solidFill>
                  <a:prstClr val="black"/>
                </a:solidFill>
                <a:latin typeface="Segoe UI" pitchFamily="34" charset="0"/>
                <a:ea typeface="Segoe UI" pitchFamily="34" charset="0"/>
                <a:cs typeface="Segoe UI" pitchFamily="34" charset="0"/>
              </a:rPr>
              <a:t>Cluster AD RMS</a:t>
            </a:r>
            <a:endParaRPr lang="fr-FR" sz="2000" b="1">
              <a:solidFill>
                <a:prstClr val="black"/>
              </a:solidFill>
              <a:latin typeface="Segoe UI" pitchFamily="34" charset="0"/>
              <a:ea typeface="Segoe UI" pitchFamily="34" charset="0"/>
              <a:cs typeface="Segoe UI" pitchFamily="34" charset="0"/>
            </a:endParaRPr>
          </a:p>
        </p:txBody>
      </p:sp>
      <p:sp>
        <p:nvSpPr>
          <p:cNvPr id="60" name="TextBox 59"/>
          <p:cNvSpPr txBox="1"/>
          <p:nvPr/>
        </p:nvSpPr>
        <p:spPr>
          <a:xfrm>
            <a:off x="7239000" y="1447800"/>
            <a:ext cx="990600" cy="400110"/>
          </a:xfrm>
          <a:prstGeom prst="rect">
            <a:avLst/>
          </a:prstGeom>
          <a:noFill/>
        </p:spPr>
        <p:txBody>
          <a:bodyPr wrap="square" rtlCol="0">
            <a:spAutoFit/>
          </a:bodyPr>
          <a:lstStyle/>
          <a:p>
            <a:r>
              <a:rPr lang="fr-FR" sz="2000" b="1" smtClean="0">
                <a:solidFill>
                  <a:prstClr val="black"/>
                </a:solidFill>
                <a:latin typeface="Segoe UI" pitchFamily="34" charset="0"/>
                <a:ea typeface="Segoe UI" pitchFamily="34" charset="0"/>
                <a:cs typeface="Segoe UI" pitchFamily="34" charset="0"/>
              </a:rPr>
              <a:t>AD DS</a:t>
            </a:r>
            <a:endParaRPr lang="fr-FR" sz="2000" b="1">
              <a:solidFill>
                <a:prstClr val="black"/>
              </a:solidFill>
              <a:latin typeface="Segoe UI" pitchFamily="34" charset="0"/>
              <a:ea typeface="Segoe UI" pitchFamily="34" charset="0"/>
              <a:cs typeface="Segoe UI" pitchFamily="34" charset="0"/>
            </a:endParaRPr>
          </a:p>
        </p:txBody>
      </p:sp>
      <p:sp>
        <p:nvSpPr>
          <p:cNvPr id="61" name="TextBox 60"/>
          <p:cNvSpPr txBox="1"/>
          <p:nvPr/>
        </p:nvSpPr>
        <p:spPr>
          <a:xfrm>
            <a:off x="852696" y="5581852"/>
            <a:ext cx="2058648" cy="707886"/>
          </a:xfrm>
          <a:prstGeom prst="rect">
            <a:avLst/>
          </a:prstGeom>
          <a:noFill/>
        </p:spPr>
        <p:txBody>
          <a:bodyPr wrap="square" rtlCol="0">
            <a:spAutoFit/>
          </a:bodyPr>
          <a:lstStyle/>
          <a:p>
            <a:r>
              <a:rPr lang="fr-FR" sz="2000" b="1" smtClean="0">
                <a:solidFill>
                  <a:prstClr val="black"/>
                </a:solidFill>
                <a:latin typeface="Segoe UI" pitchFamily="34" charset="0"/>
                <a:ea typeface="Segoe UI" pitchFamily="34" charset="0"/>
                <a:cs typeface="Segoe UI" pitchFamily="34" charset="0"/>
              </a:rPr>
              <a:t>Auteur des informations</a:t>
            </a:r>
            <a:endParaRPr lang="fr-FR" sz="2000" b="1">
              <a:solidFill>
                <a:prstClr val="black"/>
              </a:solidFill>
              <a:latin typeface="Segoe UI" pitchFamily="34" charset="0"/>
              <a:ea typeface="Segoe UI" pitchFamily="34" charset="0"/>
              <a:cs typeface="Segoe UI" pitchFamily="34" charset="0"/>
            </a:endParaRPr>
          </a:p>
        </p:txBody>
      </p:sp>
      <p:sp>
        <p:nvSpPr>
          <p:cNvPr id="62" name="TextBox 61"/>
          <p:cNvSpPr txBox="1"/>
          <p:nvPr/>
        </p:nvSpPr>
        <p:spPr>
          <a:xfrm>
            <a:off x="5715000" y="5498180"/>
            <a:ext cx="2514600" cy="707886"/>
          </a:xfrm>
          <a:prstGeom prst="rect">
            <a:avLst/>
          </a:prstGeom>
          <a:noFill/>
        </p:spPr>
        <p:txBody>
          <a:bodyPr wrap="square" rtlCol="0">
            <a:spAutoFit/>
          </a:bodyPr>
          <a:lstStyle/>
          <a:p>
            <a:r>
              <a:rPr lang="fr-FR" sz="2000" b="1" smtClean="0">
                <a:solidFill>
                  <a:prstClr val="black"/>
                </a:solidFill>
                <a:latin typeface="Segoe UI" pitchFamily="34" charset="0"/>
                <a:ea typeface="Segoe UI" pitchFamily="34" charset="0"/>
                <a:cs typeface="Segoe UI" pitchFamily="34" charset="0"/>
              </a:rPr>
              <a:t>Destinataire des informations</a:t>
            </a:r>
            <a:endParaRPr lang="fr-FR" sz="2000" b="1">
              <a:solidFill>
                <a:prstClr val="black"/>
              </a:solidFill>
              <a:latin typeface="Segoe UI" pitchFamily="34" charset="0"/>
              <a:ea typeface="Segoe UI" pitchFamily="34" charset="0"/>
              <a:cs typeface="Segoe UI" pitchFamily="34" charset="0"/>
            </a:endParaRPr>
          </a:p>
        </p:txBody>
      </p:sp>
      <p:sp>
        <p:nvSpPr>
          <p:cNvPr id="63" name="Rectangle 62"/>
          <p:cNvSpPr/>
          <p:nvPr/>
        </p:nvSpPr>
        <p:spPr>
          <a:xfrm>
            <a:off x="1002649" y="3638490"/>
            <a:ext cx="1664351" cy="400110"/>
          </a:xfrm>
          <a:prstGeom prst="rect">
            <a:avLst/>
          </a:prstGeom>
        </p:spPr>
        <p:txBody>
          <a:bodyPr wrap="square">
            <a:spAutoFit/>
          </a:bodyPr>
          <a:lstStyle/>
          <a:p>
            <a:r>
              <a:rPr lang="fr-FR" sz="2000" b="1" smtClean="0">
                <a:solidFill>
                  <a:prstClr val="black"/>
                </a:solidFill>
                <a:latin typeface="Segoe" pitchFamily="34" charset="0"/>
              </a:rPr>
              <a:t>Publication</a:t>
            </a:r>
            <a:endParaRPr lang="fr-FR" sz="2000" b="1">
              <a:solidFill>
                <a:prstClr val="black"/>
              </a:solidFill>
              <a:latin typeface="Segoe" pitchFamily="34" charset="0"/>
            </a:endParaRPr>
          </a:p>
        </p:txBody>
      </p:sp>
      <p:sp>
        <p:nvSpPr>
          <p:cNvPr id="64" name="Rectangle 63"/>
          <p:cNvSpPr/>
          <p:nvPr/>
        </p:nvSpPr>
        <p:spPr>
          <a:xfrm>
            <a:off x="6629400" y="3613666"/>
            <a:ext cx="2020105" cy="400110"/>
          </a:xfrm>
          <a:prstGeom prst="rect">
            <a:avLst/>
          </a:prstGeom>
        </p:spPr>
        <p:txBody>
          <a:bodyPr wrap="none">
            <a:spAutoFit/>
          </a:bodyPr>
          <a:lstStyle/>
          <a:p>
            <a:r>
              <a:rPr lang="fr-FR" sz="2000" b="1" smtClean="0">
                <a:solidFill>
                  <a:prstClr val="black"/>
                </a:solidFill>
                <a:latin typeface="Segoe UI" pitchFamily="34" charset="0"/>
                <a:ea typeface="Segoe UI" pitchFamily="34" charset="0"/>
                <a:cs typeface="Segoe UI" pitchFamily="34" charset="0"/>
              </a:rPr>
              <a:t>Consommation</a:t>
            </a:r>
            <a:endParaRPr lang="fr-FR" sz="2000" b="1">
              <a:solidFill>
                <a:prstClr val="black"/>
              </a:solidFill>
              <a:latin typeface="Segoe UI" pitchFamily="34" charset="0"/>
              <a:ea typeface="Segoe UI" pitchFamily="34" charset="0"/>
              <a:cs typeface="Segoe UI" pitchFamily="34" charset="0"/>
            </a:endParaRPr>
          </a:p>
        </p:txBody>
      </p:sp>
      <p:sp>
        <p:nvSpPr>
          <p:cNvPr id="65" name="AutoShape 19"/>
          <p:cNvSpPr>
            <a:spLocks noChangeArrowheads="1"/>
          </p:cNvSpPr>
          <p:nvPr/>
        </p:nvSpPr>
        <p:spPr bwMode="auto">
          <a:xfrm>
            <a:off x="2953810" y="3055938"/>
            <a:ext cx="325438" cy="379412"/>
          </a:xfrm>
          <a:prstGeom prst="roundRect">
            <a:avLst>
              <a:gd name="adj" fmla="val 0"/>
            </a:avLst>
          </a:prstGeom>
          <a:noFill/>
          <a:ln w="9525">
            <a:noFill/>
            <a:round/>
            <a:headEnd/>
            <a:tailEnd/>
          </a:ln>
          <a:effectLst/>
        </p:spPr>
        <p:txBody>
          <a:bodyPr wrap="none" anchor="ctr"/>
          <a:lstStyle/>
          <a:p>
            <a:pPr>
              <a:defRPr/>
            </a:pPr>
            <a:r>
              <a:rPr lang="fr-FR" b="1" smtClean="0">
                <a:solidFill>
                  <a:prstClr val="black"/>
                </a:solidFill>
                <a:latin typeface="Segoe UI" pitchFamily="34" charset="0"/>
                <a:ea typeface="Segoe UI" pitchFamily="34" charset="0"/>
                <a:cs typeface="Segoe UI" pitchFamily="34" charset="0"/>
              </a:rPr>
              <a:t>1</a:t>
            </a:r>
            <a:endParaRPr lang="fr-FR" b="1">
              <a:solidFill>
                <a:prstClr val="black"/>
              </a:solidFill>
              <a:latin typeface="Segoe UI" pitchFamily="34" charset="0"/>
              <a:ea typeface="Segoe UI" pitchFamily="34" charset="0"/>
              <a:cs typeface="Segoe UI" pitchFamily="34" charset="0"/>
            </a:endParaRPr>
          </a:p>
        </p:txBody>
      </p:sp>
      <p:cxnSp>
        <p:nvCxnSpPr>
          <p:cNvPr id="66" name="Straight Arrow Connector 65"/>
          <p:cNvCxnSpPr/>
          <p:nvPr/>
        </p:nvCxnSpPr>
        <p:spPr>
          <a:xfrm flipH="1">
            <a:off x="2209801" y="2799712"/>
            <a:ext cx="1523999" cy="21655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a:off x="2233316" y="4827589"/>
            <a:ext cx="4319884" cy="430211"/>
            <a:chOff x="2233316" y="4827589"/>
            <a:chExt cx="4319884" cy="430211"/>
          </a:xfrm>
        </p:grpSpPr>
        <p:cxnSp>
          <p:nvCxnSpPr>
            <p:cNvPr id="68" name="Straight Arrow Connector 67"/>
            <p:cNvCxnSpPr/>
            <p:nvPr/>
          </p:nvCxnSpPr>
          <p:spPr>
            <a:xfrm>
              <a:off x="2233316" y="5257800"/>
              <a:ext cx="431988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9" name="AutoShape 23"/>
            <p:cNvSpPr>
              <a:spLocks noChangeArrowheads="1"/>
            </p:cNvSpPr>
            <p:nvPr/>
          </p:nvSpPr>
          <p:spPr bwMode="auto">
            <a:xfrm>
              <a:off x="4230540" y="4827589"/>
              <a:ext cx="325437" cy="379412"/>
            </a:xfrm>
            <a:prstGeom prst="roundRect">
              <a:avLst>
                <a:gd name="adj" fmla="val 0"/>
              </a:avLst>
            </a:prstGeom>
            <a:noFill/>
            <a:ln w="9525">
              <a:noFill/>
              <a:round/>
              <a:headEnd/>
              <a:tailEnd/>
            </a:ln>
            <a:effectLst/>
          </p:spPr>
          <p:txBody>
            <a:bodyPr wrap="none" anchor="ctr"/>
            <a:lstStyle/>
            <a:p>
              <a:pPr>
                <a:defRPr/>
              </a:pPr>
              <a:r>
                <a:rPr lang="fr-FR" b="1" smtClean="0">
                  <a:solidFill>
                    <a:prstClr val="black"/>
                  </a:solidFill>
                  <a:latin typeface="Segoe UI" pitchFamily="34" charset="0"/>
                  <a:ea typeface="Segoe UI" pitchFamily="34" charset="0"/>
                  <a:cs typeface="Segoe UI" pitchFamily="34" charset="0"/>
                </a:rPr>
                <a:t>4</a:t>
              </a:r>
              <a:endParaRPr lang="fr-FR" b="1">
                <a:solidFill>
                  <a:prstClr val="black"/>
                </a:solidFill>
                <a:latin typeface="Segoe UI" pitchFamily="34" charset="0"/>
                <a:ea typeface="Segoe UI" pitchFamily="34" charset="0"/>
                <a:cs typeface="Segoe UI" pitchFamily="34" charset="0"/>
              </a:endParaRPr>
            </a:p>
          </p:txBody>
        </p:sp>
      </p:grpSp>
      <p:grpSp>
        <p:nvGrpSpPr>
          <p:cNvPr id="70" name="Group 69"/>
          <p:cNvGrpSpPr/>
          <p:nvPr/>
        </p:nvGrpSpPr>
        <p:grpSpPr>
          <a:xfrm>
            <a:off x="5105400" y="3048000"/>
            <a:ext cx="1295400" cy="1371601"/>
            <a:chOff x="5105400" y="3048000"/>
            <a:chExt cx="1295400" cy="1371601"/>
          </a:xfrm>
        </p:grpSpPr>
        <p:cxnSp>
          <p:nvCxnSpPr>
            <p:cNvPr id="71" name="Straight Arrow Connector 70"/>
            <p:cNvCxnSpPr/>
            <p:nvPr/>
          </p:nvCxnSpPr>
          <p:spPr>
            <a:xfrm flipH="1" flipV="1">
              <a:off x="5105400" y="3048000"/>
              <a:ext cx="1295400" cy="1371601"/>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2" name="AutoShape 27"/>
            <p:cNvSpPr>
              <a:spLocks noChangeArrowheads="1"/>
            </p:cNvSpPr>
            <p:nvPr/>
          </p:nvSpPr>
          <p:spPr bwMode="auto">
            <a:xfrm>
              <a:off x="5231868" y="3423960"/>
              <a:ext cx="325438" cy="379412"/>
            </a:xfrm>
            <a:prstGeom prst="roundRect">
              <a:avLst>
                <a:gd name="adj" fmla="val 0"/>
              </a:avLst>
            </a:prstGeom>
            <a:noFill/>
            <a:ln w="9525">
              <a:noFill/>
              <a:round/>
              <a:headEnd/>
              <a:tailEnd/>
            </a:ln>
            <a:effectLst/>
          </p:spPr>
          <p:txBody>
            <a:bodyPr wrap="none" anchor="ctr"/>
            <a:lstStyle/>
            <a:p>
              <a:pPr>
                <a:defRPr/>
              </a:pPr>
              <a:r>
                <a:rPr lang="fr-FR" b="1" smtClean="0">
                  <a:solidFill>
                    <a:prstClr val="black"/>
                  </a:solidFill>
                  <a:latin typeface="Segoe UI" pitchFamily="34" charset="0"/>
                  <a:ea typeface="Segoe UI" pitchFamily="34" charset="0"/>
                  <a:cs typeface="Segoe UI" pitchFamily="34" charset="0"/>
                </a:rPr>
                <a:t>6</a:t>
              </a:r>
              <a:endParaRPr lang="fr-FR" b="1">
                <a:solidFill>
                  <a:prstClr val="black"/>
                </a:solidFill>
                <a:latin typeface="Segoe UI" pitchFamily="34" charset="0"/>
                <a:ea typeface="Segoe UI" pitchFamily="34" charset="0"/>
                <a:cs typeface="Segoe UI" pitchFamily="34" charset="0"/>
              </a:endParaRPr>
            </a:p>
          </p:txBody>
        </p:sp>
      </p:grpSp>
      <p:sp>
        <p:nvSpPr>
          <p:cNvPr id="73" name="AutoShape 31"/>
          <p:cNvSpPr>
            <a:spLocks noChangeArrowheads="1"/>
          </p:cNvSpPr>
          <p:nvPr/>
        </p:nvSpPr>
        <p:spPr bwMode="auto">
          <a:xfrm>
            <a:off x="5409538" y="2540545"/>
            <a:ext cx="325438" cy="379413"/>
          </a:xfrm>
          <a:prstGeom prst="roundRect">
            <a:avLst>
              <a:gd name="adj" fmla="val 0"/>
            </a:avLst>
          </a:prstGeom>
          <a:noFill/>
          <a:ln w="9525">
            <a:noFill/>
            <a:round/>
            <a:headEnd/>
            <a:tailEnd/>
          </a:ln>
          <a:effectLst/>
        </p:spPr>
        <p:txBody>
          <a:bodyPr wrap="none" anchor="ctr"/>
          <a:lstStyle/>
          <a:p>
            <a:pPr>
              <a:defRPr/>
            </a:pPr>
            <a:r>
              <a:rPr lang="fr-FR" b="1" smtClean="0">
                <a:solidFill>
                  <a:prstClr val="black"/>
                </a:solidFill>
                <a:latin typeface="Segoe UI" pitchFamily="34" charset="0"/>
                <a:ea typeface="Segoe UI" pitchFamily="34" charset="0"/>
                <a:cs typeface="Segoe UI" pitchFamily="34" charset="0"/>
              </a:rPr>
              <a:t>7</a:t>
            </a:r>
            <a:endParaRPr lang="fr-FR" b="1">
              <a:solidFill>
                <a:prstClr val="black"/>
              </a:solidFill>
              <a:latin typeface="Segoe UI" pitchFamily="34" charset="0"/>
              <a:ea typeface="Segoe UI" pitchFamily="34" charset="0"/>
              <a:cs typeface="Segoe UI" pitchFamily="34" charset="0"/>
            </a:endParaRPr>
          </a:p>
        </p:txBody>
      </p:sp>
      <p:grpSp>
        <p:nvGrpSpPr>
          <p:cNvPr id="74" name="Group 73"/>
          <p:cNvGrpSpPr/>
          <p:nvPr/>
        </p:nvGrpSpPr>
        <p:grpSpPr>
          <a:xfrm>
            <a:off x="5327554" y="2843641"/>
            <a:ext cx="1378046" cy="1421396"/>
            <a:chOff x="5327554" y="2843641"/>
            <a:chExt cx="1378046" cy="1421396"/>
          </a:xfrm>
        </p:grpSpPr>
        <p:cxnSp>
          <p:nvCxnSpPr>
            <p:cNvPr id="75" name="Straight Arrow Connector 74"/>
            <p:cNvCxnSpPr/>
            <p:nvPr/>
          </p:nvCxnSpPr>
          <p:spPr>
            <a:xfrm>
              <a:off x="5327554" y="2843641"/>
              <a:ext cx="1378046" cy="142139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6" name="AutoShape 29"/>
            <p:cNvSpPr>
              <a:spLocks noChangeArrowheads="1"/>
            </p:cNvSpPr>
            <p:nvPr/>
          </p:nvSpPr>
          <p:spPr bwMode="auto">
            <a:xfrm>
              <a:off x="6378077" y="3544094"/>
              <a:ext cx="325437" cy="379412"/>
            </a:xfrm>
            <a:prstGeom prst="roundRect">
              <a:avLst>
                <a:gd name="adj" fmla="val 0"/>
              </a:avLst>
            </a:prstGeom>
            <a:noFill/>
            <a:ln w="9525">
              <a:noFill/>
              <a:round/>
              <a:headEnd/>
              <a:tailEnd/>
            </a:ln>
            <a:effectLst/>
          </p:spPr>
          <p:txBody>
            <a:bodyPr wrap="none" anchor="ctr"/>
            <a:lstStyle/>
            <a:p>
              <a:pPr>
                <a:defRPr/>
              </a:pPr>
              <a:r>
                <a:rPr lang="fr-FR" b="1" smtClean="0">
                  <a:solidFill>
                    <a:prstClr val="black"/>
                  </a:solidFill>
                  <a:latin typeface="Segoe UI" pitchFamily="34" charset="0"/>
                  <a:ea typeface="Segoe UI" pitchFamily="34" charset="0"/>
                  <a:cs typeface="Segoe UI" pitchFamily="34" charset="0"/>
                </a:rPr>
                <a:t>8</a:t>
              </a:r>
              <a:endParaRPr lang="fr-FR" b="1">
                <a:solidFill>
                  <a:prstClr val="black"/>
                </a:solidFill>
                <a:latin typeface="Segoe UI" pitchFamily="34" charset="0"/>
                <a:ea typeface="Segoe UI" pitchFamily="34" charset="0"/>
                <a:cs typeface="Segoe UI" pitchFamily="34" charset="0"/>
              </a:endParaRPr>
            </a:p>
          </p:txBody>
        </p:sp>
      </p:grpSp>
      <p:grpSp>
        <p:nvGrpSpPr>
          <p:cNvPr id="77" name="Group 54"/>
          <p:cNvGrpSpPr>
            <a:grpSpLocks/>
          </p:cNvGrpSpPr>
          <p:nvPr/>
        </p:nvGrpSpPr>
        <p:grpSpPr bwMode="auto">
          <a:xfrm>
            <a:off x="8046720" y="6280150"/>
            <a:ext cx="914400" cy="425450"/>
            <a:chOff x="384" y="3024"/>
            <a:chExt cx="720" cy="336"/>
          </a:xfrm>
        </p:grpSpPr>
        <p:sp>
          <p:nvSpPr>
            <p:cNvPr id="78" name="Oval 55"/>
            <p:cNvSpPr>
              <a:spLocks noChangeArrowheads="1"/>
            </p:cNvSpPr>
            <p:nvPr/>
          </p:nvSpPr>
          <p:spPr bwMode="auto">
            <a:xfrm>
              <a:off x="384" y="3024"/>
              <a:ext cx="720" cy="336"/>
            </a:xfrm>
            <a:prstGeom prst="ellipse">
              <a:avLst/>
            </a:prstGeom>
            <a:gradFill rotWithShape="0">
              <a:gsLst>
                <a:gs pos="0">
                  <a:srgbClr val="666699"/>
                </a:gs>
                <a:gs pos="100000">
                  <a:srgbClr val="99CCFF"/>
                </a:gs>
              </a:gsLst>
              <a:lin ang="5400000" scaled="1"/>
            </a:gradFill>
            <a:ln w="9525" algn="ctr">
              <a:noFill/>
              <a:round/>
              <a:headEnd/>
              <a:tailEnd/>
            </a:ln>
            <a:effectLst>
              <a:outerShdw dist="17961" dir="2700000" algn="ctr" rotWithShape="0">
                <a:srgbClr val="969696"/>
              </a:outerShdw>
            </a:effectLst>
          </p:spPr>
          <p:txBody>
            <a:bodyPr wrap="none" anchor="ctr"/>
            <a:lstStyle/>
            <a:p>
              <a:pPr>
                <a:defRPr/>
              </a:pPr>
              <a:endParaRPr lang="fr-FR">
                <a:solidFill>
                  <a:prstClr val="black"/>
                </a:solidFill>
              </a:endParaRPr>
            </a:p>
          </p:txBody>
        </p:sp>
        <p:grpSp>
          <p:nvGrpSpPr>
            <p:cNvPr id="79" name="Group 56"/>
            <p:cNvGrpSpPr>
              <a:grpSpLocks/>
            </p:cNvGrpSpPr>
            <p:nvPr/>
          </p:nvGrpSpPr>
          <p:grpSpPr bwMode="auto">
            <a:xfrm>
              <a:off x="480" y="3096"/>
              <a:ext cx="240" cy="192"/>
              <a:chOff x="480" y="3096"/>
              <a:chExt cx="240" cy="192"/>
            </a:xfrm>
          </p:grpSpPr>
          <p:sp>
            <p:nvSpPr>
              <p:cNvPr id="80" name="Oval 57"/>
              <p:cNvSpPr>
                <a:spLocks noChangeArrowheads="1"/>
              </p:cNvSpPr>
              <p:nvPr/>
            </p:nvSpPr>
            <p:spPr bwMode="auto">
              <a:xfrm>
                <a:off x="480" y="3096"/>
                <a:ext cx="240" cy="192"/>
              </a:xfrm>
              <a:prstGeom prst="ellipse">
                <a:avLst/>
              </a:prstGeom>
              <a:gradFill rotWithShape="0">
                <a:gsLst>
                  <a:gs pos="0">
                    <a:srgbClr val="666699"/>
                  </a:gs>
                  <a:gs pos="100000">
                    <a:srgbClr val="99CCFF"/>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fr-FR">
                  <a:solidFill>
                    <a:prstClr val="black"/>
                  </a:solidFill>
                </a:endParaRPr>
              </a:p>
            </p:txBody>
          </p:sp>
          <p:sp>
            <p:nvSpPr>
              <p:cNvPr id="81" name="Freeform 58"/>
              <p:cNvSpPr>
                <a:spLocks/>
              </p:cNvSpPr>
              <p:nvPr/>
            </p:nvSpPr>
            <p:spPr bwMode="auto">
              <a:xfrm>
                <a:off x="539" y="3123"/>
                <a:ext cx="139" cy="133"/>
              </a:xfrm>
              <a:custGeom>
                <a:avLst/>
                <a:gdLst/>
                <a:ahLst/>
                <a:cxnLst>
                  <a:cxn ang="0">
                    <a:pos x="0" y="0"/>
                  </a:cxn>
                  <a:cxn ang="0">
                    <a:pos x="0" y="576"/>
                  </a:cxn>
                  <a:cxn ang="0">
                    <a:pos x="432" y="288"/>
                  </a:cxn>
                  <a:cxn ang="0">
                    <a:pos x="0" y="0"/>
                  </a:cxn>
                </a:cxnLst>
                <a:rect l="0" t="0" r="r" b="b"/>
                <a:pathLst>
                  <a:path w="432" h="576">
                    <a:moveTo>
                      <a:pt x="0" y="0"/>
                    </a:moveTo>
                    <a:cubicBezTo>
                      <a:pt x="0" y="0"/>
                      <a:pt x="91" y="226"/>
                      <a:pt x="0" y="576"/>
                    </a:cubicBezTo>
                    <a:cubicBezTo>
                      <a:pt x="216" y="432"/>
                      <a:pt x="432" y="288"/>
                      <a:pt x="432" y="288"/>
                    </a:cubicBezTo>
                    <a:lnTo>
                      <a:pt x="0" y="0"/>
                    </a:lnTo>
                    <a:close/>
                  </a:path>
                </a:pathLst>
              </a:custGeom>
              <a:gradFill rotWithShape="1">
                <a:gsLst>
                  <a:gs pos="0">
                    <a:srgbClr val="FFFFCC"/>
                  </a:gs>
                  <a:gs pos="100000">
                    <a:srgbClr val="FFCC66"/>
                  </a:gs>
                </a:gsLst>
                <a:lin ang="18900000" scaled="1"/>
              </a:gradFill>
              <a:ln w="9525" cap="flat" cmpd="sng">
                <a:solidFill>
                  <a:srgbClr val="666699"/>
                </a:solidFill>
                <a:prstDash val="solid"/>
                <a:round/>
                <a:headEnd type="none" w="med" len="med"/>
                <a:tailEnd type="none" w="med" len="med"/>
              </a:ln>
              <a:effectLst>
                <a:outerShdw dist="17961" dir="8100000" algn="ctr" rotWithShape="0">
                  <a:schemeClr val="tx1"/>
                </a:outerShdw>
              </a:effectLst>
            </p:spPr>
            <p:txBody>
              <a:bodyPr wrap="none" anchor="ctr"/>
              <a:lstStyle/>
              <a:p>
                <a:pPr>
                  <a:defRPr/>
                </a:pPr>
                <a:endParaRPr lang="fr-FR">
                  <a:solidFill>
                    <a:prstClr val="black"/>
                  </a:solidFill>
                </a:endParaRPr>
              </a:p>
            </p:txBody>
          </p:sp>
        </p:grpSp>
      </p:grpSp>
      <p:grpSp>
        <p:nvGrpSpPr>
          <p:cNvPr id="82" name="Group 59"/>
          <p:cNvGrpSpPr>
            <a:grpSpLocks/>
          </p:cNvGrpSpPr>
          <p:nvPr/>
        </p:nvGrpSpPr>
        <p:grpSpPr bwMode="auto">
          <a:xfrm>
            <a:off x="8562702" y="6373768"/>
            <a:ext cx="304800" cy="244475"/>
            <a:chOff x="768" y="3096"/>
            <a:chExt cx="240" cy="192"/>
          </a:xfrm>
        </p:grpSpPr>
        <p:sp>
          <p:nvSpPr>
            <p:cNvPr id="83" name="Oval 60"/>
            <p:cNvSpPr>
              <a:spLocks noChangeArrowheads="1"/>
            </p:cNvSpPr>
            <p:nvPr/>
          </p:nvSpPr>
          <p:spPr bwMode="auto">
            <a:xfrm>
              <a:off x="768" y="3096"/>
              <a:ext cx="240" cy="192"/>
            </a:xfrm>
            <a:prstGeom prst="ellipse">
              <a:avLst/>
            </a:prstGeom>
            <a:gradFill rotWithShape="0">
              <a:gsLst>
                <a:gs pos="0">
                  <a:srgbClr val="666699"/>
                </a:gs>
                <a:gs pos="100000">
                  <a:srgbClr val="99CCFF"/>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fr-FR">
                <a:solidFill>
                  <a:prstClr val="black"/>
                </a:solidFill>
              </a:endParaRPr>
            </a:p>
          </p:txBody>
        </p:sp>
        <p:sp>
          <p:nvSpPr>
            <p:cNvPr id="84" name="Rectangle 61"/>
            <p:cNvSpPr>
              <a:spLocks noChangeArrowheads="1"/>
            </p:cNvSpPr>
            <p:nvPr/>
          </p:nvSpPr>
          <p:spPr bwMode="auto">
            <a:xfrm>
              <a:off x="841" y="3145"/>
              <a:ext cx="95" cy="96"/>
            </a:xfrm>
            <a:prstGeom prst="rect">
              <a:avLst/>
            </a:prstGeom>
            <a:gradFill rotWithShape="1">
              <a:gsLst>
                <a:gs pos="0">
                  <a:srgbClr val="FFFFCC"/>
                </a:gs>
                <a:gs pos="100000">
                  <a:srgbClr val="FFCC66"/>
                </a:gs>
              </a:gsLst>
              <a:lin ang="18900000" scaled="1"/>
            </a:gradFill>
            <a:ln w="9525" algn="ctr">
              <a:solidFill>
                <a:srgbClr val="666699"/>
              </a:solidFill>
              <a:miter lim="800000"/>
              <a:headEnd/>
              <a:tailEnd/>
            </a:ln>
            <a:effectLst>
              <a:outerShdw dist="17961" dir="8100000" algn="ctr" rotWithShape="0">
                <a:schemeClr val="tx1"/>
              </a:outerShdw>
            </a:effectLst>
          </p:spPr>
          <p:txBody>
            <a:bodyPr wrap="none" anchor="ctr"/>
            <a:lstStyle/>
            <a:p>
              <a:pPr>
                <a:defRPr/>
              </a:pPr>
              <a:endParaRPr lang="fr-FR">
                <a:solidFill>
                  <a:prstClr val="black"/>
                </a:solidFill>
              </a:endParaRPr>
            </a:p>
          </p:txBody>
        </p:sp>
      </p:grpSp>
      <p:grpSp>
        <p:nvGrpSpPr>
          <p:cNvPr id="85" name="Group 84"/>
          <p:cNvGrpSpPr/>
          <p:nvPr/>
        </p:nvGrpSpPr>
        <p:grpSpPr>
          <a:xfrm>
            <a:off x="1044169" y="1846086"/>
            <a:ext cx="975046" cy="962816"/>
            <a:chOff x="1044169" y="1846086"/>
            <a:chExt cx="975046" cy="962816"/>
          </a:xfrm>
        </p:grpSpPr>
        <p:pic>
          <p:nvPicPr>
            <p:cNvPr id="86" name="Picture 2" descr="C:\Users\Sally\Desktop\ID Resources\MSL_PNG_Object_ Library\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8633" y="1846086"/>
              <a:ext cx="810582" cy="953626"/>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3" descr="C:\Users\Sally\Desktop\ID Resources\MSL_PNG_Object_ Library\Databa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169" y="2489815"/>
              <a:ext cx="395154" cy="3190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8" name="Group 87"/>
          <p:cNvGrpSpPr/>
          <p:nvPr/>
        </p:nvGrpSpPr>
        <p:grpSpPr>
          <a:xfrm>
            <a:off x="3759098" y="1801256"/>
            <a:ext cx="1593754" cy="1241737"/>
            <a:chOff x="3733800" y="1814201"/>
            <a:chExt cx="1593754" cy="1241737"/>
          </a:xfrm>
        </p:grpSpPr>
        <p:pic>
          <p:nvPicPr>
            <p:cNvPr id="89" name="Picture 4" descr="C:\Users\Sally\Desktop\ID Resources\MSL_PNG_Object_ Library\Serv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3800" y="1814201"/>
              <a:ext cx="879737" cy="1066099"/>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4" descr="C:\Users\Sally\Desktop\ID Resources\MSL_PNG_Object_ Library\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93257" y="1956765"/>
              <a:ext cx="934297" cy="10991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1" name="Group 90"/>
          <p:cNvGrpSpPr/>
          <p:nvPr/>
        </p:nvGrpSpPr>
        <p:grpSpPr>
          <a:xfrm>
            <a:off x="6785145" y="1888112"/>
            <a:ext cx="1300786" cy="1155110"/>
            <a:chOff x="6785145" y="1888112"/>
            <a:chExt cx="1300786" cy="1155110"/>
          </a:xfrm>
        </p:grpSpPr>
        <p:pic>
          <p:nvPicPr>
            <p:cNvPr id="92" name="Picture 4" descr="C:\Users\Sally\Desktop\ID Resources\MSL_PNG_Object_ Library\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51634" y="1888112"/>
              <a:ext cx="934297" cy="1099173"/>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5" descr="C:\Users\Sally\Desktop\ID Resources\MSL_PNG_Object_ Library\ActiveDirectory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85145" y="2644061"/>
              <a:ext cx="609406" cy="3991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4" name="Group 93"/>
          <p:cNvGrpSpPr/>
          <p:nvPr/>
        </p:nvGrpSpPr>
        <p:grpSpPr>
          <a:xfrm>
            <a:off x="8450142" y="4035747"/>
            <a:ext cx="370332" cy="1000451"/>
            <a:chOff x="8450142" y="4035747"/>
            <a:chExt cx="370332" cy="1000451"/>
          </a:xfrm>
        </p:grpSpPr>
        <p:sp>
          <p:nvSpPr>
            <p:cNvPr id="95" name="AutoShape 32"/>
            <p:cNvSpPr>
              <a:spLocks noChangeArrowheads="1"/>
            </p:cNvSpPr>
            <p:nvPr/>
          </p:nvSpPr>
          <p:spPr bwMode="auto">
            <a:xfrm>
              <a:off x="8475826" y="4656785"/>
              <a:ext cx="325438" cy="379413"/>
            </a:xfrm>
            <a:prstGeom prst="roundRect">
              <a:avLst>
                <a:gd name="adj" fmla="val 0"/>
              </a:avLst>
            </a:prstGeom>
            <a:noFill/>
            <a:ln w="9525">
              <a:noFill/>
              <a:round/>
              <a:headEnd/>
              <a:tailEnd/>
            </a:ln>
            <a:effectLst/>
          </p:spPr>
          <p:txBody>
            <a:bodyPr wrap="none" anchor="ctr"/>
            <a:lstStyle/>
            <a:p>
              <a:pPr>
                <a:defRPr/>
              </a:pPr>
              <a:r>
                <a:rPr lang="fr-FR" b="1" smtClean="0">
                  <a:solidFill>
                    <a:prstClr val="black"/>
                  </a:solidFill>
                  <a:latin typeface="Segoe UI" pitchFamily="34" charset="0"/>
                  <a:ea typeface="Segoe UI" pitchFamily="34" charset="0"/>
                  <a:cs typeface="Segoe UI" pitchFamily="34" charset="0"/>
                </a:rPr>
                <a:t>9</a:t>
              </a:r>
              <a:endParaRPr lang="fr-FR" b="1">
                <a:solidFill>
                  <a:prstClr val="black"/>
                </a:solidFill>
                <a:latin typeface="Segoe UI" pitchFamily="34" charset="0"/>
                <a:ea typeface="Segoe UI" pitchFamily="34" charset="0"/>
                <a:cs typeface="Segoe UI" pitchFamily="34" charset="0"/>
              </a:endParaRPr>
            </a:p>
          </p:txBody>
        </p:sp>
        <p:pic>
          <p:nvPicPr>
            <p:cNvPr id="96" name="Picture 7" descr="C:\Users\Sally\Desktop\ID Resources\MSL_PNG_Object_ Library\Security_Unsecured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50142" y="4035747"/>
              <a:ext cx="370332" cy="6858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7" name="Group 96"/>
          <p:cNvGrpSpPr/>
          <p:nvPr/>
        </p:nvGrpSpPr>
        <p:grpSpPr>
          <a:xfrm>
            <a:off x="7786568" y="4160686"/>
            <a:ext cx="496718" cy="1152309"/>
            <a:chOff x="7786568" y="4160686"/>
            <a:chExt cx="496718" cy="1152309"/>
          </a:xfrm>
        </p:grpSpPr>
        <p:sp>
          <p:nvSpPr>
            <p:cNvPr id="98" name="AutoShape 24"/>
            <p:cNvSpPr>
              <a:spLocks noChangeArrowheads="1"/>
            </p:cNvSpPr>
            <p:nvPr/>
          </p:nvSpPr>
          <p:spPr bwMode="auto">
            <a:xfrm>
              <a:off x="7923212" y="4933582"/>
              <a:ext cx="325438" cy="379413"/>
            </a:xfrm>
            <a:prstGeom prst="roundRect">
              <a:avLst>
                <a:gd name="adj" fmla="val 0"/>
              </a:avLst>
            </a:prstGeom>
            <a:noFill/>
            <a:ln w="9525">
              <a:noFill/>
              <a:round/>
              <a:headEnd/>
              <a:tailEnd/>
            </a:ln>
            <a:effectLst/>
          </p:spPr>
          <p:txBody>
            <a:bodyPr wrap="none" anchor="ctr"/>
            <a:lstStyle/>
            <a:p>
              <a:pPr>
                <a:defRPr/>
              </a:pPr>
              <a:r>
                <a:rPr lang="fr-FR" b="1" smtClean="0">
                  <a:solidFill>
                    <a:prstClr val="black"/>
                  </a:solidFill>
                  <a:latin typeface="Segoe UI" pitchFamily="34" charset="0"/>
                  <a:ea typeface="Segoe UI" pitchFamily="34" charset="0"/>
                  <a:cs typeface="Segoe UI" pitchFamily="34" charset="0"/>
                </a:rPr>
                <a:t>5</a:t>
              </a:r>
              <a:endParaRPr lang="fr-FR" b="1">
                <a:solidFill>
                  <a:prstClr val="black"/>
                </a:solidFill>
                <a:latin typeface="Segoe UI" pitchFamily="34" charset="0"/>
                <a:ea typeface="Segoe UI" pitchFamily="34" charset="0"/>
                <a:cs typeface="Segoe UI" pitchFamily="34" charset="0"/>
              </a:endParaRPr>
            </a:p>
          </p:txBody>
        </p:sp>
        <p:pic>
          <p:nvPicPr>
            <p:cNvPr id="99" name="Picture 8" descr="C:\Users\Sally\Desktop\ID Resources\MSL_PNG_Object_ Library\Document_Writing0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86568" y="4160686"/>
              <a:ext cx="496718" cy="808424"/>
            </a:xfrm>
            <a:prstGeom prst="rect">
              <a:avLst/>
            </a:prstGeom>
            <a:noFill/>
            <a:extLst>
              <a:ext uri="{909E8E84-426E-40DD-AFC4-6F175D3DCCD1}">
                <a14:hiddenFill xmlns:a14="http://schemas.microsoft.com/office/drawing/2010/main">
                  <a:solidFill>
                    <a:srgbClr val="FFFFFF"/>
                  </a:solidFill>
                </a14:hiddenFill>
              </a:ext>
            </a:extLst>
          </p:spPr>
        </p:pic>
      </p:grpSp>
      <p:pic>
        <p:nvPicPr>
          <p:cNvPr id="100" name="Picture 9" descr="C:\Users\Sally\Desktop\ID Resources\MSL_PNG_Object_ Library\LaptopComputer.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84028" y="4037423"/>
            <a:ext cx="1285742" cy="1412903"/>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10" descr="C:\Users\Sally\Desktop\ID Resources\MSL_PNG_Object_ Library\LaptopComputer.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80170" y="3994819"/>
            <a:ext cx="1255660" cy="1379846"/>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11" descr="C:\Users\Sally\Desktop\ID Resources\MSL_PNG_Object_ Library\User_Half03.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53200" y="4259630"/>
            <a:ext cx="761551" cy="1199293"/>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12" descr="C:\Users\Sally\Desktop\ID Resources\MSL_PNG_Object_ Library\User_Half0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16313" y="4419764"/>
            <a:ext cx="730169" cy="1149872"/>
          </a:xfrm>
          <a:prstGeom prst="rect">
            <a:avLst/>
          </a:prstGeom>
          <a:noFill/>
          <a:extLst>
            <a:ext uri="{909E8E84-426E-40DD-AFC4-6F175D3DCCD1}">
              <a14:hiddenFill xmlns:a14="http://schemas.microsoft.com/office/drawing/2010/main">
                <a:solidFill>
                  <a:srgbClr val="FFFFFF"/>
                </a:solidFill>
              </a14:hiddenFill>
            </a:ext>
          </a:extLst>
        </p:spPr>
      </p:pic>
      <p:grpSp>
        <p:nvGrpSpPr>
          <p:cNvPr id="104" name="Group 103"/>
          <p:cNvGrpSpPr/>
          <p:nvPr/>
        </p:nvGrpSpPr>
        <p:grpSpPr>
          <a:xfrm>
            <a:off x="246296" y="5118768"/>
            <a:ext cx="562736" cy="941697"/>
            <a:chOff x="246296" y="5118768"/>
            <a:chExt cx="562736" cy="941697"/>
          </a:xfrm>
        </p:grpSpPr>
        <p:sp>
          <p:nvSpPr>
            <p:cNvPr id="105" name="AutoShape 18"/>
            <p:cNvSpPr>
              <a:spLocks noChangeArrowheads="1"/>
            </p:cNvSpPr>
            <p:nvPr/>
          </p:nvSpPr>
          <p:spPr bwMode="auto">
            <a:xfrm>
              <a:off x="246296" y="5118768"/>
              <a:ext cx="325437" cy="379412"/>
            </a:xfrm>
            <a:prstGeom prst="roundRect">
              <a:avLst>
                <a:gd name="adj" fmla="val 0"/>
              </a:avLst>
            </a:prstGeom>
            <a:noFill/>
            <a:ln w="9525">
              <a:noFill/>
              <a:round/>
              <a:headEnd/>
              <a:tailEnd/>
            </a:ln>
            <a:effectLst/>
          </p:spPr>
          <p:txBody>
            <a:bodyPr wrap="none" anchor="ctr"/>
            <a:lstStyle/>
            <a:p>
              <a:pPr>
                <a:defRPr/>
              </a:pPr>
              <a:r>
                <a:rPr lang="fr-FR" b="1" smtClean="0">
                  <a:solidFill>
                    <a:prstClr val="black"/>
                  </a:solidFill>
                  <a:latin typeface="Segoe UI" pitchFamily="34" charset="0"/>
                  <a:ea typeface="Segoe UI" pitchFamily="34" charset="0"/>
                  <a:cs typeface="Segoe UI" pitchFamily="34" charset="0"/>
                </a:rPr>
                <a:t>3</a:t>
              </a:r>
              <a:endParaRPr lang="fr-FR" b="1">
                <a:solidFill>
                  <a:prstClr val="black"/>
                </a:solidFill>
                <a:latin typeface="Segoe UI" pitchFamily="34" charset="0"/>
                <a:ea typeface="Segoe UI" pitchFamily="34" charset="0"/>
                <a:cs typeface="Segoe UI" pitchFamily="34" charset="0"/>
              </a:endParaRPr>
            </a:p>
          </p:txBody>
        </p:sp>
        <p:pic>
          <p:nvPicPr>
            <p:cNvPr id="106" name="Picture 13" descr="C:\Users\Sally\Desktop\ID Resources\MSL_PNG_Object_ Library\Security_Secured.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61371" y="5374665"/>
              <a:ext cx="347661" cy="6858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7" name="Group 106"/>
          <p:cNvGrpSpPr/>
          <p:nvPr/>
        </p:nvGrpSpPr>
        <p:grpSpPr>
          <a:xfrm>
            <a:off x="387310" y="4075331"/>
            <a:ext cx="496718" cy="1184167"/>
            <a:chOff x="387310" y="4075331"/>
            <a:chExt cx="496718" cy="1184167"/>
          </a:xfrm>
        </p:grpSpPr>
        <p:sp>
          <p:nvSpPr>
            <p:cNvPr id="108" name="AutoShape 17"/>
            <p:cNvSpPr>
              <a:spLocks noChangeArrowheads="1"/>
            </p:cNvSpPr>
            <p:nvPr/>
          </p:nvSpPr>
          <p:spPr bwMode="auto">
            <a:xfrm>
              <a:off x="483595" y="4075331"/>
              <a:ext cx="325437" cy="379412"/>
            </a:xfrm>
            <a:prstGeom prst="roundRect">
              <a:avLst>
                <a:gd name="adj" fmla="val 0"/>
              </a:avLst>
            </a:prstGeom>
            <a:noFill/>
            <a:ln w="9525">
              <a:noFill/>
              <a:round/>
              <a:headEnd/>
              <a:tailEnd/>
            </a:ln>
            <a:effectLst/>
          </p:spPr>
          <p:txBody>
            <a:bodyPr wrap="none" anchor="ctr"/>
            <a:lstStyle/>
            <a:p>
              <a:pPr>
                <a:defRPr/>
              </a:pPr>
              <a:r>
                <a:rPr lang="fr-FR" b="1" smtClean="0">
                  <a:solidFill>
                    <a:prstClr val="black"/>
                  </a:solidFill>
                  <a:latin typeface="Segoe UI" pitchFamily="34" charset="0"/>
                  <a:ea typeface="Segoe UI" pitchFamily="34" charset="0"/>
                  <a:cs typeface="Segoe UI" pitchFamily="34" charset="0"/>
                </a:rPr>
                <a:t>2</a:t>
              </a:r>
              <a:endParaRPr lang="fr-FR" b="1">
                <a:solidFill>
                  <a:prstClr val="black"/>
                </a:solidFill>
                <a:latin typeface="Segoe UI" pitchFamily="34" charset="0"/>
                <a:ea typeface="Segoe UI" pitchFamily="34" charset="0"/>
                <a:cs typeface="Segoe UI" pitchFamily="34" charset="0"/>
              </a:endParaRPr>
            </a:p>
          </p:txBody>
        </p:sp>
        <p:pic>
          <p:nvPicPr>
            <p:cNvPr id="109" name="Picture 8" descr="C:\Users\Sally\Desktop\ID Resources\MSL_PNG_Object_ Library\Document_Writing0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7310" y="4451074"/>
              <a:ext cx="496718" cy="80842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8623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up)">
                                      <p:cBhvr>
                                        <p:cTn id="7" dur="500"/>
                                        <p:tgtEl>
                                          <p:spTgt spid="6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wipe(up)">
                                      <p:cBhvr>
                                        <p:cTn id="10" dur="500"/>
                                        <p:tgtEl>
                                          <p:spTgt spid="6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1000"/>
                                        <p:tgtEl>
                                          <p:spTgt spid="6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9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wipe(down)">
                                      <p:cBhvr>
                                        <p:cTn id="32" dur="1000"/>
                                        <p:tgtEl>
                                          <p:spTgt spid="70"/>
                                        </p:tgtEl>
                                      </p:cBhvr>
                                    </p:animEffect>
                                  </p:childTnLst>
                                </p:cTn>
                              </p:par>
                            </p:childTnLst>
                          </p:cTn>
                        </p:par>
                      </p:childTnLst>
                    </p:cTn>
                  </p:par>
                  <p:par>
                    <p:cTn id="33" fill="hold">
                      <p:stCondLst>
                        <p:cond delay="indefinite"/>
                      </p:stCondLst>
                      <p:childTnLst>
                        <p:par>
                          <p:cTn id="34" fill="hold">
                            <p:stCondLst>
                              <p:cond delay="0"/>
                            </p:stCondLst>
                            <p:childTnLst>
                              <p:par>
                                <p:cTn id="35" presetID="35" presetClass="emph" presetSubtype="0" fill="hold" nodeType="clickEffect">
                                  <p:stCondLst>
                                    <p:cond delay="0"/>
                                  </p:stCondLst>
                                  <p:childTnLst>
                                    <p:anim calcmode="discrete" valueType="str">
                                      <p:cBhvr>
                                        <p:cTn id="36" dur="1000" fill="hold"/>
                                        <p:tgtEl>
                                          <p:spTgt spid="88"/>
                                        </p:tgtEl>
                                        <p:attrNameLst>
                                          <p:attrName>style.visibility</p:attrName>
                                        </p:attrNameLst>
                                      </p:cBhvr>
                                      <p:tavLst>
                                        <p:tav tm="0">
                                          <p:val>
                                            <p:strVal val="hidden"/>
                                          </p:val>
                                        </p:tav>
                                        <p:tav tm="50000">
                                          <p:val>
                                            <p:strVal val="visible"/>
                                          </p:val>
                                        </p:tav>
                                      </p:tavLst>
                                    </p:anim>
                                  </p:childTnLst>
                                </p:cTn>
                              </p:par>
                              <p:par>
                                <p:cTn id="37" presetID="1" presetClass="entr" presetSubtype="0" fill="hold" grpId="0" nodeType="with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wipe(up)">
                                      <p:cBhvr>
                                        <p:cTn id="43" dur="1000"/>
                                        <p:tgtEl>
                                          <p:spTgt spid="74"/>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73" grpId="0"/>
    </p:bldLst>
  </p:timing>
</p:sld>
</file>

<file path=ppt/slides/slide50.xml><?xml version="1.0" encoding="utf-8"?>
<p:sld xmlns:a="http://schemas.openxmlformats.org/drawingml/2006/main" xmlns:r="http://schemas.openxmlformats.org/officeDocument/2006/relationships" xmlns:p="http://schemas.openxmlformats.org/presentationml/2006/main">
  <p:cSld name="a78524f4-f525-4971-9089-e4c6054d3a9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Atelier pratique : Planification et implémentation d'une infrastructure AD RMS</a:t>
            </a:r>
            <a:endParaRPr lang="fr-FR" sz="2600"/>
          </a:p>
        </p:txBody>
      </p:sp>
      <p:sp>
        <p:nvSpPr>
          <p:cNvPr id="3" name="Text Placeholder 2"/>
          <p:cNvSpPr>
            <a:spLocks noGrp="1"/>
          </p:cNvSpPr>
          <p:nvPr>
            <p:ph type="body" idx="1"/>
          </p:nvPr>
        </p:nvSpPr>
        <p:spPr>
          <a:xfrm>
            <a:off x="458788" y="1021215"/>
            <a:ext cx="8228012" cy="2242228"/>
          </a:xfrm>
        </p:spPr>
        <p:txBody>
          <a:bodyPr/>
          <a:lstStyle/>
          <a:p>
            <a:pPr marL="228600" indent="-228600">
              <a:spcBef>
                <a:spcPts val="0"/>
              </a:spcBef>
            </a:pPr>
            <a:r>
              <a:rPr lang="fr-FR" sz="2200" smtClean="0"/>
              <a:t>Exercice 1 : Planification du déploiement AD RMS
Exercice 2 : Déploiement de l'infrastructure AD RMS pour les utilisateurs internes
Exercice 3 : Implémentation de l'intégration AD RMS au contrôle d'accès dynamique
Exercice 4 : Implémentation de l'intégration AD RMS avec des utilisateurs externes</a:t>
            </a:r>
            <a:endParaRPr lang="fr-FR" sz="2200"/>
          </a:p>
        </p:txBody>
      </p:sp>
      <p:sp>
        <p:nvSpPr>
          <p:cNvPr id="4" name="TextBox 3"/>
          <p:cNvSpPr txBox="1"/>
          <p:nvPr/>
        </p:nvSpPr>
        <p:spPr>
          <a:xfrm>
            <a:off x="457200" y="3415368"/>
            <a:ext cx="4256678" cy="400110"/>
          </a:xfrm>
          <a:prstGeom prst="rect">
            <a:avLst/>
          </a:prstGeom>
          <a:noFill/>
        </p:spPr>
        <p:txBody>
          <a:bodyPr vert="horz" wrap="none" rtlCol="0">
            <a:spAutoFit/>
          </a:bodyPr>
          <a:lstStyle/>
          <a:p>
            <a:pPr marL="228600" indent="-228600"/>
            <a:r>
              <a:rPr lang="fr-FR" sz="2000" smtClean="0">
                <a:latin typeface="Segoe UI"/>
              </a:rPr>
              <a:t>Informations d'ouverture de session</a:t>
            </a:r>
            <a:endParaRPr lang="fr-FR" sz="2000">
              <a:latin typeface="Segoe UI"/>
            </a:endParaRPr>
          </a:p>
        </p:txBody>
      </p:sp>
      <p:sp>
        <p:nvSpPr>
          <p:cNvPr id="5" name="TextBox 4"/>
          <p:cNvSpPr txBox="1"/>
          <p:nvPr/>
        </p:nvSpPr>
        <p:spPr>
          <a:xfrm>
            <a:off x="457200" y="3846255"/>
            <a:ext cx="7321300" cy="2554545"/>
          </a:xfrm>
          <a:prstGeom prst="rect">
            <a:avLst/>
          </a:prstGeom>
          <a:noFill/>
        </p:spPr>
        <p:txBody>
          <a:bodyPr vert="horz" wrap="none" rtlCol="0">
            <a:spAutoFit/>
          </a:bodyPr>
          <a:lstStyle/>
          <a:p>
            <a:pPr>
              <a:tabLst>
                <a:tab pos="3587750" algn="l"/>
              </a:tabLst>
            </a:pPr>
            <a:r>
              <a:rPr lang="fr-FR" sz="2000" b="0" i="0" u="none" strike="noStrike" baseline="0" smtClean="0">
                <a:latin typeface="Segoe UI"/>
              </a:rPr>
              <a:t>Ordinateurs virtuels	22414B-LON-DC1</a:t>
            </a:r>
          </a:p>
          <a:p>
            <a:pPr>
              <a:tabLst>
                <a:tab pos="3587750" algn="l"/>
              </a:tabLst>
            </a:pPr>
            <a:r>
              <a:rPr lang="fr-FR" sz="2000" b="0" i="0" u="none" strike="noStrike" baseline="0" smtClean="0">
                <a:latin typeface="Segoe UI"/>
              </a:rPr>
              <a:t>	22414B-LON-SVR1</a:t>
            </a:r>
          </a:p>
          <a:p>
            <a:pPr>
              <a:tabLst>
                <a:tab pos="3587750" algn="l"/>
              </a:tabLst>
            </a:pPr>
            <a:r>
              <a:rPr lang="fr-FR" sz="2000" b="0" i="0" u="none" strike="noStrike" baseline="0" smtClean="0">
                <a:latin typeface="Segoe UI"/>
              </a:rPr>
              <a:t>	22414B-LON-CL1</a:t>
            </a:r>
          </a:p>
          <a:p>
            <a:pPr>
              <a:tabLst>
                <a:tab pos="3587750" algn="l"/>
              </a:tabLst>
            </a:pPr>
            <a:r>
              <a:rPr lang="fr-FR" sz="2000" b="0" i="0" u="none" strike="noStrike" baseline="0" smtClean="0">
                <a:latin typeface="Segoe UI"/>
              </a:rPr>
              <a:t>	22414B-PRS-DC1</a:t>
            </a:r>
          </a:p>
          <a:p>
            <a:pPr>
              <a:tabLst>
                <a:tab pos="3587750" algn="l"/>
              </a:tabLst>
            </a:pPr>
            <a:r>
              <a:rPr lang="fr-FR" sz="2000" b="0" i="0" u="none" strike="noStrike" baseline="0" smtClean="0">
                <a:latin typeface="Segoe UI"/>
              </a:rPr>
              <a:t>	22414B-PRS-CL1</a:t>
            </a:r>
          </a:p>
          <a:p>
            <a:pPr>
              <a:tabLst>
                <a:tab pos="3587750" algn="l"/>
              </a:tabLst>
            </a:pPr>
            <a:r>
              <a:rPr lang="fr-FR" sz="2000" b="0" i="0" u="none" strike="noStrike" baseline="0" smtClean="0">
                <a:latin typeface="Segoe UI"/>
              </a:rPr>
              <a:t>Noms des utilisateurs	</a:t>
            </a:r>
            <a:r>
              <a:rPr lang="fr-FR" sz="2000" b="1" i="0" u="none" strike="noStrike" baseline="0" smtClean="0">
                <a:latin typeface="Segoe UI"/>
              </a:rPr>
              <a:t>Adatum\Administrateur</a:t>
            </a:r>
          </a:p>
          <a:p>
            <a:pPr>
              <a:tabLst>
                <a:tab pos="3587750" algn="l"/>
              </a:tabLst>
            </a:pPr>
            <a:r>
              <a:rPr lang="fr-FR" sz="2000" b="0" i="0" u="none" strike="noStrike" baseline="0" smtClean="0">
                <a:latin typeface="Segoe UI"/>
              </a:rPr>
              <a:t>	</a:t>
            </a:r>
            <a:r>
              <a:rPr lang="fr-FR" sz="2000" b="1" i="0" u="none" strike="noStrike" baseline="0" smtClean="0">
                <a:latin typeface="Segoe UI"/>
              </a:rPr>
              <a:t>TreyResearch\Administrateur</a:t>
            </a:r>
          </a:p>
          <a:p>
            <a:pPr>
              <a:tabLst>
                <a:tab pos="3587750" algn="l"/>
              </a:tabLst>
            </a:pPr>
            <a:r>
              <a:rPr lang="fr-FR" sz="2000" b="0" i="0" u="none" strike="noStrike" baseline="0" smtClean="0">
                <a:latin typeface="Segoe UI"/>
              </a:rPr>
              <a:t>Mot de passe	</a:t>
            </a:r>
            <a:r>
              <a:rPr lang="fr-FR" sz="2000" b="1" i="0" u="none" strike="noStrike" baseline="0" smtClean="0">
                <a:latin typeface="Segoe UI"/>
              </a:rPr>
              <a:t>Pa$$w0rd</a:t>
            </a:r>
            <a:endParaRPr lang="fr-FR" sz="2000" b="0" i="0" u="none" strike="noStrike" baseline="0" smtClean="0">
              <a:latin typeface="Segoe UI"/>
            </a:endParaRPr>
          </a:p>
        </p:txBody>
      </p:sp>
      <p:sp>
        <p:nvSpPr>
          <p:cNvPr id="6" name="TextBox 5"/>
          <p:cNvSpPr txBox="1"/>
          <p:nvPr/>
        </p:nvSpPr>
        <p:spPr>
          <a:xfrm>
            <a:off x="457200" y="6334780"/>
            <a:ext cx="3984809" cy="400110"/>
          </a:xfrm>
          <a:prstGeom prst="rect">
            <a:avLst/>
          </a:prstGeom>
          <a:noFill/>
        </p:spPr>
        <p:txBody>
          <a:bodyPr vert="horz" wrap="none" rtlCol="0">
            <a:spAutoFit/>
          </a:bodyPr>
          <a:lstStyle/>
          <a:p>
            <a:r>
              <a:rPr lang="fr-FR" sz="2000" smtClean="0">
                <a:latin typeface="Segoe UI"/>
              </a:rPr>
              <a:t>Durée approximative : 60 minutes</a:t>
            </a:r>
            <a:endParaRPr lang="fr-FR" sz="2000">
              <a:latin typeface="Segoe UI"/>
            </a:endParaRPr>
          </a:p>
        </p:txBody>
      </p:sp>
    </p:spTree>
    <p:extLst>
      <p:ext uri="{BB962C8B-B14F-4D97-AF65-F5344CB8AC3E}">
        <p14:creationId xmlns:p14="http://schemas.microsoft.com/office/powerpoint/2010/main" val="35658208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5576691"/>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name="Lab Scenario86070727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Scénario d'atelier pratique</a:t>
            </a:r>
            <a:endParaRPr lang="fr-FR"/>
          </a:p>
        </p:txBody>
      </p:sp>
      <p:sp>
        <p:nvSpPr>
          <p:cNvPr id="4" name="TextBox 3"/>
          <p:cNvSpPr txBox="1"/>
          <p:nvPr/>
        </p:nvSpPr>
        <p:spPr>
          <a:xfrm>
            <a:off x="512422" y="990600"/>
            <a:ext cx="8119156" cy="5370701"/>
          </a:xfrm>
          <a:prstGeom prst="rect">
            <a:avLst/>
          </a:prstGeom>
          <a:noFill/>
        </p:spPr>
        <p:txBody>
          <a:bodyPr vert="horz" wrap="square" rtlCol="0">
            <a:spAutoFit/>
          </a:bodyPr>
          <a:lstStyle/>
          <a:p>
            <a:pPr>
              <a:spcAft>
                <a:spcPts val="600"/>
              </a:spcAft>
            </a:pPr>
            <a:r>
              <a:rPr lang="fr-FR" sz="2600" smtClean="0">
                <a:latin typeface="Segoe UI"/>
                <a:ea typeface="Times New Roman"/>
                <a:cs typeface="Mangal"/>
              </a:rPr>
              <a:t>En raison de la nature hautement confidentielle des travaux de l'équipe de recherche d'A. Datum Corporation, l'équipe chargée de la sécurité souhaite implémenter une sécurité supplémentaire pour certains documents créés par le département de recherche</a:t>
            </a:r>
            <a:r>
              <a:rPr lang="fr-FR" sz="2600" smtClean="0">
                <a:effectLst/>
                <a:latin typeface="Segoe UI"/>
                <a:ea typeface="Times New Roman"/>
                <a:cs typeface="Mangal"/>
              </a:rPr>
              <a:t>. En particulier, l'équipe chargée de la sécurité souhaite s'assurer que les utilisateurs à l'intérieur et en dehors de l'organisation ne puissent pas partager les documents confidentiels avec des utilisateurs non autorisés</a:t>
            </a:r>
          </a:p>
          <a:p>
            <a:pPr>
              <a:spcAft>
                <a:spcPts val="600"/>
              </a:spcAft>
            </a:pPr>
            <a:r>
              <a:rPr lang="fr-FR" sz="2600" smtClean="0">
                <a:effectLst/>
                <a:latin typeface="Segoe UI"/>
                <a:ea typeface="Times New Roman"/>
                <a:cs typeface="Mangal"/>
              </a:rPr>
              <a:t>Vous devez organiser et implémenter une solution AD RMS qui fournira le niveau de protection demandé par l'équipe chargée de la sécurité</a:t>
            </a:r>
            <a:endParaRPr lang="fr-FR" sz="2600">
              <a:effectLst/>
              <a:latin typeface="Segoe UI"/>
              <a:ea typeface="Times New Roman"/>
              <a:cs typeface="Mangal"/>
            </a:endParaRPr>
          </a:p>
        </p:txBody>
      </p:sp>
    </p:spTree>
    <p:extLst>
      <p:ext uri="{BB962C8B-B14F-4D97-AF65-F5344CB8AC3E}">
        <p14:creationId xmlns:p14="http://schemas.microsoft.com/office/powerpoint/2010/main" val="20676591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name="Module_Re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Contrôle des acquis et éléments à retenir</a:t>
            </a:r>
            <a:endParaRPr lang="fr-FR"/>
          </a:p>
        </p:txBody>
      </p:sp>
      <p:sp>
        <p:nvSpPr>
          <p:cNvPr id="3" name="Text Placeholder 2"/>
          <p:cNvSpPr>
            <a:spLocks noGrp="1"/>
          </p:cNvSpPr>
          <p:nvPr>
            <p:ph type="body" idx="1"/>
          </p:nvPr>
        </p:nvSpPr>
        <p:spPr/>
        <p:txBody>
          <a:bodyPr/>
          <a:lstStyle/>
          <a:p>
            <a:r>
              <a:rPr lang="fr-FR" smtClean="0"/>
              <a:t>Outils
Problèmes courants et conseils relatifs à la résolution des problèmes</a:t>
            </a:r>
            <a:endParaRPr lang="fr-FR"/>
          </a:p>
        </p:txBody>
      </p:sp>
    </p:spTree>
    <p:extLst>
      <p:ext uri="{BB962C8B-B14F-4D97-AF65-F5344CB8AC3E}">
        <p14:creationId xmlns:p14="http://schemas.microsoft.com/office/powerpoint/2010/main" val="24256799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name="Course_Review">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t>Évaluation du cours </a:t>
            </a:r>
            <a:endParaRPr lang="en-US" sz="1400" b="1" dirty="0" smtClean="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25" y="2130425"/>
            <a:ext cx="1554163" cy="259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descr="C:\Users\jo\Desktop\work\MSL Graphics Library\validat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3426" y="4009361"/>
            <a:ext cx="762000" cy="759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92082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4c7c886d-73c1-43ae-971e-b0e8137cf9c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Scénarios de déploiement AD RMS</a:t>
            </a:r>
            <a:endParaRPr lang="fr-FR"/>
          </a:p>
        </p:txBody>
      </p:sp>
      <p:sp>
        <p:nvSpPr>
          <p:cNvPr id="4" name="Title 1"/>
          <p:cNvSpPr txBox="1">
            <a:spLocks/>
          </p:cNvSpPr>
          <p:nvPr/>
        </p:nvSpPr>
        <p:spPr>
          <a:xfrm>
            <a:off x="457200" y="0"/>
            <a:ext cx="8229600" cy="822960"/>
          </a:xfrm>
          <a:prstGeom prst="rect">
            <a:avLst/>
          </a:prstGeom>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latin typeface="Segoe" pitchFamily="34" charset="0"/>
            </a:endParaRPr>
          </a:p>
        </p:txBody>
      </p:sp>
      <p:sp>
        <p:nvSpPr>
          <p:cNvPr id="5" name="Text Placeholder 2"/>
          <p:cNvSpPr txBox="1">
            <a:spLocks/>
          </p:cNvSpPr>
          <p:nvPr/>
        </p:nvSpPr>
        <p:spPr>
          <a:xfrm>
            <a:off x="457200" y="1022400"/>
            <a:ext cx="8229600" cy="5105400"/>
          </a:xfrm>
          <a:prstGeom prst="rect">
            <a:avLst/>
          </a:prstGeom>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indent="0">
              <a:buNone/>
            </a:pPr>
            <a:r>
              <a:rPr lang="fr-FR" sz="2800" b="0" smtClean="0">
                <a:latin typeface="Segoe UI" pitchFamily="34" charset="0"/>
                <a:ea typeface="Segoe UI" pitchFamily="34" charset="0"/>
                <a:cs typeface="Segoe UI" pitchFamily="34" charset="0"/>
              </a:rPr>
              <a:t>Scénarios de déploiement AD RMS</a:t>
            </a:r>
            <a:r>
              <a:rPr lang="fr-FR" smtClean="0">
                <a:latin typeface="Segoe" pitchFamily="34" charset="0"/>
              </a:rPr>
              <a:t> </a:t>
            </a:r>
          </a:p>
          <a:p>
            <a:endParaRPr lang="fr-FR">
              <a:latin typeface="Segoe" pitchFamily="34" charset="0"/>
            </a:endParaRPr>
          </a:p>
        </p:txBody>
      </p:sp>
      <p:graphicFrame>
        <p:nvGraphicFramePr>
          <p:cNvPr id="6" name="Group 91"/>
          <p:cNvGraphicFramePr>
            <a:graphicFrameLocks noGrp="1"/>
          </p:cNvGraphicFramePr>
          <p:nvPr>
            <p:extLst>
              <p:ext uri="{D42A27DB-BD31-4B8C-83A1-F6EECF244321}">
                <p14:modId xmlns:p14="http://schemas.microsoft.com/office/powerpoint/2010/main" val="3468315280"/>
              </p:ext>
            </p:extLst>
          </p:nvPr>
        </p:nvGraphicFramePr>
        <p:xfrm>
          <a:off x="550334" y="1642539"/>
          <a:ext cx="8077199" cy="1875047"/>
        </p:xfrm>
        <a:graphic>
          <a:graphicData uri="http://schemas.openxmlformats.org/drawingml/2006/table">
            <a:tbl>
              <a:tblPr/>
              <a:tblGrid>
                <a:gridCol w="1981200"/>
                <a:gridCol w="6095999"/>
              </a:tblGrid>
              <a:tr h="94604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Verdana" pitchFamily="34" charset="0"/>
                      </a:endParaRPr>
                    </a:p>
                  </a:txBody>
                  <a:tcPr anchor="b"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85000"/>
                        </a:lnSpc>
                        <a:spcBef>
                          <a:spcPct val="40000"/>
                        </a:spcBef>
                        <a:spcAft>
                          <a:spcPct val="0"/>
                        </a:spcAft>
                        <a:buClrTx/>
                        <a:buSzPct val="80000"/>
                        <a:buFontTx/>
                        <a:buNone/>
                        <a:tabLst/>
                      </a:pPr>
                      <a:r>
                        <a:rPr kumimoji="0" lang="en-CA" sz="24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AD RMS dans une forêt unique</a:t>
                      </a:r>
                      <a:r>
                        <a:rPr kumimoji="0" lang="en-US" sz="24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 </a:t>
                      </a:r>
                    </a:p>
                  </a:txBody>
                  <a:tcPr anchor="ctr"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r>
              <a:tr h="929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Verdana" pitchFamily="34" charset="0"/>
                      </a:endParaRPr>
                    </a:p>
                  </a:txBody>
                  <a:tcPr anchor="b"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85000"/>
                        </a:lnSpc>
                        <a:spcBef>
                          <a:spcPct val="40000"/>
                        </a:spcBef>
                        <a:spcAft>
                          <a:spcPct val="0"/>
                        </a:spcAft>
                        <a:buClrTx/>
                        <a:buSzPct val="80000"/>
                        <a:buFontTx/>
                        <a:buNone/>
                        <a:tabLst/>
                      </a:pPr>
                      <a:endParaRPr kumimoji="0" lang="en-US" sz="1800" b="0" i="0" u="none" strike="noStrike" cap="none" normalizeH="0" baseline="0" dirty="0" smtClean="0">
                        <a:ln>
                          <a:noFill/>
                        </a:ln>
                        <a:solidFill>
                          <a:schemeClr val="tx1"/>
                        </a:solidFill>
                        <a:effectLst/>
                        <a:latin typeface="Verdana" pitchFamily="34" charset="0"/>
                      </a:endParaRPr>
                    </a:p>
                  </a:txBody>
                  <a:tcPr anchor="ctr"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7" name="Group 93"/>
          <p:cNvGraphicFramePr>
            <a:graphicFrameLocks noGrp="1"/>
          </p:cNvGraphicFramePr>
          <p:nvPr>
            <p:extLst>
              <p:ext uri="{D42A27DB-BD31-4B8C-83A1-F6EECF244321}">
                <p14:modId xmlns:p14="http://schemas.microsoft.com/office/powerpoint/2010/main" val="2540868406"/>
              </p:ext>
            </p:extLst>
          </p:nvPr>
        </p:nvGraphicFramePr>
        <p:xfrm>
          <a:off x="550334" y="3530894"/>
          <a:ext cx="8077200" cy="971858"/>
        </p:xfrm>
        <a:graphic>
          <a:graphicData uri="http://schemas.openxmlformats.org/drawingml/2006/table">
            <a:tbl>
              <a:tblPr/>
              <a:tblGrid>
                <a:gridCol w="1981200"/>
                <a:gridCol w="6096000"/>
              </a:tblGrid>
              <a:tr h="97185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Verdana" pitchFamily="34" charset="0"/>
                      </a:endParaRPr>
                    </a:p>
                  </a:txBody>
                  <a:tcPr anchor="b"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85000"/>
                        </a:lnSpc>
                        <a:spcBef>
                          <a:spcPct val="40000"/>
                        </a:spcBef>
                        <a:spcAft>
                          <a:spcPct val="0"/>
                        </a:spcAft>
                        <a:buClrTx/>
                        <a:buSzPct val="80000"/>
                        <a:buFontTx/>
                        <a:buNone/>
                        <a:tabLst/>
                      </a:pPr>
                      <a:r>
                        <a:rPr kumimoji="0" lang="en-CA" sz="24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AD RMS dans plusieurs forêts</a:t>
                      </a:r>
                      <a:endParaRPr kumimoji="0" lang="en-US" sz="24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anchor="ctr"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 name="Group 94"/>
          <p:cNvGraphicFramePr>
            <a:graphicFrameLocks noGrp="1"/>
          </p:cNvGraphicFramePr>
          <p:nvPr>
            <p:extLst>
              <p:ext uri="{D42A27DB-BD31-4B8C-83A1-F6EECF244321}">
                <p14:modId xmlns:p14="http://schemas.microsoft.com/office/powerpoint/2010/main" val="1926112432"/>
              </p:ext>
            </p:extLst>
          </p:nvPr>
        </p:nvGraphicFramePr>
        <p:xfrm>
          <a:off x="550333" y="4473008"/>
          <a:ext cx="8077200" cy="941387"/>
        </p:xfrm>
        <a:graphic>
          <a:graphicData uri="http://schemas.openxmlformats.org/drawingml/2006/table">
            <a:tbl>
              <a:tblPr/>
              <a:tblGrid>
                <a:gridCol w="1981200"/>
                <a:gridCol w="6096000"/>
              </a:tblGrid>
              <a:tr h="94138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Verdana" pitchFamily="34" charset="0"/>
                      </a:endParaRPr>
                    </a:p>
                  </a:txBody>
                  <a:tcPr anchor="b"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85000"/>
                        </a:lnSpc>
                        <a:spcBef>
                          <a:spcPct val="40000"/>
                        </a:spcBef>
                        <a:spcAft>
                          <a:spcPct val="0"/>
                        </a:spcAft>
                        <a:buClrTx/>
                        <a:buSzPct val="80000"/>
                        <a:buFontTx/>
                        <a:buNone/>
                        <a:tabLst/>
                      </a:pPr>
                      <a:r>
                        <a:rPr kumimoji="0" lang="en-CA" sz="24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AD RMS dans un extranet</a:t>
                      </a:r>
                      <a:endParaRPr kumimoji="0" lang="en-US" sz="24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anchor="ctr"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9" name="Group 95"/>
          <p:cNvGraphicFramePr>
            <a:graphicFrameLocks noGrp="1"/>
          </p:cNvGraphicFramePr>
          <p:nvPr>
            <p:extLst>
              <p:ext uri="{D42A27DB-BD31-4B8C-83A1-F6EECF244321}">
                <p14:modId xmlns:p14="http://schemas.microsoft.com/office/powerpoint/2010/main" val="706889729"/>
              </p:ext>
            </p:extLst>
          </p:nvPr>
        </p:nvGraphicFramePr>
        <p:xfrm>
          <a:off x="550333" y="5407863"/>
          <a:ext cx="8077200" cy="941387"/>
        </p:xfrm>
        <a:graphic>
          <a:graphicData uri="http://schemas.openxmlformats.org/drawingml/2006/table">
            <a:tbl>
              <a:tblPr/>
              <a:tblGrid>
                <a:gridCol w="1981200"/>
                <a:gridCol w="6096000"/>
              </a:tblGrid>
              <a:tr h="94138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Verdana" pitchFamily="34" charset="0"/>
                      </a:endParaRPr>
                    </a:p>
                  </a:txBody>
                  <a:tcPr anchor="b"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85000"/>
                        </a:lnSpc>
                        <a:spcBef>
                          <a:spcPct val="40000"/>
                        </a:spcBef>
                        <a:spcAft>
                          <a:spcPct val="0"/>
                        </a:spcAft>
                        <a:buClrTx/>
                        <a:buSzPct val="80000"/>
                        <a:buFontTx/>
                        <a:buNone/>
                        <a:tabLst/>
                      </a:pPr>
                      <a:r>
                        <a:rPr kumimoji="0" lang="en-CA" sz="24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AD RMS avec AD FS</a:t>
                      </a:r>
                      <a:endParaRPr kumimoji="0" lang="en-US" sz="24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anchor="ctr"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10" name="Group 9"/>
          <p:cNvGrpSpPr>
            <a:grpSpLocks/>
          </p:cNvGrpSpPr>
          <p:nvPr/>
        </p:nvGrpSpPr>
        <p:grpSpPr bwMode="auto">
          <a:xfrm>
            <a:off x="1059435" y="1700532"/>
            <a:ext cx="931864" cy="814960"/>
            <a:chOff x="2496" y="2016"/>
            <a:chExt cx="1915" cy="1674"/>
          </a:xfrm>
        </p:grpSpPr>
        <p:pic>
          <p:nvPicPr>
            <p:cNvPr id="11" name="Picture 10" descr="Serveu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4" y="2016"/>
              <a:ext cx="1387"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2_ActiveDirectoryFor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6" y="2973"/>
              <a:ext cx="1152"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2"/>
          <p:cNvGrpSpPr>
            <a:grpSpLocks/>
          </p:cNvGrpSpPr>
          <p:nvPr/>
        </p:nvGrpSpPr>
        <p:grpSpPr bwMode="auto">
          <a:xfrm>
            <a:off x="901480" y="3577730"/>
            <a:ext cx="1247774" cy="838201"/>
            <a:chOff x="912" y="1138"/>
            <a:chExt cx="3787" cy="2545"/>
          </a:xfrm>
        </p:grpSpPr>
        <p:pic>
          <p:nvPicPr>
            <p:cNvPr id="14" name="Picture 13" descr="2_ActiveDirectoryFores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4" y="2640"/>
              <a:ext cx="1675" cy="1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Serveu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80" y="1138"/>
              <a:ext cx="2016" cy="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2_ActiveDirectoryFores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2" y="2605"/>
              <a:ext cx="1675" cy="1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16"/>
          <p:cNvGrpSpPr>
            <a:grpSpLocks/>
          </p:cNvGrpSpPr>
          <p:nvPr/>
        </p:nvGrpSpPr>
        <p:grpSpPr bwMode="auto">
          <a:xfrm>
            <a:off x="632317" y="4514562"/>
            <a:ext cx="1830388" cy="847726"/>
            <a:chOff x="159" y="2711"/>
            <a:chExt cx="1153" cy="534"/>
          </a:xfrm>
        </p:grpSpPr>
        <p:grpSp>
          <p:nvGrpSpPr>
            <p:cNvPr id="18" name="Group 17"/>
            <p:cNvGrpSpPr>
              <a:grpSpLocks/>
            </p:cNvGrpSpPr>
            <p:nvPr/>
          </p:nvGrpSpPr>
          <p:grpSpPr bwMode="auto">
            <a:xfrm>
              <a:off x="218" y="2711"/>
              <a:ext cx="1094" cy="534"/>
              <a:chOff x="146" y="2711"/>
              <a:chExt cx="1094" cy="534"/>
            </a:xfrm>
          </p:grpSpPr>
          <p:sp>
            <p:nvSpPr>
              <p:cNvPr id="20" name="Line 60"/>
              <p:cNvSpPr>
                <a:spLocks noChangeShapeType="1"/>
              </p:cNvSpPr>
              <p:nvPr/>
            </p:nvSpPr>
            <p:spPr bwMode="auto">
              <a:xfrm flipV="1">
                <a:off x="792" y="2903"/>
                <a:ext cx="206" cy="116"/>
              </a:xfrm>
              <a:prstGeom prst="line">
                <a:avLst/>
              </a:prstGeom>
              <a:noFill/>
              <a:ln w="254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latin typeface="Segoe" pitchFamily="34" charset="0"/>
                </a:endParaRPr>
              </a:p>
            </p:txBody>
          </p:sp>
          <p:grpSp>
            <p:nvGrpSpPr>
              <p:cNvPr id="21" name="Group 20"/>
              <p:cNvGrpSpPr>
                <a:grpSpLocks/>
              </p:cNvGrpSpPr>
              <p:nvPr/>
            </p:nvGrpSpPr>
            <p:grpSpPr bwMode="auto">
              <a:xfrm>
                <a:off x="146" y="2730"/>
                <a:ext cx="680" cy="515"/>
                <a:chOff x="1680" y="1008"/>
                <a:chExt cx="1908" cy="1446"/>
              </a:xfrm>
            </p:grpSpPr>
            <p:pic>
              <p:nvPicPr>
                <p:cNvPr id="23" name="Picture 22" descr="abstract_oval_green_0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80" y="1008"/>
                  <a:ext cx="1908" cy="1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23"/>
                <p:cNvGrpSpPr>
                  <a:grpSpLocks/>
                </p:cNvGrpSpPr>
                <p:nvPr/>
              </p:nvGrpSpPr>
              <p:grpSpPr bwMode="auto">
                <a:xfrm>
                  <a:off x="2081" y="1288"/>
                  <a:ext cx="1111" cy="892"/>
                  <a:chOff x="2332" y="900"/>
                  <a:chExt cx="2904" cy="2329"/>
                </a:xfrm>
              </p:grpSpPr>
              <p:sp>
                <p:nvSpPr>
                  <p:cNvPr id="25" name="Line 64"/>
                  <p:cNvSpPr>
                    <a:spLocks noChangeShapeType="1"/>
                  </p:cNvSpPr>
                  <p:nvPr/>
                </p:nvSpPr>
                <p:spPr bwMode="auto">
                  <a:xfrm flipH="1">
                    <a:off x="3088" y="2007"/>
                    <a:ext cx="343" cy="417"/>
                  </a:xfrm>
                  <a:prstGeom prst="line">
                    <a:avLst/>
                  </a:prstGeom>
                  <a:noFill/>
                  <a:ln w="254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latin typeface="Segoe" pitchFamily="34" charset="0"/>
                    </a:endParaRPr>
                  </a:p>
                </p:txBody>
              </p:sp>
              <p:sp>
                <p:nvSpPr>
                  <p:cNvPr id="26" name="Line 65"/>
                  <p:cNvSpPr>
                    <a:spLocks noChangeShapeType="1"/>
                  </p:cNvSpPr>
                  <p:nvPr/>
                </p:nvSpPr>
                <p:spPr bwMode="auto">
                  <a:xfrm flipV="1">
                    <a:off x="3244" y="2078"/>
                    <a:ext cx="310" cy="413"/>
                  </a:xfrm>
                  <a:prstGeom prst="line">
                    <a:avLst/>
                  </a:prstGeom>
                  <a:noFill/>
                  <a:ln w="254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latin typeface="Segoe" pitchFamily="34" charset="0"/>
                    </a:endParaRPr>
                  </a:p>
                </p:txBody>
              </p:sp>
              <p:sp>
                <p:nvSpPr>
                  <p:cNvPr id="27" name="Line 66"/>
                  <p:cNvSpPr>
                    <a:spLocks noChangeShapeType="1"/>
                  </p:cNvSpPr>
                  <p:nvPr/>
                </p:nvSpPr>
                <p:spPr bwMode="auto">
                  <a:xfrm rot="16506134" flipH="1">
                    <a:off x="4231" y="2079"/>
                    <a:ext cx="285" cy="332"/>
                  </a:xfrm>
                  <a:prstGeom prst="line">
                    <a:avLst/>
                  </a:prstGeom>
                  <a:noFill/>
                  <a:ln w="254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latin typeface="Segoe" pitchFamily="34" charset="0"/>
                    </a:endParaRPr>
                  </a:p>
                </p:txBody>
              </p:sp>
              <p:sp>
                <p:nvSpPr>
                  <p:cNvPr id="28" name="Line 67"/>
                  <p:cNvSpPr>
                    <a:spLocks noChangeShapeType="1"/>
                  </p:cNvSpPr>
                  <p:nvPr/>
                </p:nvSpPr>
                <p:spPr bwMode="auto">
                  <a:xfrm rot="16504692" flipV="1">
                    <a:off x="4294" y="1944"/>
                    <a:ext cx="314" cy="364"/>
                  </a:xfrm>
                  <a:prstGeom prst="line">
                    <a:avLst/>
                  </a:prstGeom>
                  <a:noFill/>
                  <a:ln w="254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latin typeface="Segoe" pitchFamily="34" charset="0"/>
                    </a:endParaRPr>
                  </a:p>
                </p:txBody>
              </p:sp>
              <p:sp>
                <p:nvSpPr>
                  <p:cNvPr id="29" name="AutoShape 68"/>
                  <p:cNvSpPr>
                    <a:spLocks noChangeArrowheads="1"/>
                  </p:cNvSpPr>
                  <p:nvPr/>
                </p:nvSpPr>
                <p:spPr bwMode="auto">
                  <a:xfrm>
                    <a:off x="2332" y="900"/>
                    <a:ext cx="2904" cy="2329"/>
                  </a:xfrm>
                  <a:prstGeom prst="roundRect">
                    <a:avLst>
                      <a:gd name="adj" fmla="val 16667"/>
                    </a:avLst>
                  </a:prstGeom>
                  <a:noFill/>
                  <a:ln w="38100" algn="ctr">
                    <a:solidFill>
                      <a:srgbClr val="99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latin typeface="Segoe" pitchFamily="34" charset="0"/>
                    </a:endParaRPr>
                  </a:p>
                </p:txBody>
              </p:sp>
              <p:pic>
                <p:nvPicPr>
                  <p:cNvPr id="30" name="Picture 29" descr="Serveu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57" y="946"/>
                    <a:ext cx="884" cy="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Serveu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22" y="1151"/>
                    <a:ext cx="508" cy="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Line 71"/>
                  <p:cNvSpPr>
                    <a:spLocks noChangeShapeType="1"/>
                  </p:cNvSpPr>
                  <p:nvPr/>
                </p:nvSpPr>
                <p:spPr bwMode="auto">
                  <a:xfrm>
                    <a:off x="3012" y="1429"/>
                    <a:ext cx="331" cy="0"/>
                  </a:xfrm>
                  <a:prstGeom prst="line">
                    <a:avLst/>
                  </a:prstGeom>
                  <a:noFill/>
                  <a:ln w="25400">
                    <a:solidFill>
                      <a:srgbClr val="CC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latin typeface="Segoe" pitchFamily="34" charset="0"/>
                    </a:endParaRPr>
                  </a:p>
                </p:txBody>
              </p:sp>
              <p:sp>
                <p:nvSpPr>
                  <p:cNvPr id="33" name="Line 72"/>
                  <p:cNvSpPr>
                    <a:spLocks noChangeShapeType="1"/>
                  </p:cNvSpPr>
                  <p:nvPr/>
                </p:nvSpPr>
                <p:spPr bwMode="auto">
                  <a:xfrm>
                    <a:off x="4225" y="1445"/>
                    <a:ext cx="329" cy="0"/>
                  </a:xfrm>
                  <a:prstGeom prst="line">
                    <a:avLst/>
                  </a:prstGeom>
                  <a:noFill/>
                  <a:ln w="25400">
                    <a:solidFill>
                      <a:srgbClr val="CC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latin typeface="Segoe" pitchFamily="34" charset="0"/>
                    </a:endParaRPr>
                  </a:p>
                </p:txBody>
              </p:sp>
              <p:pic>
                <p:nvPicPr>
                  <p:cNvPr id="34" name="Picture 33" descr="2_Domai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3161" flipH="1">
                    <a:off x="4422" y="1246"/>
                    <a:ext cx="710"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descr="UserWithDesktopCompute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36" y="2498"/>
                    <a:ext cx="49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descr="UserWithDesktopCompute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80" y="2452"/>
                    <a:ext cx="496"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Line 76"/>
                  <p:cNvSpPr>
                    <a:spLocks noChangeShapeType="1"/>
                  </p:cNvSpPr>
                  <p:nvPr/>
                </p:nvSpPr>
                <p:spPr bwMode="auto">
                  <a:xfrm>
                    <a:off x="3431" y="2749"/>
                    <a:ext cx="838" cy="0"/>
                  </a:xfrm>
                  <a:prstGeom prst="line">
                    <a:avLst/>
                  </a:prstGeom>
                  <a:noFill/>
                  <a:ln w="254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latin typeface="Segoe" pitchFamily="34" charset="0"/>
                    </a:endParaRPr>
                  </a:p>
                </p:txBody>
              </p:sp>
            </p:grpSp>
          </p:grpSp>
          <p:pic>
            <p:nvPicPr>
              <p:cNvPr id="22" name="Picture 21" descr="Interne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80" y="2711"/>
                <a:ext cx="260"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18" descr="Building_Offic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9" y="2745"/>
              <a:ext cx="188"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
          <p:cNvGrpSpPr/>
          <p:nvPr/>
        </p:nvGrpSpPr>
        <p:grpSpPr>
          <a:xfrm>
            <a:off x="743398" y="5424555"/>
            <a:ext cx="1625556" cy="857250"/>
            <a:chOff x="630181" y="5450682"/>
            <a:chExt cx="1625556" cy="857250"/>
          </a:xfrm>
        </p:grpSpPr>
        <p:grpSp>
          <p:nvGrpSpPr>
            <p:cNvPr id="38" name="Group 37"/>
            <p:cNvGrpSpPr>
              <a:grpSpLocks/>
            </p:cNvGrpSpPr>
            <p:nvPr/>
          </p:nvGrpSpPr>
          <p:grpSpPr bwMode="auto">
            <a:xfrm>
              <a:off x="786593" y="5695157"/>
              <a:ext cx="1392239" cy="612775"/>
              <a:chOff x="700" y="2393"/>
              <a:chExt cx="2039" cy="900"/>
            </a:xfrm>
          </p:grpSpPr>
          <p:grpSp>
            <p:nvGrpSpPr>
              <p:cNvPr id="39" name="Group 38"/>
              <p:cNvGrpSpPr>
                <a:grpSpLocks/>
              </p:cNvGrpSpPr>
              <p:nvPr/>
            </p:nvGrpSpPr>
            <p:grpSpPr bwMode="auto">
              <a:xfrm>
                <a:off x="700" y="2394"/>
                <a:ext cx="998" cy="899"/>
                <a:chOff x="2496" y="2016"/>
                <a:chExt cx="1915" cy="1725"/>
              </a:xfrm>
            </p:grpSpPr>
            <p:pic>
              <p:nvPicPr>
                <p:cNvPr id="46" name="Picture 45" descr="Serveu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024" y="2016"/>
                  <a:ext cx="1387"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descr="2_ActiveDirectoryFores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496" y="3024"/>
                  <a:ext cx="1152"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 name="Group 39"/>
              <p:cNvGrpSpPr>
                <a:grpSpLocks/>
              </p:cNvGrpSpPr>
              <p:nvPr/>
            </p:nvGrpSpPr>
            <p:grpSpPr bwMode="auto">
              <a:xfrm>
                <a:off x="1741" y="2393"/>
                <a:ext cx="998" cy="899"/>
                <a:chOff x="2496" y="2016"/>
                <a:chExt cx="1915" cy="1725"/>
              </a:xfrm>
            </p:grpSpPr>
            <p:pic>
              <p:nvPicPr>
                <p:cNvPr id="44" name="Picture 43" descr="Serveu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024" y="2016"/>
                  <a:ext cx="1387"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descr="2_ActiveDirectoryFores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496" y="3024"/>
                  <a:ext cx="1152"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 name="Group 40"/>
              <p:cNvGrpSpPr>
                <a:grpSpLocks/>
              </p:cNvGrpSpPr>
              <p:nvPr/>
            </p:nvGrpSpPr>
            <p:grpSpPr bwMode="auto">
              <a:xfrm>
                <a:off x="1735" y="2605"/>
                <a:ext cx="240" cy="240"/>
                <a:chOff x="2208" y="1968"/>
                <a:chExt cx="240" cy="240"/>
              </a:xfrm>
            </p:grpSpPr>
            <p:sp>
              <p:nvSpPr>
                <p:cNvPr id="42" name="Line 87"/>
                <p:cNvSpPr>
                  <a:spLocks noChangeShapeType="1"/>
                </p:cNvSpPr>
                <p:nvPr/>
              </p:nvSpPr>
              <p:spPr bwMode="auto">
                <a:xfrm>
                  <a:off x="2208" y="2088"/>
                  <a:ext cx="24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lIns="182880" rIns="18288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latin typeface="Segoe" pitchFamily="34" charset="0"/>
                  </a:endParaRPr>
                </a:p>
              </p:txBody>
            </p:sp>
            <p:sp>
              <p:nvSpPr>
                <p:cNvPr id="43" name="Line 88"/>
                <p:cNvSpPr>
                  <a:spLocks noChangeShapeType="1"/>
                </p:cNvSpPr>
                <p:nvPr/>
              </p:nvSpPr>
              <p:spPr bwMode="auto">
                <a:xfrm rot="16200000" flipV="1">
                  <a:off x="2208" y="2088"/>
                  <a:ext cx="24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lIns="182880" rIns="18288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latin typeface="Segoe" pitchFamily="34" charset="0"/>
                  </a:endParaRPr>
                </a:p>
              </p:txBody>
            </p:sp>
          </p:grpSp>
        </p:grpSp>
        <p:sp>
          <p:nvSpPr>
            <p:cNvPr id="48" name="Text Box 89"/>
            <p:cNvSpPr txBox="1">
              <a:spLocks noChangeArrowheads="1"/>
            </p:cNvSpPr>
            <p:nvPr/>
          </p:nvSpPr>
          <p:spPr bwMode="auto">
            <a:xfrm>
              <a:off x="630181" y="5450682"/>
              <a:ext cx="83974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lIns="182880" rIns="18288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spcBef>
                  <a:spcPct val="50000"/>
                </a:spcBef>
              </a:pPr>
              <a:r>
                <a:rPr lang="fr-FR" sz="1000" b="0" smtClean="0">
                  <a:latin typeface="Segoe" pitchFamily="34" charset="0"/>
                </a:rPr>
                <a:t>AD RMS</a:t>
              </a:r>
              <a:endParaRPr lang="fr-FR" sz="1000" b="0">
                <a:latin typeface="Segoe" pitchFamily="34" charset="0"/>
              </a:endParaRPr>
            </a:p>
          </p:txBody>
        </p:sp>
        <p:sp>
          <p:nvSpPr>
            <p:cNvPr id="49" name="Text Box 90"/>
            <p:cNvSpPr txBox="1">
              <a:spLocks noChangeArrowheads="1"/>
            </p:cNvSpPr>
            <p:nvPr/>
          </p:nvSpPr>
          <p:spPr bwMode="auto">
            <a:xfrm>
              <a:off x="1269899" y="5450682"/>
              <a:ext cx="9858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182880" rIns="18288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spcBef>
                  <a:spcPct val="50000"/>
                </a:spcBef>
              </a:pPr>
              <a:r>
                <a:rPr lang="fr-FR" sz="1000" b="0" smtClean="0">
                  <a:latin typeface="Segoe" pitchFamily="34" charset="0"/>
                </a:rPr>
                <a:t>AD FS</a:t>
              </a:r>
              <a:endParaRPr lang="fr-FR" sz="1000" b="0">
                <a:latin typeface="Segoe" pitchFamily="34" charset="0"/>
              </a:endParaRPr>
            </a:p>
          </p:txBody>
        </p:sp>
      </p:grpSp>
      <p:graphicFrame>
        <p:nvGraphicFramePr>
          <p:cNvPr id="50" name="Group 91"/>
          <p:cNvGraphicFramePr>
            <a:graphicFrameLocks noGrp="1"/>
          </p:cNvGraphicFramePr>
          <p:nvPr>
            <p:extLst>
              <p:ext uri="{D42A27DB-BD31-4B8C-83A1-F6EECF244321}">
                <p14:modId xmlns:p14="http://schemas.microsoft.com/office/powerpoint/2010/main" val="4042880825"/>
              </p:ext>
            </p:extLst>
          </p:nvPr>
        </p:nvGraphicFramePr>
        <p:xfrm>
          <a:off x="550335" y="2556938"/>
          <a:ext cx="8077200" cy="977900"/>
        </p:xfrm>
        <a:graphic>
          <a:graphicData uri="http://schemas.openxmlformats.org/drawingml/2006/table">
            <a:tbl>
              <a:tblPr/>
              <a:tblGrid>
                <a:gridCol w="1981199"/>
                <a:gridCol w="6096001"/>
              </a:tblGrid>
              <a:tr h="977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Verdana" pitchFamily="34" charset="0"/>
                      </a:endParaRPr>
                    </a:p>
                  </a:txBody>
                  <a:tcPr anchor="b"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85000"/>
                        </a:lnSpc>
                        <a:spcBef>
                          <a:spcPct val="40000"/>
                        </a:spcBef>
                        <a:spcAft>
                          <a:spcPct val="0"/>
                        </a:spcAft>
                        <a:buClrTx/>
                        <a:buSzPct val="80000"/>
                        <a:buFontTx/>
                        <a:buNone/>
                        <a:tabLst/>
                      </a:pPr>
                      <a:r>
                        <a:rPr kumimoji="0" lang="en-CA" sz="24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Cluster AD RMS </a:t>
                      </a:r>
                      <a:r>
                        <a:rPr lang="en-US" sz="2400" kern="1200" dirty="0" smtClean="0">
                          <a:solidFill>
                            <a:schemeClr val="tx1"/>
                          </a:solidFill>
                          <a:effectLst/>
                          <a:latin typeface="Segoe UI" pitchFamily="34" charset="0"/>
                          <a:ea typeface="Segoe UI" pitchFamily="34" charset="0"/>
                          <a:cs typeface="Segoe UI" pitchFamily="34" charset="0"/>
                        </a:rPr>
                        <a:t>gérant </a:t>
                      </a:r>
                      <a:r>
                        <a:rPr lang="en-US" sz="2400" kern="1200" smtClean="0">
                          <a:solidFill>
                            <a:schemeClr val="tx1"/>
                          </a:solidFill>
                          <a:effectLst/>
                          <a:latin typeface="Segoe UI" pitchFamily="34" charset="0"/>
                          <a:ea typeface="Segoe UI" pitchFamily="34" charset="0"/>
                          <a:cs typeface="Segoe UI" pitchFamily="34" charset="0"/>
                        </a:rPr>
                        <a:t>uniquement les licences </a:t>
                      </a:r>
                      <a:r>
                        <a:rPr kumimoji="0" lang="en-CA" sz="24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dans une seule forêt</a:t>
                      </a:r>
                      <a:r>
                        <a:rPr kumimoji="0" lang="en-US" sz="24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 </a:t>
                      </a:r>
                    </a:p>
                  </a:txBody>
                  <a:tcPr anchor="ctr"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51" name="Group 50"/>
          <p:cNvGrpSpPr>
            <a:grpSpLocks/>
          </p:cNvGrpSpPr>
          <p:nvPr/>
        </p:nvGrpSpPr>
        <p:grpSpPr bwMode="auto">
          <a:xfrm>
            <a:off x="1059435" y="2627774"/>
            <a:ext cx="931864" cy="839788"/>
            <a:chOff x="2496" y="2016"/>
            <a:chExt cx="1915" cy="1725"/>
          </a:xfrm>
        </p:grpSpPr>
        <p:pic>
          <p:nvPicPr>
            <p:cNvPr id="52" name="Picture 51" descr="Serveu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4" y="2016"/>
              <a:ext cx="1387"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descr="2_ActiveDirectoryFor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6" y="3024"/>
              <a:ext cx="1152"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4" name="Picture 53" descr="TicketBlu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20328" y="3118500"/>
            <a:ext cx="2984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85594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3c65190f-0c8d-49bf-8479-4ff8dcef44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Composants AD RMS</a:t>
            </a:r>
            <a:endParaRPr lang="fr-FR"/>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endParaRPr lang="fr-FR"/>
          </a:p>
        </p:txBody>
      </p:sp>
      <p:sp>
        <p:nvSpPr>
          <p:cNvPr id="5" name="Text Placeholder 2"/>
          <p:cNvSpPr txBox="1">
            <a:spLocks/>
          </p:cNvSpPr>
          <p:nvPr/>
        </p:nvSpPr>
        <p:spPr>
          <a:xfrm>
            <a:off x="457200" y="1022400"/>
            <a:ext cx="8229600" cy="5105400"/>
          </a:xfrm>
          <a:prstGeom prst="rect">
            <a:avLst/>
          </a:prstGeom>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indent="0">
              <a:buFont typeface="Arial" pitchFamily="34" charset="0"/>
              <a:buNone/>
            </a:pPr>
            <a:r>
              <a:rPr lang="fr-FR" smtClean="0">
                <a:latin typeface="Segoe UI" pitchFamily="34" charset="0"/>
                <a:ea typeface="Segoe UI" pitchFamily="34" charset="0"/>
                <a:cs typeface="Segoe UI" pitchFamily="34" charset="0"/>
              </a:rPr>
              <a:t>Types de cluster AD RMS</a:t>
            </a:r>
            <a:endParaRPr lang="fr-FR">
              <a:latin typeface="Segoe UI" pitchFamily="34" charset="0"/>
              <a:ea typeface="Segoe UI" pitchFamily="34" charset="0"/>
              <a:cs typeface="Segoe UI" pitchFamily="34" charset="0"/>
            </a:endParaRPr>
          </a:p>
        </p:txBody>
      </p:sp>
      <p:pic>
        <p:nvPicPr>
          <p:cNvPr id="6" name="Picture 5" descr="abstract_oval_blue_04"/>
          <p:cNvPicPr>
            <a:picLocks noChangeAspect="1" noChangeArrowheads="1"/>
          </p:cNvPicPr>
          <p:nvPr/>
        </p:nvPicPr>
        <p:blipFill>
          <a:blip r:embed="rId3" cstate="print"/>
          <a:srcRect/>
          <a:stretch>
            <a:fillRect/>
          </a:stretch>
        </p:blipFill>
        <p:spPr bwMode="auto">
          <a:xfrm>
            <a:off x="4749554" y="1974768"/>
            <a:ext cx="4170362" cy="3217863"/>
          </a:xfrm>
          <a:prstGeom prst="rect">
            <a:avLst/>
          </a:prstGeom>
          <a:noFill/>
          <a:ln w="9525">
            <a:noFill/>
            <a:miter lim="800000"/>
            <a:headEnd/>
            <a:tailEnd/>
          </a:ln>
        </p:spPr>
      </p:pic>
      <p:pic>
        <p:nvPicPr>
          <p:cNvPr id="7" name="Picture 6" descr="abstract_oval_blue_04"/>
          <p:cNvPicPr>
            <a:picLocks noChangeAspect="1" noChangeArrowheads="1"/>
          </p:cNvPicPr>
          <p:nvPr/>
        </p:nvPicPr>
        <p:blipFill>
          <a:blip r:embed="rId3" cstate="print"/>
          <a:srcRect/>
          <a:stretch>
            <a:fillRect/>
          </a:stretch>
        </p:blipFill>
        <p:spPr bwMode="auto">
          <a:xfrm>
            <a:off x="173241" y="1814153"/>
            <a:ext cx="4443882" cy="3428912"/>
          </a:xfrm>
          <a:prstGeom prst="rect">
            <a:avLst/>
          </a:prstGeom>
          <a:noFill/>
          <a:ln w="9525">
            <a:noFill/>
            <a:miter lim="800000"/>
            <a:headEnd/>
            <a:tailEnd/>
          </a:ln>
        </p:spPr>
      </p:pic>
      <p:sp>
        <p:nvSpPr>
          <p:cNvPr id="8" name="Title 1"/>
          <p:cNvSpPr txBox="1">
            <a:spLocks/>
          </p:cNvSpPr>
          <p:nvPr/>
        </p:nvSpPr>
        <p:spPr>
          <a:xfrm>
            <a:off x="457200" y="0"/>
            <a:ext cx="8229600" cy="822960"/>
          </a:xfrm>
          <a:prstGeom prst="rect">
            <a:avLst/>
          </a:prstGeom>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latin typeface="Segoe" pitchFamily="34" charset="0"/>
            </a:endParaRPr>
          </a:p>
        </p:txBody>
      </p:sp>
      <p:cxnSp>
        <p:nvCxnSpPr>
          <p:cNvPr id="9" name="Straight Connector 8"/>
          <p:cNvCxnSpPr/>
          <p:nvPr/>
        </p:nvCxnSpPr>
        <p:spPr>
          <a:xfrm flipH="1">
            <a:off x="1295707" y="2746946"/>
            <a:ext cx="409129" cy="958099"/>
          </a:xfrm>
          <a:prstGeom prst="line">
            <a:avLst/>
          </a:prstGeom>
          <a:noFill/>
          <a:ln w="38100" cap="flat" cmpd="sng" algn="ctr">
            <a:solidFill>
              <a:srgbClr val="FF0000"/>
            </a:solidFill>
            <a:prstDash val="solid"/>
          </a:ln>
          <a:effectLst/>
        </p:spPr>
      </p:cxnSp>
      <p:cxnSp>
        <p:nvCxnSpPr>
          <p:cNvPr id="10" name="Straight Connector 9"/>
          <p:cNvCxnSpPr/>
          <p:nvPr/>
        </p:nvCxnSpPr>
        <p:spPr>
          <a:xfrm>
            <a:off x="1679094" y="2707612"/>
            <a:ext cx="391183" cy="1199252"/>
          </a:xfrm>
          <a:prstGeom prst="line">
            <a:avLst/>
          </a:prstGeom>
          <a:noFill/>
          <a:ln w="38100" cap="flat" cmpd="sng" algn="ctr">
            <a:solidFill>
              <a:srgbClr val="FF0000"/>
            </a:solidFill>
            <a:prstDash val="solid"/>
          </a:ln>
          <a:effectLst/>
        </p:spPr>
      </p:cxnSp>
      <p:cxnSp>
        <p:nvCxnSpPr>
          <p:cNvPr id="11" name="Straight Connector 10"/>
          <p:cNvCxnSpPr/>
          <p:nvPr/>
        </p:nvCxnSpPr>
        <p:spPr>
          <a:xfrm>
            <a:off x="2395182" y="2746946"/>
            <a:ext cx="257932" cy="601781"/>
          </a:xfrm>
          <a:prstGeom prst="line">
            <a:avLst/>
          </a:prstGeom>
          <a:noFill/>
          <a:ln w="38100" cap="flat" cmpd="sng" algn="ctr">
            <a:solidFill>
              <a:srgbClr val="FF0000"/>
            </a:solidFill>
            <a:prstDash val="solid"/>
          </a:ln>
          <a:effectLst/>
        </p:spPr>
      </p:cxnSp>
      <p:cxnSp>
        <p:nvCxnSpPr>
          <p:cNvPr id="12" name="Straight Connector 11"/>
          <p:cNvCxnSpPr/>
          <p:nvPr/>
        </p:nvCxnSpPr>
        <p:spPr>
          <a:xfrm>
            <a:off x="2395182" y="2631645"/>
            <a:ext cx="974023" cy="659469"/>
          </a:xfrm>
          <a:prstGeom prst="line">
            <a:avLst/>
          </a:prstGeom>
          <a:noFill/>
          <a:ln w="38100" cap="flat" cmpd="sng" algn="ctr">
            <a:solidFill>
              <a:srgbClr val="FF0000"/>
            </a:solidFill>
            <a:prstDash val="solid"/>
          </a:ln>
          <a:effectLst/>
        </p:spPr>
      </p:cxnSp>
      <p:cxnSp>
        <p:nvCxnSpPr>
          <p:cNvPr id="13" name="Straight Connector 12"/>
          <p:cNvCxnSpPr/>
          <p:nvPr/>
        </p:nvCxnSpPr>
        <p:spPr>
          <a:xfrm>
            <a:off x="2246187" y="2495918"/>
            <a:ext cx="3345749" cy="317474"/>
          </a:xfrm>
          <a:prstGeom prst="line">
            <a:avLst/>
          </a:prstGeom>
          <a:noFill/>
          <a:ln w="38100" cap="flat" cmpd="sng" algn="ctr">
            <a:solidFill>
              <a:srgbClr val="FF0000"/>
            </a:solidFill>
            <a:prstDash val="solid"/>
            <a:headEnd type="none" w="med" len="med"/>
            <a:tailEnd type="triangle" w="med" len="med"/>
          </a:ln>
          <a:effectLst/>
        </p:spPr>
      </p:cxnSp>
      <p:cxnSp>
        <p:nvCxnSpPr>
          <p:cNvPr id="14" name="Straight Connector 13"/>
          <p:cNvCxnSpPr/>
          <p:nvPr/>
        </p:nvCxnSpPr>
        <p:spPr>
          <a:xfrm flipH="1">
            <a:off x="5699870" y="3184798"/>
            <a:ext cx="431161" cy="536008"/>
          </a:xfrm>
          <a:prstGeom prst="line">
            <a:avLst/>
          </a:prstGeom>
          <a:noFill/>
          <a:ln w="38100" cap="flat" cmpd="sng" algn="ctr">
            <a:solidFill>
              <a:srgbClr val="FF0000"/>
            </a:solidFill>
            <a:prstDash val="solid"/>
          </a:ln>
          <a:effectLst/>
        </p:spPr>
      </p:cxnSp>
      <p:cxnSp>
        <p:nvCxnSpPr>
          <p:cNvPr id="15" name="Straight Connector 14"/>
          <p:cNvCxnSpPr/>
          <p:nvPr/>
        </p:nvCxnSpPr>
        <p:spPr>
          <a:xfrm>
            <a:off x="6744914" y="3207142"/>
            <a:ext cx="1" cy="815467"/>
          </a:xfrm>
          <a:prstGeom prst="line">
            <a:avLst/>
          </a:prstGeom>
          <a:noFill/>
          <a:ln w="38100" cap="flat" cmpd="sng" algn="ctr">
            <a:solidFill>
              <a:srgbClr val="FF0000"/>
            </a:solidFill>
            <a:prstDash val="solid"/>
          </a:ln>
          <a:effectLst/>
        </p:spPr>
      </p:cxnSp>
      <p:cxnSp>
        <p:nvCxnSpPr>
          <p:cNvPr id="16" name="Straight Connector 15"/>
          <p:cNvCxnSpPr/>
          <p:nvPr/>
        </p:nvCxnSpPr>
        <p:spPr>
          <a:xfrm>
            <a:off x="6834735" y="3282898"/>
            <a:ext cx="1062828" cy="300801"/>
          </a:xfrm>
          <a:prstGeom prst="line">
            <a:avLst/>
          </a:prstGeom>
          <a:noFill/>
          <a:ln w="38100" cap="flat" cmpd="sng" algn="ctr">
            <a:solidFill>
              <a:srgbClr val="FF0000"/>
            </a:solidFill>
            <a:prstDash val="solid"/>
          </a:ln>
          <a:effectLst/>
        </p:spPr>
      </p:cxnSp>
      <p:sp>
        <p:nvSpPr>
          <p:cNvPr id="17" name="Rectangle 16"/>
          <p:cNvSpPr/>
          <p:nvPr/>
        </p:nvSpPr>
        <p:spPr>
          <a:xfrm>
            <a:off x="7070042" y="2677549"/>
            <a:ext cx="1616758" cy="646331"/>
          </a:xfrm>
          <a:prstGeom prst="rect">
            <a:avLst/>
          </a:prstGeom>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0" hangingPunct="0"/>
            <a:r>
              <a:rPr lang="fr-FR" sz="1200" smtClean="0">
                <a:latin typeface="Segoe UI" pitchFamily="34" charset="0"/>
                <a:ea typeface="Segoe UI" pitchFamily="34" charset="0"/>
                <a:cs typeface="Segoe UI" pitchFamily="34" charset="0"/>
              </a:rPr>
              <a:t>Cluster AD RMS gérant uniquement les licences</a:t>
            </a:r>
            <a:endParaRPr lang="fr-FR" sz="1200">
              <a:latin typeface="Segoe UI" pitchFamily="34" charset="0"/>
              <a:ea typeface="Segoe UI" pitchFamily="34" charset="0"/>
              <a:cs typeface="Segoe UI" pitchFamily="34" charset="0"/>
            </a:endParaRPr>
          </a:p>
        </p:txBody>
      </p:sp>
      <p:sp>
        <p:nvSpPr>
          <p:cNvPr id="18" name="Rectangle 17"/>
          <p:cNvSpPr/>
          <p:nvPr/>
        </p:nvSpPr>
        <p:spPr>
          <a:xfrm>
            <a:off x="1295709" y="2980084"/>
            <a:ext cx="1468640" cy="276999"/>
          </a:xfrm>
          <a:prstGeom prst="rect">
            <a:avLst/>
          </a:prstGeom>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0" hangingPunct="0"/>
            <a:r>
              <a:rPr lang="fr-FR" sz="1200" smtClean="0">
                <a:latin typeface="Segoe UI" pitchFamily="34" charset="0"/>
                <a:ea typeface="Segoe UI" pitchFamily="34" charset="0"/>
                <a:cs typeface="Segoe UI" pitchFamily="34" charset="0"/>
              </a:rPr>
              <a:t>IIS</a:t>
            </a:r>
            <a:endParaRPr lang="fr-FR" sz="1200">
              <a:latin typeface="Segoe UI" pitchFamily="34" charset="0"/>
              <a:ea typeface="Segoe UI" pitchFamily="34" charset="0"/>
              <a:cs typeface="Segoe UI" pitchFamily="34" charset="0"/>
            </a:endParaRPr>
          </a:p>
        </p:txBody>
      </p:sp>
      <p:sp>
        <p:nvSpPr>
          <p:cNvPr id="19" name="Rectangle 18"/>
          <p:cNvSpPr/>
          <p:nvPr/>
        </p:nvSpPr>
        <p:spPr>
          <a:xfrm>
            <a:off x="710051" y="4326409"/>
            <a:ext cx="1152618" cy="461665"/>
          </a:xfrm>
          <a:prstGeom prst="rect">
            <a:avLst/>
          </a:prstGeom>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0" hangingPunct="0"/>
            <a:r>
              <a:rPr lang="fr-FR" sz="1200" smtClean="0">
                <a:latin typeface="Segoe UI" pitchFamily="34" charset="0"/>
                <a:ea typeface="Segoe UI" pitchFamily="34" charset="0"/>
                <a:cs typeface="Segoe UI" pitchFamily="34" charset="0"/>
              </a:rPr>
              <a:t>Client AD RMS</a:t>
            </a:r>
            <a:endParaRPr lang="fr-FR" sz="1200">
              <a:latin typeface="Segoe UI" pitchFamily="34" charset="0"/>
              <a:ea typeface="Segoe UI" pitchFamily="34" charset="0"/>
              <a:cs typeface="Segoe UI" pitchFamily="34" charset="0"/>
            </a:endParaRPr>
          </a:p>
        </p:txBody>
      </p:sp>
      <p:sp>
        <p:nvSpPr>
          <p:cNvPr id="20" name="Rectangle 19"/>
          <p:cNvSpPr/>
          <p:nvPr/>
        </p:nvSpPr>
        <p:spPr>
          <a:xfrm>
            <a:off x="173241" y="4787478"/>
            <a:ext cx="4443882" cy="276999"/>
          </a:xfrm>
          <a:prstGeom prst="rect">
            <a:avLst/>
          </a:prstGeom>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0" hangingPunct="0"/>
            <a:r>
              <a:rPr lang="fr-FR" sz="1200" smtClean="0">
                <a:latin typeface="Segoe UI" pitchFamily="34" charset="0"/>
                <a:ea typeface="Segoe UI" pitchFamily="34" charset="0"/>
                <a:cs typeface="Segoe UI" pitchFamily="34" charset="0"/>
              </a:rPr>
              <a:t>Client AD RMS</a:t>
            </a:r>
            <a:endParaRPr lang="fr-FR" sz="1200">
              <a:latin typeface="Segoe UI" pitchFamily="34" charset="0"/>
              <a:ea typeface="Segoe UI" pitchFamily="34" charset="0"/>
              <a:cs typeface="Segoe UI" pitchFamily="34" charset="0"/>
            </a:endParaRPr>
          </a:p>
        </p:txBody>
      </p:sp>
      <p:sp>
        <p:nvSpPr>
          <p:cNvPr id="21" name="Rectangle 20"/>
          <p:cNvSpPr/>
          <p:nvPr/>
        </p:nvSpPr>
        <p:spPr>
          <a:xfrm>
            <a:off x="4749554" y="4735000"/>
            <a:ext cx="4170362" cy="276999"/>
          </a:xfrm>
          <a:prstGeom prst="rect">
            <a:avLst/>
          </a:prstGeom>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0" hangingPunct="0"/>
            <a:r>
              <a:rPr lang="fr-FR" sz="1200" smtClean="0">
                <a:latin typeface="Segoe UI" pitchFamily="34" charset="0"/>
                <a:ea typeface="Segoe UI" pitchFamily="34" charset="0"/>
                <a:cs typeface="Segoe UI" pitchFamily="34" charset="0"/>
              </a:rPr>
              <a:t>Client AD RMS</a:t>
            </a:r>
            <a:endParaRPr lang="fr-FR" sz="1200">
              <a:latin typeface="Segoe UI" pitchFamily="34" charset="0"/>
              <a:ea typeface="Segoe UI" pitchFamily="34" charset="0"/>
              <a:cs typeface="Segoe UI" pitchFamily="34" charset="0"/>
            </a:endParaRPr>
          </a:p>
        </p:txBody>
      </p:sp>
      <p:sp>
        <p:nvSpPr>
          <p:cNvPr id="22" name="Rectangle 21"/>
          <p:cNvSpPr/>
          <p:nvPr/>
        </p:nvSpPr>
        <p:spPr>
          <a:xfrm>
            <a:off x="7227016" y="4284844"/>
            <a:ext cx="1244251" cy="276999"/>
          </a:xfrm>
          <a:prstGeom prst="rect">
            <a:avLst/>
          </a:prstGeom>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0" hangingPunct="0"/>
            <a:r>
              <a:rPr lang="fr-FR" sz="1200" smtClean="0">
                <a:latin typeface="Segoe UI" pitchFamily="34" charset="0"/>
                <a:ea typeface="Segoe UI" pitchFamily="34" charset="0"/>
                <a:cs typeface="Segoe UI" pitchFamily="34" charset="0"/>
              </a:rPr>
              <a:t>Client AD RMS</a:t>
            </a:r>
            <a:endParaRPr lang="fr-FR" sz="1200">
              <a:latin typeface="Segoe UI" pitchFamily="34" charset="0"/>
              <a:ea typeface="Segoe UI" pitchFamily="34" charset="0"/>
              <a:cs typeface="Segoe UI" pitchFamily="34" charset="0"/>
            </a:endParaRPr>
          </a:p>
        </p:txBody>
      </p:sp>
      <p:sp>
        <p:nvSpPr>
          <p:cNvPr id="23" name="Rectangle 22"/>
          <p:cNvSpPr/>
          <p:nvPr/>
        </p:nvSpPr>
        <p:spPr>
          <a:xfrm>
            <a:off x="5106130" y="4194292"/>
            <a:ext cx="971613" cy="276999"/>
          </a:xfrm>
          <a:prstGeom prst="rect">
            <a:avLst/>
          </a:prstGeom>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0" hangingPunct="0"/>
            <a:r>
              <a:rPr lang="fr-FR" sz="1200" smtClean="0">
                <a:latin typeface="Segoe UI" pitchFamily="34" charset="0"/>
                <a:ea typeface="Segoe UI" pitchFamily="34" charset="0"/>
                <a:cs typeface="Segoe UI" pitchFamily="34" charset="0"/>
              </a:rPr>
              <a:t>SQL Server</a:t>
            </a:r>
            <a:endParaRPr lang="fr-FR" sz="1200">
              <a:latin typeface="Segoe UI" pitchFamily="34" charset="0"/>
              <a:ea typeface="Segoe UI" pitchFamily="34" charset="0"/>
              <a:cs typeface="Segoe UI" pitchFamily="34" charset="0"/>
            </a:endParaRPr>
          </a:p>
        </p:txBody>
      </p:sp>
      <p:sp>
        <p:nvSpPr>
          <p:cNvPr id="24" name="Rectangle 23"/>
          <p:cNvSpPr/>
          <p:nvPr/>
        </p:nvSpPr>
        <p:spPr>
          <a:xfrm>
            <a:off x="2214728" y="4107371"/>
            <a:ext cx="2021379" cy="646331"/>
          </a:xfrm>
          <a:prstGeom prst="rect">
            <a:avLst/>
          </a:prstGeom>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eaLnBrk="0" hangingPunct="0"/>
            <a:r>
              <a:rPr lang="fr-FR" sz="1200" smtClean="0">
                <a:latin typeface="Segoe UI" pitchFamily="34" charset="0"/>
                <a:ea typeface="Segoe UI" pitchFamily="34" charset="0"/>
                <a:cs typeface="Segoe UI" pitchFamily="34" charset="0"/>
              </a:rPr>
              <a:t>Journalisation des données de configuration du serveur SQL</a:t>
            </a:r>
            <a:endParaRPr lang="fr-FR" sz="1200">
              <a:latin typeface="Segoe UI" pitchFamily="34" charset="0"/>
              <a:ea typeface="Segoe UI" pitchFamily="34" charset="0"/>
              <a:cs typeface="Segoe UI" pitchFamily="34" charset="0"/>
            </a:endParaRPr>
          </a:p>
        </p:txBody>
      </p:sp>
      <p:sp>
        <p:nvSpPr>
          <p:cNvPr id="25" name="Rectangle 24"/>
          <p:cNvSpPr/>
          <p:nvPr/>
        </p:nvSpPr>
        <p:spPr>
          <a:xfrm>
            <a:off x="3358035" y="3574940"/>
            <a:ext cx="948325" cy="276999"/>
          </a:xfrm>
          <a:prstGeom prst="rect">
            <a:avLst/>
          </a:prstGeom>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eaLnBrk="0" hangingPunct="0"/>
            <a:r>
              <a:rPr lang="fr-FR" sz="1200" smtClean="0">
                <a:latin typeface="Segoe UI" pitchFamily="34" charset="0"/>
                <a:ea typeface="Segoe UI" pitchFamily="34" charset="0"/>
                <a:cs typeface="Segoe UI" pitchFamily="34" charset="0"/>
              </a:rPr>
              <a:t>AD DS</a:t>
            </a:r>
            <a:endParaRPr lang="fr-FR">
              <a:latin typeface="Segoe UI" pitchFamily="34" charset="0"/>
              <a:ea typeface="Segoe UI" pitchFamily="34" charset="0"/>
              <a:cs typeface="Segoe UI" pitchFamily="34" charset="0"/>
            </a:endParaRPr>
          </a:p>
        </p:txBody>
      </p:sp>
      <p:sp>
        <p:nvSpPr>
          <p:cNvPr id="26" name="Rectangle 25"/>
          <p:cNvSpPr/>
          <p:nvPr/>
        </p:nvSpPr>
        <p:spPr>
          <a:xfrm>
            <a:off x="173241" y="5266258"/>
            <a:ext cx="4443882" cy="492443"/>
          </a:xfrm>
          <a:prstGeom prst="rect">
            <a:avLst/>
          </a:prstGeom>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fr-FR" sz="2600" smtClean="0">
                <a:latin typeface="Segoe UI" pitchFamily="34" charset="0"/>
                <a:ea typeface="Segoe UI" pitchFamily="34" charset="0"/>
                <a:cs typeface="Segoe UI" pitchFamily="34" charset="0"/>
              </a:rPr>
              <a:t>Cluster racine</a:t>
            </a:r>
          </a:p>
        </p:txBody>
      </p:sp>
      <p:sp>
        <p:nvSpPr>
          <p:cNvPr id="27" name="Rectangle 26"/>
          <p:cNvSpPr/>
          <p:nvPr/>
        </p:nvSpPr>
        <p:spPr>
          <a:xfrm>
            <a:off x="4749554" y="5266258"/>
            <a:ext cx="4170362" cy="892552"/>
          </a:xfrm>
          <a:prstGeom prst="rect">
            <a:avLst/>
          </a:prstGeom>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fr-FR" sz="2600" smtClean="0">
                <a:latin typeface="Segoe UI" pitchFamily="34" charset="0"/>
                <a:ea typeface="Segoe UI" pitchFamily="34" charset="0"/>
                <a:cs typeface="Segoe UI" pitchFamily="34" charset="0"/>
              </a:rPr>
              <a:t>Cluster gérant </a:t>
            </a:r>
            <a:br>
              <a:rPr lang="fr-FR" sz="2600" smtClean="0">
                <a:latin typeface="Segoe UI" pitchFamily="34" charset="0"/>
                <a:ea typeface="Segoe UI" pitchFamily="34" charset="0"/>
                <a:cs typeface="Segoe UI" pitchFamily="34" charset="0"/>
              </a:rPr>
            </a:br>
            <a:r>
              <a:rPr lang="fr-FR" sz="2600" smtClean="0">
                <a:latin typeface="Segoe UI" pitchFamily="34" charset="0"/>
                <a:ea typeface="Segoe UI" pitchFamily="34" charset="0"/>
                <a:cs typeface="Segoe UI" pitchFamily="34" charset="0"/>
              </a:rPr>
              <a:t>uniquement les licences</a:t>
            </a:r>
            <a:endParaRPr lang="fr-FR" sz="2600">
              <a:latin typeface="Segoe UI" pitchFamily="34" charset="0"/>
              <a:ea typeface="Segoe UI" pitchFamily="34" charset="0"/>
              <a:cs typeface="Segoe UI" pitchFamily="34" charset="0"/>
            </a:endParaRPr>
          </a:p>
        </p:txBody>
      </p:sp>
      <p:pic>
        <p:nvPicPr>
          <p:cNvPr id="28" name="Picture 27" descr="C:\Users\Sally\Desktop\ID Resources\MSL_PNG_Object_ Library\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7257" y="2035703"/>
            <a:ext cx="782366" cy="92043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C:\Users\Sally\Desktop\ID Resources\MSL_PNG_Object_ Library\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9094" y="2087458"/>
            <a:ext cx="782366" cy="92043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5310" y="2567241"/>
            <a:ext cx="78105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0" descr="C:\Users\Sally\Desktop\ID Resources\MSL_PNG_Object_ Library\ActiveDirectory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98002" y="3218201"/>
            <a:ext cx="473906" cy="31040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C:\Users\Sally\Desktop\ID Resources\MSL_PNG_Object_ Library\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9857" y="3156446"/>
            <a:ext cx="782366" cy="92043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C:\Users\Sally\Desktop\ID Resources\MSL_PNG_Object_ Library\Databas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8583" y="3738334"/>
            <a:ext cx="457011" cy="36903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C:\Users\Sally\Desktop\ID Resources\MSL_PNG_Object_ Library\LaptopComput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96140" y="3769013"/>
            <a:ext cx="624078" cy="6858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C:\Users\Sally\Desktop\ID Resources\MSL_PNG_Object_ Library\LaptopComput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1268" y="3583699"/>
            <a:ext cx="624078" cy="6858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C:\Users\Sally\Desktop\ID Resources\MSL_PNG_Object_ Library\User_Half0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6838" y="3705045"/>
            <a:ext cx="442955" cy="69756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C:\Users\Sally\Desktop\ID Resources\MSL_PNG_Object_ Library\User_Half0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00271" y="3883897"/>
            <a:ext cx="442955" cy="697567"/>
          </a:xfrm>
          <a:prstGeom prst="rect">
            <a:avLst/>
          </a:prstGeom>
          <a:noFill/>
          <a:extLst>
            <a:ext uri="{909E8E84-426E-40DD-AFC4-6F175D3DCCD1}">
              <a14:hiddenFill xmlns:a14="http://schemas.microsoft.com/office/drawing/2010/main">
                <a:solidFill>
                  <a:srgbClr val="FFFFFF"/>
                </a:solidFill>
              </a14:hiddenFill>
            </a:ext>
          </a:extLst>
        </p:spPr>
      </p:pic>
      <p:grpSp>
        <p:nvGrpSpPr>
          <p:cNvPr id="48" name="Group 47"/>
          <p:cNvGrpSpPr/>
          <p:nvPr/>
        </p:nvGrpSpPr>
        <p:grpSpPr>
          <a:xfrm>
            <a:off x="5093883" y="3239586"/>
            <a:ext cx="996106" cy="947705"/>
            <a:chOff x="5134925" y="3348727"/>
            <a:chExt cx="996106" cy="947705"/>
          </a:xfrm>
        </p:grpSpPr>
        <p:pic>
          <p:nvPicPr>
            <p:cNvPr id="38" name="Picture 37" descr="C:\Users\Sally\Desktop\ID Resources\MSL_PNG_Object_ Library\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8665" y="3348727"/>
              <a:ext cx="782366" cy="92043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C:\Users\Sally\Desktop\ID Resources\MSL_PNG_Object_ Library\Databas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34925" y="3927395"/>
              <a:ext cx="457011" cy="369037"/>
            </a:xfrm>
            <a:prstGeom prst="rect">
              <a:avLst/>
            </a:prstGeom>
            <a:noFill/>
            <a:extLst>
              <a:ext uri="{909E8E84-426E-40DD-AFC4-6F175D3DCCD1}">
                <a14:hiddenFill xmlns:a14="http://schemas.microsoft.com/office/drawing/2010/main">
                  <a:solidFill>
                    <a:srgbClr val="FFFFFF"/>
                  </a:solidFill>
                </a14:hiddenFill>
              </a:ext>
            </a:extLst>
          </p:spPr>
        </p:pic>
      </p:grpSp>
      <p:pic>
        <p:nvPicPr>
          <p:cNvPr id="40" name="Picture 39" descr="C:\Users\Sally\Desktop\ID Resources\MSL_PNG_Object_ Library\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1280" y="2344181"/>
            <a:ext cx="782366" cy="92043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descr="C:\Users\Sally\Desktop\ID Resources\MSL_PNG_Object_ Library\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3083" y="2467564"/>
            <a:ext cx="782366" cy="92043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descr="C:\Users\Sally\Desktop\ID Resources\MSL_PNG_Object_ Library\Letter_Object0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53646" y="2856748"/>
            <a:ext cx="409184" cy="40202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7478709" y="3490959"/>
            <a:ext cx="740864" cy="802844"/>
            <a:chOff x="7559927" y="3466042"/>
            <a:chExt cx="740864" cy="802844"/>
          </a:xfrm>
        </p:grpSpPr>
        <p:pic>
          <p:nvPicPr>
            <p:cNvPr id="43" name="Picture 42" descr="C:\Users\Sally\Desktop\ID Resources\MSL_PNG_Object_ Library\LaptopComput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76713" y="3466042"/>
              <a:ext cx="624078" cy="6858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descr="C:\Users\Sally\Desktop\ID Resources\MSL_PNG_Object_ Library\User_Half0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59927" y="3571319"/>
              <a:ext cx="442955" cy="6975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7" name="Group 46"/>
          <p:cNvGrpSpPr/>
          <p:nvPr/>
        </p:nvGrpSpPr>
        <p:grpSpPr>
          <a:xfrm>
            <a:off x="6363730" y="3927395"/>
            <a:ext cx="735642" cy="792781"/>
            <a:chOff x="6321311" y="3927395"/>
            <a:chExt cx="735642" cy="792781"/>
          </a:xfrm>
        </p:grpSpPr>
        <p:pic>
          <p:nvPicPr>
            <p:cNvPr id="44" name="Picture 43" descr="C:\Users\Sally\Desktop\ID Resources\MSL_PNG_Object_ Library\LaptopComput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32875" y="3927395"/>
              <a:ext cx="624078" cy="6858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descr="C:\Users\Sally\Desktop\ID Resources\MSL_PNG_Object_ Library\User_Half0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21311" y="4022609"/>
              <a:ext cx="442955" cy="69756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28105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10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Presentation1">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NG_MOC_Core_ModuleNew</Template>
  <TotalTime>600</TotalTime>
  <Words>3611</Words>
  <Application>Microsoft Office PowerPoint</Application>
  <PresentationFormat>On-screen Show (4:3)</PresentationFormat>
  <Paragraphs>867</Paragraphs>
  <Slides>54</Slides>
  <Notes>54</Notes>
  <HiddenSlides>14</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54</vt:i4>
      </vt:variant>
    </vt:vector>
  </HeadingPairs>
  <TitlesOfParts>
    <vt:vector size="68" baseType="lpstr">
      <vt:lpstr>Arial</vt:lpstr>
      <vt:lpstr>Mangal</vt:lpstr>
      <vt:lpstr>Segoe</vt:lpstr>
      <vt:lpstr>굴림</vt:lpstr>
      <vt:lpstr>Segoe Light</vt:lpstr>
      <vt:lpstr>Segoe UI Light</vt:lpstr>
      <vt:lpstr>Times New Roman</vt:lpstr>
      <vt:lpstr>Segoe UI</vt:lpstr>
      <vt:lpstr>Verdana</vt:lpstr>
      <vt:lpstr>Symbol</vt:lpstr>
      <vt:lpstr>Calibri</vt:lpstr>
      <vt:lpstr>Wingdings</vt:lpstr>
      <vt:lpstr>SimSun</vt:lpstr>
      <vt:lpstr>Presentation1</vt:lpstr>
      <vt:lpstr>Module 13</vt:lpstr>
      <vt:lpstr>Vue d'ensemble du module</vt:lpstr>
      <vt:lpstr>Leçon 1 : Planification et implémentation d'un cluster AD RMS</vt:lpstr>
      <vt:lpstr>Qu'est-ce que la gestion des droits relatifs à l'information (IRM) ?</vt:lpstr>
      <vt:lpstr>PowerPoint Presentation</vt:lpstr>
      <vt:lpstr>PowerPoint Presentation</vt:lpstr>
      <vt:lpstr>Scénarios de déploiement AD RMS</vt:lpstr>
      <vt:lpstr>Composants AD RMS</vt:lpstr>
      <vt:lpstr>PowerPoint Presentation</vt:lpstr>
      <vt:lpstr>Démonstration : Installation d'un cluster AD RMS</vt:lpstr>
      <vt:lpstr>PowerPoint Presentation</vt:lpstr>
      <vt:lpstr>PowerPoint Presentation</vt:lpstr>
      <vt:lpstr>PowerPoint Presentation</vt:lpstr>
      <vt:lpstr>PowerPoint Presentation</vt:lpstr>
      <vt:lpstr>PowerPoint Presentation</vt:lpstr>
      <vt:lpstr>Options de configuration des clusters AD RMS</vt:lpstr>
      <vt:lpstr>Instructions pour la conception de clusters AD RMS</vt:lpstr>
      <vt:lpstr>Configuration de la haute disponibilité pour les services AD RMS</vt:lpstr>
      <vt:lpstr>Planification de la gestion AD RMS</vt:lpstr>
      <vt:lpstr>Implémentation d'une stratégie de sauvegarde et de récupération AD RMS</vt:lpstr>
      <vt:lpstr>Désaffectation et suppression d'AD RMS</vt:lpstr>
      <vt:lpstr>Leçon 2 : Planification et implémentation de modèles et stratégies AD RMS</vt:lpstr>
      <vt:lpstr>Options de configuration des modèles de stratégies de droits AD RMS</vt:lpstr>
      <vt:lpstr>Planification d'une distribution des modèles AD RMS</vt:lpstr>
      <vt:lpstr>Options de configuration des stratégies d'exclusion AD RMS</vt:lpstr>
      <vt:lpstr>Démonstration : Ajout d'entités utilisateur à une stratégie d'exclusion</vt:lpstr>
      <vt:lpstr>PowerPoint Presentation</vt:lpstr>
      <vt:lpstr>Planification du groupe des super utilisateurs AD RMS</vt:lpstr>
      <vt:lpstr>Planification des applications clientes AD RMS</vt:lpstr>
      <vt:lpstr>Leçon 3 : Planification et implémentation de l'accès externe aux services AD RMS</vt:lpstr>
      <vt:lpstr>Options pour permettre aux utilisateurs externes d'accéder à AD RMS</vt:lpstr>
      <vt:lpstr>Options d'activation de l'accès aux applications pour les clients AD RMS</vt:lpstr>
      <vt:lpstr>Planification des domaines d'utilisateurs approuvés</vt:lpstr>
      <vt:lpstr>Planification des domaines de publication approuvés</vt:lpstr>
      <vt:lpstr>Intégration d'AD RMS à la prise en charge de Microsoft Federation Gateway</vt:lpstr>
      <vt:lpstr>Intégration d'AD RMS à Windows Live ID</vt:lpstr>
      <vt:lpstr>PowerPoint Presentation</vt:lpstr>
      <vt:lpstr>Intégration d'AD RMS à AD FS</vt:lpstr>
      <vt:lpstr>Éléments à prendre en compte pour l'activation de l'accès des utilisateurs externes à AD RMS</vt:lpstr>
      <vt:lpstr>Leçon 4 : Planification et implémentation de l'intégration d'AD RMS au contrôle d'accès dynamique</vt:lpstr>
      <vt:lpstr>Qu'est-ce que le contrôle d'accès dynamique ?</vt:lpstr>
      <vt:lpstr>Vue d'ensemble du processus de configuration du contrôle d'accès dynamique</vt:lpstr>
      <vt:lpstr>Intégration d'AD RMS et du contrôle d'accès dynamique</vt:lpstr>
      <vt:lpstr>Comment AD RMS s'intègre au contrôle d'accès dynamique</vt:lpstr>
      <vt:lpstr>Démonstration : Déployer le chiffrement des fichiers Office</vt:lpstr>
      <vt:lpstr>PowerPoint Presentation</vt:lpstr>
      <vt:lpstr>PowerPoint Presentation</vt:lpstr>
      <vt:lpstr>PowerPoint Presentation</vt:lpstr>
      <vt:lpstr>PowerPoint Presentation</vt:lpstr>
      <vt:lpstr>Atelier pratique : Planification et implémentation d'une infrastructure AD RMS</vt:lpstr>
      <vt:lpstr>PowerPoint Presentation</vt:lpstr>
      <vt:lpstr>Scénario d'atelier pratique</vt:lpstr>
      <vt:lpstr>Contrôle des acquis et éléments à retenir</vt:lpstr>
      <vt:lpstr>Évaluation du cours </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Module13</dc:title>
  <dc:creator>Sally</dc:creator>
  <cp:lastModifiedBy>Ruiz, Pilar</cp:lastModifiedBy>
  <cp:revision>101</cp:revision>
  <dcterms:created xsi:type="dcterms:W3CDTF">2013-03-20T02:39:27Z</dcterms:created>
  <dcterms:modified xsi:type="dcterms:W3CDTF">2013-08-13T18:11:45Z</dcterms:modified>
</cp:coreProperties>
</file>